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4" d="100"/>
          <a:sy n="104" d="100"/>
        </p:scale>
        <p:origin x="7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58FB6-CC38-69EB-BC80-9D0A393D221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C707165-E7C2-59EE-B068-F429C86CE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639A6F3-C78A-DE38-8E89-95B91A0C2A37}"/>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5" name="Marcador de pie de página 4">
            <a:extLst>
              <a:ext uri="{FF2B5EF4-FFF2-40B4-BE49-F238E27FC236}">
                <a16:creationId xmlns:a16="http://schemas.microsoft.com/office/drawing/2014/main" id="{8BF9CF67-E7DF-FB64-3C78-42FC6B95669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63FF822-6DE4-F736-C8B2-556F54B4346D}"/>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11342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A5B24-B793-83FC-B39D-323C728024A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8DAF03B-5956-84B8-C1B2-FEF90A7BFCE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30BD739-26AE-6A7E-4F61-E2F82175725B}"/>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5" name="Marcador de pie de página 4">
            <a:extLst>
              <a:ext uri="{FF2B5EF4-FFF2-40B4-BE49-F238E27FC236}">
                <a16:creationId xmlns:a16="http://schemas.microsoft.com/office/drawing/2014/main" id="{6738C7B2-118E-B933-F70A-4F0A93CE256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5213579-7F6E-530B-318B-995788C2AA9E}"/>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413249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4C8DF68-B080-1D94-34CF-31BD51BE7A0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C81C744-9291-9C2E-43A5-95FC0FCEC4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0B85696-D751-A31D-2A32-6D28501B2FD6}"/>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5" name="Marcador de pie de página 4">
            <a:extLst>
              <a:ext uri="{FF2B5EF4-FFF2-40B4-BE49-F238E27FC236}">
                <a16:creationId xmlns:a16="http://schemas.microsoft.com/office/drawing/2014/main" id="{155C1A0C-265F-C436-8F21-E5BC5C9D4E8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AEC496D-AD08-25CF-B60F-64764CDD9E91}"/>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232892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22107-33D4-3087-3B9C-5E5B3467651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C61BF14-78EE-931D-6C4C-520FED6637D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8A7D53-E073-BD65-7BD3-1C66FC00052A}"/>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5" name="Marcador de pie de página 4">
            <a:extLst>
              <a:ext uri="{FF2B5EF4-FFF2-40B4-BE49-F238E27FC236}">
                <a16:creationId xmlns:a16="http://schemas.microsoft.com/office/drawing/2014/main" id="{4EE10D7F-D7D3-0603-C273-A67953FD032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1D474DB-22CF-77AE-8C0C-A17F06261B40}"/>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114470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118D0-D746-A8D0-3D04-2EB33E6AAF1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A2E68E1-BB32-2572-5185-9C56E21008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72E75C-1B22-3B3B-0797-800E7C8E4C24}"/>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5" name="Marcador de pie de página 4">
            <a:extLst>
              <a:ext uri="{FF2B5EF4-FFF2-40B4-BE49-F238E27FC236}">
                <a16:creationId xmlns:a16="http://schemas.microsoft.com/office/drawing/2014/main" id="{2637BA0D-26E6-13D8-C792-FB6FE667795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8B0D755-7381-77FD-5CE4-6361102DEF72}"/>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176060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B6B3D1-F318-8531-5B6D-D57BB28968E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39561A3-FE18-0075-B85D-927C03DC797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89357E42-CAFC-BA69-6A69-B02D23715B2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CB33EF76-45D9-5F75-AACF-983B21125C11}"/>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6" name="Marcador de pie de página 5">
            <a:extLst>
              <a:ext uri="{FF2B5EF4-FFF2-40B4-BE49-F238E27FC236}">
                <a16:creationId xmlns:a16="http://schemas.microsoft.com/office/drawing/2014/main" id="{95CCA32E-A997-1D30-4F03-72CE30FACDE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D6602F1-E2B0-4C54-F24F-49D7D7D988C7}"/>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424305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41C56-44D7-DD77-D809-D804ECDBD31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02827B3-B837-7113-0C7A-10422B57E8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A290260-1800-3310-3862-FEC95D37315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F2A56CB8-CEEE-F8EA-EDC3-30603BAB6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8AC202-2A1F-683F-EA65-3E1C45798B6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20F19E3D-EFE5-0DD3-7CE5-6B3ECE2EFC8A}"/>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8" name="Marcador de pie de página 7">
            <a:extLst>
              <a:ext uri="{FF2B5EF4-FFF2-40B4-BE49-F238E27FC236}">
                <a16:creationId xmlns:a16="http://schemas.microsoft.com/office/drawing/2014/main" id="{AB90C86D-BEE0-2ADD-409D-65EE57388294}"/>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EEAE7E29-64A1-3792-8D22-DFE45BB8E506}"/>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137188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0F382-3B13-CCE5-011B-D00AC3065FD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028D293-5EF7-1046-897C-10723109800B}"/>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4" name="Marcador de pie de página 3">
            <a:extLst>
              <a:ext uri="{FF2B5EF4-FFF2-40B4-BE49-F238E27FC236}">
                <a16:creationId xmlns:a16="http://schemas.microsoft.com/office/drawing/2014/main" id="{59CE9A71-8382-74DE-3CA9-E944E1530AAA}"/>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0049B6DA-E2C2-6F54-7F9C-897878AF7C92}"/>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181090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6E42F97-B628-6F3C-AD61-35CF3594CDCF}"/>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3" name="Marcador de pie de página 2">
            <a:extLst>
              <a:ext uri="{FF2B5EF4-FFF2-40B4-BE49-F238E27FC236}">
                <a16:creationId xmlns:a16="http://schemas.microsoft.com/office/drawing/2014/main" id="{1F326338-ED2D-FA22-B7DE-62FA48736C9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12EF6E0-546B-E045-A41D-3F6DF5B12F31}"/>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5844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CC9F7-C867-0808-E34E-F47850ADFD5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5D6C93A-C691-4CCF-9A71-F225E00776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05811F03-E5A3-24AB-FA40-428408CD6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F0F9FC-0D3D-A414-45EE-47DF06792515}"/>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6" name="Marcador de pie de página 5">
            <a:extLst>
              <a:ext uri="{FF2B5EF4-FFF2-40B4-BE49-F238E27FC236}">
                <a16:creationId xmlns:a16="http://schemas.microsoft.com/office/drawing/2014/main" id="{E39AE71E-1951-B4C9-CC47-9E2F895DDCF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1A00C81-1156-F355-905F-C0E06484BC52}"/>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152909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49E00-6543-88D0-8D3F-3247E9DAE5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CECDED5-A4EA-52A6-4033-9D897CF22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3BBAF926-149F-0542-8226-14F58FBA8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1AF45C5-3EA7-4070-C70E-D9AD6B54E8D7}"/>
              </a:ext>
            </a:extLst>
          </p:cNvPr>
          <p:cNvSpPr>
            <a:spLocks noGrp="1"/>
          </p:cNvSpPr>
          <p:nvPr>
            <p:ph type="dt" sz="half" idx="10"/>
          </p:nvPr>
        </p:nvSpPr>
        <p:spPr/>
        <p:txBody>
          <a:bodyPr/>
          <a:lstStyle/>
          <a:p>
            <a:fld id="{D09CAD2B-B1DB-4F57-959F-ADB36F05DA87}" type="datetimeFigureOut">
              <a:rPr lang="es-AR" smtClean="0"/>
              <a:t>11/1/2023</a:t>
            </a:fld>
            <a:endParaRPr lang="es-AR"/>
          </a:p>
        </p:txBody>
      </p:sp>
      <p:sp>
        <p:nvSpPr>
          <p:cNvPr id="6" name="Marcador de pie de página 5">
            <a:extLst>
              <a:ext uri="{FF2B5EF4-FFF2-40B4-BE49-F238E27FC236}">
                <a16:creationId xmlns:a16="http://schemas.microsoft.com/office/drawing/2014/main" id="{61F1CF08-9ED2-C7F8-1A7D-5785E144600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C4932AA-F530-03AD-95B0-F97796825896}"/>
              </a:ext>
            </a:extLst>
          </p:cNvPr>
          <p:cNvSpPr>
            <a:spLocks noGrp="1"/>
          </p:cNvSpPr>
          <p:nvPr>
            <p:ph type="sldNum" sz="quarter" idx="12"/>
          </p:nvPr>
        </p:nvSpPr>
        <p:spPr/>
        <p:txBody>
          <a:bodyPr/>
          <a:lstStyle/>
          <a:p>
            <a:fld id="{C97AB8E4-421F-46C6-BCC0-21F0BEA804DB}" type="slidenum">
              <a:rPr lang="es-AR" smtClean="0"/>
              <a:t>‹Nº›</a:t>
            </a:fld>
            <a:endParaRPr lang="es-AR"/>
          </a:p>
        </p:txBody>
      </p:sp>
    </p:spTree>
    <p:extLst>
      <p:ext uri="{BB962C8B-B14F-4D97-AF65-F5344CB8AC3E}">
        <p14:creationId xmlns:p14="http://schemas.microsoft.com/office/powerpoint/2010/main" val="212464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9192EAB-8FB3-A6BB-5196-DA1D333EF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5AD4E7A-CD70-EF99-A1B9-73E073B05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9CF9AF4-AD26-E8D4-F973-E732FC649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CAD2B-B1DB-4F57-959F-ADB36F05DA87}" type="datetimeFigureOut">
              <a:rPr lang="es-AR" smtClean="0"/>
              <a:t>11/1/2023</a:t>
            </a:fld>
            <a:endParaRPr lang="es-AR"/>
          </a:p>
        </p:txBody>
      </p:sp>
      <p:sp>
        <p:nvSpPr>
          <p:cNvPr id="5" name="Marcador de pie de página 4">
            <a:extLst>
              <a:ext uri="{FF2B5EF4-FFF2-40B4-BE49-F238E27FC236}">
                <a16:creationId xmlns:a16="http://schemas.microsoft.com/office/drawing/2014/main" id="{0E8A9139-3BB0-49C1-669F-63D77892D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0FDD97D-9566-A103-5462-4779CBEA4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B8E4-421F-46C6-BCC0-21F0BEA804DB}" type="slidenum">
              <a:rPr lang="es-AR" smtClean="0"/>
              <a:t>‹Nº›</a:t>
            </a:fld>
            <a:endParaRPr lang="es-AR"/>
          </a:p>
        </p:txBody>
      </p:sp>
    </p:spTree>
    <p:extLst>
      <p:ext uri="{BB962C8B-B14F-4D97-AF65-F5344CB8AC3E}">
        <p14:creationId xmlns:p14="http://schemas.microsoft.com/office/powerpoint/2010/main" val="69745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nathanlauga" TargetMode="External"/><Relationship Id="rId2" Type="http://schemas.openxmlformats.org/officeDocument/2006/relationships/hyperlink" Target="https://www.nba.com/stat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EF7E8-8AE8-9688-5A2F-93A2C0FBBF41}"/>
              </a:ext>
            </a:extLst>
          </p:cNvPr>
          <p:cNvSpPr>
            <a:spLocks noGrp="1"/>
          </p:cNvSpPr>
          <p:nvPr>
            <p:ph type="ctrTitle"/>
          </p:nvPr>
        </p:nvSpPr>
        <p:spPr>
          <a:xfrm>
            <a:off x="835025" y="4465410"/>
            <a:ext cx="9994900" cy="954314"/>
          </a:xfrm>
        </p:spPr>
        <p:txBody>
          <a:bodyPr>
            <a:noAutofit/>
          </a:bodyPr>
          <a:lstStyle/>
          <a:p>
            <a:r>
              <a:rPr lang="es-ES" sz="13800" b="1" dirty="0">
                <a:solidFill>
                  <a:srgbClr val="FF3300"/>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rPr>
              <a:t>NBA Prediction</a:t>
            </a:r>
            <a:endParaRPr lang="es-AR" sz="13800" b="1" dirty="0">
              <a:solidFill>
                <a:srgbClr val="FF3300"/>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endParaRPr>
          </a:p>
        </p:txBody>
      </p:sp>
      <p:sp>
        <p:nvSpPr>
          <p:cNvPr id="3" name="Subtítulo 2">
            <a:extLst>
              <a:ext uri="{FF2B5EF4-FFF2-40B4-BE49-F238E27FC236}">
                <a16:creationId xmlns:a16="http://schemas.microsoft.com/office/drawing/2014/main" id="{57CD7CB7-0DD0-C831-9E72-410BFA83C8A0}"/>
              </a:ext>
            </a:extLst>
          </p:cNvPr>
          <p:cNvSpPr>
            <a:spLocks noGrp="1"/>
          </p:cNvSpPr>
          <p:nvPr>
            <p:ph type="subTitle" idx="1"/>
          </p:nvPr>
        </p:nvSpPr>
        <p:spPr>
          <a:xfrm>
            <a:off x="7474857" y="156255"/>
            <a:ext cx="5133521" cy="90487"/>
          </a:xfrm>
        </p:spPr>
        <p:txBody>
          <a:bodyPr>
            <a:noAutofit/>
          </a:bodyPr>
          <a:lstStyle/>
          <a:p>
            <a:pPr algn="l"/>
            <a:r>
              <a:rPr lang="es-ES" sz="3200" b="1" dirty="0" err="1">
                <a:solidFill>
                  <a:srgbClr val="002060"/>
                </a:solidFill>
              </a:rPr>
              <a:t>Coderhouse</a:t>
            </a:r>
            <a:r>
              <a:rPr lang="es-ES" sz="3200" b="1" dirty="0">
                <a:solidFill>
                  <a:srgbClr val="002060"/>
                </a:solidFill>
              </a:rPr>
              <a:t> </a:t>
            </a:r>
            <a:r>
              <a:rPr lang="es-ES" sz="3200" b="1" i="1" dirty="0">
                <a:solidFill>
                  <a:srgbClr val="002060"/>
                </a:solidFill>
              </a:rPr>
              <a:t>Data </a:t>
            </a:r>
            <a:r>
              <a:rPr lang="es-ES" sz="3200" b="1" i="1" dirty="0" err="1">
                <a:solidFill>
                  <a:srgbClr val="002060"/>
                </a:solidFill>
              </a:rPr>
              <a:t>Science</a:t>
            </a:r>
            <a:endParaRPr lang="es-AR" sz="3200" b="1" i="1" dirty="0">
              <a:solidFill>
                <a:srgbClr val="002060"/>
              </a:solidFill>
            </a:endParaRPr>
          </a:p>
        </p:txBody>
      </p:sp>
      <p:sp>
        <p:nvSpPr>
          <p:cNvPr id="4" name="Subtítulo 2">
            <a:extLst>
              <a:ext uri="{FF2B5EF4-FFF2-40B4-BE49-F238E27FC236}">
                <a16:creationId xmlns:a16="http://schemas.microsoft.com/office/drawing/2014/main" id="{DFF181AC-D065-8A42-7DAA-18E2821CA4AF}"/>
              </a:ext>
            </a:extLst>
          </p:cNvPr>
          <p:cNvSpPr txBox="1">
            <a:spLocks/>
          </p:cNvSpPr>
          <p:nvPr/>
        </p:nvSpPr>
        <p:spPr>
          <a:xfrm>
            <a:off x="9448799" y="6084660"/>
            <a:ext cx="4184650" cy="4540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AR" sz="2000" b="1" dirty="0">
              <a:solidFill>
                <a:srgbClr val="002060"/>
              </a:solidFill>
            </a:endParaRPr>
          </a:p>
        </p:txBody>
      </p:sp>
      <p:sp>
        <p:nvSpPr>
          <p:cNvPr id="5" name="Subtítulo 2">
            <a:extLst>
              <a:ext uri="{FF2B5EF4-FFF2-40B4-BE49-F238E27FC236}">
                <a16:creationId xmlns:a16="http://schemas.microsoft.com/office/drawing/2014/main" id="{4E92931B-79DE-29D8-9E3C-684048A4F4F5}"/>
              </a:ext>
            </a:extLst>
          </p:cNvPr>
          <p:cNvSpPr txBox="1">
            <a:spLocks/>
          </p:cNvSpPr>
          <p:nvPr/>
        </p:nvSpPr>
        <p:spPr>
          <a:xfrm>
            <a:off x="2847068" y="6084660"/>
            <a:ext cx="8694056" cy="75247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s-ES" sz="2000" b="1" dirty="0">
                <a:solidFill>
                  <a:srgbClr val="002060"/>
                </a:solidFill>
              </a:rPr>
              <a:t>Cr. Astudilla Juan Simon            Cr. </a:t>
            </a:r>
            <a:r>
              <a:rPr lang="es-ES" sz="2000" b="1" dirty="0" err="1">
                <a:solidFill>
                  <a:srgbClr val="002060"/>
                </a:solidFill>
              </a:rPr>
              <a:t>Skidelsky</a:t>
            </a:r>
            <a:r>
              <a:rPr lang="es-ES" sz="2000" b="1" dirty="0">
                <a:solidFill>
                  <a:srgbClr val="002060"/>
                </a:solidFill>
              </a:rPr>
              <a:t> Gustavo                    11 de enero 2023</a:t>
            </a:r>
            <a:endParaRPr lang="es-AR" sz="2000" b="1" dirty="0">
              <a:solidFill>
                <a:srgbClr val="002060"/>
              </a:solidFill>
            </a:endParaRPr>
          </a:p>
          <a:p>
            <a:pPr algn="l">
              <a:lnSpc>
                <a:spcPct val="100000"/>
              </a:lnSpc>
            </a:pPr>
            <a:endParaRPr lang="es-AR" sz="2000" b="1" dirty="0">
              <a:solidFill>
                <a:srgbClr val="002060"/>
              </a:solidFill>
            </a:endParaRPr>
          </a:p>
        </p:txBody>
      </p:sp>
    </p:spTree>
    <p:extLst>
      <p:ext uri="{BB962C8B-B14F-4D97-AF65-F5344CB8AC3E}">
        <p14:creationId xmlns:p14="http://schemas.microsoft.com/office/powerpoint/2010/main" val="3392366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721360" y="1003755"/>
            <a:ext cx="10515600" cy="568325"/>
          </a:xfrm>
        </p:spPr>
        <p:txBody>
          <a:bodyPr>
            <a:noAutofit/>
          </a:bodyPr>
          <a:lstStyle/>
          <a:p>
            <a:r>
              <a:rPr lang="es-ES" sz="6000" b="1" dirty="0">
                <a:solidFill>
                  <a:schemeClr val="bg1"/>
                </a:solidFill>
              </a:rPr>
              <a:t>MATRIZ DE CORRELACION</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5394037" y="2305731"/>
            <a:ext cx="6103190" cy="4122778"/>
          </a:xfrm>
        </p:spPr>
        <p:txBody>
          <a:bodyPr>
            <a:noAutofit/>
          </a:bodyPr>
          <a:lstStyle/>
          <a:p>
            <a:r>
              <a:rPr lang="es-MX" sz="1600" b="0" dirty="0">
                <a:solidFill>
                  <a:srgbClr val="D4D4D4"/>
                </a:solidFill>
                <a:effectLst/>
              </a:rPr>
              <a:t>Es normal que dichas variables estén correlacionadas entre sí ya que, a más asistencias y porcentaje de triples y tiros de campo se realicen, más puntos se podrán marcar. Las variables </a:t>
            </a:r>
            <a:r>
              <a:rPr lang="es-MX" sz="1600" b="0" dirty="0" err="1">
                <a:solidFill>
                  <a:srgbClr val="D4D4D4"/>
                </a:solidFill>
                <a:effectLst/>
              </a:rPr>
              <a:t>FT_PCT_home</a:t>
            </a:r>
            <a:r>
              <a:rPr lang="es-MX" sz="1600" b="0" dirty="0">
                <a:solidFill>
                  <a:srgbClr val="D4D4D4"/>
                </a:solidFill>
                <a:effectLst/>
              </a:rPr>
              <a:t> y </a:t>
            </a:r>
            <a:r>
              <a:rPr lang="es-MX" sz="1600" b="0" dirty="0" err="1">
                <a:solidFill>
                  <a:srgbClr val="D4D4D4"/>
                </a:solidFill>
                <a:effectLst/>
              </a:rPr>
              <a:t>FT_PCT_away</a:t>
            </a:r>
            <a:r>
              <a:rPr lang="es-MX" sz="1600" b="0" dirty="0">
                <a:solidFill>
                  <a:srgbClr val="D4D4D4"/>
                </a:solidFill>
                <a:effectLst/>
              </a:rPr>
              <a:t> (tiros libres) no están relacionadas con los puntos que se encestan ya que no son los tiros que más predominan en un partido, y con los que menos puntos se marcan en proporción con triples y tiros de campo, ya que este tipo de tiros solo se realizan con las faltas.</a:t>
            </a:r>
          </a:p>
          <a:p>
            <a:br>
              <a:rPr lang="es-MX" sz="1600" b="0" dirty="0">
                <a:solidFill>
                  <a:srgbClr val="D4D4D4"/>
                </a:solidFill>
                <a:effectLst/>
              </a:rPr>
            </a:br>
            <a:r>
              <a:rPr lang="es-MX" sz="1600" b="0" dirty="0">
                <a:solidFill>
                  <a:srgbClr val="D4D4D4"/>
                </a:solidFill>
                <a:effectLst/>
              </a:rPr>
              <a:t>Por lo tanto, las variables '</a:t>
            </a:r>
            <a:r>
              <a:rPr lang="es-MX" sz="1600" b="0" dirty="0" err="1">
                <a:solidFill>
                  <a:srgbClr val="D4D4D4"/>
                </a:solidFill>
                <a:effectLst/>
              </a:rPr>
              <a:t>PTS_home</a:t>
            </a:r>
            <a:r>
              <a:rPr lang="es-MX" sz="1600" b="0" dirty="0">
                <a:solidFill>
                  <a:srgbClr val="D4D4D4"/>
                </a:solidFill>
                <a:effectLst/>
              </a:rPr>
              <a:t>' y '</a:t>
            </a:r>
            <a:r>
              <a:rPr lang="es-MX" sz="1600" b="0" dirty="0" err="1">
                <a:solidFill>
                  <a:srgbClr val="D4D4D4"/>
                </a:solidFill>
                <a:effectLst/>
              </a:rPr>
              <a:t>PTS_away</a:t>
            </a:r>
            <a:r>
              <a:rPr lang="es-MX" sz="1600" b="0" dirty="0">
                <a:solidFill>
                  <a:srgbClr val="D4D4D4"/>
                </a:solidFill>
                <a:effectLst/>
              </a:rPr>
              <a:t>' se eliminarán para los modelos de predicción, ya que si tuviéramos dichos valores, no haría falta predecir si el equipo gana o no. De momento se mantienen para calcular otros datos de interés.</a:t>
            </a:r>
          </a:p>
          <a:p>
            <a:pPr algn="just"/>
            <a:endParaRPr lang="es-ES" sz="22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pic>
        <p:nvPicPr>
          <p:cNvPr id="8" name="Imagen 7">
            <a:extLst>
              <a:ext uri="{FF2B5EF4-FFF2-40B4-BE49-F238E27FC236}">
                <a16:creationId xmlns:a16="http://schemas.microsoft.com/office/drawing/2014/main" id="{18C2A45C-FFB3-4EC7-9B56-3F4905AF753C}"/>
              </a:ext>
            </a:extLst>
          </p:cNvPr>
          <p:cNvPicPr>
            <a:picLocks noChangeAspect="1"/>
          </p:cNvPicPr>
          <p:nvPr/>
        </p:nvPicPr>
        <p:blipFill>
          <a:blip r:embed="rId3"/>
          <a:stretch>
            <a:fillRect/>
          </a:stretch>
        </p:blipFill>
        <p:spPr>
          <a:xfrm>
            <a:off x="193766" y="2179781"/>
            <a:ext cx="5029200" cy="4623459"/>
          </a:xfrm>
          <a:prstGeom prst="rect">
            <a:avLst/>
          </a:prstGeom>
        </p:spPr>
      </p:pic>
    </p:spTree>
    <p:extLst>
      <p:ext uri="{BB962C8B-B14F-4D97-AF65-F5344CB8AC3E}">
        <p14:creationId xmlns:p14="http://schemas.microsoft.com/office/powerpoint/2010/main" val="1961539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601288" y="717117"/>
            <a:ext cx="10515600" cy="889700"/>
          </a:xfrm>
        </p:spPr>
        <p:txBody>
          <a:bodyPr>
            <a:noAutofit/>
          </a:bodyPr>
          <a:lstStyle/>
          <a:p>
            <a:r>
              <a:rPr lang="es-MX" sz="6000" b="1" dirty="0">
                <a:solidFill>
                  <a:schemeClr val="bg1"/>
                </a:solidFill>
              </a:rPr>
              <a:t>DATOS DESCRIPTIVOS DE INTERES DEL DATASET </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r>
              <a:rPr lang="es-MX" sz="1600" b="0" dirty="0">
                <a:solidFill>
                  <a:srgbClr val="D4D4D4"/>
                </a:solidFill>
                <a:effectLst/>
              </a:rPr>
              <a:t>Este grafico muestra la correlación entre ganar y perder partidos de local y visitante. </a:t>
            </a:r>
          </a:p>
          <a:p>
            <a:r>
              <a:rPr lang="es-MX" sz="1600" b="0" dirty="0">
                <a:solidFill>
                  <a:srgbClr val="D4D4D4"/>
                </a:solidFill>
                <a:effectLst/>
              </a:rPr>
              <a:t>Evidentemente es mas probable ganar partidos de local que de visitante </a:t>
            </a:r>
          </a:p>
          <a:p>
            <a:pPr algn="just"/>
            <a:endParaRPr lang="es-ES" sz="2200" dirty="0">
              <a:solidFill>
                <a:schemeClr val="bg1"/>
              </a:solidFill>
            </a:endParaRPr>
          </a:p>
          <a:p>
            <a:pPr algn="just"/>
            <a:r>
              <a:rPr lang="es-ES" sz="2200" dirty="0">
                <a:solidFill>
                  <a:schemeClr val="bg1"/>
                </a:solidFill>
              </a:rPr>
              <a:t>Ahora analizaremos:</a:t>
            </a:r>
          </a:p>
          <a:p>
            <a:pPr marL="457200" lvl="1" indent="0" algn="just">
              <a:buNone/>
            </a:pPr>
            <a:r>
              <a:rPr lang="es-MX" sz="1400" dirty="0">
                <a:solidFill>
                  <a:srgbClr val="D4D4D4"/>
                </a:solidFill>
              </a:rPr>
              <a:t>-	</a:t>
            </a:r>
            <a:r>
              <a:rPr lang="es-MX" sz="1400" b="0" dirty="0">
                <a:solidFill>
                  <a:srgbClr val="D4D4D4"/>
                </a:solidFill>
                <a:effectLst/>
              </a:rPr>
              <a:t>Ranking de victorias de los equipos</a:t>
            </a:r>
          </a:p>
          <a:p>
            <a:pPr marL="457200" lvl="1" indent="0" algn="just">
              <a:buNone/>
            </a:pPr>
            <a:r>
              <a:rPr lang="es-MX" sz="1400" dirty="0">
                <a:solidFill>
                  <a:srgbClr val="D4D4D4"/>
                </a:solidFill>
              </a:rPr>
              <a:t>-	</a:t>
            </a:r>
            <a:r>
              <a:rPr lang="es-MX" sz="1400" b="0" dirty="0">
                <a:solidFill>
                  <a:srgbClr val="D4D4D4"/>
                </a:solidFill>
                <a:effectLst/>
              </a:rPr>
              <a:t>Ranking equipos con más puntos marcado</a:t>
            </a:r>
          </a:p>
          <a:p>
            <a:pPr marL="457200" lvl="1" indent="0" algn="just">
              <a:buNone/>
            </a:pPr>
            <a:r>
              <a:rPr lang="es-MX" sz="1400" dirty="0">
                <a:solidFill>
                  <a:srgbClr val="D4D4D4"/>
                </a:solidFill>
              </a:rPr>
              <a:t>-	Ranking equipos con más asistencias</a:t>
            </a:r>
            <a:endParaRPr lang="es-MX" sz="1000" b="0" dirty="0">
              <a:solidFill>
                <a:srgbClr val="D4D4D4"/>
              </a:solidFill>
              <a:effectLst/>
            </a:endParaRPr>
          </a:p>
          <a:p>
            <a:pPr marL="457200" lvl="1" indent="0" algn="just">
              <a:buNone/>
            </a:pPr>
            <a:endParaRPr lang="es-MX" sz="1400" b="0" dirty="0">
              <a:solidFill>
                <a:srgbClr val="D4D4D4"/>
              </a:solidFill>
              <a:effectLst/>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pic>
        <p:nvPicPr>
          <p:cNvPr id="6" name="Imagen 5">
            <a:extLst>
              <a:ext uri="{FF2B5EF4-FFF2-40B4-BE49-F238E27FC236}">
                <a16:creationId xmlns:a16="http://schemas.microsoft.com/office/drawing/2014/main" id="{BC9A1EB9-45DF-4313-86A7-760E5A5E1DB5}"/>
              </a:ext>
            </a:extLst>
          </p:cNvPr>
          <p:cNvPicPr>
            <a:picLocks noChangeAspect="1"/>
          </p:cNvPicPr>
          <p:nvPr/>
        </p:nvPicPr>
        <p:blipFill>
          <a:blip r:embed="rId3"/>
          <a:stretch>
            <a:fillRect/>
          </a:stretch>
        </p:blipFill>
        <p:spPr>
          <a:xfrm>
            <a:off x="144088" y="2305731"/>
            <a:ext cx="5715000" cy="4124325"/>
          </a:xfrm>
          <a:prstGeom prst="rect">
            <a:avLst/>
          </a:prstGeom>
        </p:spPr>
      </p:pic>
    </p:spTree>
    <p:extLst>
      <p:ext uri="{BB962C8B-B14F-4D97-AF65-F5344CB8AC3E}">
        <p14:creationId xmlns:p14="http://schemas.microsoft.com/office/powerpoint/2010/main" val="400043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601288" y="717117"/>
            <a:ext cx="10515600" cy="889700"/>
          </a:xfrm>
        </p:spPr>
        <p:txBody>
          <a:bodyPr>
            <a:noAutofit/>
          </a:bodyPr>
          <a:lstStyle/>
          <a:p>
            <a:r>
              <a:rPr lang="es-MX" sz="6000" b="1" dirty="0">
                <a:solidFill>
                  <a:schemeClr val="bg1"/>
                </a:solidFill>
              </a:rPr>
              <a:t>DATOS DESCRIPTIVOS DE INTERES DEL DATASET </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pic>
        <p:nvPicPr>
          <p:cNvPr id="7" name="Imagen 6">
            <a:extLst>
              <a:ext uri="{FF2B5EF4-FFF2-40B4-BE49-F238E27FC236}">
                <a16:creationId xmlns:a16="http://schemas.microsoft.com/office/drawing/2014/main" id="{9EE51AF1-24E1-4226-A4CE-E01505A87F82}"/>
              </a:ext>
            </a:extLst>
          </p:cNvPr>
          <p:cNvPicPr>
            <a:picLocks noChangeAspect="1"/>
          </p:cNvPicPr>
          <p:nvPr/>
        </p:nvPicPr>
        <p:blipFill>
          <a:blip r:embed="rId3"/>
          <a:stretch>
            <a:fillRect/>
          </a:stretch>
        </p:blipFill>
        <p:spPr>
          <a:xfrm>
            <a:off x="186892" y="2209707"/>
            <a:ext cx="6257925" cy="4314825"/>
          </a:xfrm>
          <a:prstGeom prst="rect">
            <a:avLst/>
          </a:prstGeom>
        </p:spPr>
      </p:pic>
      <p:sp>
        <p:nvSpPr>
          <p:cNvPr id="9" name="CuadroTexto 8">
            <a:extLst>
              <a:ext uri="{FF2B5EF4-FFF2-40B4-BE49-F238E27FC236}">
                <a16:creationId xmlns:a16="http://schemas.microsoft.com/office/drawing/2014/main" id="{68486AD4-B480-43C1-91A2-60F1128D5940}"/>
              </a:ext>
            </a:extLst>
          </p:cNvPr>
          <p:cNvSpPr txBox="1"/>
          <p:nvPr/>
        </p:nvSpPr>
        <p:spPr>
          <a:xfrm>
            <a:off x="6444817" y="3036430"/>
            <a:ext cx="5627110" cy="1200329"/>
          </a:xfrm>
          <a:prstGeom prst="rect">
            <a:avLst/>
          </a:prstGeom>
          <a:noFill/>
        </p:spPr>
        <p:txBody>
          <a:bodyPr wrap="square">
            <a:spAutoFit/>
          </a:bodyPr>
          <a:lstStyle/>
          <a:p>
            <a:r>
              <a:rPr lang="es-MX" b="0" dirty="0">
                <a:solidFill>
                  <a:srgbClr val="D4D4D4"/>
                </a:solidFill>
                <a:effectLst/>
              </a:rPr>
              <a:t>Observamos que los Celtics han sido el equipo con más victorias desde que tenemos registros, seguidos de los </a:t>
            </a:r>
            <a:r>
              <a:rPr lang="es-MX" b="0" dirty="0" err="1">
                <a:solidFill>
                  <a:srgbClr val="D4D4D4"/>
                </a:solidFill>
                <a:effectLst/>
              </a:rPr>
              <a:t>Heat</a:t>
            </a:r>
            <a:r>
              <a:rPr lang="es-MX" b="0" dirty="0">
                <a:solidFill>
                  <a:srgbClr val="D4D4D4"/>
                </a:solidFill>
                <a:effectLst/>
              </a:rPr>
              <a:t>. En última posición se observan a los </a:t>
            </a:r>
            <a:r>
              <a:rPr lang="es-MX" b="0" dirty="0" err="1">
                <a:solidFill>
                  <a:srgbClr val="D4D4D4"/>
                </a:solidFill>
                <a:effectLst/>
              </a:rPr>
              <a:t>Timberwolves</a:t>
            </a:r>
            <a:r>
              <a:rPr lang="es-MX" b="0" dirty="0">
                <a:solidFill>
                  <a:srgbClr val="D4D4D4"/>
                </a:solidFill>
                <a:effectLst/>
              </a:rPr>
              <a:t> y a los </a:t>
            </a:r>
            <a:r>
              <a:rPr lang="es-MX" b="0" dirty="0" err="1">
                <a:solidFill>
                  <a:srgbClr val="D4D4D4"/>
                </a:solidFill>
                <a:effectLst/>
              </a:rPr>
              <a:t>Hornet</a:t>
            </a:r>
            <a:r>
              <a:rPr lang="es-MX" b="0" dirty="0">
                <a:solidFill>
                  <a:srgbClr val="D4D4D4"/>
                </a:solidFill>
                <a:effectLst/>
              </a:rPr>
              <a:t>.</a:t>
            </a:r>
          </a:p>
        </p:txBody>
      </p:sp>
      <p:sp>
        <p:nvSpPr>
          <p:cNvPr id="11" name="CuadroTexto 10">
            <a:extLst>
              <a:ext uri="{FF2B5EF4-FFF2-40B4-BE49-F238E27FC236}">
                <a16:creationId xmlns:a16="http://schemas.microsoft.com/office/drawing/2014/main" id="{D616780B-8B2F-4307-ACE6-9A5AF587E3DE}"/>
              </a:ext>
            </a:extLst>
          </p:cNvPr>
          <p:cNvSpPr txBox="1"/>
          <p:nvPr/>
        </p:nvSpPr>
        <p:spPr>
          <a:xfrm>
            <a:off x="6346670" y="2619086"/>
            <a:ext cx="5437907" cy="369332"/>
          </a:xfrm>
          <a:prstGeom prst="rect">
            <a:avLst/>
          </a:prstGeom>
          <a:noFill/>
        </p:spPr>
        <p:txBody>
          <a:bodyPr wrap="square">
            <a:spAutoFit/>
          </a:bodyPr>
          <a:lstStyle/>
          <a:p>
            <a:r>
              <a:rPr lang="es-MX" b="0" dirty="0">
                <a:solidFill>
                  <a:srgbClr val="D4D4D4"/>
                </a:solidFill>
                <a:effectLst/>
              </a:rPr>
              <a:t> Ranking equipos con más victorias</a:t>
            </a:r>
          </a:p>
        </p:txBody>
      </p:sp>
    </p:spTree>
    <p:extLst>
      <p:ext uri="{BB962C8B-B14F-4D97-AF65-F5344CB8AC3E}">
        <p14:creationId xmlns:p14="http://schemas.microsoft.com/office/powerpoint/2010/main" val="269596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601288" y="717117"/>
            <a:ext cx="10515600" cy="889700"/>
          </a:xfrm>
        </p:spPr>
        <p:txBody>
          <a:bodyPr>
            <a:noAutofit/>
          </a:bodyPr>
          <a:lstStyle/>
          <a:p>
            <a:r>
              <a:rPr lang="es-MX" sz="6000" b="1" dirty="0">
                <a:solidFill>
                  <a:schemeClr val="bg1"/>
                </a:solidFill>
              </a:rPr>
              <a:t>DATOS DESCRIPTIVOS DE INTERES DEL DATASET </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pic>
        <p:nvPicPr>
          <p:cNvPr id="6" name="Imagen 5">
            <a:extLst>
              <a:ext uri="{FF2B5EF4-FFF2-40B4-BE49-F238E27FC236}">
                <a16:creationId xmlns:a16="http://schemas.microsoft.com/office/drawing/2014/main" id="{9F60F741-6236-4783-A248-5FD1A1AF1E4E}"/>
              </a:ext>
            </a:extLst>
          </p:cNvPr>
          <p:cNvPicPr>
            <a:picLocks noChangeAspect="1"/>
          </p:cNvPicPr>
          <p:nvPr/>
        </p:nvPicPr>
        <p:blipFill>
          <a:blip r:embed="rId3"/>
          <a:stretch>
            <a:fillRect/>
          </a:stretch>
        </p:blipFill>
        <p:spPr>
          <a:xfrm>
            <a:off x="87745" y="4341360"/>
            <a:ext cx="12016509" cy="2395294"/>
          </a:xfrm>
          <a:prstGeom prst="rect">
            <a:avLst/>
          </a:prstGeom>
        </p:spPr>
      </p:pic>
      <p:sp>
        <p:nvSpPr>
          <p:cNvPr id="10" name="CuadroTexto 9">
            <a:extLst>
              <a:ext uri="{FF2B5EF4-FFF2-40B4-BE49-F238E27FC236}">
                <a16:creationId xmlns:a16="http://schemas.microsoft.com/office/drawing/2014/main" id="{5D2242B8-8578-482E-A5D1-A7DDCFD52728}"/>
              </a:ext>
            </a:extLst>
          </p:cNvPr>
          <p:cNvSpPr txBox="1"/>
          <p:nvPr/>
        </p:nvSpPr>
        <p:spPr>
          <a:xfrm>
            <a:off x="147782" y="3004645"/>
            <a:ext cx="11767127" cy="923330"/>
          </a:xfrm>
          <a:prstGeom prst="rect">
            <a:avLst/>
          </a:prstGeom>
          <a:noFill/>
        </p:spPr>
        <p:txBody>
          <a:bodyPr wrap="square">
            <a:spAutoFit/>
          </a:bodyPr>
          <a:lstStyle/>
          <a:p>
            <a:r>
              <a:rPr lang="es-MX" b="0" dirty="0">
                <a:solidFill>
                  <a:srgbClr val="D4D4D4"/>
                </a:solidFill>
                <a:effectLst/>
              </a:rPr>
              <a:t>Los </a:t>
            </a:r>
            <a:r>
              <a:rPr lang="es-MX" b="0" dirty="0" err="1">
                <a:solidFill>
                  <a:srgbClr val="D4D4D4"/>
                </a:solidFill>
                <a:effectLst/>
              </a:rPr>
              <a:t>Heats</a:t>
            </a:r>
            <a:r>
              <a:rPr lang="es-MX" b="0" dirty="0">
                <a:solidFill>
                  <a:srgbClr val="D4D4D4"/>
                </a:solidFill>
                <a:effectLst/>
              </a:rPr>
              <a:t> son el equipo con más puntos realizados, seguidos de los Celtics y los </a:t>
            </a:r>
            <a:r>
              <a:rPr lang="es-MX" b="0" dirty="0" err="1">
                <a:solidFill>
                  <a:srgbClr val="D4D4D4"/>
                </a:solidFill>
                <a:effectLst/>
              </a:rPr>
              <a:t>Spurs</a:t>
            </a:r>
            <a:r>
              <a:rPr lang="es-MX" b="0" dirty="0">
                <a:solidFill>
                  <a:srgbClr val="D4D4D4"/>
                </a:solidFill>
                <a:effectLst/>
              </a:rPr>
              <a:t>. Se observa el mismo comportamiento en todas las gráficas, un detalle a apreciar es que se presume </a:t>
            </a:r>
            <a:r>
              <a:rPr lang="es-MX" b="0" dirty="0" err="1">
                <a:solidFill>
                  <a:srgbClr val="D4D4D4"/>
                </a:solidFill>
                <a:effectLst/>
              </a:rPr>
              <a:t>ua</a:t>
            </a:r>
            <a:r>
              <a:rPr lang="es-MX" b="0" dirty="0">
                <a:solidFill>
                  <a:srgbClr val="D4D4D4"/>
                </a:solidFill>
                <a:effectLst/>
              </a:rPr>
              <a:t> mayor cantidad de puntos marcados de local que de visitante.</a:t>
            </a:r>
          </a:p>
        </p:txBody>
      </p:sp>
      <p:sp>
        <p:nvSpPr>
          <p:cNvPr id="12" name="CuadroTexto 11">
            <a:extLst>
              <a:ext uri="{FF2B5EF4-FFF2-40B4-BE49-F238E27FC236}">
                <a16:creationId xmlns:a16="http://schemas.microsoft.com/office/drawing/2014/main" id="{516C78F2-C827-4088-9ACA-467B45FFA03C}"/>
              </a:ext>
            </a:extLst>
          </p:cNvPr>
          <p:cNvSpPr txBox="1"/>
          <p:nvPr/>
        </p:nvSpPr>
        <p:spPr>
          <a:xfrm>
            <a:off x="0" y="2470522"/>
            <a:ext cx="6488544" cy="369332"/>
          </a:xfrm>
          <a:prstGeom prst="rect">
            <a:avLst/>
          </a:prstGeom>
          <a:noFill/>
        </p:spPr>
        <p:txBody>
          <a:bodyPr wrap="square">
            <a:spAutoFit/>
          </a:bodyPr>
          <a:lstStyle/>
          <a:p>
            <a:r>
              <a:rPr lang="es-MX" b="0" dirty="0">
                <a:solidFill>
                  <a:srgbClr val="D4D4D4"/>
                </a:solidFill>
                <a:effectLst/>
              </a:rPr>
              <a:t> Ranking equipos con más </a:t>
            </a:r>
            <a:r>
              <a:rPr lang="es-MX" dirty="0">
                <a:solidFill>
                  <a:srgbClr val="D4D4D4"/>
                </a:solidFill>
              </a:rPr>
              <a:t>puntos</a:t>
            </a:r>
            <a:endParaRPr lang="es-MX" b="0" dirty="0">
              <a:solidFill>
                <a:srgbClr val="D4D4D4"/>
              </a:solidFill>
              <a:effectLst/>
            </a:endParaRPr>
          </a:p>
        </p:txBody>
      </p:sp>
    </p:spTree>
    <p:extLst>
      <p:ext uri="{BB962C8B-B14F-4D97-AF65-F5344CB8AC3E}">
        <p14:creationId xmlns:p14="http://schemas.microsoft.com/office/powerpoint/2010/main" val="381867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601288" y="717117"/>
            <a:ext cx="10515600" cy="889700"/>
          </a:xfrm>
        </p:spPr>
        <p:txBody>
          <a:bodyPr>
            <a:noAutofit/>
          </a:bodyPr>
          <a:lstStyle/>
          <a:p>
            <a:r>
              <a:rPr lang="es-MX" sz="6000" b="1" dirty="0">
                <a:solidFill>
                  <a:schemeClr val="bg1"/>
                </a:solidFill>
              </a:rPr>
              <a:t>DATOS DESCRIPTIVOS DE INTERES DEL DATASET </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0" name="CuadroTexto 9">
            <a:extLst>
              <a:ext uri="{FF2B5EF4-FFF2-40B4-BE49-F238E27FC236}">
                <a16:creationId xmlns:a16="http://schemas.microsoft.com/office/drawing/2014/main" id="{5D2242B8-8578-482E-A5D1-A7DDCFD52728}"/>
              </a:ext>
            </a:extLst>
          </p:cNvPr>
          <p:cNvSpPr txBox="1"/>
          <p:nvPr/>
        </p:nvSpPr>
        <p:spPr>
          <a:xfrm>
            <a:off x="147782" y="2690336"/>
            <a:ext cx="11767127" cy="1200329"/>
          </a:xfrm>
          <a:prstGeom prst="rect">
            <a:avLst/>
          </a:prstGeom>
          <a:noFill/>
        </p:spPr>
        <p:txBody>
          <a:bodyPr wrap="square">
            <a:spAutoFit/>
          </a:bodyPr>
          <a:lstStyle/>
          <a:p>
            <a:r>
              <a:rPr lang="es-MX" b="0" dirty="0">
                <a:solidFill>
                  <a:srgbClr val="D4D4D4"/>
                </a:solidFill>
                <a:effectLst/>
              </a:rPr>
              <a:t> Ranking equipos con más asistencias</a:t>
            </a:r>
          </a:p>
          <a:p>
            <a:endParaRPr lang="es-MX" b="0" dirty="0">
              <a:solidFill>
                <a:srgbClr val="D4D4D4"/>
              </a:solidFill>
              <a:effectLst/>
            </a:endParaRPr>
          </a:p>
          <a:p>
            <a:r>
              <a:rPr lang="es-MX" b="0" dirty="0">
                <a:solidFill>
                  <a:srgbClr val="D4D4D4"/>
                </a:solidFill>
                <a:effectLst/>
              </a:rPr>
              <a:t>Los Celtics son el equipo con más asistencias realizadas, seguidos de los </a:t>
            </a:r>
            <a:r>
              <a:rPr lang="es-MX" b="0" dirty="0" err="1">
                <a:solidFill>
                  <a:srgbClr val="D4D4D4"/>
                </a:solidFill>
                <a:effectLst/>
              </a:rPr>
              <a:t>Spurs</a:t>
            </a:r>
            <a:r>
              <a:rPr lang="es-MX" b="0" dirty="0">
                <a:solidFill>
                  <a:srgbClr val="D4D4D4"/>
                </a:solidFill>
                <a:effectLst/>
              </a:rPr>
              <a:t> y los </a:t>
            </a:r>
            <a:r>
              <a:rPr lang="es-MX" b="0" dirty="0" err="1">
                <a:solidFill>
                  <a:srgbClr val="D4D4D4"/>
                </a:solidFill>
                <a:effectLst/>
              </a:rPr>
              <a:t>Heat</a:t>
            </a:r>
            <a:r>
              <a:rPr lang="es-MX" b="0" dirty="0">
                <a:solidFill>
                  <a:srgbClr val="D4D4D4"/>
                </a:solidFill>
                <a:effectLst/>
              </a:rPr>
              <a:t>. Se observa el mismo comportamiento en todas las gráficas, realizándose más asistencias en casa que fuera de casa.</a:t>
            </a:r>
          </a:p>
        </p:txBody>
      </p:sp>
      <p:pic>
        <p:nvPicPr>
          <p:cNvPr id="7" name="Imagen 6">
            <a:extLst>
              <a:ext uri="{FF2B5EF4-FFF2-40B4-BE49-F238E27FC236}">
                <a16:creationId xmlns:a16="http://schemas.microsoft.com/office/drawing/2014/main" id="{E63B4AD4-F3D4-48D8-A9C8-3A18DBEEF70D}"/>
              </a:ext>
            </a:extLst>
          </p:cNvPr>
          <p:cNvPicPr>
            <a:picLocks noChangeAspect="1"/>
          </p:cNvPicPr>
          <p:nvPr/>
        </p:nvPicPr>
        <p:blipFill>
          <a:blip r:embed="rId3"/>
          <a:stretch>
            <a:fillRect/>
          </a:stretch>
        </p:blipFill>
        <p:spPr>
          <a:xfrm>
            <a:off x="115454" y="4341360"/>
            <a:ext cx="11961091" cy="2396257"/>
          </a:xfrm>
          <a:prstGeom prst="rect">
            <a:avLst/>
          </a:prstGeom>
        </p:spPr>
      </p:pic>
    </p:spTree>
    <p:extLst>
      <p:ext uri="{BB962C8B-B14F-4D97-AF65-F5344CB8AC3E}">
        <p14:creationId xmlns:p14="http://schemas.microsoft.com/office/powerpoint/2010/main" val="234031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601288" y="717117"/>
            <a:ext cx="10515600" cy="889700"/>
          </a:xfrm>
        </p:spPr>
        <p:txBody>
          <a:bodyPr>
            <a:noAutofit/>
          </a:bodyPr>
          <a:lstStyle/>
          <a:p>
            <a:r>
              <a:rPr lang="es-MX" sz="6000" b="1" dirty="0">
                <a:solidFill>
                  <a:schemeClr val="bg1"/>
                </a:solidFill>
              </a:rPr>
              <a:t>DATOS DESCRIPTIVOS DE INTERES DEL DATASET </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0" name="CuadroTexto 9">
            <a:extLst>
              <a:ext uri="{FF2B5EF4-FFF2-40B4-BE49-F238E27FC236}">
                <a16:creationId xmlns:a16="http://schemas.microsoft.com/office/drawing/2014/main" id="{5D2242B8-8578-482E-A5D1-A7DDCFD52728}"/>
              </a:ext>
            </a:extLst>
          </p:cNvPr>
          <p:cNvSpPr txBox="1"/>
          <p:nvPr/>
        </p:nvSpPr>
        <p:spPr>
          <a:xfrm>
            <a:off x="147782" y="2690336"/>
            <a:ext cx="11767127" cy="1200329"/>
          </a:xfrm>
          <a:prstGeom prst="rect">
            <a:avLst/>
          </a:prstGeom>
          <a:noFill/>
        </p:spPr>
        <p:txBody>
          <a:bodyPr wrap="square">
            <a:spAutoFit/>
          </a:bodyPr>
          <a:lstStyle/>
          <a:p>
            <a:pPr marL="285750" indent="-285750">
              <a:buFont typeface="Arial" panose="020B0604020202020204" pitchFamily="34" charset="0"/>
              <a:buChar char="•"/>
            </a:pPr>
            <a:r>
              <a:rPr lang="es-MX" b="0" dirty="0">
                <a:solidFill>
                  <a:srgbClr val="D4D4D4"/>
                </a:solidFill>
                <a:effectLst/>
              </a:rPr>
              <a:t>Ranking equipos con más rebotes</a:t>
            </a:r>
          </a:p>
          <a:p>
            <a:pPr marL="285750" indent="-285750">
              <a:buFontTx/>
              <a:buChar char="-"/>
            </a:pPr>
            <a:endParaRPr lang="es-MX" b="0" dirty="0">
              <a:solidFill>
                <a:srgbClr val="D4D4D4"/>
              </a:solidFill>
              <a:effectLst/>
            </a:endParaRPr>
          </a:p>
          <a:p>
            <a:r>
              <a:rPr lang="es-MX" b="0" dirty="0">
                <a:solidFill>
                  <a:srgbClr val="D4D4D4"/>
                </a:solidFill>
                <a:effectLst/>
              </a:rPr>
              <a:t>Los </a:t>
            </a:r>
            <a:r>
              <a:rPr lang="es-MX" b="0" dirty="0" err="1">
                <a:solidFill>
                  <a:srgbClr val="D4D4D4"/>
                </a:solidFill>
                <a:effectLst/>
              </a:rPr>
              <a:t>Heat</a:t>
            </a:r>
            <a:r>
              <a:rPr lang="es-MX" b="0" dirty="0">
                <a:solidFill>
                  <a:srgbClr val="D4D4D4"/>
                </a:solidFill>
                <a:effectLst/>
              </a:rPr>
              <a:t> son el equipo con más rebotes realizados, seguidos de los </a:t>
            </a:r>
            <a:r>
              <a:rPr lang="es-MX" b="0" dirty="0" err="1">
                <a:solidFill>
                  <a:srgbClr val="D4D4D4"/>
                </a:solidFill>
                <a:effectLst/>
              </a:rPr>
              <a:t>Spurs</a:t>
            </a:r>
            <a:r>
              <a:rPr lang="es-MX" b="0" dirty="0">
                <a:solidFill>
                  <a:srgbClr val="D4D4D4"/>
                </a:solidFill>
                <a:effectLst/>
              </a:rPr>
              <a:t> y los Celtics. Al igual que anteriormente con los puntos y las asistencias, los rebotes tienen un comportamiento similar, </a:t>
            </a:r>
            <a:r>
              <a:rPr lang="es-MX" b="0" dirty="0" err="1">
                <a:solidFill>
                  <a:srgbClr val="D4D4D4"/>
                </a:solidFill>
                <a:effectLst/>
              </a:rPr>
              <a:t>realizandose</a:t>
            </a:r>
            <a:r>
              <a:rPr lang="es-MX" b="0" dirty="0">
                <a:solidFill>
                  <a:srgbClr val="D4D4D4"/>
                </a:solidFill>
                <a:effectLst/>
              </a:rPr>
              <a:t> más rebotes en casa que fuera de casa.</a:t>
            </a:r>
          </a:p>
        </p:txBody>
      </p:sp>
      <p:pic>
        <p:nvPicPr>
          <p:cNvPr id="6" name="Imagen 5">
            <a:extLst>
              <a:ext uri="{FF2B5EF4-FFF2-40B4-BE49-F238E27FC236}">
                <a16:creationId xmlns:a16="http://schemas.microsoft.com/office/drawing/2014/main" id="{FB66633C-776D-4CDC-B9FA-F64ABA0D1C8D}"/>
              </a:ext>
            </a:extLst>
          </p:cNvPr>
          <p:cNvPicPr>
            <a:picLocks noChangeAspect="1"/>
          </p:cNvPicPr>
          <p:nvPr/>
        </p:nvPicPr>
        <p:blipFill>
          <a:blip r:embed="rId3"/>
          <a:stretch>
            <a:fillRect/>
          </a:stretch>
        </p:blipFill>
        <p:spPr>
          <a:xfrm>
            <a:off x="73891" y="4341360"/>
            <a:ext cx="12044218" cy="2394333"/>
          </a:xfrm>
          <a:prstGeom prst="rect">
            <a:avLst/>
          </a:prstGeom>
        </p:spPr>
      </p:pic>
    </p:spTree>
    <p:extLst>
      <p:ext uri="{BB962C8B-B14F-4D97-AF65-F5344CB8AC3E}">
        <p14:creationId xmlns:p14="http://schemas.microsoft.com/office/powerpoint/2010/main" val="333531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601288" y="717117"/>
            <a:ext cx="10515600" cy="889700"/>
          </a:xfrm>
        </p:spPr>
        <p:txBody>
          <a:bodyPr>
            <a:noAutofit/>
          </a:bodyPr>
          <a:lstStyle/>
          <a:p>
            <a:r>
              <a:rPr lang="es-MX" sz="6000" b="1" dirty="0">
                <a:solidFill>
                  <a:schemeClr val="bg1"/>
                </a:solidFill>
              </a:rPr>
              <a:t>TRANSFORMACIÓN DE VARIABLES </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8" name="CuadroTexto 7">
            <a:extLst>
              <a:ext uri="{FF2B5EF4-FFF2-40B4-BE49-F238E27FC236}">
                <a16:creationId xmlns:a16="http://schemas.microsoft.com/office/drawing/2014/main" id="{0643E3D0-3D45-4468-A6E5-9A72344AE5AE}"/>
              </a:ext>
            </a:extLst>
          </p:cNvPr>
          <p:cNvSpPr txBox="1"/>
          <p:nvPr/>
        </p:nvSpPr>
        <p:spPr>
          <a:xfrm>
            <a:off x="184727" y="2428611"/>
            <a:ext cx="10760363" cy="3970318"/>
          </a:xfrm>
          <a:prstGeom prst="rect">
            <a:avLst/>
          </a:prstGeom>
          <a:noFill/>
        </p:spPr>
        <p:txBody>
          <a:bodyPr wrap="square">
            <a:spAutoFit/>
          </a:bodyPr>
          <a:lstStyle/>
          <a:p>
            <a:r>
              <a:rPr lang="es-MX" b="1" dirty="0">
                <a:solidFill>
                  <a:srgbClr val="569CD6"/>
                </a:solidFill>
                <a:effectLst/>
              </a:rPr>
              <a:t>TRANSFORMACIÓN DE VARIABLES CATEGÓRICAS A NUMÉRICAS</a:t>
            </a:r>
          </a:p>
          <a:p>
            <a:endParaRPr lang="es-MX" b="0" dirty="0">
              <a:solidFill>
                <a:srgbClr val="D4D4D4"/>
              </a:solidFill>
              <a:effectLst/>
            </a:endParaRPr>
          </a:p>
          <a:p>
            <a:pPr marL="285750" indent="-285750">
              <a:buFont typeface="Arial" panose="020B0604020202020204" pitchFamily="34" charset="0"/>
              <a:buChar char="•"/>
            </a:pPr>
            <a:r>
              <a:rPr lang="es-MX" b="0" dirty="0">
                <a:solidFill>
                  <a:srgbClr val="D4D4D4"/>
                </a:solidFill>
                <a:effectLst/>
              </a:rPr>
              <a:t>Encontramos en el </a:t>
            </a:r>
            <a:r>
              <a:rPr lang="es-MX" b="0" dirty="0" err="1">
                <a:solidFill>
                  <a:srgbClr val="D4D4D4"/>
                </a:solidFill>
                <a:effectLst/>
              </a:rPr>
              <a:t>dataset</a:t>
            </a:r>
            <a:r>
              <a:rPr lang="es-MX" b="0" dirty="0">
                <a:solidFill>
                  <a:srgbClr val="D4D4D4"/>
                </a:solidFill>
                <a:effectLst/>
              </a:rPr>
              <a:t> como variable categórica la columna 'GAME_DATE_EST'. Al tratarse de una variable que identifica a las muestras, se decide categorizar la variable en otras tres nuevas variables: 'GAME_YEAR', 'GAME_MONTH' y 'GAME_DAY’.</a:t>
            </a:r>
          </a:p>
          <a:p>
            <a:pPr marL="285750" indent="-285750">
              <a:buFont typeface="Arial" panose="020B0604020202020204" pitchFamily="34" charset="0"/>
              <a:buChar char="•"/>
            </a:pPr>
            <a:endParaRPr lang="es-MX" b="0" dirty="0">
              <a:solidFill>
                <a:srgbClr val="D4D4D4"/>
              </a:solidFill>
              <a:effectLst/>
            </a:endParaRPr>
          </a:p>
          <a:p>
            <a:pPr marL="285750" indent="-285750">
              <a:buFont typeface="Arial" panose="020B0604020202020204" pitchFamily="34" charset="0"/>
              <a:buChar char="•"/>
            </a:pPr>
            <a:r>
              <a:rPr lang="es-MX" b="0" dirty="0">
                <a:solidFill>
                  <a:srgbClr val="D4D4D4"/>
                </a:solidFill>
                <a:effectLst/>
              </a:rPr>
              <a:t>De esta forma, aunque aumentemos el número de variables, cada variable tendrá menos categorías. No se opta convertir los valores a numéricos con sus frecuencias de aparición ya que los valores están muy distribuidos.</a:t>
            </a:r>
          </a:p>
          <a:p>
            <a:pPr marL="285750" indent="-285750">
              <a:buFont typeface="Arial" panose="020B0604020202020204" pitchFamily="34" charset="0"/>
              <a:buChar char="•"/>
            </a:pPr>
            <a:endParaRPr lang="es-MX" b="0" dirty="0">
              <a:solidFill>
                <a:srgbClr val="D4D4D4"/>
              </a:solidFill>
              <a:effectLst/>
            </a:endParaRPr>
          </a:p>
          <a:p>
            <a:pPr marL="285750" indent="-285750">
              <a:buFont typeface="Arial" panose="020B0604020202020204" pitchFamily="34" charset="0"/>
              <a:buChar char="•"/>
            </a:pPr>
            <a:r>
              <a:rPr lang="es-MX" b="0" dirty="0">
                <a:solidFill>
                  <a:srgbClr val="D4D4D4"/>
                </a:solidFill>
                <a:effectLst/>
              </a:rPr>
              <a:t>Posteriormente, se borra la variable 'GAME_DATE_EST' para no duplicar información. Se aprovecha para eliminar también la variable 'SEASON' al crearse la reciente variable 'GAME_YEAR'. Al no coincidir en diversos valores, son más exactos los valores de 'GAME_YEAR', ya que en 'SEASON' se muestran años en muestras que concretamente se jugaron al año siguiente.</a:t>
            </a:r>
          </a:p>
        </p:txBody>
      </p:sp>
    </p:spTree>
    <p:extLst>
      <p:ext uri="{BB962C8B-B14F-4D97-AF65-F5344CB8AC3E}">
        <p14:creationId xmlns:p14="http://schemas.microsoft.com/office/powerpoint/2010/main" val="407268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5" name="CuadroTexto 14">
            <a:extLst>
              <a:ext uri="{FF2B5EF4-FFF2-40B4-BE49-F238E27FC236}">
                <a16:creationId xmlns:a16="http://schemas.microsoft.com/office/drawing/2014/main" id="{EB172260-4D38-4956-9442-F9AFD958BD30}"/>
              </a:ext>
            </a:extLst>
          </p:cNvPr>
          <p:cNvSpPr txBox="1"/>
          <p:nvPr/>
        </p:nvSpPr>
        <p:spPr>
          <a:xfrm>
            <a:off x="4619" y="2752746"/>
            <a:ext cx="12053454" cy="923330"/>
          </a:xfrm>
          <a:prstGeom prst="rect">
            <a:avLst/>
          </a:prstGeom>
          <a:noFill/>
        </p:spPr>
        <p:txBody>
          <a:bodyPr wrap="square">
            <a:spAutoFit/>
          </a:bodyPr>
          <a:lstStyle/>
          <a:p>
            <a:pPr marL="285750" indent="-285750">
              <a:buFont typeface="Arial" panose="020B0604020202020204" pitchFamily="34" charset="0"/>
              <a:buChar char="•"/>
            </a:pPr>
            <a:r>
              <a:rPr lang="es-MX" b="0" dirty="0">
                <a:solidFill>
                  <a:srgbClr val="D4D4D4"/>
                </a:solidFill>
                <a:effectLst/>
              </a:rPr>
              <a:t>Posteriormente, se convierten las variables 'HOME_TEAM_ID' y 'VISITOR_TEAM_ID' en numéricas por sus frecuencias de aparición, ya que influye el número de veces que haya jugado cada equipo.</a:t>
            </a:r>
          </a:p>
          <a:p>
            <a:pPr marL="285750" indent="-285750">
              <a:buFont typeface="Arial" panose="020B0604020202020204" pitchFamily="34" charset="0"/>
              <a:buChar char="•"/>
            </a:pPr>
            <a:endParaRPr lang="es-MX" b="0" dirty="0">
              <a:solidFill>
                <a:srgbClr val="D4D4D4"/>
              </a:solidFill>
              <a:effectLst/>
            </a:endParaRPr>
          </a:p>
        </p:txBody>
      </p:sp>
      <p:sp>
        <p:nvSpPr>
          <p:cNvPr id="17" name="CuadroTexto 16">
            <a:extLst>
              <a:ext uri="{FF2B5EF4-FFF2-40B4-BE49-F238E27FC236}">
                <a16:creationId xmlns:a16="http://schemas.microsoft.com/office/drawing/2014/main" id="{3E99F431-DA88-4F2B-9319-EF395FF784ED}"/>
              </a:ext>
            </a:extLst>
          </p:cNvPr>
          <p:cNvSpPr txBox="1"/>
          <p:nvPr/>
        </p:nvSpPr>
        <p:spPr>
          <a:xfrm>
            <a:off x="85435" y="4262826"/>
            <a:ext cx="11972637" cy="1200329"/>
          </a:xfrm>
          <a:prstGeom prst="rect">
            <a:avLst/>
          </a:prstGeom>
          <a:noFill/>
        </p:spPr>
        <p:txBody>
          <a:bodyPr wrap="square">
            <a:spAutoFit/>
          </a:bodyPr>
          <a:lstStyle/>
          <a:p>
            <a:r>
              <a:rPr lang="es-MX" b="0" u="sng" dirty="0">
                <a:solidFill>
                  <a:srgbClr val="D4D4D4"/>
                </a:solidFill>
                <a:effectLst/>
              </a:rPr>
              <a:t>TRATAMIENTO DE VALORES NULOS</a:t>
            </a:r>
          </a:p>
          <a:p>
            <a:endParaRPr lang="es-MX" b="0" dirty="0">
              <a:solidFill>
                <a:srgbClr val="D4D4D4"/>
              </a:solidFill>
              <a:effectLst/>
            </a:endParaRPr>
          </a:p>
          <a:p>
            <a:pPr marL="285750" indent="-285750">
              <a:buFont typeface="Arial" panose="020B0604020202020204" pitchFamily="34" charset="0"/>
              <a:buChar char="•"/>
            </a:pPr>
            <a:r>
              <a:rPr lang="es-MX" b="0" dirty="0">
                <a:solidFill>
                  <a:srgbClr val="D4D4D4"/>
                </a:solidFill>
                <a:effectLst/>
              </a:rPr>
              <a:t>Por último, antes de comenzar con los modelos de predicción, se realiza una búsqueda y conteo los valores nulos que existen en el </a:t>
            </a:r>
            <a:r>
              <a:rPr lang="es-MX" b="0" dirty="0" err="1">
                <a:solidFill>
                  <a:srgbClr val="D4D4D4"/>
                </a:solidFill>
                <a:effectLst/>
              </a:rPr>
              <a:t>dataset</a:t>
            </a:r>
            <a:r>
              <a:rPr lang="es-MX" b="0" dirty="0">
                <a:solidFill>
                  <a:srgbClr val="D4D4D4"/>
                </a:solidFill>
                <a:effectLst/>
              </a:rPr>
              <a:t>.</a:t>
            </a:r>
          </a:p>
        </p:txBody>
      </p:sp>
      <p:sp>
        <p:nvSpPr>
          <p:cNvPr id="19" name="CuadroTexto 18">
            <a:extLst>
              <a:ext uri="{FF2B5EF4-FFF2-40B4-BE49-F238E27FC236}">
                <a16:creationId xmlns:a16="http://schemas.microsoft.com/office/drawing/2014/main" id="{C9FD2DC6-393A-4AF1-BDFD-875409A24520}"/>
              </a:ext>
            </a:extLst>
          </p:cNvPr>
          <p:cNvSpPr txBox="1"/>
          <p:nvPr/>
        </p:nvSpPr>
        <p:spPr>
          <a:xfrm>
            <a:off x="396010" y="5597512"/>
            <a:ext cx="11529290" cy="830997"/>
          </a:xfrm>
          <a:prstGeom prst="rect">
            <a:avLst/>
          </a:prstGeom>
          <a:noFill/>
        </p:spPr>
        <p:txBody>
          <a:bodyPr wrap="square">
            <a:spAutoFit/>
          </a:bodyPr>
          <a:lstStyle>
            <a:defPPr>
              <a:defRPr lang="es-AR"/>
            </a:defPPr>
            <a:lvl1pPr>
              <a:defRPr b="0" u="sng">
                <a:solidFill>
                  <a:srgbClr val="D4D4D4"/>
                </a:solidFill>
                <a:effectLst/>
              </a:defRPr>
            </a:lvl1pPr>
          </a:lstStyle>
          <a:p>
            <a:r>
              <a:rPr lang="es-ES" i="1" dirty="0"/>
              <a:t>Como resultado, se detectan que existen 99 valores nulos en todas la variables que contienen valores nulos. Se muestra un </a:t>
            </a:r>
            <a:r>
              <a:rPr lang="es-ES" i="1" dirty="0" err="1"/>
              <a:t>dataset</a:t>
            </a:r>
            <a:r>
              <a:rPr lang="es-ES" i="1" dirty="0"/>
              <a:t> con los registros que solo contienen valores nulos, para así comprenderlos mejor.</a:t>
            </a:r>
          </a:p>
        </p:txBody>
      </p:sp>
      <p:sp>
        <p:nvSpPr>
          <p:cNvPr id="24" name="Título 1">
            <a:extLst>
              <a:ext uri="{FF2B5EF4-FFF2-40B4-BE49-F238E27FC236}">
                <a16:creationId xmlns:a16="http://schemas.microsoft.com/office/drawing/2014/main" id="{E75AB322-90AE-4608-AD94-2E7A04B51C5A}"/>
              </a:ext>
            </a:extLst>
          </p:cNvPr>
          <p:cNvSpPr txBox="1">
            <a:spLocks/>
          </p:cNvSpPr>
          <p:nvPr/>
        </p:nvSpPr>
        <p:spPr>
          <a:xfrm>
            <a:off x="601288" y="717117"/>
            <a:ext cx="10515600" cy="889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TRANSFORMACIÓN DE VARIABLES</a:t>
            </a:r>
            <a:endParaRPr lang="es-AR" sz="6000" b="1"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62973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5" name="CuadroTexto 14">
            <a:extLst>
              <a:ext uri="{FF2B5EF4-FFF2-40B4-BE49-F238E27FC236}">
                <a16:creationId xmlns:a16="http://schemas.microsoft.com/office/drawing/2014/main" id="{EB172260-4D38-4956-9442-F9AFD958BD30}"/>
              </a:ext>
            </a:extLst>
          </p:cNvPr>
          <p:cNvSpPr txBox="1"/>
          <p:nvPr/>
        </p:nvSpPr>
        <p:spPr>
          <a:xfrm>
            <a:off x="4619" y="2752746"/>
            <a:ext cx="6359236" cy="1200329"/>
          </a:xfrm>
          <a:prstGeom prst="rect">
            <a:avLst/>
          </a:prstGeom>
          <a:noFill/>
        </p:spPr>
        <p:txBody>
          <a:bodyPr wrap="square">
            <a:spAutoFit/>
          </a:bodyPr>
          <a:lstStyle/>
          <a:p>
            <a:r>
              <a:rPr lang="es-MX" b="0" dirty="0">
                <a:solidFill>
                  <a:srgbClr val="6A9955"/>
                </a:solidFill>
                <a:effectLst/>
              </a:rPr>
              <a:t>#Visualización de las muestras con valores nulos</a:t>
            </a:r>
            <a:endParaRPr lang="es-MX" b="0" dirty="0">
              <a:solidFill>
                <a:srgbClr val="D4D4D4"/>
              </a:solidFill>
              <a:effectLst/>
            </a:endParaRPr>
          </a:p>
          <a:p>
            <a:r>
              <a:rPr lang="es-MX" b="0" dirty="0" err="1">
                <a:solidFill>
                  <a:srgbClr val="9CDCFE"/>
                </a:solidFill>
                <a:effectLst/>
              </a:rPr>
              <a:t>nan_rows</a:t>
            </a:r>
            <a:r>
              <a:rPr lang="es-MX" b="0" dirty="0">
                <a:solidFill>
                  <a:srgbClr val="D4D4D4"/>
                </a:solidFill>
                <a:effectLst/>
              </a:rPr>
              <a:t> = </a:t>
            </a:r>
            <a:r>
              <a:rPr lang="es-MX" b="0" dirty="0" err="1">
                <a:solidFill>
                  <a:srgbClr val="9CDCFE"/>
                </a:solidFill>
                <a:effectLst/>
              </a:rPr>
              <a:t>df_games</a:t>
            </a:r>
            <a:r>
              <a:rPr lang="es-MX" b="0" dirty="0">
                <a:solidFill>
                  <a:srgbClr val="D4D4D4"/>
                </a:solidFill>
                <a:effectLst/>
              </a:rPr>
              <a:t>[</a:t>
            </a:r>
            <a:r>
              <a:rPr lang="es-MX" b="0" dirty="0" err="1">
                <a:solidFill>
                  <a:srgbClr val="9CDCFE"/>
                </a:solidFill>
                <a:effectLst/>
              </a:rPr>
              <a:t>df_games</a:t>
            </a:r>
            <a:r>
              <a:rPr lang="es-MX" b="0" dirty="0" err="1">
                <a:solidFill>
                  <a:srgbClr val="D4D4D4"/>
                </a:solidFill>
                <a:effectLst/>
              </a:rPr>
              <a:t>.</a:t>
            </a:r>
            <a:r>
              <a:rPr lang="es-MX" b="0" dirty="0" err="1">
                <a:solidFill>
                  <a:srgbClr val="DCDCAA"/>
                </a:solidFill>
                <a:effectLst/>
              </a:rPr>
              <a:t>isnull</a:t>
            </a:r>
            <a:r>
              <a:rPr lang="es-MX" b="0" dirty="0">
                <a:solidFill>
                  <a:srgbClr val="D4D4D4"/>
                </a:solidFill>
                <a:effectLst/>
              </a:rPr>
              <a:t>().</a:t>
            </a:r>
            <a:r>
              <a:rPr lang="es-MX" b="0" dirty="0" err="1">
                <a:solidFill>
                  <a:srgbClr val="DCDCAA"/>
                </a:solidFill>
                <a:effectLst/>
              </a:rPr>
              <a:t>any</a:t>
            </a:r>
            <a:r>
              <a:rPr lang="es-MX" b="0" dirty="0">
                <a:solidFill>
                  <a:srgbClr val="D4D4D4"/>
                </a:solidFill>
                <a:effectLst/>
              </a:rPr>
              <a:t>(</a:t>
            </a:r>
            <a:r>
              <a:rPr lang="es-MX" b="0" dirty="0">
                <a:solidFill>
                  <a:srgbClr val="B5CEA8"/>
                </a:solidFill>
                <a:effectLst/>
              </a:rPr>
              <a:t>1</a:t>
            </a:r>
            <a:r>
              <a:rPr lang="es-MX" b="0" dirty="0">
                <a:solidFill>
                  <a:srgbClr val="D4D4D4"/>
                </a:solidFill>
                <a:effectLst/>
              </a:rPr>
              <a:t>)]</a:t>
            </a:r>
          </a:p>
          <a:p>
            <a:r>
              <a:rPr lang="es-MX" b="0" dirty="0" err="1">
                <a:solidFill>
                  <a:srgbClr val="DCDCAA"/>
                </a:solidFill>
                <a:effectLst/>
              </a:rPr>
              <a:t>display</a:t>
            </a:r>
            <a:r>
              <a:rPr lang="es-MX" b="0" dirty="0">
                <a:solidFill>
                  <a:srgbClr val="D4D4D4"/>
                </a:solidFill>
                <a:effectLst/>
              </a:rPr>
              <a:t>(</a:t>
            </a:r>
            <a:r>
              <a:rPr lang="es-MX" b="0" dirty="0" err="1">
                <a:solidFill>
                  <a:srgbClr val="9CDCFE"/>
                </a:solidFill>
                <a:effectLst/>
              </a:rPr>
              <a:t>nan_rows</a:t>
            </a:r>
            <a:r>
              <a:rPr lang="es-MX" b="0" dirty="0">
                <a:solidFill>
                  <a:srgbClr val="D4D4D4"/>
                </a:solidFill>
                <a:effectLst/>
              </a:rPr>
              <a:t>)</a:t>
            </a:r>
          </a:p>
          <a:p>
            <a:pPr marL="285750" indent="-285750">
              <a:buFont typeface="Arial" panose="020B0604020202020204" pitchFamily="34" charset="0"/>
              <a:buChar char="•"/>
            </a:pPr>
            <a:endParaRPr lang="es-MX" b="0" dirty="0">
              <a:solidFill>
                <a:srgbClr val="D4D4D4"/>
              </a:solidFill>
              <a:effectLst/>
            </a:endParaRPr>
          </a:p>
        </p:txBody>
      </p:sp>
      <p:sp>
        <p:nvSpPr>
          <p:cNvPr id="9" name="CuadroTexto 8">
            <a:extLst>
              <a:ext uri="{FF2B5EF4-FFF2-40B4-BE49-F238E27FC236}">
                <a16:creationId xmlns:a16="http://schemas.microsoft.com/office/drawing/2014/main" id="{4CB14428-C57B-43F3-89B4-6074957A1A66}"/>
              </a:ext>
            </a:extLst>
          </p:cNvPr>
          <p:cNvSpPr txBox="1"/>
          <p:nvPr/>
        </p:nvSpPr>
        <p:spPr>
          <a:xfrm>
            <a:off x="7885" y="4367120"/>
            <a:ext cx="6511636" cy="369332"/>
          </a:xfrm>
          <a:prstGeom prst="rect">
            <a:avLst/>
          </a:prstGeom>
          <a:noFill/>
        </p:spPr>
        <p:txBody>
          <a:bodyPr wrap="square">
            <a:spAutoFit/>
          </a:bodyPr>
          <a:lstStyle/>
          <a:p>
            <a:r>
              <a:rPr lang="es-MX" b="0" i="0" dirty="0">
                <a:solidFill>
                  <a:srgbClr val="D4D4D4"/>
                </a:solidFill>
                <a:effectLst/>
              </a:rPr>
              <a:t>Tamaño del </a:t>
            </a:r>
            <a:r>
              <a:rPr lang="es-MX" b="0" i="0" dirty="0" err="1">
                <a:solidFill>
                  <a:srgbClr val="D4D4D4"/>
                </a:solidFill>
                <a:effectLst/>
              </a:rPr>
              <a:t>dataset</a:t>
            </a:r>
            <a:r>
              <a:rPr lang="es-MX" b="0" i="0" dirty="0">
                <a:solidFill>
                  <a:srgbClr val="D4D4D4"/>
                </a:solidFill>
                <a:effectLst/>
              </a:rPr>
              <a:t> </a:t>
            </a:r>
            <a:r>
              <a:rPr lang="es-MX" b="0" i="0" dirty="0" err="1">
                <a:solidFill>
                  <a:srgbClr val="D4D4D4"/>
                </a:solidFill>
                <a:effectLst/>
              </a:rPr>
              <a:t>nan_rows</a:t>
            </a:r>
            <a:r>
              <a:rPr lang="es-MX" b="0" i="0" dirty="0">
                <a:solidFill>
                  <a:srgbClr val="D4D4D4"/>
                </a:solidFill>
                <a:effectLst/>
              </a:rPr>
              <a:t>: (99, 19)</a:t>
            </a:r>
            <a:endParaRPr lang="es-ES" dirty="0"/>
          </a:p>
        </p:txBody>
      </p:sp>
      <p:sp>
        <p:nvSpPr>
          <p:cNvPr id="11" name="CuadroTexto 10">
            <a:extLst>
              <a:ext uri="{FF2B5EF4-FFF2-40B4-BE49-F238E27FC236}">
                <a16:creationId xmlns:a16="http://schemas.microsoft.com/office/drawing/2014/main" id="{538EE890-B9EC-4760-8BE3-ADF51A2C7713}"/>
              </a:ext>
            </a:extLst>
          </p:cNvPr>
          <p:cNvSpPr txBox="1"/>
          <p:nvPr/>
        </p:nvSpPr>
        <p:spPr>
          <a:xfrm>
            <a:off x="7885" y="3629909"/>
            <a:ext cx="6511636" cy="646331"/>
          </a:xfrm>
          <a:prstGeom prst="rect">
            <a:avLst/>
          </a:prstGeom>
          <a:noFill/>
        </p:spPr>
        <p:txBody>
          <a:bodyPr wrap="square">
            <a:spAutoFit/>
          </a:bodyPr>
          <a:lstStyle/>
          <a:p>
            <a:r>
              <a:rPr lang="es-ES" b="0" dirty="0" err="1">
                <a:solidFill>
                  <a:srgbClr val="DCDCAA"/>
                </a:solidFill>
                <a:effectLst/>
                <a:latin typeface="Consolas" panose="020B0609020204030204" pitchFamily="49" charset="0"/>
              </a:rPr>
              <a:t>print</a:t>
            </a:r>
            <a:r>
              <a:rPr lang="es-ES" b="0" dirty="0">
                <a:solidFill>
                  <a:srgbClr val="D4D4D4"/>
                </a:solidFill>
                <a:effectLst/>
                <a:latin typeface="Consolas" panose="020B0609020204030204" pitchFamily="49" charset="0"/>
              </a:rPr>
              <a:t>(</a:t>
            </a:r>
            <a:r>
              <a:rPr lang="es-ES" b="0" dirty="0">
                <a:solidFill>
                  <a:srgbClr val="CE9178"/>
                </a:solidFill>
                <a:effectLst/>
                <a:latin typeface="Consolas" panose="020B0609020204030204" pitchFamily="49" charset="0"/>
              </a:rPr>
              <a:t>"Tamaño del </a:t>
            </a:r>
            <a:r>
              <a:rPr lang="es-ES" b="0" dirty="0" err="1">
                <a:solidFill>
                  <a:srgbClr val="CE9178"/>
                </a:solidFill>
                <a:effectLst/>
                <a:latin typeface="Consolas" panose="020B0609020204030204" pitchFamily="49" charset="0"/>
              </a:rPr>
              <a:t>dataset</a:t>
            </a:r>
            <a:r>
              <a:rPr lang="es-ES" b="0" dirty="0">
                <a:solidFill>
                  <a:srgbClr val="CE9178"/>
                </a:solidFill>
                <a:effectLst/>
                <a:latin typeface="Consolas" panose="020B0609020204030204" pitchFamily="49" charset="0"/>
              </a:rPr>
              <a:t> </a:t>
            </a:r>
            <a:r>
              <a:rPr lang="es-ES" b="0" dirty="0" err="1">
                <a:solidFill>
                  <a:srgbClr val="CE9178"/>
                </a:solidFill>
                <a:effectLst/>
                <a:latin typeface="Consolas" panose="020B0609020204030204" pitchFamily="49" charset="0"/>
              </a:rPr>
              <a:t>nan_rows</a:t>
            </a:r>
            <a:r>
              <a:rPr lang="es-ES" b="0" dirty="0">
                <a:solidFill>
                  <a:srgbClr val="CE9178"/>
                </a:solidFill>
                <a:effectLst/>
                <a:latin typeface="Consolas" panose="020B0609020204030204" pitchFamily="49" charset="0"/>
              </a:rPr>
              <a:t>:"</a:t>
            </a:r>
            <a:r>
              <a:rPr lang="es-ES" b="0" dirty="0">
                <a:solidFill>
                  <a:srgbClr val="D4D4D4"/>
                </a:solidFill>
                <a:effectLst/>
                <a:latin typeface="Consolas" panose="020B0609020204030204" pitchFamily="49" charset="0"/>
              </a:rPr>
              <a:t>, </a:t>
            </a:r>
            <a:r>
              <a:rPr lang="es-ES" b="0" dirty="0" err="1">
                <a:solidFill>
                  <a:srgbClr val="9CDCFE"/>
                </a:solidFill>
                <a:effectLst/>
                <a:latin typeface="Consolas" panose="020B0609020204030204" pitchFamily="49" charset="0"/>
              </a:rPr>
              <a:t>nan_rows</a:t>
            </a:r>
            <a:r>
              <a:rPr lang="es-ES" b="0" dirty="0" err="1">
                <a:solidFill>
                  <a:srgbClr val="D4D4D4"/>
                </a:solidFill>
                <a:effectLst/>
                <a:latin typeface="Consolas" panose="020B0609020204030204" pitchFamily="49" charset="0"/>
              </a:rPr>
              <a:t>.shape</a:t>
            </a:r>
            <a:r>
              <a:rPr lang="es-ES" b="0" dirty="0">
                <a:solidFill>
                  <a:srgbClr val="D4D4D4"/>
                </a:solidFill>
                <a:effectLst/>
                <a:latin typeface="Consolas" panose="020B0609020204030204" pitchFamily="49" charset="0"/>
              </a:rPr>
              <a:t>)</a:t>
            </a:r>
          </a:p>
        </p:txBody>
      </p:sp>
      <p:sp>
        <p:nvSpPr>
          <p:cNvPr id="18" name="CuadroTexto 17">
            <a:extLst>
              <a:ext uri="{FF2B5EF4-FFF2-40B4-BE49-F238E27FC236}">
                <a16:creationId xmlns:a16="http://schemas.microsoft.com/office/drawing/2014/main" id="{AF06EC20-960B-4D20-855F-E2CE0E36D1F8}"/>
              </a:ext>
            </a:extLst>
          </p:cNvPr>
          <p:cNvSpPr txBox="1"/>
          <p:nvPr/>
        </p:nvSpPr>
        <p:spPr>
          <a:xfrm>
            <a:off x="86394" y="5153403"/>
            <a:ext cx="11948588" cy="369332"/>
          </a:xfrm>
          <a:prstGeom prst="rect">
            <a:avLst/>
          </a:prstGeom>
          <a:noFill/>
        </p:spPr>
        <p:txBody>
          <a:bodyPr wrap="square">
            <a:spAutoFit/>
          </a:bodyPr>
          <a:lstStyle/>
          <a:p>
            <a:r>
              <a:rPr lang="es-MX" dirty="0">
                <a:solidFill>
                  <a:srgbClr val="D4D4D4"/>
                </a:solidFill>
              </a:rPr>
              <a:t>Mediante esta formula se obtuvieron las siguientes conclusiones.</a:t>
            </a:r>
          </a:p>
        </p:txBody>
      </p:sp>
      <p:sp>
        <p:nvSpPr>
          <p:cNvPr id="21" name="Título 1">
            <a:extLst>
              <a:ext uri="{FF2B5EF4-FFF2-40B4-BE49-F238E27FC236}">
                <a16:creationId xmlns:a16="http://schemas.microsoft.com/office/drawing/2014/main" id="{09492BE2-9BB5-4253-8F7B-17E44438E886}"/>
              </a:ext>
            </a:extLst>
          </p:cNvPr>
          <p:cNvSpPr>
            <a:spLocks noGrp="1"/>
          </p:cNvSpPr>
          <p:nvPr>
            <p:ph type="title"/>
          </p:nvPr>
        </p:nvSpPr>
        <p:spPr>
          <a:xfrm>
            <a:off x="838200" y="365125"/>
            <a:ext cx="10515600" cy="1325563"/>
          </a:xfrm>
        </p:spPr>
        <p:txBody>
          <a:bodyPr>
            <a:noAutofit/>
          </a:bodyPr>
          <a:lstStyle/>
          <a:p>
            <a:r>
              <a:rPr lang="es-MX" sz="6000" b="1" dirty="0">
                <a:solidFill>
                  <a:schemeClr val="bg1"/>
                </a:solidFill>
              </a:rPr>
              <a:t>TRANSFORMACIÓN DE VARIABLES</a:t>
            </a:r>
            <a:endParaRPr lang="es-AR" sz="6000" b="1"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97505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2" name="Título 1">
            <a:extLst>
              <a:ext uri="{FF2B5EF4-FFF2-40B4-BE49-F238E27FC236}">
                <a16:creationId xmlns:a16="http://schemas.microsoft.com/office/drawing/2014/main" id="{9D1B896F-0781-4621-97BF-09FB49DB7184}"/>
              </a:ext>
            </a:extLst>
          </p:cNvPr>
          <p:cNvSpPr>
            <a:spLocks noGrp="1"/>
          </p:cNvSpPr>
          <p:nvPr>
            <p:ph type="title"/>
          </p:nvPr>
        </p:nvSpPr>
        <p:spPr>
          <a:xfrm>
            <a:off x="838200" y="365125"/>
            <a:ext cx="10515600" cy="1325563"/>
          </a:xfrm>
        </p:spPr>
        <p:txBody>
          <a:bodyPr>
            <a:noAutofit/>
          </a:bodyPr>
          <a:lstStyle/>
          <a:p>
            <a:r>
              <a:rPr lang="es-MX" sz="6000" b="1" dirty="0">
                <a:solidFill>
                  <a:schemeClr val="bg1"/>
                </a:solidFill>
              </a:rPr>
              <a:t>TRANSFORMACIÓN DE VARIABLES</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13" name="CuadroTexto 12">
            <a:extLst>
              <a:ext uri="{FF2B5EF4-FFF2-40B4-BE49-F238E27FC236}">
                <a16:creationId xmlns:a16="http://schemas.microsoft.com/office/drawing/2014/main" id="{C40194C7-D09D-4871-B948-1758A789B27E}"/>
              </a:ext>
            </a:extLst>
          </p:cNvPr>
          <p:cNvSpPr txBox="1"/>
          <p:nvPr/>
        </p:nvSpPr>
        <p:spPr>
          <a:xfrm>
            <a:off x="64655" y="2400754"/>
            <a:ext cx="12192000" cy="3416320"/>
          </a:xfrm>
          <a:prstGeom prst="rect">
            <a:avLst/>
          </a:prstGeom>
          <a:noFill/>
        </p:spPr>
        <p:txBody>
          <a:bodyPr wrap="square">
            <a:spAutoFit/>
          </a:bodyPr>
          <a:lstStyle/>
          <a:p>
            <a:pPr marL="285750" indent="-285750">
              <a:buFont typeface="Arial" panose="020B0604020202020204" pitchFamily="34" charset="0"/>
              <a:buChar char="•"/>
            </a:pPr>
            <a:r>
              <a:rPr lang="es-MX" b="0" dirty="0">
                <a:solidFill>
                  <a:srgbClr val="D4D4D4"/>
                </a:solidFill>
                <a:effectLst/>
              </a:rPr>
              <a:t>Se observa que todas las muestras que tienen valores nulos corresponden a partidos jugados en octubre de 2003.</a:t>
            </a:r>
          </a:p>
          <a:p>
            <a:pPr marL="285750" indent="-285750">
              <a:buFont typeface="Arial" panose="020B0604020202020204" pitchFamily="34" charset="0"/>
              <a:buChar char="•"/>
            </a:pPr>
            <a:endParaRPr lang="es-MX" b="0" dirty="0">
              <a:solidFill>
                <a:srgbClr val="D4D4D4"/>
              </a:solidFill>
              <a:effectLst/>
            </a:endParaRPr>
          </a:p>
          <a:p>
            <a:pPr marL="285750" indent="-285750">
              <a:buFont typeface="Arial" panose="020B0604020202020204" pitchFamily="34" charset="0"/>
              <a:buChar char="•"/>
            </a:pPr>
            <a:r>
              <a:rPr lang="es-MX" b="0" dirty="0">
                <a:solidFill>
                  <a:srgbClr val="D4D4D4"/>
                </a:solidFill>
                <a:effectLst/>
              </a:rPr>
              <a:t>En dichas muestras no se dispone de la información relevante respecto a los partidos y tampoco de si ganaron en casa o no. Se planteó la posibilidad de sustituir dichos valores por 0, pero eso no haría más que crear más </a:t>
            </a:r>
            <a:r>
              <a:rPr lang="es-MX" b="0" dirty="0" err="1">
                <a:solidFill>
                  <a:srgbClr val="D4D4D4"/>
                </a:solidFill>
                <a:effectLst/>
              </a:rPr>
              <a:t>outliers</a:t>
            </a:r>
            <a:r>
              <a:rPr lang="es-MX" b="0" dirty="0">
                <a:solidFill>
                  <a:srgbClr val="D4D4D4"/>
                </a:solidFill>
                <a:effectLst/>
              </a:rPr>
              <a:t> de cada variable, y serían datos que no corresponderían a la realidad.</a:t>
            </a:r>
          </a:p>
          <a:p>
            <a:pPr marL="285750" indent="-285750">
              <a:buFont typeface="Arial" panose="020B0604020202020204" pitchFamily="34" charset="0"/>
              <a:buChar char="•"/>
            </a:pPr>
            <a:endParaRPr lang="es-MX" b="0" dirty="0">
              <a:solidFill>
                <a:srgbClr val="D4D4D4"/>
              </a:solidFill>
              <a:effectLst/>
            </a:endParaRPr>
          </a:p>
          <a:p>
            <a:pPr marL="285750" indent="-285750">
              <a:buFont typeface="Arial" panose="020B0604020202020204" pitchFamily="34" charset="0"/>
              <a:buChar char="•"/>
            </a:pPr>
            <a:r>
              <a:rPr lang="es-MX" b="0" dirty="0">
                <a:solidFill>
                  <a:srgbClr val="D4D4D4"/>
                </a:solidFill>
                <a:effectLst/>
              </a:rPr>
              <a:t>También se planteó imputar valores mediante la moda o de forma aleatoria, pero no existe una moda destacable en las variables y de forma aleatoria no tendría sentido que devolviera un valor alto en </a:t>
            </a:r>
            <a:r>
              <a:rPr lang="es-MX" b="0" dirty="0" err="1">
                <a:solidFill>
                  <a:srgbClr val="D4D4D4"/>
                </a:solidFill>
                <a:effectLst/>
              </a:rPr>
              <a:t>PTS_home</a:t>
            </a:r>
            <a:r>
              <a:rPr lang="es-MX" b="0" dirty="0">
                <a:solidFill>
                  <a:srgbClr val="D4D4D4"/>
                </a:solidFill>
                <a:effectLst/>
              </a:rPr>
              <a:t> y un valor pequeño en las correlacionadas con esta (con poco porcentaje efectivo de tiros de campo, triples y tiros libres no se pueden marcar puntos).</a:t>
            </a:r>
          </a:p>
          <a:p>
            <a:pPr marL="285750" indent="-285750">
              <a:buFont typeface="Arial" panose="020B0604020202020204" pitchFamily="34" charset="0"/>
              <a:buChar char="•"/>
            </a:pPr>
            <a:endParaRPr lang="es-MX" b="0" dirty="0">
              <a:solidFill>
                <a:srgbClr val="D4D4D4"/>
              </a:solidFill>
              <a:effectLst/>
            </a:endParaRPr>
          </a:p>
          <a:p>
            <a:pPr marL="285750" indent="-285750">
              <a:buFont typeface="Arial" panose="020B0604020202020204" pitchFamily="34" charset="0"/>
              <a:buChar char="•"/>
            </a:pPr>
            <a:r>
              <a:rPr lang="es-MX" b="0" dirty="0">
                <a:solidFill>
                  <a:srgbClr val="D4D4D4"/>
                </a:solidFill>
                <a:effectLst/>
              </a:rPr>
              <a:t>Se decide eliminar dichas muestras, pues corresponden al 0,38% del </a:t>
            </a:r>
            <a:r>
              <a:rPr lang="es-MX" b="0" dirty="0" err="1">
                <a:solidFill>
                  <a:srgbClr val="D4D4D4"/>
                </a:solidFill>
                <a:effectLst/>
              </a:rPr>
              <a:t>dataframe</a:t>
            </a:r>
            <a:r>
              <a:rPr lang="es-MX" b="0" dirty="0">
                <a:solidFill>
                  <a:srgbClr val="D4D4D4"/>
                </a:solidFill>
                <a:effectLst/>
              </a:rPr>
              <a:t> total, resultando la muestra, insignificantiva respecto a la base elegida</a:t>
            </a:r>
          </a:p>
        </p:txBody>
      </p:sp>
    </p:spTree>
    <p:extLst>
      <p:ext uri="{BB962C8B-B14F-4D97-AF65-F5344CB8AC3E}">
        <p14:creationId xmlns:p14="http://schemas.microsoft.com/office/powerpoint/2010/main" val="384247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7000"/>
              </a:srgbClr>
            </a:gs>
            <a:gs pos="82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954314" y="684440"/>
            <a:ext cx="3980543" cy="568325"/>
          </a:xfrm>
        </p:spPr>
        <p:txBody>
          <a:bodyPr>
            <a:noAutofit/>
          </a:bodyPr>
          <a:lstStyle/>
          <a:p>
            <a:r>
              <a:rPr lang="es-ES" sz="6000" b="1" dirty="0">
                <a:solidFill>
                  <a:schemeClr val="bg1"/>
                </a:solidFill>
                <a:effectLst>
                  <a:outerShdw blurRad="38100" dist="38100" dir="2700000" algn="tl">
                    <a:srgbClr val="000000">
                      <a:alpha val="43137"/>
                    </a:srgbClr>
                  </a:outerShdw>
                </a:effectLst>
                <a:latin typeface="+mn-lt"/>
              </a:rPr>
              <a:t>Contenido</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954314" y="2301875"/>
            <a:ext cx="10515600" cy="4351338"/>
          </a:xfrm>
        </p:spPr>
        <p:txBody>
          <a:bodyPr/>
          <a:lstStyle/>
          <a:p>
            <a:r>
              <a:rPr lang="es-ES" b="1" dirty="0">
                <a:solidFill>
                  <a:schemeClr val="bg1"/>
                </a:solidFill>
              </a:rPr>
              <a:t>Descripción del caso</a:t>
            </a:r>
          </a:p>
          <a:p>
            <a:r>
              <a:rPr lang="es-ES" b="1" dirty="0">
                <a:solidFill>
                  <a:schemeClr val="bg1"/>
                </a:solidFill>
              </a:rPr>
              <a:t>Tabla de versionado</a:t>
            </a:r>
          </a:p>
          <a:p>
            <a:r>
              <a:rPr lang="es-ES" b="1" dirty="0">
                <a:solidFill>
                  <a:schemeClr val="bg1"/>
                </a:solidFill>
              </a:rPr>
              <a:t>Objetivo del modelo</a:t>
            </a:r>
          </a:p>
          <a:p>
            <a:r>
              <a:rPr lang="es-ES" b="1" dirty="0">
                <a:solidFill>
                  <a:schemeClr val="bg1"/>
                </a:solidFill>
              </a:rPr>
              <a:t>Descripción de los datos</a:t>
            </a:r>
          </a:p>
          <a:p>
            <a:r>
              <a:rPr lang="es-ES" b="1" dirty="0">
                <a:solidFill>
                  <a:schemeClr val="bg1"/>
                </a:solidFill>
              </a:rPr>
              <a:t>EDA</a:t>
            </a:r>
          </a:p>
          <a:p>
            <a:r>
              <a:rPr lang="es-ES" b="1" dirty="0">
                <a:solidFill>
                  <a:schemeClr val="bg1"/>
                </a:solidFill>
              </a:rPr>
              <a:t>Algoritmo elegido</a:t>
            </a:r>
          </a:p>
          <a:p>
            <a:r>
              <a:rPr lang="es-ES" b="1" dirty="0">
                <a:solidFill>
                  <a:schemeClr val="bg1"/>
                </a:solidFill>
              </a:rPr>
              <a:t>Métricas de desempeño del modelo</a:t>
            </a:r>
          </a:p>
          <a:p>
            <a:r>
              <a:rPr lang="es-ES" b="1" dirty="0">
                <a:solidFill>
                  <a:schemeClr val="bg1"/>
                </a:solidFill>
              </a:rPr>
              <a:t>Conclusión</a:t>
            </a:r>
            <a:endParaRPr lang="es-AR" b="1"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2514" y="2946401"/>
            <a:ext cx="5318035" cy="3323772"/>
          </a:xfrm>
          <a:prstGeom prst="rect">
            <a:avLst/>
          </a:prstGeom>
        </p:spPr>
      </p:pic>
    </p:spTree>
    <p:extLst>
      <p:ext uri="{BB962C8B-B14F-4D97-AF65-F5344CB8AC3E}">
        <p14:creationId xmlns:p14="http://schemas.microsoft.com/office/powerpoint/2010/main" val="3657969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2" name="Título 1">
            <a:extLst>
              <a:ext uri="{FF2B5EF4-FFF2-40B4-BE49-F238E27FC236}">
                <a16:creationId xmlns:a16="http://schemas.microsoft.com/office/drawing/2014/main" id="{9D1B896F-0781-4621-97BF-09FB49DB7184}"/>
              </a:ext>
            </a:extLst>
          </p:cNvPr>
          <p:cNvSpPr>
            <a:spLocks noGrp="1"/>
          </p:cNvSpPr>
          <p:nvPr>
            <p:ph type="title"/>
          </p:nvPr>
        </p:nvSpPr>
        <p:spPr>
          <a:xfrm>
            <a:off x="838200" y="365125"/>
            <a:ext cx="10515600" cy="1325563"/>
          </a:xfrm>
        </p:spPr>
        <p:txBody>
          <a:bodyPr>
            <a:noAutofit/>
          </a:bodyPr>
          <a:lstStyle/>
          <a:p>
            <a:r>
              <a:rPr lang="es-MX" sz="6000" b="1" dirty="0">
                <a:solidFill>
                  <a:schemeClr val="bg1"/>
                </a:solidFill>
              </a:rPr>
              <a:t>TRANSFORMACIÓN DE VARIABLES </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13" name="CuadroTexto 12">
            <a:extLst>
              <a:ext uri="{FF2B5EF4-FFF2-40B4-BE49-F238E27FC236}">
                <a16:creationId xmlns:a16="http://schemas.microsoft.com/office/drawing/2014/main" id="{C40194C7-D09D-4871-B948-1758A789B27E}"/>
              </a:ext>
            </a:extLst>
          </p:cNvPr>
          <p:cNvSpPr txBox="1"/>
          <p:nvPr/>
        </p:nvSpPr>
        <p:spPr>
          <a:xfrm>
            <a:off x="64655" y="2247376"/>
            <a:ext cx="5791200" cy="923330"/>
          </a:xfrm>
          <a:prstGeom prst="rect">
            <a:avLst/>
          </a:prstGeom>
          <a:noFill/>
        </p:spPr>
        <p:txBody>
          <a:bodyPr wrap="square">
            <a:spAutoFit/>
          </a:bodyPr>
          <a:lstStyle/>
          <a:p>
            <a:r>
              <a:rPr lang="es-MX" b="0" dirty="0">
                <a:solidFill>
                  <a:srgbClr val="6A9955"/>
                </a:solidFill>
                <a:effectLst/>
              </a:rPr>
              <a:t>#Eliminación de muestras con valores nulos</a:t>
            </a:r>
            <a:endParaRPr lang="es-MX" b="0" dirty="0">
              <a:solidFill>
                <a:srgbClr val="D4D4D4"/>
              </a:solidFill>
              <a:effectLst/>
            </a:endParaRPr>
          </a:p>
          <a:p>
            <a:r>
              <a:rPr lang="es-MX" b="0" dirty="0">
                <a:solidFill>
                  <a:srgbClr val="9CDCFE"/>
                </a:solidFill>
                <a:effectLst/>
              </a:rPr>
              <a:t>	</a:t>
            </a:r>
            <a:r>
              <a:rPr lang="es-MX" b="0" dirty="0" err="1">
                <a:solidFill>
                  <a:srgbClr val="9CDCFE"/>
                </a:solidFill>
                <a:effectLst/>
              </a:rPr>
              <a:t>df_games</a:t>
            </a:r>
            <a:r>
              <a:rPr lang="es-MX" b="0" dirty="0">
                <a:solidFill>
                  <a:srgbClr val="D4D4D4"/>
                </a:solidFill>
                <a:effectLst/>
              </a:rPr>
              <a:t> = </a:t>
            </a:r>
            <a:r>
              <a:rPr lang="es-MX" b="0" dirty="0" err="1">
                <a:solidFill>
                  <a:srgbClr val="9CDCFE"/>
                </a:solidFill>
                <a:effectLst/>
              </a:rPr>
              <a:t>df_games</a:t>
            </a:r>
            <a:r>
              <a:rPr lang="es-MX" b="0" dirty="0" err="1">
                <a:solidFill>
                  <a:srgbClr val="D4D4D4"/>
                </a:solidFill>
                <a:effectLst/>
              </a:rPr>
              <a:t>.</a:t>
            </a:r>
            <a:r>
              <a:rPr lang="es-MX" b="0" dirty="0" err="1">
                <a:solidFill>
                  <a:srgbClr val="DCDCAA"/>
                </a:solidFill>
                <a:effectLst/>
              </a:rPr>
              <a:t>dropna</a:t>
            </a:r>
            <a:r>
              <a:rPr lang="es-MX" b="0" dirty="0">
                <a:solidFill>
                  <a:srgbClr val="D4D4D4"/>
                </a:solidFill>
                <a:effectLst/>
              </a:rPr>
              <a:t>()</a:t>
            </a:r>
          </a:p>
          <a:p>
            <a:pPr marL="285750" indent="-285750">
              <a:buFont typeface="Arial" panose="020B0604020202020204" pitchFamily="34" charset="0"/>
              <a:buChar char="•"/>
            </a:pPr>
            <a:endParaRPr lang="es-MX" b="0" dirty="0">
              <a:solidFill>
                <a:srgbClr val="D4D4D4"/>
              </a:solidFill>
              <a:effectLst/>
              <a:latin typeface="Consolas" panose="020B0609020204030204" pitchFamily="49" charset="0"/>
            </a:endParaRPr>
          </a:p>
        </p:txBody>
      </p:sp>
      <p:sp>
        <p:nvSpPr>
          <p:cNvPr id="9" name="CuadroTexto 8">
            <a:extLst>
              <a:ext uri="{FF2B5EF4-FFF2-40B4-BE49-F238E27FC236}">
                <a16:creationId xmlns:a16="http://schemas.microsoft.com/office/drawing/2014/main" id="{AB1655F9-FEFD-4437-A8A9-CC4663943F3F}"/>
              </a:ext>
            </a:extLst>
          </p:cNvPr>
          <p:cNvSpPr txBox="1"/>
          <p:nvPr/>
        </p:nvSpPr>
        <p:spPr>
          <a:xfrm>
            <a:off x="64655" y="3324084"/>
            <a:ext cx="11644745" cy="1754326"/>
          </a:xfrm>
          <a:prstGeom prst="rect">
            <a:avLst/>
          </a:prstGeom>
          <a:noFill/>
        </p:spPr>
        <p:txBody>
          <a:bodyPr wrap="square">
            <a:spAutoFit/>
          </a:bodyPr>
          <a:lstStyle/>
          <a:p>
            <a:r>
              <a:rPr lang="es-MX" b="0" dirty="0">
                <a:solidFill>
                  <a:srgbClr val="D4D4D4"/>
                </a:solidFill>
                <a:effectLst/>
              </a:rPr>
              <a:t>Ahora el </a:t>
            </a:r>
            <a:r>
              <a:rPr lang="es-MX" b="0" dirty="0" err="1">
                <a:solidFill>
                  <a:srgbClr val="D4D4D4"/>
                </a:solidFill>
                <a:effectLst/>
              </a:rPr>
              <a:t>dataset</a:t>
            </a:r>
            <a:r>
              <a:rPr lang="es-MX" b="0" dirty="0">
                <a:solidFill>
                  <a:srgbClr val="D4D4D4"/>
                </a:solidFill>
                <a:effectLst/>
              </a:rPr>
              <a:t> está limpio de valores nulos.</a:t>
            </a:r>
          </a:p>
          <a:p>
            <a:br>
              <a:rPr lang="es-MX" b="0" dirty="0">
                <a:solidFill>
                  <a:srgbClr val="D4D4D4"/>
                </a:solidFill>
                <a:effectLst/>
              </a:rPr>
            </a:br>
            <a:r>
              <a:rPr lang="es-MX" b="0" dirty="0">
                <a:solidFill>
                  <a:srgbClr val="D4D4D4"/>
                </a:solidFill>
                <a:effectLst/>
              </a:rPr>
              <a:t>Por último se eliminan las variables '</a:t>
            </a:r>
            <a:r>
              <a:rPr lang="es-MX" b="0" dirty="0" err="1">
                <a:solidFill>
                  <a:srgbClr val="D4D4D4"/>
                </a:solidFill>
                <a:effectLst/>
              </a:rPr>
              <a:t>PTS_home</a:t>
            </a:r>
            <a:r>
              <a:rPr lang="es-MX" b="0" dirty="0">
                <a:solidFill>
                  <a:srgbClr val="D4D4D4"/>
                </a:solidFill>
                <a:effectLst/>
              </a:rPr>
              <a:t>' y '</a:t>
            </a:r>
            <a:r>
              <a:rPr lang="es-MX" b="0" dirty="0" err="1">
                <a:solidFill>
                  <a:srgbClr val="D4D4D4"/>
                </a:solidFill>
                <a:effectLst/>
              </a:rPr>
              <a:t>PTS_away</a:t>
            </a:r>
            <a:r>
              <a:rPr lang="es-MX" b="0" dirty="0">
                <a:solidFill>
                  <a:srgbClr val="D4D4D4"/>
                </a:solidFill>
                <a:effectLst/>
              </a:rPr>
              <a:t>' con el fin de aplicar los modelos de predicción, tal y como se ha </a:t>
            </a:r>
            <a:r>
              <a:rPr lang="es-MX" b="0" dirty="0" err="1">
                <a:solidFill>
                  <a:srgbClr val="D4D4D4"/>
                </a:solidFill>
                <a:effectLst/>
              </a:rPr>
              <a:t>argumentato</a:t>
            </a:r>
            <a:r>
              <a:rPr lang="es-MX" b="0" dirty="0">
                <a:solidFill>
                  <a:srgbClr val="D4D4D4"/>
                </a:solidFill>
                <a:effectLst/>
              </a:rPr>
              <a:t> en la matriz de correlación, al igual que las filas duplicadas por GAME_ID para eliminar información redundante a la hora de crear los modelos de predicción. Para reducir el números de columnas, se decide utilizar como índice la variable GAME_ID, ahora que es única.</a:t>
            </a:r>
          </a:p>
        </p:txBody>
      </p:sp>
    </p:spTree>
    <p:extLst>
      <p:ext uri="{BB962C8B-B14F-4D97-AF65-F5344CB8AC3E}">
        <p14:creationId xmlns:p14="http://schemas.microsoft.com/office/powerpoint/2010/main" val="3607582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2" name="Título 1">
            <a:extLst>
              <a:ext uri="{FF2B5EF4-FFF2-40B4-BE49-F238E27FC236}">
                <a16:creationId xmlns:a16="http://schemas.microsoft.com/office/drawing/2014/main" id="{9D1B896F-0781-4621-97BF-09FB49DB7184}"/>
              </a:ext>
            </a:extLst>
          </p:cNvPr>
          <p:cNvSpPr>
            <a:spLocks noGrp="1"/>
          </p:cNvSpPr>
          <p:nvPr>
            <p:ph type="title"/>
          </p:nvPr>
        </p:nvSpPr>
        <p:spPr>
          <a:xfrm>
            <a:off x="838200" y="365125"/>
            <a:ext cx="10515600" cy="1325563"/>
          </a:xfrm>
        </p:spPr>
        <p:txBody>
          <a:bodyPr>
            <a:noAutofit/>
          </a:bodyPr>
          <a:lstStyle/>
          <a:p>
            <a:r>
              <a:rPr lang="es-MX" sz="6000" b="1" dirty="0">
                <a:solidFill>
                  <a:schemeClr val="bg1"/>
                </a:solidFill>
              </a:rPr>
              <a:t>TRANSFORMACIÓN DE VARIABLES </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11" name="CuadroTexto 10">
            <a:extLst>
              <a:ext uri="{FF2B5EF4-FFF2-40B4-BE49-F238E27FC236}">
                <a16:creationId xmlns:a16="http://schemas.microsoft.com/office/drawing/2014/main" id="{F642DD37-71BC-4F8E-BDE3-BAF112DDCD3B}"/>
              </a:ext>
            </a:extLst>
          </p:cNvPr>
          <p:cNvSpPr txBox="1"/>
          <p:nvPr/>
        </p:nvSpPr>
        <p:spPr>
          <a:xfrm>
            <a:off x="13855" y="4777585"/>
            <a:ext cx="12034982" cy="1200329"/>
          </a:xfrm>
          <a:prstGeom prst="rect">
            <a:avLst/>
          </a:prstGeom>
          <a:noFill/>
        </p:spPr>
        <p:txBody>
          <a:bodyPr wrap="square">
            <a:spAutoFit/>
          </a:bodyPr>
          <a:lstStyle/>
          <a:p>
            <a:r>
              <a:rPr lang="es-MX" b="0" dirty="0">
                <a:solidFill>
                  <a:srgbClr val="D4D4D4"/>
                </a:solidFill>
                <a:effectLst/>
              </a:rPr>
              <a:t>Por último se eliminan las variables '</a:t>
            </a:r>
            <a:r>
              <a:rPr lang="es-MX" b="0" dirty="0" err="1">
                <a:solidFill>
                  <a:srgbClr val="D4D4D4"/>
                </a:solidFill>
                <a:effectLst/>
              </a:rPr>
              <a:t>PTS_home</a:t>
            </a:r>
            <a:r>
              <a:rPr lang="es-MX" b="0" dirty="0">
                <a:solidFill>
                  <a:srgbClr val="D4D4D4"/>
                </a:solidFill>
                <a:effectLst/>
              </a:rPr>
              <a:t>' y '</a:t>
            </a:r>
            <a:r>
              <a:rPr lang="es-MX" b="0" dirty="0" err="1">
                <a:solidFill>
                  <a:srgbClr val="D4D4D4"/>
                </a:solidFill>
                <a:effectLst/>
              </a:rPr>
              <a:t>PTS_away</a:t>
            </a:r>
            <a:r>
              <a:rPr lang="es-MX" b="0" dirty="0">
                <a:solidFill>
                  <a:srgbClr val="D4D4D4"/>
                </a:solidFill>
                <a:effectLst/>
              </a:rPr>
              <a:t>' con el fin de aplicar los modelos de predicción, tal y como se ha argumentado en la matriz de correlación, al igual que las filas duplicadas por GAME_ID para eliminar información redundante a la hora de crear los modelos de predicción. Para reducir el números de columnas, se decide utilizar como índice la variable GAME_ID, ahora que es única.</a:t>
            </a:r>
          </a:p>
        </p:txBody>
      </p:sp>
      <p:sp>
        <p:nvSpPr>
          <p:cNvPr id="10" name="CuadroTexto 9">
            <a:extLst>
              <a:ext uri="{FF2B5EF4-FFF2-40B4-BE49-F238E27FC236}">
                <a16:creationId xmlns:a16="http://schemas.microsoft.com/office/drawing/2014/main" id="{B53AB091-3FD0-4AA1-9C7F-5816B50678A1}"/>
              </a:ext>
            </a:extLst>
          </p:cNvPr>
          <p:cNvSpPr txBox="1"/>
          <p:nvPr/>
        </p:nvSpPr>
        <p:spPr>
          <a:xfrm>
            <a:off x="0" y="2551837"/>
            <a:ext cx="7650018" cy="1754326"/>
          </a:xfrm>
          <a:prstGeom prst="rect">
            <a:avLst/>
          </a:prstGeom>
          <a:noFill/>
        </p:spPr>
        <p:txBody>
          <a:bodyPr wrap="square">
            <a:spAutoFit/>
          </a:bodyPr>
          <a:lstStyle/>
          <a:p>
            <a:r>
              <a:rPr lang="es-ES" b="0" dirty="0">
                <a:solidFill>
                  <a:srgbClr val="6A9955"/>
                </a:solidFill>
                <a:effectLst/>
              </a:rPr>
              <a:t>Eliminación de las variables '</a:t>
            </a:r>
            <a:r>
              <a:rPr lang="es-ES" b="0" dirty="0" err="1">
                <a:solidFill>
                  <a:srgbClr val="6A9955"/>
                </a:solidFill>
                <a:effectLst/>
              </a:rPr>
              <a:t>PTS_home</a:t>
            </a:r>
            <a:r>
              <a:rPr lang="es-ES" b="0" dirty="0">
                <a:solidFill>
                  <a:srgbClr val="6A9955"/>
                </a:solidFill>
                <a:effectLst/>
              </a:rPr>
              <a:t>’ y '</a:t>
            </a:r>
            <a:r>
              <a:rPr lang="es-ES" b="0" dirty="0" err="1">
                <a:solidFill>
                  <a:srgbClr val="6A9955"/>
                </a:solidFill>
                <a:effectLst/>
              </a:rPr>
              <a:t>PTS_away</a:t>
            </a:r>
            <a:r>
              <a:rPr lang="es-ES" b="0" dirty="0">
                <a:solidFill>
                  <a:srgbClr val="6A9955"/>
                </a:solidFill>
                <a:effectLst/>
              </a:rPr>
              <a:t>'</a:t>
            </a:r>
            <a:endParaRPr lang="es-ES" b="0" dirty="0">
              <a:solidFill>
                <a:srgbClr val="D4D4D4"/>
              </a:solidFill>
              <a:effectLst/>
            </a:endParaRPr>
          </a:p>
          <a:p>
            <a:r>
              <a:rPr lang="es-ES" b="0" dirty="0" err="1">
                <a:solidFill>
                  <a:srgbClr val="9CDCFE"/>
                </a:solidFill>
                <a:effectLst/>
              </a:rPr>
              <a:t>df_games</a:t>
            </a:r>
            <a:r>
              <a:rPr lang="es-ES" b="0" dirty="0" err="1">
                <a:solidFill>
                  <a:srgbClr val="D4D4D4"/>
                </a:solidFill>
                <a:effectLst/>
              </a:rPr>
              <a:t>.</a:t>
            </a:r>
            <a:r>
              <a:rPr lang="es-ES" b="0" dirty="0" err="1">
                <a:solidFill>
                  <a:srgbClr val="DCDCAA"/>
                </a:solidFill>
                <a:effectLst/>
              </a:rPr>
              <a:t>drop</a:t>
            </a:r>
            <a:r>
              <a:rPr lang="es-ES" b="0" dirty="0">
                <a:solidFill>
                  <a:srgbClr val="D4D4D4"/>
                </a:solidFill>
                <a:effectLst/>
              </a:rPr>
              <a:t>([</a:t>
            </a:r>
            <a:r>
              <a:rPr lang="es-ES" b="0" dirty="0">
                <a:solidFill>
                  <a:srgbClr val="CE9178"/>
                </a:solidFill>
                <a:effectLst/>
              </a:rPr>
              <a:t>'</a:t>
            </a:r>
            <a:r>
              <a:rPr lang="es-ES" b="0" dirty="0" err="1">
                <a:solidFill>
                  <a:srgbClr val="CE9178"/>
                </a:solidFill>
                <a:effectLst/>
              </a:rPr>
              <a:t>PTS_home</a:t>
            </a:r>
            <a:r>
              <a:rPr lang="es-ES" b="0" dirty="0">
                <a:solidFill>
                  <a:srgbClr val="CE9178"/>
                </a:solidFill>
                <a:effectLst/>
              </a:rPr>
              <a:t>'</a:t>
            </a:r>
            <a:r>
              <a:rPr lang="es-ES" b="0" dirty="0">
                <a:solidFill>
                  <a:srgbClr val="D4D4D4"/>
                </a:solidFill>
                <a:effectLst/>
              </a:rPr>
              <a:t>, </a:t>
            </a:r>
            <a:r>
              <a:rPr lang="es-ES" b="0" dirty="0">
                <a:solidFill>
                  <a:srgbClr val="CE9178"/>
                </a:solidFill>
                <a:effectLst/>
              </a:rPr>
              <a:t>'</a:t>
            </a:r>
            <a:r>
              <a:rPr lang="es-ES" b="0" dirty="0" err="1">
                <a:solidFill>
                  <a:srgbClr val="CE9178"/>
                </a:solidFill>
                <a:effectLst/>
              </a:rPr>
              <a:t>PTS_away</a:t>
            </a:r>
            <a:r>
              <a:rPr lang="es-ES" b="0" dirty="0">
                <a:solidFill>
                  <a:srgbClr val="CE9178"/>
                </a:solidFill>
                <a:effectLst/>
              </a:rPr>
              <a:t>'</a:t>
            </a:r>
            <a:r>
              <a:rPr lang="es-ES" b="0" dirty="0">
                <a:solidFill>
                  <a:srgbClr val="D4D4D4"/>
                </a:solidFill>
                <a:effectLst/>
              </a:rPr>
              <a:t>], </a:t>
            </a:r>
            <a:r>
              <a:rPr lang="es-ES" b="0" dirty="0">
                <a:solidFill>
                  <a:srgbClr val="9CDCFE"/>
                </a:solidFill>
                <a:effectLst/>
              </a:rPr>
              <a:t>axis</a:t>
            </a:r>
            <a:r>
              <a:rPr lang="es-ES" b="0" dirty="0">
                <a:solidFill>
                  <a:srgbClr val="D4D4D4"/>
                </a:solidFill>
                <a:effectLst/>
              </a:rPr>
              <a:t>=</a:t>
            </a:r>
            <a:r>
              <a:rPr lang="es-ES" b="0" dirty="0">
                <a:solidFill>
                  <a:srgbClr val="B5CEA8"/>
                </a:solidFill>
                <a:effectLst/>
              </a:rPr>
              <a:t>1</a:t>
            </a:r>
            <a:r>
              <a:rPr lang="es-ES" b="0" dirty="0">
                <a:solidFill>
                  <a:srgbClr val="D4D4D4"/>
                </a:solidFill>
                <a:effectLst/>
              </a:rPr>
              <a:t>, </a:t>
            </a:r>
            <a:r>
              <a:rPr lang="es-ES" b="0" dirty="0" err="1">
                <a:solidFill>
                  <a:srgbClr val="9CDCFE"/>
                </a:solidFill>
                <a:effectLst/>
              </a:rPr>
              <a:t>inplace</a:t>
            </a:r>
            <a:r>
              <a:rPr lang="es-ES" b="0" dirty="0">
                <a:solidFill>
                  <a:srgbClr val="D4D4D4"/>
                </a:solidFill>
                <a:effectLst/>
              </a:rPr>
              <a:t>=</a:t>
            </a:r>
            <a:r>
              <a:rPr lang="es-ES" b="0" dirty="0">
                <a:solidFill>
                  <a:srgbClr val="569CD6"/>
                </a:solidFill>
                <a:effectLst/>
              </a:rPr>
              <a:t>True</a:t>
            </a:r>
            <a:r>
              <a:rPr lang="es-ES" b="0" dirty="0">
                <a:solidFill>
                  <a:srgbClr val="D4D4D4"/>
                </a:solidFill>
                <a:effectLst/>
              </a:rPr>
              <a:t>)</a:t>
            </a:r>
          </a:p>
          <a:p>
            <a:r>
              <a:rPr lang="es-ES" b="0" dirty="0">
                <a:solidFill>
                  <a:srgbClr val="6A9955"/>
                </a:solidFill>
                <a:effectLst/>
              </a:rPr>
              <a:t>#Eliminación de filas duplicadas</a:t>
            </a:r>
            <a:endParaRPr lang="es-ES" b="0" dirty="0">
              <a:solidFill>
                <a:srgbClr val="D4D4D4"/>
              </a:solidFill>
              <a:effectLst/>
            </a:endParaRPr>
          </a:p>
          <a:p>
            <a:r>
              <a:rPr lang="es-ES" b="0" dirty="0" err="1">
                <a:solidFill>
                  <a:srgbClr val="9CDCFE"/>
                </a:solidFill>
                <a:effectLst/>
              </a:rPr>
              <a:t>df_games</a:t>
            </a:r>
            <a:r>
              <a:rPr lang="es-ES" b="0" dirty="0">
                <a:solidFill>
                  <a:srgbClr val="D4D4D4"/>
                </a:solidFill>
                <a:effectLst/>
              </a:rPr>
              <a:t> = </a:t>
            </a:r>
            <a:r>
              <a:rPr lang="es-ES" b="0" dirty="0" err="1">
                <a:solidFill>
                  <a:srgbClr val="9CDCFE"/>
                </a:solidFill>
                <a:effectLst/>
              </a:rPr>
              <a:t>df_games</a:t>
            </a:r>
            <a:r>
              <a:rPr lang="es-ES" b="0" dirty="0" err="1">
                <a:solidFill>
                  <a:srgbClr val="D4D4D4"/>
                </a:solidFill>
                <a:effectLst/>
              </a:rPr>
              <a:t>.</a:t>
            </a:r>
            <a:r>
              <a:rPr lang="es-ES" b="0" dirty="0" err="1">
                <a:solidFill>
                  <a:srgbClr val="DCDCAA"/>
                </a:solidFill>
                <a:effectLst/>
              </a:rPr>
              <a:t>drop_duplicates</a:t>
            </a:r>
            <a:r>
              <a:rPr lang="es-ES" b="0" dirty="0">
                <a:solidFill>
                  <a:srgbClr val="D4D4D4"/>
                </a:solidFill>
                <a:effectLst/>
              </a:rPr>
              <a:t>(</a:t>
            </a:r>
            <a:r>
              <a:rPr lang="es-ES" b="0" dirty="0" err="1">
                <a:solidFill>
                  <a:srgbClr val="9CDCFE"/>
                </a:solidFill>
                <a:effectLst/>
              </a:rPr>
              <a:t>subset</a:t>
            </a:r>
            <a:r>
              <a:rPr lang="es-ES" b="0" dirty="0">
                <a:solidFill>
                  <a:srgbClr val="D4D4D4"/>
                </a:solidFill>
                <a:effectLst/>
              </a:rPr>
              <a:t>=[</a:t>
            </a:r>
            <a:r>
              <a:rPr lang="es-ES" b="0" dirty="0">
                <a:solidFill>
                  <a:srgbClr val="CE9178"/>
                </a:solidFill>
                <a:effectLst/>
              </a:rPr>
              <a:t>'GAME_ID'</a:t>
            </a:r>
            <a:r>
              <a:rPr lang="es-ES" b="0" dirty="0">
                <a:solidFill>
                  <a:srgbClr val="D4D4D4"/>
                </a:solidFill>
                <a:effectLst/>
              </a:rPr>
              <a:t>], </a:t>
            </a:r>
            <a:r>
              <a:rPr lang="es-ES" b="0" dirty="0" err="1">
                <a:solidFill>
                  <a:srgbClr val="9CDCFE"/>
                </a:solidFill>
                <a:effectLst/>
              </a:rPr>
              <a:t>ignore_index</a:t>
            </a:r>
            <a:r>
              <a:rPr lang="es-ES" b="0" dirty="0">
                <a:solidFill>
                  <a:srgbClr val="D4D4D4"/>
                </a:solidFill>
                <a:effectLst/>
              </a:rPr>
              <a:t>=</a:t>
            </a:r>
            <a:r>
              <a:rPr lang="es-ES" b="0" dirty="0">
                <a:solidFill>
                  <a:srgbClr val="569CD6"/>
                </a:solidFill>
                <a:effectLst/>
              </a:rPr>
              <a:t>False</a:t>
            </a:r>
            <a:r>
              <a:rPr lang="es-ES" b="0" dirty="0">
                <a:solidFill>
                  <a:srgbClr val="D4D4D4"/>
                </a:solidFill>
                <a:effectLst/>
              </a:rPr>
              <a:t>)</a:t>
            </a:r>
          </a:p>
          <a:p>
            <a:r>
              <a:rPr lang="es-ES" b="0" dirty="0" err="1">
                <a:solidFill>
                  <a:srgbClr val="9CDCFE"/>
                </a:solidFill>
                <a:effectLst/>
              </a:rPr>
              <a:t>df_games</a:t>
            </a:r>
            <a:r>
              <a:rPr lang="es-ES" b="0" dirty="0">
                <a:solidFill>
                  <a:srgbClr val="D4D4D4"/>
                </a:solidFill>
                <a:effectLst/>
              </a:rPr>
              <a:t> = </a:t>
            </a:r>
            <a:r>
              <a:rPr lang="es-ES" b="0" dirty="0" err="1">
                <a:solidFill>
                  <a:srgbClr val="9CDCFE"/>
                </a:solidFill>
                <a:effectLst/>
              </a:rPr>
              <a:t>df_games</a:t>
            </a:r>
            <a:r>
              <a:rPr lang="es-ES" b="0" dirty="0" err="1">
                <a:solidFill>
                  <a:srgbClr val="D4D4D4"/>
                </a:solidFill>
                <a:effectLst/>
              </a:rPr>
              <a:t>.</a:t>
            </a:r>
            <a:r>
              <a:rPr lang="es-ES" b="0" dirty="0" err="1">
                <a:solidFill>
                  <a:srgbClr val="DCDCAA"/>
                </a:solidFill>
                <a:effectLst/>
              </a:rPr>
              <a:t>set_index</a:t>
            </a:r>
            <a:r>
              <a:rPr lang="es-ES" b="0" dirty="0">
                <a:solidFill>
                  <a:srgbClr val="D4D4D4"/>
                </a:solidFill>
                <a:effectLst/>
              </a:rPr>
              <a:t>(</a:t>
            </a:r>
            <a:r>
              <a:rPr lang="es-ES" b="0" dirty="0">
                <a:solidFill>
                  <a:srgbClr val="CE9178"/>
                </a:solidFill>
                <a:effectLst/>
              </a:rPr>
              <a:t>'GAME_ID'</a:t>
            </a:r>
            <a:r>
              <a:rPr lang="es-ES" b="0" dirty="0">
                <a:solidFill>
                  <a:srgbClr val="D4D4D4"/>
                </a:solidFill>
                <a:effectLst/>
              </a:rPr>
              <a:t>)</a:t>
            </a:r>
          </a:p>
        </p:txBody>
      </p:sp>
    </p:spTree>
    <p:extLst>
      <p:ext uri="{BB962C8B-B14F-4D97-AF65-F5344CB8AC3E}">
        <p14:creationId xmlns:p14="http://schemas.microsoft.com/office/powerpoint/2010/main" val="2225472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3" name="CuadroTexto 12">
            <a:extLst>
              <a:ext uri="{FF2B5EF4-FFF2-40B4-BE49-F238E27FC236}">
                <a16:creationId xmlns:a16="http://schemas.microsoft.com/office/drawing/2014/main" id="{6FB7C14B-4A23-48D6-88C1-A7CEB8C11E7D}"/>
              </a:ext>
            </a:extLst>
          </p:cNvPr>
          <p:cNvSpPr txBox="1"/>
          <p:nvPr/>
        </p:nvSpPr>
        <p:spPr>
          <a:xfrm>
            <a:off x="46446" y="2545169"/>
            <a:ext cx="11580091" cy="923330"/>
          </a:xfrm>
          <a:prstGeom prst="rect">
            <a:avLst/>
          </a:prstGeom>
          <a:noFill/>
        </p:spPr>
        <p:txBody>
          <a:bodyPr wrap="square">
            <a:spAutoFit/>
          </a:bodyPr>
          <a:lstStyle/>
          <a:p>
            <a:r>
              <a:rPr lang="es-MX" b="0" dirty="0">
                <a:solidFill>
                  <a:srgbClr val="D4D4D4"/>
                </a:solidFill>
                <a:effectLst/>
              </a:rPr>
              <a:t>En primer lugar se divide el </a:t>
            </a:r>
            <a:r>
              <a:rPr lang="es-MX" b="0" dirty="0" err="1">
                <a:solidFill>
                  <a:srgbClr val="D4D4D4"/>
                </a:solidFill>
                <a:effectLst/>
              </a:rPr>
              <a:t>dataset</a:t>
            </a:r>
            <a:r>
              <a:rPr lang="es-MX" b="0" dirty="0">
                <a:solidFill>
                  <a:srgbClr val="D4D4D4"/>
                </a:solidFill>
                <a:effectLst/>
              </a:rPr>
              <a:t> '</a:t>
            </a:r>
            <a:r>
              <a:rPr lang="es-MX" b="0" dirty="0" err="1">
                <a:solidFill>
                  <a:srgbClr val="D4D4D4"/>
                </a:solidFill>
                <a:effectLst/>
              </a:rPr>
              <a:t>df_games</a:t>
            </a:r>
            <a:r>
              <a:rPr lang="es-MX" b="0" dirty="0">
                <a:solidFill>
                  <a:srgbClr val="D4D4D4"/>
                </a:solidFill>
                <a:effectLst/>
              </a:rPr>
              <a:t>' en dos. Por un lado los datos de entrenamiento (X) y por otro el objetivo (Y). Después se vuelven a dividir para obtener un conjunto de entrenamiento con el 80% de las muestras (</a:t>
            </a:r>
            <a:r>
              <a:rPr lang="es-MX" b="0" dirty="0" err="1">
                <a:solidFill>
                  <a:srgbClr val="D4D4D4"/>
                </a:solidFill>
                <a:effectLst/>
              </a:rPr>
              <a:t>Xtrain</a:t>
            </a:r>
            <a:r>
              <a:rPr lang="es-MX" b="0" dirty="0">
                <a:solidFill>
                  <a:srgbClr val="D4D4D4"/>
                </a:solidFill>
                <a:effectLst/>
              </a:rPr>
              <a:t> e </a:t>
            </a:r>
            <a:r>
              <a:rPr lang="es-MX" b="0" dirty="0" err="1">
                <a:solidFill>
                  <a:srgbClr val="D4D4D4"/>
                </a:solidFill>
                <a:effectLst/>
              </a:rPr>
              <a:t>Ytrain</a:t>
            </a:r>
            <a:r>
              <a:rPr lang="es-MX" b="0" dirty="0">
                <a:solidFill>
                  <a:srgbClr val="D4D4D4"/>
                </a:solidFill>
                <a:effectLst/>
              </a:rPr>
              <a:t>) y otro de test con el 20% de las muestras (</a:t>
            </a:r>
            <a:r>
              <a:rPr lang="es-MX" b="0" dirty="0" err="1">
                <a:solidFill>
                  <a:srgbClr val="D4D4D4"/>
                </a:solidFill>
                <a:effectLst/>
              </a:rPr>
              <a:t>Xtest</a:t>
            </a:r>
            <a:r>
              <a:rPr lang="es-MX" b="0" dirty="0">
                <a:solidFill>
                  <a:srgbClr val="D4D4D4"/>
                </a:solidFill>
                <a:effectLst/>
              </a:rPr>
              <a:t> e </a:t>
            </a:r>
            <a:r>
              <a:rPr lang="es-MX" b="0" dirty="0" err="1">
                <a:solidFill>
                  <a:srgbClr val="D4D4D4"/>
                </a:solidFill>
                <a:effectLst/>
              </a:rPr>
              <a:t>Ytest</a:t>
            </a:r>
            <a:r>
              <a:rPr lang="es-MX" b="0" dirty="0">
                <a:solidFill>
                  <a:srgbClr val="D4D4D4"/>
                </a:solidFill>
                <a:effectLst/>
              </a:rPr>
              <a:t>) para poder comprobar la efectividad de los diferentes modelos.</a:t>
            </a:r>
          </a:p>
        </p:txBody>
      </p:sp>
      <p:sp>
        <p:nvSpPr>
          <p:cNvPr id="14" name="Título 1">
            <a:extLst>
              <a:ext uri="{FF2B5EF4-FFF2-40B4-BE49-F238E27FC236}">
                <a16:creationId xmlns:a16="http://schemas.microsoft.com/office/drawing/2014/main" id="{10168610-58DC-41FB-8707-20E58013A9F6}"/>
              </a:ext>
            </a:extLst>
          </p:cNvPr>
          <p:cNvSpPr txBox="1">
            <a:spLocks/>
          </p:cNvSpPr>
          <p:nvPr/>
        </p:nvSpPr>
        <p:spPr>
          <a:xfrm>
            <a:off x="662710" y="42949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MODELOS DE PREDICCIÓN</a:t>
            </a:r>
          </a:p>
        </p:txBody>
      </p:sp>
      <p:sp>
        <p:nvSpPr>
          <p:cNvPr id="15" name="CuadroTexto 14">
            <a:extLst>
              <a:ext uri="{FF2B5EF4-FFF2-40B4-BE49-F238E27FC236}">
                <a16:creationId xmlns:a16="http://schemas.microsoft.com/office/drawing/2014/main" id="{50CF4C33-8F1F-425F-9C96-B75BD83F5E3A}"/>
              </a:ext>
            </a:extLst>
          </p:cNvPr>
          <p:cNvSpPr txBox="1"/>
          <p:nvPr/>
        </p:nvSpPr>
        <p:spPr>
          <a:xfrm>
            <a:off x="46446" y="3943390"/>
            <a:ext cx="11450781" cy="646331"/>
          </a:xfrm>
          <a:prstGeom prst="rect">
            <a:avLst/>
          </a:prstGeom>
          <a:noFill/>
        </p:spPr>
        <p:txBody>
          <a:bodyPr wrap="square">
            <a:spAutoFit/>
          </a:bodyPr>
          <a:lstStyle/>
          <a:p>
            <a:r>
              <a:rPr lang="es-ES" dirty="0">
                <a:solidFill>
                  <a:srgbClr val="D4D4D4"/>
                </a:solidFill>
              </a:rPr>
              <a:t>Previamente se crea una función para generar una matriz de confusión para cada modelo de predicción que visualiza mejor los resultados.</a:t>
            </a:r>
          </a:p>
        </p:txBody>
      </p:sp>
      <p:sp>
        <p:nvSpPr>
          <p:cNvPr id="16" name="CuadroTexto 15">
            <a:extLst>
              <a:ext uri="{FF2B5EF4-FFF2-40B4-BE49-F238E27FC236}">
                <a16:creationId xmlns:a16="http://schemas.microsoft.com/office/drawing/2014/main" id="{24431F57-3AD5-4415-9628-7613D2233EE8}"/>
              </a:ext>
            </a:extLst>
          </p:cNvPr>
          <p:cNvSpPr txBox="1"/>
          <p:nvPr/>
        </p:nvSpPr>
        <p:spPr>
          <a:xfrm>
            <a:off x="130464" y="4616173"/>
            <a:ext cx="11802918" cy="2123658"/>
          </a:xfrm>
          <a:prstGeom prst="rect">
            <a:avLst/>
          </a:prstGeom>
          <a:noFill/>
        </p:spPr>
        <p:txBody>
          <a:bodyPr wrap="square">
            <a:spAutoFit/>
          </a:bodyPr>
          <a:lstStyle/>
          <a:p>
            <a:r>
              <a:rPr lang="es-ES" sz="1600" b="0" dirty="0">
                <a:solidFill>
                  <a:srgbClr val="6A9955"/>
                </a:solidFill>
                <a:effectLst/>
              </a:rPr>
              <a:t>#Función para crear matriz de confusión</a:t>
            </a:r>
            <a:endParaRPr lang="es-ES" sz="1600" b="0" dirty="0">
              <a:solidFill>
                <a:srgbClr val="D4D4D4"/>
              </a:solidFill>
              <a:effectLst/>
            </a:endParaRPr>
          </a:p>
          <a:p>
            <a:r>
              <a:rPr lang="es-ES" sz="1600" b="0" dirty="0" err="1">
                <a:solidFill>
                  <a:srgbClr val="569CD6"/>
                </a:solidFill>
                <a:effectLst/>
              </a:rPr>
              <a:t>def</a:t>
            </a:r>
            <a:r>
              <a:rPr lang="es-ES" sz="1600" b="0" dirty="0">
                <a:solidFill>
                  <a:srgbClr val="D4D4D4"/>
                </a:solidFill>
                <a:effectLst/>
              </a:rPr>
              <a:t> </a:t>
            </a:r>
            <a:r>
              <a:rPr lang="es-ES" sz="1600" b="0" dirty="0" err="1">
                <a:solidFill>
                  <a:srgbClr val="DCDCAA"/>
                </a:solidFill>
                <a:effectLst/>
              </a:rPr>
              <a:t>conf_mat_acc</a:t>
            </a:r>
            <a:r>
              <a:rPr lang="es-ES" sz="1600" b="0" dirty="0">
                <a:solidFill>
                  <a:srgbClr val="D4D4D4"/>
                </a:solidFill>
                <a:effectLst/>
              </a:rPr>
              <a:t>(</a:t>
            </a:r>
            <a:r>
              <a:rPr lang="es-ES" sz="1600" b="0" dirty="0">
                <a:solidFill>
                  <a:srgbClr val="9CDCFE"/>
                </a:solidFill>
                <a:effectLst/>
              </a:rPr>
              <a:t>modelo</a:t>
            </a:r>
            <a:r>
              <a:rPr lang="es-ES" sz="1600" b="0" dirty="0">
                <a:solidFill>
                  <a:srgbClr val="D4D4D4"/>
                </a:solidFill>
                <a:effectLst/>
              </a:rPr>
              <a:t>):</a:t>
            </a:r>
          </a:p>
          <a:p>
            <a:r>
              <a:rPr lang="es-ES" sz="1600" b="0" dirty="0">
                <a:solidFill>
                  <a:srgbClr val="D4D4D4"/>
                </a:solidFill>
                <a:effectLst/>
              </a:rPr>
              <a:t>    </a:t>
            </a:r>
            <a:r>
              <a:rPr lang="es-ES" sz="1600" b="0" dirty="0" err="1">
                <a:solidFill>
                  <a:srgbClr val="9CDCFE"/>
                </a:solidFill>
                <a:effectLst/>
              </a:rPr>
              <a:t>disp</a:t>
            </a:r>
            <a:r>
              <a:rPr lang="es-ES" sz="1600" b="0" dirty="0">
                <a:solidFill>
                  <a:srgbClr val="D4D4D4"/>
                </a:solidFill>
                <a:effectLst/>
              </a:rPr>
              <a:t> = </a:t>
            </a:r>
            <a:r>
              <a:rPr lang="es-ES" sz="1600" b="0" dirty="0" err="1">
                <a:solidFill>
                  <a:srgbClr val="DCDCAA"/>
                </a:solidFill>
                <a:effectLst/>
              </a:rPr>
              <a:t>plot_confusion_matrix</a:t>
            </a:r>
            <a:r>
              <a:rPr lang="es-ES" sz="1600" b="0" dirty="0">
                <a:solidFill>
                  <a:srgbClr val="D4D4D4"/>
                </a:solidFill>
                <a:effectLst/>
              </a:rPr>
              <a:t>(</a:t>
            </a:r>
            <a:r>
              <a:rPr lang="es-ES" sz="1600" b="0" dirty="0">
                <a:solidFill>
                  <a:srgbClr val="9CDCFE"/>
                </a:solidFill>
                <a:effectLst/>
              </a:rPr>
              <a:t>modelo</a:t>
            </a:r>
            <a:r>
              <a:rPr lang="es-ES" sz="1600" b="0" dirty="0">
                <a:solidFill>
                  <a:srgbClr val="D4D4D4"/>
                </a:solidFill>
                <a:effectLst/>
              </a:rPr>
              <a:t>, </a:t>
            </a:r>
            <a:r>
              <a:rPr lang="es-ES" sz="1600" b="0" dirty="0" err="1">
                <a:solidFill>
                  <a:srgbClr val="9CDCFE"/>
                </a:solidFill>
                <a:effectLst/>
              </a:rPr>
              <a:t>X_train</a:t>
            </a:r>
            <a:r>
              <a:rPr lang="es-ES" sz="1600" b="0" dirty="0">
                <a:solidFill>
                  <a:srgbClr val="D4D4D4"/>
                </a:solidFill>
                <a:effectLst/>
              </a:rPr>
              <a:t>, </a:t>
            </a:r>
            <a:r>
              <a:rPr lang="es-ES" sz="1600" b="0" dirty="0" err="1">
                <a:solidFill>
                  <a:srgbClr val="9CDCFE"/>
                </a:solidFill>
                <a:effectLst/>
              </a:rPr>
              <a:t>Y_train</a:t>
            </a:r>
            <a:r>
              <a:rPr lang="es-ES" sz="1600" b="0" dirty="0">
                <a:solidFill>
                  <a:srgbClr val="D4D4D4"/>
                </a:solidFill>
                <a:effectLst/>
              </a:rPr>
              <a:t>,</a:t>
            </a:r>
          </a:p>
          <a:p>
            <a:r>
              <a:rPr lang="es-ES" sz="1600" b="0" dirty="0">
                <a:solidFill>
                  <a:srgbClr val="D4D4D4"/>
                </a:solidFill>
                <a:effectLst/>
              </a:rPr>
              <a:t>                               </a:t>
            </a:r>
            <a:r>
              <a:rPr lang="es-ES" sz="1600" b="0" dirty="0" err="1">
                <a:solidFill>
                  <a:srgbClr val="9CDCFE"/>
                </a:solidFill>
                <a:effectLst/>
              </a:rPr>
              <a:t>cmap</a:t>
            </a:r>
            <a:r>
              <a:rPr lang="es-ES" sz="1600" b="0" dirty="0">
                <a:solidFill>
                  <a:srgbClr val="D4D4D4"/>
                </a:solidFill>
                <a:effectLst/>
              </a:rPr>
              <a:t>=</a:t>
            </a:r>
            <a:r>
              <a:rPr lang="es-ES" sz="1600" b="0" dirty="0" err="1">
                <a:solidFill>
                  <a:srgbClr val="4EC9B0"/>
                </a:solidFill>
                <a:effectLst/>
              </a:rPr>
              <a:t>plt</a:t>
            </a:r>
            <a:r>
              <a:rPr lang="es-ES" sz="1600" b="0" dirty="0" err="1">
                <a:solidFill>
                  <a:srgbClr val="D4D4D4"/>
                </a:solidFill>
                <a:effectLst/>
              </a:rPr>
              <a:t>.cm.BuPu</a:t>
            </a:r>
            <a:r>
              <a:rPr lang="es-ES" sz="1600" b="0" dirty="0">
                <a:solidFill>
                  <a:srgbClr val="D4D4D4"/>
                </a:solidFill>
                <a:effectLst/>
              </a:rPr>
              <a:t>, </a:t>
            </a:r>
            <a:r>
              <a:rPr lang="es-ES" sz="1600" b="0" dirty="0" err="1">
                <a:solidFill>
                  <a:srgbClr val="9CDCFE"/>
                </a:solidFill>
                <a:effectLst/>
              </a:rPr>
              <a:t>values_format</a:t>
            </a:r>
            <a:r>
              <a:rPr lang="es-ES" sz="1600" b="0" dirty="0">
                <a:solidFill>
                  <a:srgbClr val="D4D4D4"/>
                </a:solidFill>
                <a:effectLst/>
              </a:rPr>
              <a:t>=</a:t>
            </a:r>
            <a:r>
              <a:rPr lang="es-ES" sz="1600" b="0" dirty="0">
                <a:solidFill>
                  <a:srgbClr val="CE9178"/>
                </a:solidFill>
                <a:effectLst/>
              </a:rPr>
              <a:t>'d'</a:t>
            </a:r>
            <a:r>
              <a:rPr lang="es-ES" sz="1600" b="0" dirty="0">
                <a:solidFill>
                  <a:srgbClr val="D4D4D4"/>
                </a:solidFill>
                <a:effectLst/>
              </a:rPr>
              <a:t>)</a:t>
            </a:r>
          </a:p>
          <a:p>
            <a:r>
              <a:rPr lang="es-ES" sz="1600" b="0" dirty="0">
                <a:solidFill>
                  <a:srgbClr val="D4D4D4"/>
                </a:solidFill>
                <a:effectLst/>
              </a:rPr>
              <a:t>    </a:t>
            </a:r>
            <a:r>
              <a:rPr lang="es-ES" sz="1600" b="0" dirty="0" err="1">
                <a:solidFill>
                  <a:srgbClr val="9CDCFE"/>
                </a:solidFill>
                <a:effectLst/>
              </a:rPr>
              <a:t>true_pred</a:t>
            </a:r>
            <a:r>
              <a:rPr lang="es-ES" sz="1600" b="0" dirty="0">
                <a:solidFill>
                  <a:srgbClr val="D4D4D4"/>
                </a:solidFill>
                <a:effectLst/>
              </a:rPr>
              <a:t> = </a:t>
            </a:r>
            <a:r>
              <a:rPr lang="es-ES" sz="1600" b="0" dirty="0" err="1">
                <a:solidFill>
                  <a:srgbClr val="9CDCFE"/>
                </a:solidFill>
                <a:effectLst/>
              </a:rPr>
              <a:t>disp</a:t>
            </a:r>
            <a:r>
              <a:rPr lang="es-ES" sz="1600" b="0" dirty="0" err="1">
                <a:solidFill>
                  <a:srgbClr val="D4D4D4"/>
                </a:solidFill>
                <a:effectLst/>
              </a:rPr>
              <a:t>.confusion_matrix</a:t>
            </a:r>
            <a:r>
              <a:rPr lang="es-ES" sz="1600" b="0" dirty="0">
                <a:solidFill>
                  <a:srgbClr val="D4D4D4"/>
                </a:solidFill>
                <a:effectLst/>
              </a:rPr>
              <a:t>[</a:t>
            </a:r>
            <a:r>
              <a:rPr lang="es-ES" sz="1600" b="0" dirty="0">
                <a:solidFill>
                  <a:srgbClr val="B5CEA8"/>
                </a:solidFill>
                <a:effectLst/>
              </a:rPr>
              <a:t>0</a:t>
            </a:r>
            <a:r>
              <a:rPr lang="es-ES" sz="1600" b="0" dirty="0">
                <a:solidFill>
                  <a:srgbClr val="D4D4D4"/>
                </a:solidFill>
                <a:effectLst/>
              </a:rPr>
              <a:t>,</a:t>
            </a:r>
            <a:r>
              <a:rPr lang="es-ES" sz="1600" b="0" dirty="0">
                <a:solidFill>
                  <a:srgbClr val="B5CEA8"/>
                </a:solidFill>
                <a:effectLst/>
              </a:rPr>
              <a:t>0</a:t>
            </a:r>
            <a:r>
              <a:rPr lang="es-ES" sz="1600" b="0" dirty="0">
                <a:solidFill>
                  <a:srgbClr val="D4D4D4"/>
                </a:solidFill>
                <a:effectLst/>
              </a:rPr>
              <a:t>]+</a:t>
            </a:r>
            <a:r>
              <a:rPr lang="es-ES" sz="1600" b="0" dirty="0" err="1">
                <a:solidFill>
                  <a:srgbClr val="9CDCFE"/>
                </a:solidFill>
                <a:effectLst/>
              </a:rPr>
              <a:t>disp</a:t>
            </a:r>
            <a:r>
              <a:rPr lang="es-ES" sz="1600" b="0" dirty="0" err="1">
                <a:solidFill>
                  <a:srgbClr val="D4D4D4"/>
                </a:solidFill>
                <a:effectLst/>
              </a:rPr>
              <a:t>.confusion_matrix</a:t>
            </a:r>
            <a:r>
              <a:rPr lang="es-ES" sz="1600" b="0" dirty="0">
                <a:solidFill>
                  <a:srgbClr val="D4D4D4"/>
                </a:solidFill>
                <a:effectLst/>
              </a:rPr>
              <a:t>[</a:t>
            </a:r>
            <a:r>
              <a:rPr lang="es-ES" sz="1600" b="0" dirty="0">
                <a:solidFill>
                  <a:srgbClr val="B5CEA8"/>
                </a:solidFill>
                <a:effectLst/>
              </a:rPr>
              <a:t>1</a:t>
            </a:r>
            <a:r>
              <a:rPr lang="es-ES" sz="1600" b="0" dirty="0">
                <a:solidFill>
                  <a:srgbClr val="D4D4D4"/>
                </a:solidFill>
                <a:effectLst/>
              </a:rPr>
              <a:t>,</a:t>
            </a:r>
            <a:r>
              <a:rPr lang="es-ES" sz="1600" b="0" dirty="0">
                <a:solidFill>
                  <a:srgbClr val="B5CEA8"/>
                </a:solidFill>
                <a:effectLst/>
              </a:rPr>
              <a:t>1</a:t>
            </a:r>
            <a:r>
              <a:rPr lang="es-ES" sz="1600" b="0" dirty="0">
                <a:solidFill>
                  <a:srgbClr val="D4D4D4"/>
                </a:solidFill>
                <a:effectLst/>
              </a:rPr>
              <a:t>]</a:t>
            </a:r>
          </a:p>
          <a:p>
            <a:r>
              <a:rPr lang="es-ES" sz="1600" b="0" dirty="0">
                <a:solidFill>
                  <a:srgbClr val="D4D4D4"/>
                </a:solidFill>
                <a:effectLst/>
              </a:rPr>
              <a:t>    </a:t>
            </a:r>
            <a:r>
              <a:rPr lang="es-ES" sz="1600" b="0" dirty="0" err="1">
                <a:solidFill>
                  <a:srgbClr val="9CDCFE"/>
                </a:solidFill>
                <a:effectLst/>
              </a:rPr>
              <a:t>total_data</a:t>
            </a:r>
            <a:r>
              <a:rPr lang="es-ES" sz="1600" b="0" dirty="0">
                <a:solidFill>
                  <a:srgbClr val="D4D4D4"/>
                </a:solidFill>
                <a:effectLst/>
              </a:rPr>
              <a:t> = </a:t>
            </a:r>
            <a:r>
              <a:rPr lang="es-ES" sz="1600" b="0" dirty="0" err="1">
                <a:solidFill>
                  <a:srgbClr val="4EC9B0"/>
                </a:solidFill>
                <a:effectLst/>
              </a:rPr>
              <a:t>np</a:t>
            </a:r>
            <a:r>
              <a:rPr lang="es-ES" sz="1600" b="0" dirty="0" err="1">
                <a:solidFill>
                  <a:srgbClr val="D4D4D4"/>
                </a:solidFill>
                <a:effectLst/>
              </a:rPr>
              <a:t>.</a:t>
            </a:r>
            <a:r>
              <a:rPr lang="es-ES" sz="1600" b="0" dirty="0" err="1">
                <a:solidFill>
                  <a:srgbClr val="DCDCAA"/>
                </a:solidFill>
                <a:effectLst/>
              </a:rPr>
              <a:t>sum</a:t>
            </a:r>
            <a:r>
              <a:rPr lang="es-ES" sz="1600" b="0" dirty="0">
                <a:solidFill>
                  <a:srgbClr val="D4D4D4"/>
                </a:solidFill>
                <a:effectLst/>
              </a:rPr>
              <a:t>(</a:t>
            </a:r>
            <a:r>
              <a:rPr lang="es-ES" sz="1600" b="0" dirty="0" err="1">
                <a:solidFill>
                  <a:srgbClr val="9CDCFE"/>
                </a:solidFill>
                <a:effectLst/>
              </a:rPr>
              <a:t>disp</a:t>
            </a:r>
            <a:r>
              <a:rPr lang="es-ES" sz="1600" b="0" dirty="0" err="1">
                <a:solidFill>
                  <a:srgbClr val="D4D4D4"/>
                </a:solidFill>
                <a:effectLst/>
              </a:rPr>
              <a:t>.confusion_matrix</a:t>
            </a:r>
            <a:r>
              <a:rPr lang="es-ES" sz="1600" b="0" dirty="0">
                <a:solidFill>
                  <a:srgbClr val="D4D4D4"/>
                </a:solidFill>
                <a:effectLst/>
              </a:rPr>
              <a:t>)</a:t>
            </a:r>
          </a:p>
          <a:p>
            <a:r>
              <a:rPr lang="es-ES" sz="1600" b="0" dirty="0">
                <a:solidFill>
                  <a:srgbClr val="D4D4D4"/>
                </a:solidFill>
                <a:effectLst/>
              </a:rPr>
              <a:t>    </a:t>
            </a:r>
            <a:r>
              <a:rPr lang="es-ES" sz="1600" b="0" dirty="0" err="1">
                <a:solidFill>
                  <a:srgbClr val="9CDCFE"/>
                </a:solidFill>
                <a:effectLst/>
              </a:rPr>
              <a:t>accuracy</a:t>
            </a:r>
            <a:r>
              <a:rPr lang="es-ES" sz="1600" b="0" dirty="0">
                <a:solidFill>
                  <a:srgbClr val="D4D4D4"/>
                </a:solidFill>
                <a:effectLst/>
              </a:rPr>
              <a:t> = </a:t>
            </a:r>
            <a:r>
              <a:rPr lang="es-ES" sz="1600" b="0" dirty="0" err="1">
                <a:solidFill>
                  <a:srgbClr val="9CDCFE"/>
                </a:solidFill>
                <a:effectLst/>
              </a:rPr>
              <a:t>true_pred</a:t>
            </a:r>
            <a:r>
              <a:rPr lang="es-ES" sz="1600" b="0" dirty="0">
                <a:solidFill>
                  <a:srgbClr val="D4D4D4"/>
                </a:solidFill>
                <a:effectLst/>
              </a:rPr>
              <a:t>/</a:t>
            </a:r>
            <a:r>
              <a:rPr lang="es-ES" sz="1600" b="0" dirty="0" err="1">
                <a:solidFill>
                  <a:srgbClr val="9CDCFE"/>
                </a:solidFill>
                <a:effectLst/>
              </a:rPr>
              <a:t>total_data</a:t>
            </a:r>
            <a:endParaRPr lang="es-ES" sz="1600" b="0" dirty="0">
              <a:solidFill>
                <a:srgbClr val="D4D4D4"/>
              </a:solidFill>
              <a:effectLst/>
            </a:endParaRPr>
          </a:p>
          <a:p>
            <a:r>
              <a:rPr lang="es-ES" sz="1600" b="0" dirty="0">
                <a:solidFill>
                  <a:srgbClr val="D4D4D4"/>
                </a:solidFill>
                <a:effectLst/>
              </a:rPr>
              <a:t>    </a:t>
            </a:r>
            <a:r>
              <a:rPr lang="es-ES" sz="1600" b="0" dirty="0" err="1">
                <a:solidFill>
                  <a:srgbClr val="4EC9B0"/>
                </a:solidFill>
                <a:effectLst/>
              </a:rPr>
              <a:t>plt</a:t>
            </a:r>
            <a:r>
              <a:rPr lang="es-ES" sz="1600" b="0" dirty="0" err="1">
                <a:solidFill>
                  <a:srgbClr val="D4D4D4"/>
                </a:solidFill>
                <a:effectLst/>
              </a:rPr>
              <a:t>.</a:t>
            </a:r>
            <a:r>
              <a:rPr lang="es-ES" sz="1600" b="0" dirty="0" err="1">
                <a:solidFill>
                  <a:srgbClr val="DCDCAA"/>
                </a:solidFill>
                <a:effectLst/>
              </a:rPr>
              <a:t>show</a:t>
            </a:r>
            <a:r>
              <a:rPr lang="es-ES" sz="1600" b="0" dirty="0">
                <a:solidFill>
                  <a:srgbClr val="D4D4D4"/>
                </a:solidFill>
                <a:effectLst/>
              </a:rPr>
              <a:t>()</a:t>
            </a:r>
          </a:p>
        </p:txBody>
      </p:sp>
    </p:spTree>
    <p:extLst>
      <p:ext uri="{BB962C8B-B14F-4D97-AF65-F5344CB8AC3E}">
        <p14:creationId xmlns:p14="http://schemas.microsoft.com/office/powerpoint/2010/main" val="323502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6160655" y="2305731"/>
            <a:ext cx="5336572" cy="4122778"/>
          </a:xfrm>
        </p:spPr>
        <p:txBody>
          <a:bodyPr>
            <a:noAutofit/>
          </a:bodyPr>
          <a:lstStyle/>
          <a:p>
            <a:pPr marL="457200" lvl="1" indent="0" algn="just">
              <a:buNone/>
            </a:pPr>
            <a:endParaRPr lang="es-MX" sz="1400" b="0" dirty="0">
              <a:solidFill>
                <a:srgbClr val="D4D4D4"/>
              </a:solidFill>
              <a:effectLst/>
              <a:latin typeface="Consolas" panose="020B0609020204030204" pitchFamily="49" charset="0"/>
            </a:endParaRPr>
          </a:p>
          <a:p>
            <a:pPr lvl="1" algn="just"/>
            <a:endParaRPr lang="es-ES" sz="18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3" name="CuadroTexto 12">
            <a:extLst>
              <a:ext uri="{FF2B5EF4-FFF2-40B4-BE49-F238E27FC236}">
                <a16:creationId xmlns:a16="http://schemas.microsoft.com/office/drawing/2014/main" id="{6FB7C14B-4A23-48D6-88C1-A7CEB8C11E7D}"/>
              </a:ext>
            </a:extLst>
          </p:cNvPr>
          <p:cNvSpPr txBox="1"/>
          <p:nvPr/>
        </p:nvSpPr>
        <p:spPr>
          <a:xfrm>
            <a:off x="6096000" y="2230927"/>
            <a:ext cx="5614555" cy="2862322"/>
          </a:xfrm>
          <a:prstGeom prst="rect">
            <a:avLst/>
          </a:prstGeom>
          <a:noFill/>
        </p:spPr>
        <p:txBody>
          <a:bodyPr wrap="square">
            <a:spAutoFit/>
          </a:bodyPr>
          <a:lstStyle/>
          <a:p>
            <a:r>
              <a:rPr lang="es-MX" b="0" dirty="0">
                <a:solidFill>
                  <a:srgbClr val="D4D4D4"/>
                </a:solidFill>
                <a:effectLst/>
              </a:rPr>
              <a:t>REGRESIÓN LOGÍSTICA</a:t>
            </a:r>
          </a:p>
          <a:p>
            <a:endParaRPr lang="es-MX" b="0" dirty="0">
              <a:solidFill>
                <a:srgbClr val="D4D4D4"/>
              </a:solidFill>
              <a:effectLst/>
            </a:endParaRPr>
          </a:p>
          <a:p>
            <a:pPr marL="285750" indent="-285750">
              <a:buFontTx/>
              <a:buChar char="-"/>
            </a:pPr>
            <a:r>
              <a:rPr lang="es-MX" b="0" dirty="0">
                <a:solidFill>
                  <a:srgbClr val="D4D4D4"/>
                </a:solidFill>
                <a:effectLst/>
              </a:rPr>
              <a:t>Se trata de un modelo y tipo de análisis de regresión utilizado para predecir el resultado de una variable categórica (en nuestro caso si el equipo de casa gana o no) en función de las variables independientes o predictoras.</a:t>
            </a:r>
          </a:p>
          <a:p>
            <a:pPr marL="285750" indent="-285750">
              <a:buFontTx/>
              <a:buChar char="-"/>
            </a:pPr>
            <a:endParaRPr lang="es-MX" b="0" dirty="0">
              <a:solidFill>
                <a:srgbClr val="D4D4D4"/>
              </a:solidFill>
              <a:effectLst/>
            </a:endParaRPr>
          </a:p>
          <a:p>
            <a:pPr marL="285750" indent="-285750">
              <a:buFontTx/>
              <a:buChar char="-"/>
            </a:pPr>
            <a:r>
              <a:rPr lang="es-MX" b="0" dirty="0">
                <a:solidFill>
                  <a:srgbClr val="D4D4D4"/>
                </a:solidFill>
                <a:effectLst/>
              </a:rPr>
              <a:t>Gracias a la regresión logística se consigue un 81% de precisión en dicho modelo.</a:t>
            </a:r>
          </a:p>
        </p:txBody>
      </p:sp>
      <p:sp>
        <p:nvSpPr>
          <p:cNvPr id="14" name="Título 1">
            <a:extLst>
              <a:ext uri="{FF2B5EF4-FFF2-40B4-BE49-F238E27FC236}">
                <a16:creationId xmlns:a16="http://schemas.microsoft.com/office/drawing/2014/main" id="{10168610-58DC-41FB-8707-20E58013A9F6}"/>
              </a:ext>
            </a:extLst>
          </p:cNvPr>
          <p:cNvSpPr txBox="1">
            <a:spLocks/>
          </p:cNvSpPr>
          <p:nvPr/>
        </p:nvSpPr>
        <p:spPr>
          <a:xfrm>
            <a:off x="662710" y="42949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MODELOS DE PREDICCIÓN</a:t>
            </a:r>
          </a:p>
        </p:txBody>
      </p:sp>
      <p:pic>
        <p:nvPicPr>
          <p:cNvPr id="4" name="Imagen 3">
            <a:extLst>
              <a:ext uri="{FF2B5EF4-FFF2-40B4-BE49-F238E27FC236}">
                <a16:creationId xmlns:a16="http://schemas.microsoft.com/office/drawing/2014/main" id="{FC74815F-A423-412A-BF75-4E6617272747}"/>
              </a:ext>
            </a:extLst>
          </p:cNvPr>
          <p:cNvPicPr>
            <a:picLocks noChangeAspect="1"/>
          </p:cNvPicPr>
          <p:nvPr/>
        </p:nvPicPr>
        <p:blipFill>
          <a:blip r:embed="rId3"/>
          <a:stretch>
            <a:fillRect/>
          </a:stretch>
        </p:blipFill>
        <p:spPr>
          <a:xfrm>
            <a:off x="85869" y="2313709"/>
            <a:ext cx="5000625" cy="4114800"/>
          </a:xfrm>
          <a:prstGeom prst="rect">
            <a:avLst/>
          </a:prstGeom>
        </p:spPr>
      </p:pic>
    </p:spTree>
    <p:extLst>
      <p:ext uri="{BB962C8B-B14F-4D97-AF65-F5344CB8AC3E}">
        <p14:creationId xmlns:p14="http://schemas.microsoft.com/office/powerpoint/2010/main" val="201223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3" name="CuadroTexto 12">
            <a:extLst>
              <a:ext uri="{FF2B5EF4-FFF2-40B4-BE49-F238E27FC236}">
                <a16:creationId xmlns:a16="http://schemas.microsoft.com/office/drawing/2014/main" id="{6FB7C14B-4A23-48D6-88C1-A7CEB8C11E7D}"/>
              </a:ext>
            </a:extLst>
          </p:cNvPr>
          <p:cNvSpPr txBox="1"/>
          <p:nvPr/>
        </p:nvSpPr>
        <p:spPr>
          <a:xfrm>
            <a:off x="6096000" y="2305731"/>
            <a:ext cx="5614555" cy="2585323"/>
          </a:xfrm>
          <a:prstGeom prst="rect">
            <a:avLst/>
          </a:prstGeom>
          <a:noFill/>
        </p:spPr>
        <p:txBody>
          <a:bodyPr wrap="square">
            <a:spAutoFit/>
          </a:bodyPr>
          <a:lstStyle/>
          <a:p>
            <a:r>
              <a:rPr lang="es-MX" b="0" dirty="0">
                <a:solidFill>
                  <a:srgbClr val="D4D4D4"/>
                </a:solidFill>
                <a:effectLst/>
              </a:rPr>
              <a:t>DECISION TREE</a:t>
            </a:r>
          </a:p>
          <a:p>
            <a:endParaRPr lang="es-MX" b="0" dirty="0">
              <a:solidFill>
                <a:srgbClr val="D4D4D4"/>
              </a:solidFill>
              <a:effectLst/>
            </a:endParaRPr>
          </a:p>
          <a:p>
            <a:pPr marL="285750" indent="-285750">
              <a:buFontTx/>
              <a:buChar char="-"/>
            </a:pPr>
            <a:r>
              <a:rPr lang="es-MX" b="0" dirty="0">
                <a:solidFill>
                  <a:srgbClr val="D4D4D4"/>
                </a:solidFill>
                <a:effectLst/>
              </a:rPr>
              <a:t>Se trata de un modelo predictivo que divide el espacio de los predictores agrupando observaciones con valores similares para la variable respuesta o dependiente.</a:t>
            </a:r>
          </a:p>
          <a:p>
            <a:pPr marL="285750" indent="-285750">
              <a:buFontTx/>
              <a:buChar char="-"/>
            </a:pPr>
            <a:endParaRPr lang="es-MX" b="0" dirty="0">
              <a:solidFill>
                <a:srgbClr val="D4D4D4"/>
              </a:solidFill>
              <a:effectLst/>
            </a:endParaRPr>
          </a:p>
          <a:p>
            <a:pPr marL="285750" indent="-285750">
              <a:buFontTx/>
              <a:buChar char="-"/>
            </a:pPr>
            <a:r>
              <a:rPr lang="es-MX" b="0" dirty="0">
                <a:solidFill>
                  <a:srgbClr val="D4D4D4"/>
                </a:solidFill>
                <a:effectLst/>
              </a:rPr>
              <a:t>Gracias al árbol de decisión se consigue un 81% de precisión en dicho modelo.</a:t>
            </a:r>
          </a:p>
        </p:txBody>
      </p:sp>
      <p:sp>
        <p:nvSpPr>
          <p:cNvPr id="14" name="Título 1">
            <a:extLst>
              <a:ext uri="{FF2B5EF4-FFF2-40B4-BE49-F238E27FC236}">
                <a16:creationId xmlns:a16="http://schemas.microsoft.com/office/drawing/2014/main" id="{10168610-58DC-41FB-8707-20E58013A9F6}"/>
              </a:ext>
            </a:extLst>
          </p:cNvPr>
          <p:cNvSpPr txBox="1">
            <a:spLocks/>
          </p:cNvSpPr>
          <p:nvPr/>
        </p:nvSpPr>
        <p:spPr>
          <a:xfrm>
            <a:off x="662710" y="42949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MODELOS DE PREDICCIÓN</a:t>
            </a:r>
          </a:p>
        </p:txBody>
      </p:sp>
      <p:pic>
        <p:nvPicPr>
          <p:cNvPr id="6" name="Imagen 5">
            <a:extLst>
              <a:ext uri="{FF2B5EF4-FFF2-40B4-BE49-F238E27FC236}">
                <a16:creationId xmlns:a16="http://schemas.microsoft.com/office/drawing/2014/main" id="{4CF1E768-05F7-4C3F-85BD-569602FF9BBA}"/>
              </a:ext>
            </a:extLst>
          </p:cNvPr>
          <p:cNvPicPr>
            <a:picLocks noChangeAspect="1"/>
          </p:cNvPicPr>
          <p:nvPr/>
        </p:nvPicPr>
        <p:blipFill>
          <a:blip r:embed="rId3"/>
          <a:stretch>
            <a:fillRect/>
          </a:stretch>
        </p:blipFill>
        <p:spPr>
          <a:xfrm>
            <a:off x="150524" y="2313709"/>
            <a:ext cx="5000625" cy="4114800"/>
          </a:xfrm>
          <a:prstGeom prst="rect">
            <a:avLst/>
          </a:prstGeom>
        </p:spPr>
      </p:pic>
    </p:spTree>
    <p:extLst>
      <p:ext uri="{BB962C8B-B14F-4D97-AF65-F5344CB8AC3E}">
        <p14:creationId xmlns:p14="http://schemas.microsoft.com/office/powerpoint/2010/main" val="2652528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3" name="CuadroTexto 12">
            <a:extLst>
              <a:ext uri="{FF2B5EF4-FFF2-40B4-BE49-F238E27FC236}">
                <a16:creationId xmlns:a16="http://schemas.microsoft.com/office/drawing/2014/main" id="{6FB7C14B-4A23-48D6-88C1-A7CEB8C11E7D}"/>
              </a:ext>
            </a:extLst>
          </p:cNvPr>
          <p:cNvSpPr txBox="1"/>
          <p:nvPr/>
        </p:nvSpPr>
        <p:spPr>
          <a:xfrm>
            <a:off x="6096000" y="2305731"/>
            <a:ext cx="5614555" cy="3139321"/>
          </a:xfrm>
          <a:prstGeom prst="rect">
            <a:avLst/>
          </a:prstGeom>
          <a:noFill/>
        </p:spPr>
        <p:txBody>
          <a:bodyPr wrap="square">
            <a:spAutoFit/>
          </a:bodyPr>
          <a:lstStyle/>
          <a:p>
            <a:r>
              <a:rPr lang="es-MX" b="0" dirty="0">
                <a:solidFill>
                  <a:srgbClr val="D4D4D4"/>
                </a:solidFill>
                <a:effectLst/>
              </a:rPr>
              <a:t>K-NEAREST NEIGHBOURS</a:t>
            </a:r>
          </a:p>
          <a:p>
            <a:endParaRPr lang="es-MX" b="0" dirty="0">
              <a:solidFill>
                <a:srgbClr val="D4D4D4"/>
              </a:solidFill>
              <a:effectLst/>
            </a:endParaRPr>
          </a:p>
          <a:p>
            <a:pPr marL="285750" indent="-285750">
              <a:buFontTx/>
              <a:buChar char="-"/>
            </a:pPr>
            <a:r>
              <a:rPr lang="es-MX" b="0" dirty="0">
                <a:solidFill>
                  <a:srgbClr val="D4D4D4"/>
                </a:solidFill>
                <a:effectLst/>
              </a:rPr>
              <a:t>Se trata de un algoritmo de Machine </a:t>
            </a:r>
            <a:r>
              <a:rPr lang="es-MX" b="0" dirty="0" err="1">
                <a:solidFill>
                  <a:srgbClr val="D4D4D4"/>
                </a:solidFill>
                <a:effectLst/>
              </a:rPr>
              <a:t>Learning</a:t>
            </a:r>
            <a:r>
              <a:rPr lang="es-MX" b="0" dirty="0">
                <a:solidFill>
                  <a:srgbClr val="D4D4D4"/>
                </a:solidFill>
                <a:effectLst/>
              </a:rPr>
              <a:t> que pertenece a los algoritmos de aprendizaje supervisado simples y fáciles de aplicar, que pueden ser utilizados para resolver problemas de clasificación y de regresión. El algoritmo clasifica cada dato nuevo en el grupo que corresponda, según tenga k vecinos más cerca de un grupo o de otro.</a:t>
            </a:r>
          </a:p>
          <a:p>
            <a:pPr marL="285750" indent="-285750">
              <a:buFontTx/>
              <a:buChar char="-"/>
            </a:pPr>
            <a:r>
              <a:rPr lang="es-MX" b="0" dirty="0">
                <a:solidFill>
                  <a:srgbClr val="D4D4D4"/>
                </a:solidFill>
                <a:effectLst/>
              </a:rPr>
              <a:t>Gracias a K-</a:t>
            </a:r>
            <a:r>
              <a:rPr lang="es-MX" b="0" dirty="0" err="1">
                <a:solidFill>
                  <a:srgbClr val="D4D4D4"/>
                </a:solidFill>
                <a:effectLst/>
              </a:rPr>
              <a:t>Nearest</a:t>
            </a:r>
            <a:r>
              <a:rPr lang="es-MX" b="0" dirty="0">
                <a:solidFill>
                  <a:srgbClr val="D4D4D4"/>
                </a:solidFill>
                <a:effectLst/>
              </a:rPr>
              <a:t> </a:t>
            </a:r>
            <a:r>
              <a:rPr lang="es-MX" b="0" dirty="0" err="1">
                <a:solidFill>
                  <a:srgbClr val="D4D4D4"/>
                </a:solidFill>
                <a:effectLst/>
              </a:rPr>
              <a:t>Neighbours</a:t>
            </a:r>
            <a:r>
              <a:rPr lang="es-MX" b="0" dirty="0">
                <a:solidFill>
                  <a:srgbClr val="D4D4D4"/>
                </a:solidFill>
                <a:effectLst/>
              </a:rPr>
              <a:t> se consigue un 68% de precisión en dicho modelo.</a:t>
            </a:r>
          </a:p>
        </p:txBody>
      </p:sp>
      <p:sp>
        <p:nvSpPr>
          <p:cNvPr id="14" name="Título 1">
            <a:extLst>
              <a:ext uri="{FF2B5EF4-FFF2-40B4-BE49-F238E27FC236}">
                <a16:creationId xmlns:a16="http://schemas.microsoft.com/office/drawing/2014/main" id="{10168610-58DC-41FB-8707-20E58013A9F6}"/>
              </a:ext>
            </a:extLst>
          </p:cNvPr>
          <p:cNvSpPr txBox="1">
            <a:spLocks/>
          </p:cNvSpPr>
          <p:nvPr/>
        </p:nvSpPr>
        <p:spPr>
          <a:xfrm>
            <a:off x="662710" y="42949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MODELOS DE PREDICCIÓN</a:t>
            </a:r>
          </a:p>
        </p:txBody>
      </p:sp>
      <p:pic>
        <p:nvPicPr>
          <p:cNvPr id="4" name="Imagen 3">
            <a:extLst>
              <a:ext uri="{FF2B5EF4-FFF2-40B4-BE49-F238E27FC236}">
                <a16:creationId xmlns:a16="http://schemas.microsoft.com/office/drawing/2014/main" id="{53BE7DBA-2635-4B18-9C6C-608C70A3A0E6}"/>
              </a:ext>
            </a:extLst>
          </p:cNvPr>
          <p:cNvPicPr>
            <a:picLocks noChangeAspect="1"/>
          </p:cNvPicPr>
          <p:nvPr/>
        </p:nvPicPr>
        <p:blipFill>
          <a:blip r:embed="rId3"/>
          <a:stretch>
            <a:fillRect/>
          </a:stretch>
        </p:blipFill>
        <p:spPr>
          <a:xfrm>
            <a:off x="566160" y="2193637"/>
            <a:ext cx="5000625" cy="4114800"/>
          </a:xfrm>
          <a:prstGeom prst="rect">
            <a:avLst/>
          </a:prstGeom>
        </p:spPr>
      </p:pic>
    </p:spTree>
    <p:extLst>
      <p:ext uri="{BB962C8B-B14F-4D97-AF65-F5344CB8AC3E}">
        <p14:creationId xmlns:p14="http://schemas.microsoft.com/office/powerpoint/2010/main" val="1182908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3" name="CuadroTexto 12">
            <a:extLst>
              <a:ext uri="{FF2B5EF4-FFF2-40B4-BE49-F238E27FC236}">
                <a16:creationId xmlns:a16="http://schemas.microsoft.com/office/drawing/2014/main" id="{6FB7C14B-4A23-48D6-88C1-A7CEB8C11E7D}"/>
              </a:ext>
            </a:extLst>
          </p:cNvPr>
          <p:cNvSpPr txBox="1"/>
          <p:nvPr/>
        </p:nvSpPr>
        <p:spPr>
          <a:xfrm>
            <a:off x="6096000" y="2305731"/>
            <a:ext cx="5614555" cy="2862322"/>
          </a:xfrm>
          <a:prstGeom prst="rect">
            <a:avLst/>
          </a:prstGeom>
          <a:noFill/>
        </p:spPr>
        <p:txBody>
          <a:bodyPr wrap="square">
            <a:spAutoFit/>
          </a:bodyPr>
          <a:lstStyle/>
          <a:p>
            <a:r>
              <a:rPr lang="es-MX" b="0" dirty="0">
                <a:solidFill>
                  <a:srgbClr val="D4D4D4"/>
                </a:solidFill>
                <a:effectLst/>
              </a:rPr>
              <a:t>NAIVE BAYES</a:t>
            </a:r>
          </a:p>
          <a:p>
            <a:pPr marL="285750" indent="-285750">
              <a:buFontTx/>
              <a:buChar char="-"/>
            </a:pPr>
            <a:r>
              <a:rPr lang="es-MX" b="0" dirty="0">
                <a:solidFill>
                  <a:srgbClr val="D4D4D4"/>
                </a:solidFill>
                <a:effectLst/>
              </a:rPr>
              <a:t>Se trata es un clasificador que aprende de los datos de entrenamiento y luego predice la clase de la instancia de prueba con la mayor probabilidad posterior. También es útil para datos dimensionales altos ya que la probabilidad de cada atributo se estima independientemente.</a:t>
            </a:r>
          </a:p>
          <a:p>
            <a:pPr marL="285750" indent="-285750">
              <a:buFontTx/>
              <a:buChar char="-"/>
            </a:pPr>
            <a:endParaRPr lang="es-MX" b="0" dirty="0">
              <a:solidFill>
                <a:srgbClr val="D4D4D4"/>
              </a:solidFill>
              <a:effectLst/>
            </a:endParaRPr>
          </a:p>
          <a:p>
            <a:pPr marL="285750" indent="-285750">
              <a:buFontTx/>
              <a:buChar char="-"/>
            </a:pPr>
            <a:r>
              <a:rPr lang="es-MX" b="0" dirty="0">
                <a:solidFill>
                  <a:srgbClr val="D4D4D4"/>
                </a:solidFill>
                <a:effectLst/>
              </a:rPr>
              <a:t>Gracias a </a:t>
            </a:r>
            <a:r>
              <a:rPr lang="es-MX" b="0" dirty="0" err="1">
                <a:solidFill>
                  <a:srgbClr val="D4D4D4"/>
                </a:solidFill>
                <a:effectLst/>
              </a:rPr>
              <a:t>Naive</a:t>
            </a:r>
            <a:r>
              <a:rPr lang="es-MX" b="0" dirty="0">
                <a:solidFill>
                  <a:srgbClr val="D4D4D4"/>
                </a:solidFill>
                <a:effectLst/>
              </a:rPr>
              <a:t> Bayes se consigue un 75% de </a:t>
            </a:r>
            <a:r>
              <a:rPr lang="es-MX" b="0" dirty="0" err="1">
                <a:solidFill>
                  <a:srgbClr val="D4D4D4"/>
                </a:solidFill>
                <a:effectLst/>
              </a:rPr>
              <a:t>precisón</a:t>
            </a:r>
            <a:r>
              <a:rPr lang="es-MX" b="0" dirty="0">
                <a:solidFill>
                  <a:srgbClr val="D4D4D4"/>
                </a:solidFill>
                <a:effectLst/>
              </a:rPr>
              <a:t> en dicho modelo.</a:t>
            </a:r>
          </a:p>
        </p:txBody>
      </p:sp>
      <p:sp>
        <p:nvSpPr>
          <p:cNvPr id="14" name="Título 1">
            <a:extLst>
              <a:ext uri="{FF2B5EF4-FFF2-40B4-BE49-F238E27FC236}">
                <a16:creationId xmlns:a16="http://schemas.microsoft.com/office/drawing/2014/main" id="{10168610-58DC-41FB-8707-20E58013A9F6}"/>
              </a:ext>
            </a:extLst>
          </p:cNvPr>
          <p:cNvSpPr txBox="1">
            <a:spLocks/>
          </p:cNvSpPr>
          <p:nvPr/>
        </p:nvSpPr>
        <p:spPr>
          <a:xfrm>
            <a:off x="662710" y="42949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MODELOS DE PREDICCIÓN</a:t>
            </a:r>
          </a:p>
        </p:txBody>
      </p:sp>
      <p:pic>
        <p:nvPicPr>
          <p:cNvPr id="4" name="Imagen 3">
            <a:extLst>
              <a:ext uri="{FF2B5EF4-FFF2-40B4-BE49-F238E27FC236}">
                <a16:creationId xmlns:a16="http://schemas.microsoft.com/office/drawing/2014/main" id="{53BE7DBA-2635-4B18-9C6C-608C70A3A0E6}"/>
              </a:ext>
            </a:extLst>
          </p:cNvPr>
          <p:cNvPicPr>
            <a:picLocks noChangeAspect="1"/>
          </p:cNvPicPr>
          <p:nvPr/>
        </p:nvPicPr>
        <p:blipFill>
          <a:blip r:embed="rId3"/>
          <a:stretch>
            <a:fillRect/>
          </a:stretch>
        </p:blipFill>
        <p:spPr>
          <a:xfrm>
            <a:off x="566160" y="2193637"/>
            <a:ext cx="5000625" cy="4114800"/>
          </a:xfrm>
          <a:prstGeom prst="rect">
            <a:avLst/>
          </a:prstGeom>
        </p:spPr>
      </p:pic>
    </p:spTree>
    <p:extLst>
      <p:ext uri="{BB962C8B-B14F-4D97-AF65-F5344CB8AC3E}">
        <p14:creationId xmlns:p14="http://schemas.microsoft.com/office/powerpoint/2010/main" val="590033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3" name="CuadroTexto 12">
            <a:extLst>
              <a:ext uri="{FF2B5EF4-FFF2-40B4-BE49-F238E27FC236}">
                <a16:creationId xmlns:a16="http://schemas.microsoft.com/office/drawing/2014/main" id="{6FB7C14B-4A23-48D6-88C1-A7CEB8C11E7D}"/>
              </a:ext>
            </a:extLst>
          </p:cNvPr>
          <p:cNvSpPr txBox="1"/>
          <p:nvPr/>
        </p:nvSpPr>
        <p:spPr>
          <a:xfrm>
            <a:off x="6096000" y="2305731"/>
            <a:ext cx="5614555" cy="3416320"/>
          </a:xfrm>
          <a:prstGeom prst="rect">
            <a:avLst/>
          </a:prstGeom>
          <a:noFill/>
        </p:spPr>
        <p:txBody>
          <a:bodyPr wrap="square">
            <a:spAutoFit/>
          </a:bodyPr>
          <a:lstStyle/>
          <a:p>
            <a:r>
              <a:rPr lang="es-MX" b="0" dirty="0">
                <a:solidFill>
                  <a:srgbClr val="D4D4D4"/>
                </a:solidFill>
                <a:effectLst/>
              </a:rPr>
              <a:t>RANDOM FOREST</a:t>
            </a:r>
          </a:p>
          <a:p>
            <a:endParaRPr lang="es-MX" b="0" dirty="0">
              <a:solidFill>
                <a:srgbClr val="D4D4D4"/>
              </a:solidFill>
              <a:effectLst/>
            </a:endParaRPr>
          </a:p>
          <a:p>
            <a:pPr marL="285750" indent="-285750">
              <a:buFontTx/>
              <a:buChar char="-"/>
            </a:pPr>
            <a:r>
              <a:rPr lang="es-MX" b="0" dirty="0">
                <a:solidFill>
                  <a:srgbClr val="D4D4D4"/>
                </a:solidFill>
                <a:effectLst/>
              </a:rPr>
              <a:t>Se trata de un estimador que ajusta una serie de clasificadores de árboles de decisión en varias submuestras del conjunto de datos y utiliza el promedio para mejorar la precisión predictiva y controlar el sobreajuste. Se opta por usar 9 arboles decisión como n estimadores y 7 para la profundidad máxima del árbol.</a:t>
            </a:r>
          </a:p>
          <a:p>
            <a:pPr marL="285750" indent="-285750">
              <a:buFontTx/>
              <a:buChar char="-"/>
            </a:pPr>
            <a:endParaRPr lang="es-MX" b="0" dirty="0">
              <a:solidFill>
                <a:srgbClr val="D4D4D4"/>
              </a:solidFill>
              <a:effectLst/>
            </a:endParaRPr>
          </a:p>
          <a:p>
            <a:pPr marL="285750" indent="-285750">
              <a:buFontTx/>
              <a:buChar char="-"/>
            </a:pPr>
            <a:r>
              <a:rPr lang="es-MX" b="0" dirty="0">
                <a:solidFill>
                  <a:srgbClr val="D4D4D4"/>
                </a:solidFill>
                <a:effectLst/>
              </a:rPr>
              <a:t>Gracias a </a:t>
            </a:r>
            <a:r>
              <a:rPr lang="es-MX" b="0" dirty="0" err="1">
                <a:solidFill>
                  <a:srgbClr val="D4D4D4"/>
                </a:solidFill>
                <a:effectLst/>
              </a:rPr>
              <a:t>Naive</a:t>
            </a:r>
            <a:r>
              <a:rPr lang="es-MX" b="0" dirty="0">
                <a:solidFill>
                  <a:srgbClr val="D4D4D4"/>
                </a:solidFill>
                <a:effectLst/>
              </a:rPr>
              <a:t> Bayes se consigue un 75% de precisión en dicho modelo.</a:t>
            </a:r>
          </a:p>
        </p:txBody>
      </p:sp>
      <p:sp>
        <p:nvSpPr>
          <p:cNvPr id="14" name="Título 1">
            <a:extLst>
              <a:ext uri="{FF2B5EF4-FFF2-40B4-BE49-F238E27FC236}">
                <a16:creationId xmlns:a16="http://schemas.microsoft.com/office/drawing/2014/main" id="{10168610-58DC-41FB-8707-20E58013A9F6}"/>
              </a:ext>
            </a:extLst>
          </p:cNvPr>
          <p:cNvSpPr txBox="1">
            <a:spLocks/>
          </p:cNvSpPr>
          <p:nvPr/>
        </p:nvSpPr>
        <p:spPr>
          <a:xfrm>
            <a:off x="662710" y="42949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MODELOS DE PREDICCIÓN</a:t>
            </a:r>
          </a:p>
        </p:txBody>
      </p:sp>
      <p:sp>
        <p:nvSpPr>
          <p:cNvPr id="7" name="CuadroTexto 6">
            <a:extLst>
              <a:ext uri="{FF2B5EF4-FFF2-40B4-BE49-F238E27FC236}">
                <a16:creationId xmlns:a16="http://schemas.microsoft.com/office/drawing/2014/main" id="{173A6B0F-7173-492F-9514-592036CF295B}"/>
              </a:ext>
            </a:extLst>
          </p:cNvPr>
          <p:cNvSpPr txBox="1"/>
          <p:nvPr/>
        </p:nvSpPr>
        <p:spPr>
          <a:xfrm>
            <a:off x="566160" y="6308437"/>
            <a:ext cx="3171390" cy="461665"/>
          </a:xfrm>
          <a:prstGeom prst="rect">
            <a:avLst/>
          </a:prstGeom>
          <a:noFill/>
        </p:spPr>
        <p:txBody>
          <a:bodyPr wrap="square">
            <a:spAutoFit/>
          </a:bodyPr>
          <a:lstStyle/>
          <a:p>
            <a:r>
              <a:rPr lang="es-ES" sz="1200" b="0" i="0" dirty="0">
                <a:solidFill>
                  <a:srgbClr val="D4D4D4"/>
                </a:solidFill>
                <a:effectLst/>
                <a:latin typeface="Consolas" panose="020B0609020204030204" pitchFamily="49" charset="0"/>
              </a:rPr>
              <a:t>score </a:t>
            </a:r>
            <a:r>
              <a:rPr lang="es-ES" sz="1200" b="0" i="0" dirty="0" err="1">
                <a:solidFill>
                  <a:srgbClr val="D4D4D4"/>
                </a:solidFill>
                <a:effectLst/>
                <a:latin typeface="Consolas" panose="020B0609020204030204" pitchFamily="49" charset="0"/>
              </a:rPr>
              <a:t>on</a:t>
            </a:r>
            <a:r>
              <a:rPr lang="es-ES" sz="1200" b="0" i="0" dirty="0">
                <a:solidFill>
                  <a:srgbClr val="D4D4D4"/>
                </a:solidFill>
                <a:effectLst/>
                <a:latin typeface="Consolas" panose="020B0609020204030204" pitchFamily="49" charset="0"/>
              </a:rPr>
              <a:t> test: 0.8114985862393967 score </a:t>
            </a:r>
            <a:r>
              <a:rPr lang="es-ES" sz="1200" b="0" i="0" dirty="0" err="1">
                <a:solidFill>
                  <a:srgbClr val="D4D4D4"/>
                </a:solidFill>
                <a:effectLst/>
                <a:latin typeface="Consolas" panose="020B0609020204030204" pitchFamily="49" charset="0"/>
              </a:rPr>
              <a:t>on</a:t>
            </a:r>
            <a:r>
              <a:rPr lang="es-ES" sz="1200" b="0" i="0" dirty="0">
                <a:solidFill>
                  <a:srgbClr val="D4D4D4"/>
                </a:solidFill>
                <a:effectLst/>
                <a:latin typeface="Consolas" panose="020B0609020204030204" pitchFamily="49" charset="0"/>
              </a:rPr>
              <a:t> </a:t>
            </a:r>
            <a:r>
              <a:rPr lang="es-ES" sz="1200" b="0" i="0" dirty="0" err="1">
                <a:solidFill>
                  <a:srgbClr val="D4D4D4"/>
                </a:solidFill>
                <a:effectLst/>
                <a:latin typeface="Consolas" panose="020B0609020204030204" pitchFamily="49" charset="0"/>
              </a:rPr>
              <a:t>train</a:t>
            </a:r>
            <a:r>
              <a:rPr lang="es-ES" sz="1200" b="0" i="0" dirty="0">
                <a:solidFill>
                  <a:srgbClr val="D4D4D4"/>
                </a:solidFill>
                <a:effectLst/>
                <a:latin typeface="Consolas" panose="020B0609020204030204" pitchFamily="49" charset="0"/>
              </a:rPr>
              <a:t>: 0.8260439249693656</a:t>
            </a:r>
            <a:endParaRPr lang="es-ES" sz="1200" dirty="0"/>
          </a:p>
        </p:txBody>
      </p:sp>
      <p:pic>
        <p:nvPicPr>
          <p:cNvPr id="6" name="Imagen 5">
            <a:extLst>
              <a:ext uri="{FF2B5EF4-FFF2-40B4-BE49-F238E27FC236}">
                <a16:creationId xmlns:a16="http://schemas.microsoft.com/office/drawing/2014/main" id="{16386573-F4C3-4450-96AC-CF811907845E}"/>
              </a:ext>
            </a:extLst>
          </p:cNvPr>
          <p:cNvPicPr>
            <a:picLocks noChangeAspect="1"/>
          </p:cNvPicPr>
          <p:nvPr/>
        </p:nvPicPr>
        <p:blipFill>
          <a:blip r:embed="rId3"/>
          <a:stretch>
            <a:fillRect/>
          </a:stretch>
        </p:blipFill>
        <p:spPr>
          <a:xfrm>
            <a:off x="335250" y="1974345"/>
            <a:ext cx="5000625" cy="4114800"/>
          </a:xfrm>
          <a:prstGeom prst="rect">
            <a:avLst/>
          </a:prstGeom>
        </p:spPr>
      </p:pic>
    </p:spTree>
    <p:extLst>
      <p:ext uri="{BB962C8B-B14F-4D97-AF65-F5344CB8AC3E}">
        <p14:creationId xmlns:p14="http://schemas.microsoft.com/office/powerpoint/2010/main" val="3754667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3" name="CuadroTexto 12">
            <a:extLst>
              <a:ext uri="{FF2B5EF4-FFF2-40B4-BE49-F238E27FC236}">
                <a16:creationId xmlns:a16="http://schemas.microsoft.com/office/drawing/2014/main" id="{6FB7C14B-4A23-48D6-88C1-A7CEB8C11E7D}"/>
              </a:ext>
            </a:extLst>
          </p:cNvPr>
          <p:cNvSpPr txBox="1"/>
          <p:nvPr/>
        </p:nvSpPr>
        <p:spPr>
          <a:xfrm>
            <a:off x="5735781" y="2056686"/>
            <a:ext cx="6373091" cy="3693319"/>
          </a:xfrm>
          <a:prstGeom prst="rect">
            <a:avLst/>
          </a:prstGeom>
          <a:noFill/>
        </p:spPr>
        <p:txBody>
          <a:bodyPr wrap="square">
            <a:spAutoFit/>
          </a:bodyPr>
          <a:lstStyle/>
          <a:p>
            <a:r>
              <a:rPr lang="es-MX" b="0" dirty="0">
                <a:solidFill>
                  <a:srgbClr val="D4D4D4"/>
                </a:solidFill>
                <a:effectLst/>
              </a:rPr>
              <a:t>CURVA ROC</a:t>
            </a:r>
          </a:p>
          <a:p>
            <a:pPr marL="285750" indent="-285750">
              <a:buFontTx/>
              <a:buChar char="-"/>
            </a:pPr>
            <a:r>
              <a:rPr lang="es-MX" b="0" dirty="0">
                <a:solidFill>
                  <a:srgbClr val="D4D4D4"/>
                </a:solidFill>
                <a:effectLst/>
              </a:rPr>
              <a:t>La curva ROC es una medida de comparación de modelos, que se muestra en una gráfica más adelante para visualizar así los mejores modelos. A mayor valor de AUC, más preciso será el modelo.</a:t>
            </a:r>
          </a:p>
          <a:p>
            <a:pPr marL="285750" indent="-285750">
              <a:buFontTx/>
              <a:buChar char="-"/>
            </a:pPr>
            <a:r>
              <a:rPr lang="es-MX" b="0" dirty="0">
                <a:solidFill>
                  <a:srgbClr val="D4D4D4"/>
                </a:solidFill>
                <a:effectLst/>
              </a:rPr>
              <a:t>Teniendo en cuenta la gráfica de la curva ROC se puede concluir que los mejores modelos son el modelo de Regresión Logística y el </a:t>
            </a:r>
            <a:r>
              <a:rPr lang="es-MX" b="0" dirty="0" err="1">
                <a:solidFill>
                  <a:srgbClr val="D4D4D4"/>
                </a:solidFill>
                <a:effectLst/>
              </a:rPr>
              <a:t>Randon</a:t>
            </a:r>
            <a:r>
              <a:rPr lang="es-MX" b="0" dirty="0">
                <a:solidFill>
                  <a:srgbClr val="D4D4D4"/>
                </a:solidFill>
                <a:effectLst/>
              </a:rPr>
              <a:t> Forest, pero hay que tener en cuenta la pérdida de interpretación, para la regresión no es tan exacto al no poder predecir valores más allá del entrenamiento. Por el contrario, K-</a:t>
            </a:r>
            <a:r>
              <a:rPr lang="es-MX" b="0" dirty="0" err="1">
                <a:solidFill>
                  <a:srgbClr val="D4D4D4"/>
                </a:solidFill>
                <a:effectLst/>
              </a:rPr>
              <a:t>Nearest</a:t>
            </a:r>
            <a:r>
              <a:rPr lang="es-MX" b="0" dirty="0">
                <a:solidFill>
                  <a:srgbClr val="D4D4D4"/>
                </a:solidFill>
                <a:effectLst/>
              </a:rPr>
              <a:t> </a:t>
            </a:r>
            <a:r>
              <a:rPr lang="es-MX" b="0" dirty="0" err="1">
                <a:solidFill>
                  <a:srgbClr val="D4D4D4"/>
                </a:solidFill>
                <a:effectLst/>
              </a:rPr>
              <a:t>Neighbours</a:t>
            </a:r>
            <a:r>
              <a:rPr lang="es-MX" b="0" dirty="0">
                <a:solidFill>
                  <a:srgbClr val="D4D4D4"/>
                </a:solidFill>
                <a:effectLst/>
              </a:rPr>
              <a:t> se muestra como el peor modelo debido al tiempo de ejecución y su leve precisión en comparación con el resto. </a:t>
            </a:r>
          </a:p>
        </p:txBody>
      </p:sp>
      <p:sp>
        <p:nvSpPr>
          <p:cNvPr id="14" name="Título 1">
            <a:extLst>
              <a:ext uri="{FF2B5EF4-FFF2-40B4-BE49-F238E27FC236}">
                <a16:creationId xmlns:a16="http://schemas.microsoft.com/office/drawing/2014/main" id="{10168610-58DC-41FB-8707-20E58013A9F6}"/>
              </a:ext>
            </a:extLst>
          </p:cNvPr>
          <p:cNvSpPr txBox="1">
            <a:spLocks/>
          </p:cNvSpPr>
          <p:nvPr/>
        </p:nvSpPr>
        <p:spPr>
          <a:xfrm>
            <a:off x="662710" y="42949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MODELOS DE PREDICCIÓN</a:t>
            </a:r>
          </a:p>
        </p:txBody>
      </p:sp>
      <p:pic>
        <p:nvPicPr>
          <p:cNvPr id="3" name="Imagen 2">
            <a:extLst>
              <a:ext uri="{FF2B5EF4-FFF2-40B4-BE49-F238E27FC236}">
                <a16:creationId xmlns:a16="http://schemas.microsoft.com/office/drawing/2014/main" id="{DC635D27-1D82-4221-B84E-8CC5863B79B6}"/>
              </a:ext>
            </a:extLst>
          </p:cNvPr>
          <p:cNvPicPr>
            <a:picLocks noChangeAspect="1"/>
          </p:cNvPicPr>
          <p:nvPr/>
        </p:nvPicPr>
        <p:blipFill>
          <a:blip r:embed="rId3"/>
          <a:stretch>
            <a:fillRect/>
          </a:stretch>
        </p:blipFill>
        <p:spPr>
          <a:xfrm>
            <a:off x="519835" y="2399943"/>
            <a:ext cx="5215946" cy="4114800"/>
          </a:xfrm>
          <a:prstGeom prst="rect">
            <a:avLst/>
          </a:prstGeom>
        </p:spPr>
      </p:pic>
    </p:spTree>
    <p:extLst>
      <p:ext uri="{BB962C8B-B14F-4D97-AF65-F5344CB8AC3E}">
        <p14:creationId xmlns:p14="http://schemas.microsoft.com/office/powerpoint/2010/main" val="1690588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
        <p:nvSpPr>
          <p:cNvPr id="14" name="Título 1">
            <a:extLst>
              <a:ext uri="{FF2B5EF4-FFF2-40B4-BE49-F238E27FC236}">
                <a16:creationId xmlns:a16="http://schemas.microsoft.com/office/drawing/2014/main" id="{10168610-58DC-41FB-8707-20E58013A9F6}"/>
              </a:ext>
            </a:extLst>
          </p:cNvPr>
          <p:cNvSpPr txBox="1">
            <a:spLocks/>
          </p:cNvSpPr>
          <p:nvPr/>
        </p:nvSpPr>
        <p:spPr>
          <a:xfrm>
            <a:off x="662710" y="42949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6000" b="1" dirty="0">
                <a:solidFill>
                  <a:schemeClr val="bg1"/>
                </a:solidFill>
              </a:rPr>
              <a:t>CONCLUSIÓN</a:t>
            </a:r>
          </a:p>
        </p:txBody>
      </p:sp>
      <p:sp>
        <p:nvSpPr>
          <p:cNvPr id="7" name="CuadroTexto 6">
            <a:extLst>
              <a:ext uri="{FF2B5EF4-FFF2-40B4-BE49-F238E27FC236}">
                <a16:creationId xmlns:a16="http://schemas.microsoft.com/office/drawing/2014/main" id="{F0B5A5E6-D547-4786-9173-E8783A2ED1E4}"/>
              </a:ext>
            </a:extLst>
          </p:cNvPr>
          <p:cNvSpPr txBox="1"/>
          <p:nvPr/>
        </p:nvSpPr>
        <p:spPr>
          <a:xfrm>
            <a:off x="9236" y="2735190"/>
            <a:ext cx="12182764" cy="3693319"/>
          </a:xfrm>
          <a:prstGeom prst="rect">
            <a:avLst/>
          </a:prstGeom>
          <a:noFill/>
        </p:spPr>
        <p:txBody>
          <a:bodyPr wrap="square">
            <a:spAutoFit/>
          </a:bodyPr>
          <a:lstStyle/>
          <a:p>
            <a:r>
              <a:rPr lang="es-MX" dirty="0">
                <a:solidFill>
                  <a:srgbClr val="D4D4D4"/>
                </a:solidFill>
              </a:rPr>
              <a:t>C</a:t>
            </a:r>
            <a:r>
              <a:rPr lang="es-MX" b="0" dirty="0">
                <a:solidFill>
                  <a:srgbClr val="D4D4D4"/>
                </a:solidFill>
                <a:effectLst/>
              </a:rPr>
              <a:t>omo conclusión respecto al análisis del </a:t>
            </a:r>
            <a:r>
              <a:rPr lang="es-MX" b="0" dirty="0" err="1">
                <a:solidFill>
                  <a:srgbClr val="D4D4D4"/>
                </a:solidFill>
                <a:effectLst/>
              </a:rPr>
              <a:t>dataset</a:t>
            </a:r>
            <a:r>
              <a:rPr lang="es-MX" b="0" dirty="0">
                <a:solidFill>
                  <a:srgbClr val="D4D4D4"/>
                </a:solidFill>
                <a:effectLst/>
              </a:rPr>
              <a:t>, se puede confirmar que dos equipos </a:t>
            </a:r>
            <a:r>
              <a:rPr lang="es-MX" b="1" dirty="0">
                <a:solidFill>
                  <a:srgbClr val="569CD6"/>
                </a:solidFill>
                <a:effectLst/>
              </a:rPr>
              <a:t>NO</a:t>
            </a:r>
            <a:r>
              <a:rPr lang="es-MX" b="0" dirty="0">
                <a:solidFill>
                  <a:srgbClr val="D4D4D4"/>
                </a:solidFill>
                <a:effectLst/>
              </a:rPr>
              <a:t> tienen la misma probabilidad de ganar, aunque se piense que tiene cada uno el 50% de probabilidades, ya que influye hasta si el partido se juega en el estadio local o visitante.</a:t>
            </a:r>
            <a:br>
              <a:rPr lang="es-MX" b="0" dirty="0">
                <a:solidFill>
                  <a:srgbClr val="D4D4D4"/>
                </a:solidFill>
                <a:effectLst/>
              </a:rPr>
            </a:br>
            <a:r>
              <a:rPr lang="es-MX" b="0" dirty="0">
                <a:solidFill>
                  <a:srgbClr val="D4D4D4"/>
                </a:solidFill>
                <a:effectLst/>
              </a:rPr>
              <a:t>Mas allá del factor "hinchada" que se tiene en cuenta lo cierto es que lo equipos, hacen mas puntos, mas rebotes y asistencias de local que de visitante. Esto se traslada a que un mayor numero de estas tres variables se traslada a una mayor probabilidad de victoria. El lado negativo es que a su vez indica que se requiere mas de estas variables para ganar de local que lo que se requiere para ganar de visitante.</a:t>
            </a:r>
          </a:p>
          <a:p>
            <a:r>
              <a:rPr lang="es-MX" b="0" dirty="0">
                <a:solidFill>
                  <a:srgbClr val="D4D4D4"/>
                </a:solidFill>
                <a:effectLst/>
              </a:rPr>
              <a:t>Cabe destacar la aplicación de este tipo de análisis y estudios para la detección de posibles fraudes deportivos, ya sean dentro de los equipos y clubs, o fuera como en casas de apuestas; las cuales fijan sus márgenes de beneficios y cuotas de apuestas en modelos predictivos. </a:t>
            </a:r>
          </a:p>
          <a:p>
            <a:r>
              <a:rPr lang="es-MX" b="0" dirty="0">
                <a:solidFill>
                  <a:srgbClr val="D4D4D4"/>
                </a:solidFill>
                <a:effectLst/>
              </a:rPr>
              <a:t>A su vez vemos un modelo sumamente útil para determinar los jugadores que mejor podrían contratar dada las estadísticas del ultimo año VS las estadísticas mínimas para ganar partidos y compensar la falta de alguna de las variables con jugadores que aporten al equipo y compensen los déficit</a:t>
            </a:r>
          </a:p>
        </p:txBody>
      </p:sp>
    </p:spTree>
    <p:extLst>
      <p:ext uri="{BB962C8B-B14F-4D97-AF65-F5344CB8AC3E}">
        <p14:creationId xmlns:p14="http://schemas.microsoft.com/office/powerpoint/2010/main" val="54334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2000">
              <a:srgbClr val="002060">
                <a:alpha val="77000"/>
              </a:srgbClr>
            </a:gs>
            <a:gs pos="71000">
              <a:schemeClr val="bg1">
                <a:alpha val="60000"/>
              </a:schemeClr>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5B1B0A-BC6F-12DF-A3B0-10824A843878}"/>
              </a:ext>
            </a:extLst>
          </p:cNvPr>
          <p:cNvSpPr>
            <a:spLocks noGrp="1"/>
          </p:cNvSpPr>
          <p:nvPr>
            <p:ph type="title"/>
          </p:nvPr>
        </p:nvSpPr>
        <p:spPr>
          <a:xfrm>
            <a:off x="304800" y="335687"/>
            <a:ext cx="4984750" cy="901700"/>
          </a:xfrm>
        </p:spPr>
        <p:txBody>
          <a:bodyPr/>
          <a:lstStyle/>
          <a:p>
            <a:pPr algn="ctr"/>
            <a:r>
              <a:rPr lang="es-ES" b="1" dirty="0">
                <a:solidFill>
                  <a:srgbClr val="C00000"/>
                </a:solidFill>
              </a:rPr>
              <a:t>Descripción del caso</a:t>
            </a:r>
            <a:endParaRPr lang="es-AR" b="1" dirty="0">
              <a:solidFill>
                <a:srgbClr val="C00000"/>
              </a:solidFill>
            </a:endParaRPr>
          </a:p>
        </p:txBody>
      </p:sp>
      <p:sp>
        <p:nvSpPr>
          <p:cNvPr id="4" name="CuadroTexto 3">
            <a:extLst>
              <a:ext uri="{FF2B5EF4-FFF2-40B4-BE49-F238E27FC236}">
                <a16:creationId xmlns:a16="http://schemas.microsoft.com/office/drawing/2014/main" id="{702E9CC1-D50C-259C-AE31-11395B30CA63}"/>
              </a:ext>
            </a:extLst>
          </p:cNvPr>
          <p:cNvSpPr txBox="1"/>
          <p:nvPr/>
        </p:nvSpPr>
        <p:spPr>
          <a:xfrm>
            <a:off x="478183" y="1150942"/>
            <a:ext cx="11286434" cy="1908215"/>
          </a:xfrm>
          <a:prstGeom prst="rect">
            <a:avLst/>
          </a:prstGeom>
          <a:noFill/>
        </p:spPr>
        <p:txBody>
          <a:bodyPr wrap="square" rtlCol="0">
            <a:spAutoFit/>
          </a:bodyPr>
          <a:lstStyle/>
          <a:p>
            <a:pPr algn="just"/>
            <a:r>
              <a:rPr lang="es-ES" sz="2000" i="0" dirty="0">
                <a:effectLst/>
              </a:rPr>
              <a:t>La NBA es una liga privada de baloncesto profesional que se disputa en Estados Unidos, considerada como la liga de baloncesto más importante del mundo.</a:t>
            </a:r>
          </a:p>
          <a:p>
            <a:pPr algn="just"/>
            <a:r>
              <a:rPr lang="es-ES" sz="2000" i="0" dirty="0">
                <a:effectLst/>
              </a:rPr>
              <a:t>Actualmente, la información es uno de los principales instrumentos para las empresas, y gracias a la repercusión mundial de la NBA y a las tecnologías que disponemos, se puede encontrar una gran recopilación de datos que permiten realizar diversos análisis e incluso modelos de predicción.</a:t>
            </a:r>
          </a:p>
          <a:p>
            <a:pPr algn="just"/>
            <a:endParaRPr lang="es-AR" dirty="0"/>
          </a:p>
        </p:txBody>
      </p:sp>
      <p:sp>
        <p:nvSpPr>
          <p:cNvPr id="5" name="Título 1">
            <a:extLst>
              <a:ext uri="{FF2B5EF4-FFF2-40B4-BE49-F238E27FC236}">
                <a16:creationId xmlns:a16="http://schemas.microsoft.com/office/drawing/2014/main" id="{69B8026D-90DA-BF8F-EE7B-DD948D09E42E}"/>
              </a:ext>
            </a:extLst>
          </p:cNvPr>
          <p:cNvSpPr txBox="1">
            <a:spLocks/>
          </p:cNvSpPr>
          <p:nvPr/>
        </p:nvSpPr>
        <p:spPr>
          <a:xfrm>
            <a:off x="478183" y="2893288"/>
            <a:ext cx="498475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solidFill>
                  <a:srgbClr val="C00000"/>
                </a:solidFill>
              </a:rPr>
              <a:t>Tabla de versionado</a:t>
            </a:r>
            <a:endParaRPr lang="es-AR" b="1" dirty="0">
              <a:solidFill>
                <a:srgbClr val="C00000"/>
              </a:solidFill>
            </a:endParaRPr>
          </a:p>
        </p:txBody>
      </p:sp>
      <p:sp>
        <p:nvSpPr>
          <p:cNvPr id="6" name="CuadroTexto 5">
            <a:extLst>
              <a:ext uri="{FF2B5EF4-FFF2-40B4-BE49-F238E27FC236}">
                <a16:creationId xmlns:a16="http://schemas.microsoft.com/office/drawing/2014/main" id="{693BA587-C438-01C0-38CB-87B9E55EAF83}"/>
              </a:ext>
            </a:extLst>
          </p:cNvPr>
          <p:cNvSpPr txBox="1"/>
          <p:nvPr/>
        </p:nvSpPr>
        <p:spPr>
          <a:xfrm>
            <a:off x="478183" y="3874412"/>
            <a:ext cx="11286434" cy="400110"/>
          </a:xfrm>
          <a:prstGeom prst="rect">
            <a:avLst/>
          </a:prstGeom>
          <a:noFill/>
        </p:spPr>
        <p:txBody>
          <a:bodyPr wrap="square" rtlCol="0">
            <a:spAutoFit/>
          </a:bodyPr>
          <a:lstStyle/>
          <a:p>
            <a:pPr algn="just"/>
            <a:r>
              <a:rPr lang="es-ES" sz="2000" i="0" dirty="0">
                <a:solidFill>
                  <a:schemeClr val="bg1"/>
                </a:solidFill>
                <a:effectLst/>
              </a:rPr>
              <a:t>Existe una sola versión</a:t>
            </a:r>
          </a:p>
        </p:txBody>
      </p:sp>
      <p:sp>
        <p:nvSpPr>
          <p:cNvPr id="7" name="Título 1">
            <a:extLst>
              <a:ext uri="{FF2B5EF4-FFF2-40B4-BE49-F238E27FC236}">
                <a16:creationId xmlns:a16="http://schemas.microsoft.com/office/drawing/2014/main" id="{E1309D3B-320F-E0F2-331A-06067073CA2F}"/>
              </a:ext>
            </a:extLst>
          </p:cNvPr>
          <p:cNvSpPr txBox="1">
            <a:spLocks/>
          </p:cNvSpPr>
          <p:nvPr/>
        </p:nvSpPr>
        <p:spPr>
          <a:xfrm>
            <a:off x="478183" y="4412250"/>
            <a:ext cx="498475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solidFill>
                  <a:srgbClr val="C00000"/>
                </a:solidFill>
              </a:rPr>
              <a:t>Objetivo del modelo</a:t>
            </a:r>
            <a:endParaRPr lang="es-AR" b="1" dirty="0">
              <a:solidFill>
                <a:srgbClr val="C00000"/>
              </a:solidFill>
            </a:endParaRPr>
          </a:p>
        </p:txBody>
      </p:sp>
      <p:sp>
        <p:nvSpPr>
          <p:cNvPr id="8" name="CuadroTexto 7">
            <a:extLst>
              <a:ext uri="{FF2B5EF4-FFF2-40B4-BE49-F238E27FC236}">
                <a16:creationId xmlns:a16="http://schemas.microsoft.com/office/drawing/2014/main" id="{84538216-0EAB-AB23-FBF2-C8F88CDF1E4C}"/>
              </a:ext>
            </a:extLst>
          </p:cNvPr>
          <p:cNvSpPr txBox="1"/>
          <p:nvPr/>
        </p:nvSpPr>
        <p:spPr>
          <a:xfrm>
            <a:off x="478183" y="5202968"/>
            <a:ext cx="11286434" cy="923330"/>
          </a:xfrm>
          <a:prstGeom prst="rect">
            <a:avLst/>
          </a:prstGeom>
          <a:noFill/>
        </p:spPr>
        <p:txBody>
          <a:bodyPr wrap="square" rtlCol="0">
            <a:spAutoFit/>
          </a:bodyPr>
          <a:lstStyle/>
          <a:p>
            <a:pPr algn="just"/>
            <a:r>
              <a:rPr lang="es-ES" i="0" dirty="0">
                <a:solidFill>
                  <a:schemeClr val="bg1"/>
                </a:solidFill>
                <a:effectLst/>
              </a:rPr>
              <a:t>El objetivo de este estudio consiste en analizar las variables y muestras que componen el </a:t>
            </a:r>
            <a:r>
              <a:rPr lang="es-ES" i="0" dirty="0" err="1">
                <a:solidFill>
                  <a:schemeClr val="bg1"/>
                </a:solidFill>
                <a:effectLst/>
              </a:rPr>
              <a:t>dataset</a:t>
            </a:r>
            <a:r>
              <a:rPr lang="es-ES" i="0" dirty="0">
                <a:solidFill>
                  <a:schemeClr val="bg1"/>
                </a:solidFill>
                <a:effectLst/>
              </a:rPr>
              <a:t> elegido, y comprobar diversos modelos que predigan una variable objetivo, en concreto dicha variable es si el equipo local gana o no el partido.</a:t>
            </a:r>
            <a:endParaRPr lang="es-AR" dirty="0">
              <a:solidFill>
                <a:schemeClr val="bg1"/>
              </a:solidFill>
            </a:endParaRPr>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8686" y="126306"/>
            <a:ext cx="1681902" cy="946070"/>
          </a:xfrm>
          <a:prstGeom prst="rect">
            <a:avLst/>
          </a:prstGeom>
        </p:spPr>
      </p:pic>
    </p:spTree>
    <p:extLst>
      <p:ext uri="{BB962C8B-B14F-4D97-AF65-F5344CB8AC3E}">
        <p14:creationId xmlns:p14="http://schemas.microsoft.com/office/powerpoint/2010/main" val="1785100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2000">
              <a:srgbClr val="002060">
                <a:alpha val="77000"/>
              </a:srgbClr>
            </a:gs>
            <a:gs pos="71000">
              <a:schemeClr val="bg1">
                <a:alpha val="60000"/>
              </a:schemeClr>
            </a:gs>
          </a:gsLst>
          <a:lin ang="16200000" scaled="1"/>
        </a:gra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255405E-E3B5-1A7A-5025-2DDC0B220350}"/>
              </a:ext>
            </a:extLst>
          </p:cNvPr>
          <p:cNvSpPr>
            <a:spLocks noGrp="1"/>
          </p:cNvSpPr>
          <p:nvPr>
            <p:ph type="title"/>
          </p:nvPr>
        </p:nvSpPr>
        <p:spPr>
          <a:xfrm>
            <a:off x="304800" y="-25400"/>
            <a:ext cx="6153150" cy="901700"/>
          </a:xfrm>
        </p:spPr>
        <p:txBody>
          <a:bodyPr>
            <a:normAutofit/>
          </a:bodyPr>
          <a:lstStyle/>
          <a:p>
            <a:r>
              <a:rPr lang="es-ES" b="1" dirty="0">
                <a:solidFill>
                  <a:srgbClr val="C00000"/>
                </a:solidFill>
              </a:rPr>
              <a:t>Descripción de los datos</a:t>
            </a:r>
            <a:endParaRPr lang="es-AR" b="1" dirty="0">
              <a:solidFill>
                <a:srgbClr val="C00000"/>
              </a:solidFill>
            </a:endParaRPr>
          </a:p>
        </p:txBody>
      </p:sp>
      <p:sp>
        <p:nvSpPr>
          <p:cNvPr id="5" name="CuadroTexto 4">
            <a:extLst>
              <a:ext uri="{FF2B5EF4-FFF2-40B4-BE49-F238E27FC236}">
                <a16:creationId xmlns:a16="http://schemas.microsoft.com/office/drawing/2014/main" id="{CE161611-71FF-F43B-FFEC-C16A44EA2F65}"/>
              </a:ext>
            </a:extLst>
          </p:cNvPr>
          <p:cNvSpPr txBox="1"/>
          <p:nvPr/>
        </p:nvSpPr>
        <p:spPr>
          <a:xfrm>
            <a:off x="452783" y="750163"/>
            <a:ext cx="9669945" cy="923330"/>
          </a:xfrm>
          <a:prstGeom prst="rect">
            <a:avLst/>
          </a:prstGeom>
          <a:noFill/>
        </p:spPr>
        <p:txBody>
          <a:bodyPr wrap="square" rtlCol="0">
            <a:spAutoFit/>
          </a:bodyPr>
          <a:lstStyle/>
          <a:p>
            <a:pPr algn="just"/>
            <a:r>
              <a:rPr lang="es-ES" b="0" i="0" dirty="0">
                <a:effectLst/>
              </a:rPr>
              <a:t>El </a:t>
            </a:r>
            <a:r>
              <a:rPr lang="es-ES" b="0" i="0" dirty="0" err="1">
                <a:effectLst/>
              </a:rPr>
              <a:t>dataset</a:t>
            </a:r>
            <a:r>
              <a:rPr lang="es-ES" b="0" i="0" dirty="0">
                <a:effectLst/>
              </a:rPr>
              <a:t> es una conjunto de datos recopilados por el organismo oficial de la </a:t>
            </a:r>
            <a:r>
              <a:rPr lang="es-ES" b="0" i="0" dirty="0">
                <a:effectLst/>
                <a:hlinkClick r:id="rId2"/>
              </a:rPr>
              <a:t>NBA</a:t>
            </a:r>
            <a:r>
              <a:rPr lang="es-ES" dirty="0"/>
              <a:t>, procesados por </a:t>
            </a:r>
            <a:r>
              <a:rPr lang="es-ES" dirty="0">
                <a:hlinkClick r:id="rId3"/>
              </a:rPr>
              <a:t>nathanlauga</a:t>
            </a:r>
            <a:r>
              <a:rPr lang="es-ES" dirty="0"/>
              <a:t> en Kaggle.com y pueden ser </a:t>
            </a:r>
            <a:r>
              <a:rPr lang="es-ES" dirty="0" err="1"/>
              <a:t>descargardos</a:t>
            </a:r>
            <a:r>
              <a:rPr lang="es-ES" dirty="0"/>
              <a:t> en el siguiente link https://www.kaggle.com/datasets/nathanlauga/nba-games.</a:t>
            </a:r>
            <a:endParaRPr lang="es-AR" dirty="0"/>
          </a:p>
        </p:txBody>
      </p:sp>
      <p:pic>
        <p:nvPicPr>
          <p:cNvPr id="7" name="Imagen 6">
            <a:extLst>
              <a:ext uri="{FF2B5EF4-FFF2-40B4-BE49-F238E27FC236}">
                <a16:creationId xmlns:a16="http://schemas.microsoft.com/office/drawing/2014/main" id="{2732CD66-0C62-88F8-E87F-5199371DA6FB}"/>
              </a:ext>
            </a:extLst>
          </p:cNvPr>
          <p:cNvPicPr>
            <a:picLocks noChangeAspect="1"/>
          </p:cNvPicPr>
          <p:nvPr/>
        </p:nvPicPr>
        <p:blipFill>
          <a:blip r:embed="rId4"/>
          <a:stretch>
            <a:fillRect/>
          </a:stretch>
        </p:blipFill>
        <p:spPr>
          <a:xfrm>
            <a:off x="7064770" y="3073754"/>
            <a:ext cx="3379066" cy="3408708"/>
          </a:xfrm>
          <a:prstGeom prst="rect">
            <a:avLst/>
          </a:prstGeom>
        </p:spPr>
      </p:pic>
      <p:sp>
        <p:nvSpPr>
          <p:cNvPr id="8" name="Título 1">
            <a:extLst>
              <a:ext uri="{FF2B5EF4-FFF2-40B4-BE49-F238E27FC236}">
                <a16:creationId xmlns:a16="http://schemas.microsoft.com/office/drawing/2014/main" id="{73390610-6ADD-99F5-97FC-47305B80AA94}"/>
              </a:ext>
            </a:extLst>
          </p:cNvPr>
          <p:cNvSpPr txBox="1">
            <a:spLocks/>
          </p:cNvSpPr>
          <p:nvPr/>
        </p:nvSpPr>
        <p:spPr>
          <a:xfrm>
            <a:off x="304800" y="1549400"/>
            <a:ext cx="6153150" cy="9017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solidFill>
                  <a:srgbClr val="C00000"/>
                </a:solidFill>
              </a:rPr>
              <a:t>Composición de los </a:t>
            </a:r>
            <a:r>
              <a:rPr lang="es-ES" b="1" dirty="0" err="1">
                <a:solidFill>
                  <a:srgbClr val="C00000"/>
                </a:solidFill>
              </a:rPr>
              <a:t>Dataset</a:t>
            </a:r>
            <a:endParaRPr lang="es-AR" b="1" dirty="0">
              <a:solidFill>
                <a:srgbClr val="C00000"/>
              </a:solidFill>
            </a:endParaRPr>
          </a:p>
        </p:txBody>
      </p:sp>
      <p:pic>
        <p:nvPicPr>
          <p:cNvPr id="10" name="Imagen 9">
            <a:extLst>
              <a:ext uri="{FF2B5EF4-FFF2-40B4-BE49-F238E27FC236}">
                <a16:creationId xmlns:a16="http://schemas.microsoft.com/office/drawing/2014/main" id="{7D08951F-325B-3D50-878A-7DFC427A03C4}"/>
              </a:ext>
            </a:extLst>
          </p:cNvPr>
          <p:cNvPicPr>
            <a:picLocks noChangeAspect="1"/>
          </p:cNvPicPr>
          <p:nvPr/>
        </p:nvPicPr>
        <p:blipFill>
          <a:blip r:embed="rId5"/>
          <a:stretch>
            <a:fillRect/>
          </a:stretch>
        </p:blipFill>
        <p:spPr>
          <a:xfrm>
            <a:off x="1817676" y="3124200"/>
            <a:ext cx="3427423" cy="3352825"/>
          </a:xfrm>
          <a:prstGeom prst="rect">
            <a:avLst/>
          </a:prstGeom>
        </p:spPr>
      </p:pic>
      <p:sp>
        <p:nvSpPr>
          <p:cNvPr id="11" name="CuadroTexto 10">
            <a:extLst>
              <a:ext uri="{FF2B5EF4-FFF2-40B4-BE49-F238E27FC236}">
                <a16:creationId xmlns:a16="http://schemas.microsoft.com/office/drawing/2014/main" id="{A946BA0D-2B2D-617A-B69C-798FB61D3C29}"/>
              </a:ext>
            </a:extLst>
          </p:cNvPr>
          <p:cNvSpPr txBox="1"/>
          <p:nvPr/>
        </p:nvSpPr>
        <p:spPr>
          <a:xfrm>
            <a:off x="1866900" y="2602996"/>
            <a:ext cx="2736850" cy="369332"/>
          </a:xfrm>
          <a:prstGeom prst="rect">
            <a:avLst/>
          </a:prstGeom>
          <a:noFill/>
        </p:spPr>
        <p:txBody>
          <a:bodyPr wrap="square" rtlCol="0">
            <a:spAutoFit/>
          </a:bodyPr>
          <a:lstStyle/>
          <a:p>
            <a:pPr algn="just"/>
            <a:r>
              <a:rPr lang="es-ES" dirty="0" err="1"/>
              <a:t>Dataset</a:t>
            </a:r>
            <a:r>
              <a:rPr lang="es-ES" dirty="0"/>
              <a:t>: games_new.csv</a:t>
            </a:r>
            <a:endParaRPr lang="es-AR" dirty="0"/>
          </a:p>
        </p:txBody>
      </p:sp>
      <p:sp>
        <p:nvSpPr>
          <p:cNvPr id="12" name="CuadroTexto 11">
            <a:extLst>
              <a:ext uri="{FF2B5EF4-FFF2-40B4-BE49-F238E27FC236}">
                <a16:creationId xmlns:a16="http://schemas.microsoft.com/office/drawing/2014/main" id="{823E9372-8336-5443-FB1D-1245176E5C35}"/>
              </a:ext>
            </a:extLst>
          </p:cNvPr>
          <p:cNvSpPr txBox="1"/>
          <p:nvPr/>
        </p:nvSpPr>
        <p:spPr>
          <a:xfrm>
            <a:off x="7385878" y="2533146"/>
            <a:ext cx="2736850" cy="369332"/>
          </a:xfrm>
          <a:prstGeom prst="rect">
            <a:avLst/>
          </a:prstGeom>
          <a:noFill/>
        </p:spPr>
        <p:txBody>
          <a:bodyPr wrap="square" rtlCol="0">
            <a:spAutoFit/>
          </a:bodyPr>
          <a:lstStyle/>
          <a:p>
            <a:pPr algn="just"/>
            <a:r>
              <a:rPr lang="es-ES" dirty="0" err="1"/>
              <a:t>Dataset</a:t>
            </a:r>
            <a:r>
              <a:rPr lang="es-ES" dirty="0"/>
              <a:t>: teams.csv</a:t>
            </a:r>
            <a:endParaRPr lang="es-AR" dirty="0"/>
          </a:p>
        </p:txBody>
      </p:sp>
      <p:pic>
        <p:nvPicPr>
          <p:cNvPr id="13" name="Imagen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8686" y="126306"/>
            <a:ext cx="1681902" cy="946070"/>
          </a:xfrm>
          <a:prstGeom prst="rect">
            <a:avLst/>
          </a:prstGeom>
        </p:spPr>
      </p:pic>
    </p:spTree>
    <p:extLst>
      <p:ext uri="{BB962C8B-B14F-4D97-AF65-F5344CB8AC3E}">
        <p14:creationId xmlns:p14="http://schemas.microsoft.com/office/powerpoint/2010/main" val="61128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2060">
                <a:alpha val="77000"/>
              </a:srgbClr>
            </a:gs>
            <a:gs pos="15000">
              <a:schemeClr val="bg1">
                <a:alpha val="60000"/>
              </a:schemeClr>
            </a:gs>
          </a:gsLst>
          <a:lin ang="16200000" scaled="1"/>
        </a:gradFill>
        <a:effectLst/>
      </p:bgPr>
    </p:bg>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DA63E50-51F8-EE4C-B829-159DEC957072}"/>
              </a:ext>
            </a:extLst>
          </p:cNvPr>
          <p:cNvSpPr txBox="1"/>
          <p:nvPr/>
        </p:nvSpPr>
        <p:spPr>
          <a:xfrm>
            <a:off x="391216" y="254863"/>
            <a:ext cx="11286434" cy="6740307"/>
          </a:xfrm>
          <a:prstGeom prst="rect">
            <a:avLst/>
          </a:prstGeom>
          <a:noFill/>
        </p:spPr>
        <p:txBody>
          <a:bodyPr wrap="square" rtlCol="0">
            <a:spAutoFit/>
          </a:bodyPr>
          <a:lstStyle/>
          <a:p>
            <a:pPr algn="just"/>
            <a:r>
              <a:rPr lang="es-ES" sz="2400" b="1" i="0" dirty="0">
                <a:solidFill>
                  <a:srgbClr val="C00000"/>
                </a:solidFill>
                <a:effectLst/>
              </a:rPr>
              <a:t>A continuación una breve descripción de cada variable </a:t>
            </a:r>
          </a:p>
          <a:p>
            <a:pPr algn="just"/>
            <a:r>
              <a:rPr lang="es-ES" sz="2400" b="1" i="0" dirty="0">
                <a:solidFill>
                  <a:srgbClr val="C00000"/>
                </a:solidFill>
                <a:effectLst/>
              </a:rPr>
              <a:t>del </a:t>
            </a:r>
            <a:r>
              <a:rPr lang="es-ES" sz="2400" b="1" i="0" dirty="0" err="1">
                <a:solidFill>
                  <a:srgbClr val="C00000"/>
                </a:solidFill>
                <a:effectLst/>
              </a:rPr>
              <a:t>dataset</a:t>
            </a:r>
            <a:r>
              <a:rPr lang="es-ES" sz="2400" b="1" i="0" dirty="0">
                <a:solidFill>
                  <a:srgbClr val="C00000"/>
                </a:solidFill>
                <a:effectLst/>
              </a:rPr>
              <a:t> games_new.csv:</a:t>
            </a:r>
          </a:p>
          <a:p>
            <a:pPr algn="just"/>
            <a:endParaRPr lang="es-ES" sz="1600" dirty="0"/>
          </a:p>
          <a:p>
            <a:pPr marL="285750" indent="-285750" algn="l">
              <a:buFont typeface="Arial" panose="020B0604020202020204" pitchFamily="34" charset="0"/>
              <a:buChar char="•"/>
            </a:pPr>
            <a:r>
              <a:rPr lang="es-ES" sz="1600" b="0" i="0" dirty="0">
                <a:effectLst/>
                <a:highlight>
                  <a:srgbClr val="C0C0C0"/>
                </a:highlight>
              </a:rPr>
              <a:t>GAME_DATE_EST: </a:t>
            </a:r>
            <a:r>
              <a:rPr lang="es-ES" sz="1600" b="0" i="0" dirty="0">
                <a:effectLst/>
              </a:rPr>
              <a:t>fecha del partido.</a:t>
            </a:r>
          </a:p>
          <a:p>
            <a:pPr marL="285750" indent="-285750" algn="l">
              <a:buFont typeface="Arial" panose="020B0604020202020204" pitchFamily="34" charset="0"/>
              <a:buChar char="•"/>
            </a:pPr>
            <a:r>
              <a:rPr lang="es-ES" sz="1600" b="0" i="0" dirty="0">
                <a:effectLst/>
                <a:highlight>
                  <a:srgbClr val="C0C0C0"/>
                </a:highlight>
              </a:rPr>
              <a:t>GAME_ID: </a:t>
            </a:r>
            <a:r>
              <a:rPr lang="es-ES" sz="1600" b="0" i="0" dirty="0">
                <a:effectLst/>
              </a:rPr>
              <a:t>ID del partido.</a:t>
            </a:r>
          </a:p>
          <a:p>
            <a:pPr marL="285750" indent="-285750" algn="l">
              <a:buFont typeface="Arial" panose="020B0604020202020204" pitchFamily="34" charset="0"/>
              <a:buChar char="•"/>
            </a:pPr>
            <a:r>
              <a:rPr lang="es-ES" sz="1600" b="0" i="0" dirty="0">
                <a:effectLst/>
                <a:highlight>
                  <a:srgbClr val="C0C0C0"/>
                </a:highlight>
              </a:rPr>
              <a:t>GAME_STATUS_TEXT: </a:t>
            </a:r>
            <a:r>
              <a:rPr lang="es-ES" sz="1600" b="0" i="0" dirty="0">
                <a:effectLst/>
              </a:rPr>
              <a:t>estado del partido (si se detalla 'Final', es que el partido se ha completado).</a:t>
            </a:r>
          </a:p>
          <a:p>
            <a:pPr marL="285750" indent="-285750" algn="l">
              <a:buFont typeface="Arial" panose="020B0604020202020204" pitchFamily="34" charset="0"/>
              <a:buChar char="•"/>
            </a:pPr>
            <a:r>
              <a:rPr lang="es-ES" sz="1600" b="0" i="0" dirty="0">
                <a:effectLst/>
                <a:highlight>
                  <a:srgbClr val="C0C0C0"/>
                </a:highlight>
              </a:rPr>
              <a:t>HOME_TEAM_ID:</a:t>
            </a:r>
            <a:r>
              <a:rPr lang="es-ES" sz="1600" b="0" i="0" dirty="0">
                <a:effectLst/>
              </a:rPr>
              <a:t> ID del equipo local.</a:t>
            </a:r>
          </a:p>
          <a:p>
            <a:pPr marL="285750" indent="-285750" algn="l">
              <a:buFont typeface="Arial" panose="020B0604020202020204" pitchFamily="34" charset="0"/>
              <a:buChar char="•"/>
            </a:pPr>
            <a:r>
              <a:rPr lang="es-ES" sz="1600" b="0" i="0" dirty="0">
                <a:effectLst/>
                <a:highlight>
                  <a:srgbClr val="C0C0C0"/>
                </a:highlight>
              </a:rPr>
              <a:t>VISITOR_TEAM_ID: </a:t>
            </a:r>
            <a:r>
              <a:rPr lang="es-ES" sz="1600" b="0" i="0" dirty="0">
                <a:effectLst/>
              </a:rPr>
              <a:t>ID del equipo visitante.</a:t>
            </a:r>
          </a:p>
          <a:p>
            <a:pPr marL="285750" indent="-285750" algn="l">
              <a:buFont typeface="Arial" panose="020B0604020202020204" pitchFamily="34" charset="0"/>
              <a:buChar char="•"/>
            </a:pPr>
            <a:r>
              <a:rPr lang="es-ES" sz="1600" b="0" i="0" dirty="0">
                <a:effectLst/>
                <a:highlight>
                  <a:srgbClr val="C0C0C0"/>
                </a:highlight>
              </a:rPr>
              <a:t>SEASON: </a:t>
            </a:r>
            <a:r>
              <a:rPr lang="es-ES" sz="1600" b="0" i="0" dirty="0">
                <a:effectLst/>
              </a:rPr>
              <a:t>temporada.</a:t>
            </a:r>
          </a:p>
          <a:p>
            <a:pPr marL="285750" indent="-285750" algn="l">
              <a:buFont typeface="Arial" panose="020B0604020202020204" pitchFamily="34" charset="0"/>
              <a:buChar char="•"/>
            </a:pPr>
            <a:r>
              <a:rPr lang="es-ES" sz="1600" b="0" i="0" dirty="0" err="1">
                <a:effectLst/>
                <a:highlight>
                  <a:srgbClr val="C0C0C0"/>
                </a:highlight>
              </a:rPr>
              <a:t>TEAM_ID_home</a:t>
            </a:r>
            <a:r>
              <a:rPr lang="es-ES" sz="1600" b="0" i="0" dirty="0">
                <a:effectLst/>
                <a:highlight>
                  <a:srgbClr val="C0C0C0"/>
                </a:highlight>
              </a:rPr>
              <a:t>:</a:t>
            </a:r>
            <a:r>
              <a:rPr lang="es-ES" sz="1600" b="0" i="0" dirty="0">
                <a:effectLst/>
              </a:rPr>
              <a:t> ID del equipo local (columna duplicada en HOME_TEAM_ID).</a:t>
            </a:r>
          </a:p>
          <a:p>
            <a:pPr marL="285750" indent="-285750" algn="l">
              <a:buFont typeface="Arial" panose="020B0604020202020204" pitchFamily="34" charset="0"/>
              <a:buChar char="•"/>
            </a:pPr>
            <a:r>
              <a:rPr lang="es-ES" sz="1600" b="0" i="0" dirty="0" err="1">
                <a:effectLst/>
                <a:highlight>
                  <a:srgbClr val="C0C0C0"/>
                </a:highlight>
              </a:rPr>
              <a:t>PTS_home</a:t>
            </a:r>
            <a:r>
              <a:rPr lang="es-ES" sz="1600" b="0" i="0" dirty="0">
                <a:effectLst/>
                <a:highlight>
                  <a:srgbClr val="C0C0C0"/>
                </a:highlight>
              </a:rPr>
              <a:t>:</a:t>
            </a:r>
            <a:r>
              <a:rPr lang="es-ES" sz="1600" b="0" i="0" dirty="0">
                <a:effectLst/>
              </a:rPr>
              <a:t> cantidad de puntos encestados por el equipo local.</a:t>
            </a:r>
          </a:p>
          <a:p>
            <a:pPr marL="285750" indent="-285750" algn="l">
              <a:buFont typeface="Arial" panose="020B0604020202020204" pitchFamily="34" charset="0"/>
              <a:buChar char="•"/>
            </a:pPr>
            <a:r>
              <a:rPr lang="es-ES" sz="1600" b="0" i="0" dirty="0" err="1">
                <a:effectLst/>
                <a:highlight>
                  <a:srgbClr val="C0C0C0"/>
                </a:highlight>
              </a:rPr>
              <a:t>FG_PCT_home</a:t>
            </a:r>
            <a:r>
              <a:rPr lang="es-ES" sz="1600" b="0" i="0" dirty="0">
                <a:effectLst/>
                <a:highlight>
                  <a:srgbClr val="C0C0C0"/>
                </a:highlight>
              </a:rPr>
              <a:t>:</a:t>
            </a:r>
            <a:r>
              <a:rPr lang="es-ES" sz="1600" b="0" i="0" dirty="0">
                <a:effectLst/>
              </a:rPr>
              <a:t> porcentaje efectivo de tiros de campo del equipo local.</a:t>
            </a:r>
          </a:p>
          <a:p>
            <a:pPr marL="285750" indent="-285750" algn="l">
              <a:buFont typeface="Arial" panose="020B0604020202020204" pitchFamily="34" charset="0"/>
              <a:buChar char="•"/>
            </a:pPr>
            <a:r>
              <a:rPr lang="es-ES" sz="1600" b="0" i="0" dirty="0" err="1">
                <a:effectLst/>
                <a:highlight>
                  <a:srgbClr val="C0C0C0"/>
                </a:highlight>
              </a:rPr>
              <a:t>FT_PCT_home</a:t>
            </a:r>
            <a:r>
              <a:rPr lang="es-ES" sz="1600" b="0" i="0" dirty="0">
                <a:effectLst/>
                <a:highlight>
                  <a:srgbClr val="C0C0C0"/>
                </a:highlight>
              </a:rPr>
              <a:t>: </a:t>
            </a:r>
            <a:r>
              <a:rPr lang="es-ES" sz="1600" b="0" i="0" dirty="0">
                <a:effectLst/>
              </a:rPr>
              <a:t>porcentaje efectivo de tiros libres del equipo local.</a:t>
            </a:r>
          </a:p>
          <a:p>
            <a:pPr marL="285750" indent="-285750" algn="l">
              <a:buFont typeface="Arial" panose="020B0604020202020204" pitchFamily="34" charset="0"/>
              <a:buChar char="•"/>
            </a:pPr>
            <a:r>
              <a:rPr lang="es-ES" sz="1600" b="0" i="0" dirty="0">
                <a:effectLst/>
                <a:highlight>
                  <a:srgbClr val="C0C0C0"/>
                </a:highlight>
              </a:rPr>
              <a:t>FG3_PCT_home: </a:t>
            </a:r>
            <a:r>
              <a:rPr lang="es-ES" sz="1600" b="0" i="0" dirty="0">
                <a:effectLst/>
              </a:rPr>
              <a:t>porcentaje efectivo de triples del equipo local.</a:t>
            </a:r>
          </a:p>
          <a:p>
            <a:pPr marL="285750" indent="-285750" algn="l">
              <a:buFont typeface="Arial" panose="020B0604020202020204" pitchFamily="34" charset="0"/>
              <a:buChar char="•"/>
            </a:pPr>
            <a:r>
              <a:rPr lang="es-ES" sz="1600" b="0" i="0" dirty="0" err="1">
                <a:effectLst/>
                <a:highlight>
                  <a:srgbClr val="C0C0C0"/>
                </a:highlight>
              </a:rPr>
              <a:t>AST_home</a:t>
            </a:r>
            <a:r>
              <a:rPr lang="es-ES" sz="1600" b="0" i="0" dirty="0">
                <a:effectLst/>
                <a:highlight>
                  <a:srgbClr val="C0C0C0"/>
                </a:highlight>
              </a:rPr>
              <a:t>: </a:t>
            </a:r>
            <a:r>
              <a:rPr lang="es-ES" sz="1600" b="0" i="0" dirty="0">
                <a:effectLst/>
              </a:rPr>
              <a:t>asistencias del equipo local.</a:t>
            </a:r>
          </a:p>
          <a:p>
            <a:pPr marL="285750" indent="-285750" algn="l">
              <a:buFont typeface="Arial" panose="020B0604020202020204" pitchFamily="34" charset="0"/>
              <a:buChar char="•"/>
            </a:pPr>
            <a:r>
              <a:rPr lang="es-ES" sz="1600" b="0" i="0" dirty="0" err="1">
                <a:effectLst/>
                <a:highlight>
                  <a:srgbClr val="C0C0C0"/>
                </a:highlight>
              </a:rPr>
              <a:t>REB_home</a:t>
            </a:r>
            <a:r>
              <a:rPr lang="es-ES" sz="1600" b="0" i="0" dirty="0">
                <a:effectLst/>
                <a:highlight>
                  <a:srgbClr val="C0C0C0"/>
                </a:highlight>
              </a:rPr>
              <a:t>: </a:t>
            </a:r>
            <a:r>
              <a:rPr lang="es-ES" sz="1600" b="0" i="0" dirty="0">
                <a:effectLst/>
              </a:rPr>
              <a:t>rebotes del equipo local.</a:t>
            </a:r>
          </a:p>
          <a:p>
            <a:pPr marL="285750" indent="-285750" algn="l">
              <a:buFont typeface="Arial" panose="020B0604020202020204" pitchFamily="34" charset="0"/>
              <a:buChar char="•"/>
            </a:pPr>
            <a:r>
              <a:rPr lang="es-ES" sz="1600" b="0" i="0" dirty="0" err="1">
                <a:effectLst/>
                <a:highlight>
                  <a:srgbClr val="C0C0C0"/>
                </a:highlight>
              </a:rPr>
              <a:t>TEAM_ID_away</a:t>
            </a:r>
            <a:r>
              <a:rPr lang="es-ES" sz="1600" b="0" i="0" dirty="0">
                <a:effectLst/>
                <a:highlight>
                  <a:srgbClr val="C0C0C0"/>
                </a:highlight>
              </a:rPr>
              <a:t>: </a:t>
            </a:r>
            <a:r>
              <a:rPr lang="es-ES" sz="1600" b="0" i="0" dirty="0">
                <a:effectLst/>
              </a:rPr>
              <a:t>ID del equipo visitante (columna duplicada en VISITOR_TEAM_ID).</a:t>
            </a:r>
          </a:p>
          <a:p>
            <a:pPr marL="285750" indent="-285750" algn="l">
              <a:buFont typeface="Arial" panose="020B0604020202020204" pitchFamily="34" charset="0"/>
              <a:buChar char="•"/>
            </a:pPr>
            <a:r>
              <a:rPr lang="es-ES" sz="1600" b="0" i="0" dirty="0" err="1">
                <a:effectLst/>
                <a:highlight>
                  <a:srgbClr val="C0C0C0"/>
                </a:highlight>
              </a:rPr>
              <a:t>PTS_away</a:t>
            </a:r>
            <a:r>
              <a:rPr lang="es-ES" sz="1600" b="0" i="0" dirty="0">
                <a:effectLst/>
                <a:highlight>
                  <a:srgbClr val="C0C0C0"/>
                </a:highlight>
              </a:rPr>
              <a:t>: </a:t>
            </a:r>
            <a:r>
              <a:rPr lang="es-ES" sz="1600" b="0" i="0" dirty="0">
                <a:effectLst/>
              </a:rPr>
              <a:t>cantidad de puntos encestados por el equipo visitante.</a:t>
            </a:r>
          </a:p>
          <a:p>
            <a:pPr marL="285750" indent="-285750" algn="l">
              <a:buFont typeface="Arial" panose="020B0604020202020204" pitchFamily="34" charset="0"/>
              <a:buChar char="•"/>
            </a:pPr>
            <a:r>
              <a:rPr lang="es-ES" sz="1600" b="0" i="0" dirty="0" err="1">
                <a:effectLst/>
                <a:highlight>
                  <a:srgbClr val="C0C0C0"/>
                </a:highlight>
              </a:rPr>
              <a:t>FG_PCT_away</a:t>
            </a:r>
            <a:r>
              <a:rPr lang="es-ES" sz="1600" b="0" i="0" dirty="0">
                <a:effectLst/>
                <a:highlight>
                  <a:srgbClr val="C0C0C0"/>
                </a:highlight>
              </a:rPr>
              <a:t>: </a:t>
            </a:r>
            <a:r>
              <a:rPr lang="es-ES" sz="1600" b="0" i="0" dirty="0">
                <a:effectLst/>
              </a:rPr>
              <a:t>porcentaje efectivo de tiros de campo del equipo visitante.</a:t>
            </a:r>
          </a:p>
          <a:p>
            <a:pPr marL="285750" indent="-285750" algn="l">
              <a:buFont typeface="Arial" panose="020B0604020202020204" pitchFamily="34" charset="0"/>
              <a:buChar char="•"/>
            </a:pPr>
            <a:r>
              <a:rPr lang="es-ES" sz="1600" b="0" i="0" dirty="0" err="1">
                <a:effectLst/>
                <a:highlight>
                  <a:srgbClr val="C0C0C0"/>
                </a:highlight>
              </a:rPr>
              <a:t>FT_PCT_away</a:t>
            </a:r>
            <a:r>
              <a:rPr lang="es-ES" sz="1600" b="0" i="0" dirty="0">
                <a:effectLst/>
                <a:highlight>
                  <a:srgbClr val="C0C0C0"/>
                </a:highlight>
              </a:rPr>
              <a:t>:</a:t>
            </a:r>
            <a:r>
              <a:rPr lang="es-ES" sz="1600" b="0" i="0" dirty="0">
                <a:effectLst/>
              </a:rPr>
              <a:t> porcentaje efectivo de tiros libres del equipo visitante.</a:t>
            </a:r>
          </a:p>
          <a:p>
            <a:pPr marL="285750" indent="-285750" algn="l">
              <a:buFont typeface="Arial" panose="020B0604020202020204" pitchFamily="34" charset="0"/>
              <a:buChar char="•"/>
            </a:pPr>
            <a:r>
              <a:rPr lang="es-ES" sz="1600" b="0" i="0" dirty="0">
                <a:effectLst/>
                <a:highlight>
                  <a:srgbClr val="C0C0C0"/>
                </a:highlight>
              </a:rPr>
              <a:t>FG3_PCT_away: </a:t>
            </a:r>
            <a:r>
              <a:rPr lang="es-ES" sz="1600" b="0" i="0" dirty="0">
                <a:effectLst/>
              </a:rPr>
              <a:t>porcentaje efectivo de triples del equipo visitante.</a:t>
            </a:r>
          </a:p>
          <a:p>
            <a:pPr marL="285750" indent="-285750" algn="l">
              <a:buFont typeface="Arial" panose="020B0604020202020204" pitchFamily="34" charset="0"/>
              <a:buChar char="•"/>
            </a:pPr>
            <a:r>
              <a:rPr lang="es-ES" sz="1600" b="0" i="0" dirty="0" err="1">
                <a:effectLst/>
                <a:highlight>
                  <a:srgbClr val="C0C0C0"/>
                </a:highlight>
              </a:rPr>
              <a:t>AST_away</a:t>
            </a:r>
            <a:r>
              <a:rPr lang="es-ES" sz="1600" b="0" i="0" dirty="0">
                <a:effectLst/>
                <a:highlight>
                  <a:srgbClr val="C0C0C0"/>
                </a:highlight>
              </a:rPr>
              <a:t>: </a:t>
            </a:r>
            <a:r>
              <a:rPr lang="es-ES" sz="1600" b="0" i="0" dirty="0">
                <a:effectLst/>
              </a:rPr>
              <a:t>asistencias del visitante.</a:t>
            </a:r>
          </a:p>
          <a:p>
            <a:pPr marL="285750" indent="-285750" algn="l">
              <a:buFont typeface="Arial" panose="020B0604020202020204" pitchFamily="34" charset="0"/>
              <a:buChar char="•"/>
            </a:pPr>
            <a:r>
              <a:rPr lang="es-ES" sz="1600" b="0" i="0" dirty="0" err="1">
                <a:effectLst/>
                <a:highlight>
                  <a:srgbClr val="C0C0C0"/>
                </a:highlight>
              </a:rPr>
              <a:t>REB_away</a:t>
            </a:r>
            <a:r>
              <a:rPr lang="es-ES" sz="1600" b="0" i="0" dirty="0">
                <a:effectLst/>
                <a:highlight>
                  <a:srgbClr val="C0C0C0"/>
                </a:highlight>
              </a:rPr>
              <a:t>: </a:t>
            </a:r>
            <a:r>
              <a:rPr lang="es-ES" sz="1600" b="0" i="0" dirty="0">
                <a:effectLst/>
              </a:rPr>
              <a:t>rebotes del equipo visitante.</a:t>
            </a:r>
          </a:p>
          <a:p>
            <a:pPr marL="285750" indent="-285750" algn="l">
              <a:buFont typeface="Arial" panose="020B0604020202020204" pitchFamily="34" charset="0"/>
              <a:buChar char="•"/>
            </a:pPr>
            <a:r>
              <a:rPr lang="es-ES" sz="1600" b="0" i="0" dirty="0">
                <a:effectLst/>
                <a:highlight>
                  <a:srgbClr val="C0C0C0"/>
                </a:highlight>
              </a:rPr>
              <a:t>HOME_TEAM_WINS: </a:t>
            </a:r>
            <a:r>
              <a:rPr lang="es-ES" sz="1600" b="0" i="0" dirty="0">
                <a:effectLst/>
              </a:rPr>
              <a:t>si el equipo local gana el partido (1), si no lo gana (0). Esta variable será nuestra variable objetivo en los modelos de predicción que se aplicarán.</a:t>
            </a:r>
          </a:p>
          <a:p>
            <a:pPr algn="just"/>
            <a:endParaRPr lang="es-AR" sz="1600"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8686" y="126306"/>
            <a:ext cx="1681902" cy="946070"/>
          </a:xfrm>
          <a:prstGeom prst="rect">
            <a:avLst/>
          </a:prstGeom>
        </p:spPr>
      </p:pic>
    </p:spTree>
    <p:extLst>
      <p:ext uri="{BB962C8B-B14F-4D97-AF65-F5344CB8AC3E}">
        <p14:creationId xmlns:p14="http://schemas.microsoft.com/office/powerpoint/2010/main" val="311948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69000"/>
              </a:srgbClr>
            </a:gs>
            <a:gs pos="82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721360" y="1003755"/>
            <a:ext cx="10515600" cy="568325"/>
          </a:xfrm>
        </p:spPr>
        <p:txBody>
          <a:bodyPr>
            <a:noAutofit/>
          </a:bodyPr>
          <a:lstStyle/>
          <a:p>
            <a:r>
              <a:rPr lang="es-ES" sz="6000" b="1" dirty="0">
                <a:solidFill>
                  <a:schemeClr val="bg1"/>
                </a:solidFill>
              </a:rPr>
              <a:t>EDA – </a:t>
            </a:r>
            <a:r>
              <a:rPr lang="es-ES" sz="6000" b="1" dirty="0" err="1">
                <a:solidFill>
                  <a:schemeClr val="bg1"/>
                </a:solidFill>
              </a:rPr>
              <a:t>Exploratory</a:t>
            </a:r>
            <a:r>
              <a:rPr lang="es-ES" sz="6000" b="1" dirty="0">
                <a:solidFill>
                  <a:schemeClr val="bg1"/>
                </a:solidFill>
              </a:rPr>
              <a:t> Data </a:t>
            </a:r>
            <a:r>
              <a:rPr lang="es-ES" sz="6000" b="1" dirty="0" err="1">
                <a:solidFill>
                  <a:schemeClr val="bg1"/>
                </a:solidFill>
              </a:rPr>
              <a:t>Analysis</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435428" y="2445204"/>
            <a:ext cx="11553371" cy="4185784"/>
          </a:xfrm>
        </p:spPr>
        <p:txBody>
          <a:bodyPr>
            <a:noAutofit/>
          </a:bodyPr>
          <a:lstStyle/>
          <a:p>
            <a:pPr algn="just"/>
            <a:r>
              <a:rPr lang="es-ES" sz="2200" dirty="0">
                <a:solidFill>
                  <a:schemeClr val="bg1"/>
                </a:solidFill>
              </a:rPr>
              <a:t>En el </a:t>
            </a:r>
            <a:r>
              <a:rPr lang="es-ES" sz="2200" dirty="0" err="1">
                <a:solidFill>
                  <a:schemeClr val="bg1"/>
                </a:solidFill>
              </a:rPr>
              <a:t>dataset</a:t>
            </a:r>
            <a:r>
              <a:rPr lang="es-ES" sz="2200" dirty="0">
                <a:solidFill>
                  <a:schemeClr val="bg1"/>
                </a:solidFill>
              </a:rPr>
              <a:t> se realiza un análisis exploratorio de los datos, en el cual podemos observar la información analítica y estadística de nuestras variables: correlaciones, </a:t>
            </a:r>
            <a:r>
              <a:rPr lang="es-ES" sz="2200" dirty="0" err="1">
                <a:solidFill>
                  <a:schemeClr val="bg1"/>
                </a:solidFill>
              </a:rPr>
              <a:t>outliers</a:t>
            </a:r>
            <a:r>
              <a:rPr lang="es-ES" sz="2200" dirty="0">
                <a:solidFill>
                  <a:schemeClr val="bg1"/>
                </a:solidFill>
              </a:rPr>
              <a:t>, etc. Con esta información se podrá realizar el pre-procesado del </a:t>
            </a:r>
            <a:r>
              <a:rPr lang="es-ES" sz="2200" dirty="0" err="1">
                <a:solidFill>
                  <a:schemeClr val="bg1"/>
                </a:solidFill>
              </a:rPr>
              <a:t>dataset</a:t>
            </a:r>
            <a:r>
              <a:rPr lang="es-ES" sz="2200" dirty="0">
                <a:solidFill>
                  <a:schemeClr val="bg1"/>
                </a:solidFill>
              </a:rPr>
              <a:t> y manipulación de sus variables.</a:t>
            </a:r>
          </a:p>
          <a:p>
            <a:r>
              <a:rPr lang="es-ES" sz="2200" dirty="0">
                <a:solidFill>
                  <a:schemeClr val="bg1"/>
                </a:solidFill>
              </a:rPr>
              <a:t>El primer análisis realizado es la verificación de la existencia de datos únicos. Se comprueba por el número de GAME_ID que las muestras que repiten este valor, son filas duplicadas con los mismos valores en todas las variables, exceptuando los equipos que juegan en cada partido.</a:t>
            </a:r>
          </a:p>
          <a:p>
            <a:r>
              <a:rPr lang="es-ES" sz="2200" dirty="0">
                <a:solidFill>
                  <a:schemeClr val="bg1"/>
                </a:solidFill>
              </a:rPr>
              <a:t>Continuamos con la exploración de datos duplicados, donde comprobamos la existencia de 29 sobre un total de </a:t>
            </a:r>
            <a:r>
              <a:rPr lang="es-AR" sz="2200" dirty="0">
                <a:solidFill>
                  <a:schemeClr val="bg1"/>
                </a:solidFill>
              </a:rPr>
              <a:t>25796 registros lo que representa el 0,11%. Aunque no se considere un numero significativo se decide eliminarlos.</a:t>
            </a:r>
          </a:p>
          <a:p>
            <a:r>
              <a:rPr lang="es-ES" sz="2200" dirty="0">
                <a:solidFill>
                  <a:schemeClr val="bg1"/>
                </a:solidFill>
              </a:rPr>
              <a:t>Luego, se realiza un conteo de los valores nulos. El estudio revela que hay 99 valores nulos, que representan un 0,38% de los registros y corresponden a partidos del 2003 de los cuales no se tiene información por lo que se decide eliminarlos.</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Tree>
    <p:extLst>
      <p:ext uri="{BB962C8B-B14F-4D97-AF65-F5344CB8AC3E}">
        <p14:creationId xmlns:p14="http://schemas.microsoft.com/office/powerpoint/2010/main" val="67828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721360" y="1003755"/>
            <a:ext cx="10515600" cy="568325"/>
          </a:xfrm>
        </p:spPr>
        <p:txBody>
          <a:bodyPr>
            <a:noAutofit/>
          </a:bodyPr>
          <a:lstStyle/>
          <a:p>
            <a:r>
              <a:rPr lang="es-ES" sz="6000" b="1" dirty="0">
                <a:solidFill>
                  <a:schemeClr val="bg1"/>
                </a:solidFill>
              </a:rPr>
              <a:t>EDA – </a:t>
            </a:r>
            <a:r>
              <a:rPr lang="es-ES" sz="6000" b="1" dirty="0" err="1">
                <a:solidFill>
                  <a:schemeClr val="bg1"/>
                </a:solidFill>
              </a:rPr>
              <a:t>Exploratory</a:t>
            </a:r>
            <a:r>
              <a:rPr lang="es-ES" sz="6000" b="1" dirty="0">
                <a:solidFill>
                  <a:schemeClr val="bg1"/>
                </a:solidFill>
              </a:rPr>
              <a:t> Data </a:t>
            </a:r>
            <a:r>
              <a:rPr lang="es-ES" sz="6000" b="1" dirty="0" err="1">
                <a:solidFill>
                  <a:schemeClr val="bg1"/>
                </a:solidFill>
              </a:rPr>
              <a:t>Analysis</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449943" y="2672216"/>
            <a:ext cx="11553371" cy="4185784"/>
          </a:xfrm>
        </p:spPr>
        <p:txBody>
          <a:bodyPr>
            <a:noAutofit/>
          </a:bodyPr>
          <a:lstStyle/>
          <a:p>
            <a:pPr algn="just"/>
            <a:r>
              <a:rPr lang="es-ES" sz="2200" dirty="0">
                <a:solidFill>
                  <a:schemeClr val="bg1"/>
                </a:solidFill>
              </a:rPr>
              <a:t>Se procede a explorar la correlaciones entre variables, y de ellos concluye que las variables que más correlación tienen entre ellas son:</a:t>
            </a:r>
          </a:p>
          <a:p>
            <a:pPr algn="just"/>
            <a:r>
              <a:rPr lang="es-ES" sz="2200" dirty="0" err="1">
                <a:solidFill>
                  <a:schemeClr val="bg1"/>
                </a:solidFill>
              </a:rPr>
              <a:t>PTS_home</a:t>
            </a:r>
            <a:r>
              <a:rPr lang="es-ES" sz="2200" dirty="0">
                <a:solidFill>
                  <a:schemeClr val="bg1"/>
                </a:solidFill>
              </a:rPr>
              <a:t>, </a:t>
            </a:r>
            <a:r>
              <a:rPr lang="es-ES" sz="2200" dirty="0" err="1">
                <a:solidFill>
                  <a:schemeClr val="bg1"/>
                </a:solidFill>
              </a:rPr>
              <a:t>FG_PCT_home</a:t>
            </a:r>
            <a:r>
              <a:rPr lang="es-ES" sz="2200" dirty="0">
                <a:solidFill>
                  <a:schemeClr val="bg1"/>
                </a:solidFill>
              </a:rPr>
              <a:t>, FG3_PCT_home y </a:t>
            </a:r>
            <a:r>
              <a:rPr lang="es-ES" sz="2200" dirty="0" err="1">
                <a:solidFill>
                  <a:schemeClr val="bg1"/>
                </a:solidFill>
              </a:rPr>
              <a:t>AST_home</a:t>
            </a:r>
            <a:r>
              <a:rPr lang="es-ES" sz="2200" dirty="0">
                <a:solidFill>
                  <a:schemeClr val="bg1"/>
                </a:solidFill>
              </a:rPr>
              <a:t>. </a:t>
            </a:r>
            <a:r>
              <a:rPr lang="es-ES" sz="2200" dirty="0" err="1">
                <a:solidFill>
                  <a:schemeClr val="bg1"/>
                </a:solidFill>
              </a:rPr>
              <a:t>PTS_away</a:t>
            </a:r>
            <a:r>
              <a:rPr lang="es-ES" sz="2200" dirty="0">
                <a:solidFill>
                  <a:schemeClr val="bg1"/>
                </a:solidFill>
              </a:rPr>
              <a:t>, </a:t>
            </a:r>
            <a:r>
              <a:rPr lang="es-ES" sz="2200" dirty="0" err="1">
                <a:solidFill>
                  <a:schemeClr val="bg1"/>
                </a:solidFill>
              </a:rPr>
              <a:t>FG_PCT_away</a:t>
            </a:r>
            <a:r>
              <a:rPr lang="es-ES" sz="2200" dirty="0">
                <a:solidFill>
                  <a:schemeClr val="bg1"/>
                </a:solidFill>
              </a:rPr>
              <a:t>, FG3_PCT_away y </a:t>
            </a:r>
            <a:r>
              <a:rPr lang="es-ES" sz="2200" dirty="0" err="1">
                <a:solidFill>
                  <a:schemeClr val="bg1"/>
                </a:solidFill>
              </a:rPr>
              <a:t>AST_away</a:t>
            </a:r>
            <a:r>
              <a:rPr lang="es-ES" sz="2200" dirty="0">
                <a:solidFill>
                  <a:schemeClr val="bg1"/>
                </a:solidFill>
              </a:rPr>
              <a:t>. Es normal que dichas variables estén correlacionadas entre sí ya que, a más asistencias y porcentaje de triples y tiros de campo se realicen, más puntos se podrán marcar. Las variables </a:t>
            </a:r>
            <a:r>
              <a:rPr lang="es-ES" sz="2200" dirty="0" err="1">
                <a:solidFill>
                  <a:schemeClr val="bg1"/>
                </a:solidFill>
              </a:rPr>
              <a:t>FT_PCT_home</a:t>
            </a:r>
            <a:r>
              <a:rPr lang="es-ES" sz="2200" dirty="0">
                <a:solidFill>
                  <a:schemeClr val="bg1"/>
                </a:solidFill>
              </a:rPr>
              <a:t> y </a:t>
            </a:r>
            <a:r>
              <a:rPr lang="es-ES" sz="2200" dirty="0" err="1">
                <a:solidFill>
                  <a:schemeClr val="bg1"/>
                </a:solidFill>
              </a:rPr>
              <a:t>FT_PCT_away</a:t>
            </a:r>
            <a:r>
              <a:rPr lang="es-ES" sz="2200" dirty="0">
                <a:solidFill>
                  <a:schemeClr val="bg1"/>
                </a:solidFill>
              </a:rPr>
              <a:t> (tiros libres) no están relacionadas con los puntos que se encestan ya que no son los tiros que más predominan en un partido, y con los que menos puntos se marcan en proporción con triples y tiros de campo, ya que este tipo de tiros solo se realizan con las faltas.</a:t>
            </a:r>
          </a:p>
          <a:p>
            <a:pPr algn="just"/>
            <a:r>
              <a:rPr lang="es-ES" sz="2200" dirty="0">
                <a:solidFill>
                  <a:schemeClr val="bg1"/>
                </a:solidFill>
              </a:rPr>
              <a:t>Por lo tanto, las variables '</a:t>
            </a:r>
            <a:r>
              <a:rPr lang="es-ES" sz="2200" dirty="0" err="1">
                <a:solidFill>
                  <a:schemeClr val="bg1"/>
                </a:solidFill>
              </a:rPr>
              <a:t>PTS_home</a:t>
            </a:r>
            <a:r>
              <a:rPr lang="es-ES" sz="2200" dirty="0">
                <a:solidFill>
                  <a:schemeClr val="bg1"/>
                </a:solidFill>
              </a:rPr>
              <a:t>' y '</a:t>
            </a:r>
            <a:r>
              <a:rPr lang="es-ES" sz="2200" dirty="0" err="1">
                <a:solidFill>
                  <a:schemeClr val="bg1"/>
                </a:solidFill>
              </a:rPr>
              <a:t>PTS_away</a:t>
            </a:r>
            <a:r>
              <a:rPr lang="es-ES" sz="2200" dirty="0">
                <a:solidFill>
                  <a:schemeClr val="bg1"/>
                </a:solidFill>
              </a:rPr>
              <a:t>' se eliminarán.</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Tree>
    <p:extLst>
      <p:ext uri="{BB962C8B-B14F-4D97-AF65-F5344CB8AC3E}">
        <p14:creationId xmlns:p14="http://schemas.microsoft.com/office/powerpoint/2010/main" val="425932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721360" y="1003755"/>
            <a:ext cx="10515600" cy="568325"/>
          </a:xfrm>
        </p:spPr>
        <p:txBody>
          <a:bodyPr>
            <a:noAutofit/>
          </a:bodyPr>
          <a:lstStyle/>
          <a:p>
            <a:r>
              <a:rPr lang="es-ES" sz="6000" b="1" dirty="0">
                <a:solidFill>
                  <a:schemeClr val="bg1"/>
                </a:solidFill>
              </a:rPr>
              <a:t>EDA – </a:t>
            </a:r>
            <a:r>
              <a:rPr lang="es-ES" sz="6000" b="1" dirty="0" err="1">
                <a:solidFill>
                  <a:schemeClr val="bg1"/>
                </a:solidFill>
              </a:rPr>
              <a:t>Exploratory</a:t>
            </a:r>
            <a:r>
              <a:rPr lang="es-ES" sz="6000" b="1" dirty="0">
                <a:solidFill>
                  <a:schemeClr val="bg1"/>
                </a:solidFill>
              </a:rPr>
              <a:t> Data </a:t>
            </a:r>
            <a:r>
              <a:rPr lang="es-ES" sz="6000" b="1" dirty="0" err="1">
                <a:solidFill>
                  <a:schemeClr val="bg1"/>
                </a:solidFill>
              </a:rPr>
              <a:t>Analysis</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202474" y="2402114"/>
            <a:ext cx="11553371" cy="4185784"/>
          </a:xfrm>
        </p:spPr>
        <p:txBody>
          <a:bodyPr>
            <a:noAutofit/>
          </a:bodyPr>
          <a:lstStyle/>
          <a:p>
            <a:pPr marL="0" indent="0">
              <a:buNone/>
            </a:pPr>
            <a:r>
              <a:rPr lang="es-MX" sz="1600" b="1" dirty="0">
                <a:solidFill>
                  <a:srgbClr val="569CD6"/>
                </a:solidFill>
                <a:effectLst/>
              </a:rPr>
              <a:t>VARIABLES CON VALORES ÚNICOS</a:t>
            </a:r>
            <a:endParaRPr lang="es-MX" sz="1600" b="0" dirty="0">
              <a:solidFill>
                <a:srgbClr val="D4D4D4"/>
              </a:solidFill>
              <a:effectLst/>
            </a:endParaRPr>
          </a:p>
          <a:p>
            <a:r>
              <a:rPr lang="es-MX" sz="1600" b="0" dirty="0">
                <a:solidFill>
                  <a:srgbClr val="D4D4D4"/>
                </a:solidFill>
                <a:effectLst/>
              </a:rPr>
              <a:t>Se comprueba el número de valores únicos que poseen cada variable.</a:t>
            </a:r>
          </a:p>
          <a:p>
            <a:r>
              <a:rPr lang="es-MX" sz="1600" dirty="0">
                <a:solidFill>
                  <a:srgbClr val="D4D4D4"/>
                </a:solidFill>
              </a:rPr>
              <a:t>Se comprueba por el número de GAME_ID que las muestras que repiten este valor, son filas duplicadas con los mismos valores en todas las variables, exceptuando los equipos que juegan en cada partido.</a:t>
            </a:r>
          </a:p>
          <a:p>
            <a:r>
              <a:rPr lang="es-MX" sz="1600" dirty="0">
                <a:solidFill>
                  <a:srgbClr val="D4D4D4"/>
                </a:solidFill>
              </a:rPr>
              <a:t>Por lo que se decide mantener dichas filas, hasta comenzar con los modelos de predicción y así eliminar información redundante.</a:t>
            </a:r>
          </a:p>
          <a:p>
            <a:r>
              <a:rPr lang="es-MX" sz="1600" b="0" dirty="0">
                <a:solidFill>
                  <a:srgbClr val="D4D4D4"/>
                </a:solidFill>
                <a:effectLst/>
              </a:rPr>
              <a:t>En total existen 29 muestras con la variable GAME_ID duplicada.</a:t>
            </a:r>
          </a:p>
          <a:p>
            <a:pPr algn="just"/>
            <a:endParaRPr lang="es-ES" sz="22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spTree>
    <p:extLst>
      <p:ext uri="{BB962C8B-B14F-4D97-AF65-F5344CB8AC3E}">
        <p14:creationId xmlns:p14="http://schemas.microsoft.com/office/powerpoint/2010/main" val="409930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59000">
              <a:srgbClr val="002060">
                <a:alpha val="72000"/>
              </a:srgbClr>
            </a:gs>
            <a:gs pos="81000">
              <a:srgbClr val="FF3300"/>
            </a:gs>
            <a:gs pos="100000">
              <a:schemeClr val="bg1"/>
            </a:gs>
          </a:gsLst>
          <a:lin ang="162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DA7B1-19F2-E8F7-7D05-B2F34F193199}"/>
              </a:ext>
            </a:extLst>
          </p:cNvPr>
          <p:cNvSpPr>
            <a:spLocks noGrp="1"/>
          </p:cNvSpPr>
          <p:nvPr>
            <p:ph type="title"/>
          </p:nvPr>
        </p:nvSpPr>
        <p:spPr>
          <a:xfrm>
            <a:off x="721360" y="1003755"/>
            <a:ext cx="10515600" cy="568325"/>
          </a:xfrm>
        </p:spPr>
        <p:txBody>
          <a:bodyPr>
            <a:noAutofit/>
          </a:bodyPr>
          <a:lstStyle/>
          <a:p>
            <a:r>
              <a:rPr lang="es-ES" sz="6000" b="1" dirty="0">
                <a:solidFill>
                  <a:schemeClr val="bg1"/>
                </a:solidFill>
              </a:rPr>
              <a:t>MATRIZ DE CORRELACION</a:t>
            </a:r>
            <a:endParaRPr lang="es-AR" sz="6000" b="1" dirty="0">
              <a:solidFill>
                <a:schemeClr val="bg1"/>
              </a:solidFill>
              <a:effectLst>
                <a:outerShdw blurRad="38100" dist="38100" dir="2700000" algn="tl">
                  <a:srgbClr val="000000">
                    <a:alpha val="43137"/>
                  </a:srgbClr>
                </a:outerShdw>
              </a:effectLst>
              <a:latin typeface="+mn-lt"/>
            </a:endParaRPr>
          </a:p>
        </p:txBody>
      </p:sp>
      <p:sp>
        <p:nvSpPr>
          <p:cNvPr id="3" name="Marcador de contenido 2">
            <a:extLst>
              <a:ext uri="{FF2B5EF4-FFF2-40B4-BE49-F238E27FC236}">
                <a16:creationId xmlns:a16="http://schemas.microsoft.com/office/drawing/2014/main" id="{1B9C51A6-2778-95AE-DBC8-03EA56904C1A}"/>
              </a:ext>
            </a:extLst>
          </p:cNvPr>
          <p:cNvSpPr>
            <a:spLocks noGrp="1"/>
          </p:cNvSpPr>
          <p:nvPr>
            <p:ph idx="1"/>
          </p:nvPr>
        </p:nvSpPr>
        <p:spPr>
          <a:xfrm>
            <a:off x="5394037" y="2305731"/>
            <a:ext cx="6103190" cy="3940422"/>
          </a:xfrm>
        </p:spPr>
        <p:txBody>
          <a:bodyPr>
            <a:noAutofit/>
          </a:bodyPr>
          <a:lstStyle/>
          <a:p>
            <a:pPr marL="0" indent="0">
              <a:buNone/>
            </a:pPr>
            <a:r>
              <a:rPr lang="es-MX" sz="1800" b="1" dirty="0">
                <a:solidFill>
                  <a:srgbClr val="569CD6"/>
                </a:solidFill>
                <a:effectLst/>
              </a:rPr>
              <a:t>La matriz de correlación indica los coeficientes de conexión entre las variables. Cada celda de la tabla muestra el nivel de correlación entre las dos variables.</a:t>
            </a:r>
          </a:p>
          <a:p>
            <a:pPr marL="0" indent="0">
              <a:buNone/>
            </a:pPr>
            <a:endParaRPr lang="es-MX" sz="1600" b="1" dirty="0">
              <a:solidFill>
                <a:srgbClr val="569CD6"/>
              </a:solidFill>
            </a:endParaRPr>
          </a:p>
          <a:p>
            <a:r>
              <a:rPr lang="es-MX" sz="1600" b="0" dirty="0">
                <a:solidFill>
                  <a:srgbClr val="D4D4D4"/>
                </a:solidFill>
                <a:effectLst/>
              </a:rPr>
              <a:t>Se observa que las variables que más correlación tienen entre ellas son:</a:t>
            </a:r>
          </a:p>
          <a:p>
            <a:r>
              <a:rPr lang="es-MX" sz="1600" b="0" dirty="0" err="1">
                <a:solidFill>
                  <a:srgbClr val="D4D4D4"/>
                </a:solidFill>
                <a:effectLst/>
              </a:rPr>
              <a:t>PTS_home</a:t>
            </a:r>
            <a:r>
              <a:rPr lang="es-MX" sz="1600" b="0" dirty="0">
                <a:solidFill>
                  <a:srgbClr val="D4D4D4"/>
                </a:solidFill>
                <a:effectLst/>
              </a:rPr>
              <a:t>, </a:t>
            </a:r>
            <a:r>
              <a:rPr lang="es-MX" sz="1600" b="0" dirty="0" err="1">
                <a:solidFill>
                  <a:srgbClr val="D4D4D4"/>
                </a:solidFill>
                <a:effectLst/>
              </a:rPr>
              <a:t>FG_PCT_home</a:t>
            </a:r>
            <a:r>
              <a:rPr lang="es-MX" sz="1600" b="0" dirty="0">
                <a:solidFill>
                  <a:srgbClr val="D4D4D4"/>
                </a:solidFill>
                <a:effectLst/>
              </a:rPr>
              <a:t>, FG3_PCT_home y </a:t>
            </a:r>
            <a:r>
              <a:rPr lang="es-MX" sz="1600" b="0" dirty="0" err="1">
                <a:solidFill>
                  <a:srgbClr val="D4D4D4"/>
                </a:solidFill>
                <a:effectLst/>
              </a:rPr>
              <a:t>AST_home</a:t>
            </a:r>
            <a:r>
              <a:rPr lang="es-MX" sz="1600" b="0" dirty="0">
                <a:solidFill>
                  <a:srgbClr val="D4D4D4"/>
                </a:solidFill>
                <a:effectLst/>
              </a:rPr>
              <a:t>.</a:t>
            </a:r>
          </a:p>
          <a:p>
            <a:r>
              <a:rPr lang="es-MX" sz="1600" b="0" dirty="0" err="1">
                <a:solidFill>
                  <a:srgbClr val="D4D4D4"/>
                </a:solidFill>
                <a:effectLst/>
              </a:rPr>
              <a:t>PTS_away</a:t>
            </a:r>
            <a:r>
              <a:rPr lang="es-MX" sz="1600" b="0" dirty="0">
                <a:solidFill>
                  <a:srgbClr val="D4D4D4"/>
                </a:solidFill>
                <a:effectLst/>
              </a:rPr>
              <a:t>, </a:t>
            </a:r>
            <a:r>
              <a:rPr lang="es-MX" sz="1600" b="0" dirty="0" err="1">
                <a:solidFill>
                  <a:srgbClr val="D4D4D4"/>
                </a:solidFill>
                <a:effectLst/>
              </a:rPr>
              <a:t>FG_PCT_away</a:t>
            </a:r>
            <a:r>
              <a:rPr lang="es-MX" sz="1600" b="0" dirty="0">
                <a:solidFill>
                  <a:srgbClr val="D4D4D4"/>
                </a:solidFill>
                <a:effectLst/>
              </a:rPr>
              <a:t>, FG3_PCT_away y </a:t>
            </a:r>
            <a:r>
              <a:rPr lang="es-MX" sz="1600" b="0" dirty="0" err="1">
                <a:solidFill>
                  <a:srgbClr val="D4D4D4"/>
                </a:solidFill>
                <a:effectLst/>
              </a:rPr>
              <a:t>AST_away</a:t>
            </a:r>
            <a:r>
              <a:rPr lang="es-MX" sz="1600" b="0" dirty="0">
                <a:solidFill>
                  <a:srgbClr val="D4D4D4"/>
                </a:solidFill>
                <a:effectLst/>
              </a:rPr>
              <a:t>.</a:t>
            </a:r>
          </a:p>
          <a:p>
            <a:pPr algn="just"/>
            <a:endParaRPr lang="es-ES" sz="2200" dirty="0">
              <a:solidFill>
                <a:schemeClr val="bg1"/>
              </a:solidFill>
            </a:endParaRP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571" y="270102"/>
            <a:ext cx="3257006" cy="2035629"/>
          </a:xfrm>
          <a:prstGeom prst="rect">
            <a:avLst/>
          </a:prstGeom>
        </p:spPr>
      </p:pic>
      <p:pic>
        <p:nvPicPr>
          <p:cNvPr id="8" name="Imagen 7">
            <a:extLst>
              <a:ext uri="{FF2B5EF4-FFF2-40B4-BE49-F238E27FC236}">
                <a16:creationId xmlns:a16="http://schemas.microsoft.com/office/drawing/2014/main" id="{18C2A45C-FFB3-4EC7-9B56-3F4905AF753C}"/>
              </a:ext>
            </a:extLst>
          </p:cNvPr>
          <p:cNvPicPr>
            <a:picLocks noChangeAspect="1"/>
          </p:cNvPicPr>
          <p:nvPr/>
        </p:nvPicPr>
        <p:blipFill>
          <a:blip r:embed="rId3"/>
          <a:stretch>
            <a:fillRect/>
          </a:stretch>
        </p:blipFill>
        <p:spPr>
          <a:xfrm>
            <a:off x="193766" y="2179781"/>
            <a:ext cx="5029200" cy="4623459"/>
          </a:xfrm>
          <a:prstGeom prst="rect">
            <a:avLst/>
          </a:prstGeom>
        </p:spPr>
      </p:pic>
    </p:spTree>
    <p:extLst>
      <p:ext uri="{BB962C8B-B14F-4D97-AF65-F5344CB8AC3E}">
        <p14:creationId xmlns:p14="http://schemas.microsoft.com/office/powerpoint/2010/main" val="13834469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3290</Words>
  <Application>Microsoft Office PowerPoint</Application>
  <PresentationFormat>Panorámica</PresentationFormat>
  <Paragraphs>183</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Consolas</vt:lpstr>
      <vt:lpstr>Tema de Office</vt:lpstr>
      <vt:lpstr>NBA Prediction</vt:lpstr>
      <vt:lpstr>Contenido</vt:lpstr>
      <vt:lpstr>Descripción del caso</vt:lpstr>
      <vt:lpstr>Descripción de los datos</vt:lpstr>
      <vt:lpstr>Presentación de PowerPoint</vt:lpstr>
      <vt:lpstr>EDA – Exploratory Data Analysis</vt:lpstr>
      <vt:lpstr>EDA – Exploratory Data Analysis</vt:lpstr>
      <vt:lpstr>EDA – Exploratory Data Analysis</vt:lpstr>
      <vt:lpstr>MATRIZ DE CORRELACION</vt:lpstr>
      <vt:lpstr>MATRIZ DE CORRELACION</vt:lpstr>
      <vt:lpstr>DATOS DESCRIPTIVOS DE INTERES DEL DATASET </vt:lpstr>
      <vt:lpstr>DATOS DESCRIPTIVOS DE INTERES DEL DATASET </vt:lpstr>
      <vt:lpstr>DATOS DESCRIPTIVOS DE INTERES DEL DATASET </vt:lpstr>
      <vt:lpstr>DATOS DESCRIPTIVOS DE INTERES DEL DATASET </vt:lpstr>
      <vt:lpstr>DATOS DESCRIPTIVOS DE INTERES DEL DATASET </vt:lpstr>
      <vt:lpstr>TRANSFORMACIÓN DE VARIABLES </vt:lpstr>
      <vt:lpstr>Presentación de PowerPoint</vt:lpstr>
      <vt:lpstr>TRANSFORMACIÓN DE VARIABLES</vt:lpstr>
      <vt:lpstr>TRANSFORMACIÓN DE VARIABLES</vt:lpstr>
      <vt:lpstr>TRANSFORMACIÓN DE VARIABLES </vt:lpstr>
      <vt:lpstr>TRANSFORMACIÓN DE VARIABLES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Prediction</dc:title>
  <dc:creator>Gustavo Skidelsky</dc:creator>
  <cp:lastModifiedBy>Juan Astudilla</cp:lastModifiedBy>
  <cp:revision>14</cp:revision>
  <dcterms:created xsi:type="dcterms:W3CDTF">2023-01-08T11:15:04Z</dcterms:created>
  <dcterms:modified xsi:type="dcterms:W3CDTF">2023-01-12T02:38:13Z</dcterms:modified>
</cp:coreProperties>
</file>