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5033010" y="685165"/>
            <a:ext cx="1539240" cy="415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业务需求</a:t>
            </a:r>
            <a:endParaRPr lang="x-none" altLang="en-US"/>
          </a:p>
        </p:txBody>
      </p:sp>
      <p:sp>
        <p:nvSpPr>
          <p:cNvPr id="5" name="Rounded Rectangle 4"/>
          <p:cNvSpPr/>
          <p:nvPr/>
        </p:nvSpPr>
        <p:spPr>
          <a:xfrm>
            <a:off x="5027930" y="1520825"/>
            <a:ext cx="1539240" cy="415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领域确定</a:t>
            </a:r>
            <a:endParaRPr lang="x-none" altLang="en-US"/>
          </a:p>
        </p:txBody>
      </p:sp>
      <p:sp>
        <p:nvSpPr>
          <p:cNvPr id="6" name="Rounded Rectangle 5"/>
          <p:cNvSpPr/>
          <p:nvPr/>
        </p:nvSpPr>
        <p:spPr>
          <a:xfrm>
            <a:off x="4067810" y="2525395"/>
            <a:ext cx="1313180" cy="415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数据收集</a:t>
            </a:r>
            <a:endParaRPr lang="x-none" altLang="en-US"/>
          </a:p>
        </p:txBody>
      </p:sp>
      <p:sp>
        <p:nvSpPr>
          <p:cNvPr id="7" name="Rounded Rectangle 6"/>
          <p:cNvSpPr/>
          <p:nvPr/>
        </p:nvSpPr>
        <p:spPr>
          <a:xfrm>
            <a:off x="6301740" y="2520950"/>
            <a:ext cx="1229360" cy="396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图谱设计</a:t>
            </a:r>
            <a:endParaRPr lang="x-none" altLang="en-US"/>
          </a:p>
        </p:txBody>
      </p:sp>
      <p:sp>
        <p:nvSpPr>
          <p:cNvPr id="8" name="Rounded Rectangle 7"/>
          <p:cNvSpPr/>
          <p:nvPr/>
        </p:nvSpPr>
        <p:spPr>
          <a:xfrm>
            <a:off x="5145405" y="3310890"/>
            <a:ext cx="1435735" cy="368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知识清洗</a:t>
            </a:r>
            <a:endParaRPr lang="x-none" altLang="en-US"/>
          </a:p>
        </p:txBody>
      </p:sp>
      <p:sp>
        <p:nvSpPr>
          <p:cNvPr id="9" name="Rounded Rectangle 8"/>
          <p:cNvSpPr/>
          <p:nvPr/>
        </p:nvSpPr>
        <p:spPr>
          <a:xfrm>
            <a:off x="5093335" y="4072890"/>
            <a:ext cx="1538605" cy="415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知识存储</a:t>
            </a:r>
            <a:endParaRPr lang="x-none" altLang="en-US"/>
          </a:p>
        </p:txBody>
      </p:sp>
      <p:sp>
        <p:nvSpPr>
          <p:cNvPr id="11" name="Rounded Rectangle 10"/>
          <p:cNvSpPr/>
          <p:nvPr/>
        </p:nvSpPr>
        <p:spPr>
          <a:xfrm>
            <a:off x="5121910" y="5042535"/>
            <a:ext cx="1472565" cy="4051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知识分析</a:t>
            </a:r>
            <a:endParaRPr lang="x-none" altLang="en-US"/>
          </a:p>
        </p:txBody>
      </p:sp>
      <p:sp>
        <p:nvSpPr>
          <p:cNvPr id="12" name="Rounded Rectangle 11"/>
          <p:cNvSpPr/>
          <p:nvPr/>
        </p:nvSpPr>
        <p:spPr>
          <a:xfrm>
            <a:off x="8038465" y="2142490"/>
            <a:ext cx="1170940" cy="302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400"/>
              <a:t>实体定义</a:t>
            </a:r>
            <a:endParaRPr lang="x-none" altLang="en-US" sz="1400"/>
          </a:p>
        </p:txBody>
      </p:sp>
      <p:sp>
        <p:nvSpPr>
          <p:cNvPr id="14" name="Rounded Rectangle 13"/>
          <p:cNvSpPr/>
          <p:nvPr/>
        </p:nvSpPr>
        <p:spPr>
          <a:xfrm>
            <a:off x="8041005" y="2590165"/>
            <a:ext cx="1170940" cy="302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400"/>
              <a:t>属性定义</a:t>
            </a:r>
            <a:endParaRPr lang="x-none" altLang="en-US" sz="1400"/>
          </a:p>
        </p:txBody>
      </p:sp>
      <p:sp>
        <p:nvSpPr>
          <p:cNvPr id="15" name="Rounded Rectangle 14"/>
          <p:cNvSpPr/>
          <p:nvPr/>
        </p:nvSpPr>
        <p:spPr>
          <a:xfrm>
            <a:off x="8037195" y="3058160"/>
            <a:ext cx="1170940" cy="302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400"/>
              <a:t>关系定义</a:t>
            </a:r>
            <a:endParaRPr lang="x-none" altLang="en-US" sz="1400"/>
          </a:p>
        </p:txBody>
      </p:sp>
      <p:sp>
        <p:nvSpPr>
          <p:cNvPr id="16" name="Rounded Rectangle 15"/>
          <p:cNvSpPr/>
          <p:nvPr/>
        </p:nvSpPr>
        <p:spPr>
          <a:xfrm>
            <a:off x="2202815" y="2166620"/>
            <a:ext cx="1264920" cy="302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400"/>
              <a:t>结构化采集</a:t>
            </a:r>
            <a:endParaRPr lang="x-none" altLang="en-US" sz="1400"/>
          </a:p>
        </p:txBody>
      </p:sp>
      <p:sp>
        <p:nvSpPr>
          <p:cNvPr id="17" name="Rounded Rectangle 16"/>
          <p:cNvSpPr/>
          <p:nvPr/>
        </p:nvSpPr>
        <p:spPr>
          <a:xfrm>
            <a:off x="2206625" y="2559685"/>
            <a:ext cx="1293495" cy="339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400"/>
              <a:t>半结构化解析</a:t>
            </a:r>
            <a:endParaRPr lang="x-none" altLang="en-US" sz="1400"/>
          </a:p>
        </p:txBody>
      </p:sp>
      <p:sp>
        <p:nvSpPr>
          <p:cNvPr id="18" name="Rounded Rectangle 17"/>
          <p:cNvSpPr/>
          <p:nvPr/>
        </p:nvSpPr>
        <p:spPr>
          <a:xfrm>
            <a:off x="2192655" y="3035935"/>
            <a:ext cx="1312545" cy="302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400"/>
              <a:t>非结构化抽取</a:t>
            </a:r>
            <a:endParaRPr lang="x-none" altLang="en-US" sz="1400"/>
          </a:p>
        </p:txBody>
      </p:sp>
      <p:sp>
        <p:nvSpPr>
          <p:cNvPr id="19" name="Rounded Rectangle 18"/>
          <p:cNvSpPr/>
          <p:nvPr/>
        </p:nvSpPr>
        <p:spPr>
          <a:xfrm>
            <a:off x="3542030" y="492760"/>
            <a:ext cx="1002030" cy="321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400"/>
              <a:t>做什么？</a:t>
            </a:r>
            <a:endParaRPr lang="x-none" altLang="en-US" sz="1400"/>
          </a:p>
        </p:txBody>
      </p:sp>
      <p:sp>
        <p:nvSpPr>
          <p:cNvPr id="20" name="Rounded Rectangle 19"/>
          <p:cNvSpPr/>
          <p:nvPr/>
        </p:nvSpPr>
        <p:spPr>
          <a:xfrm>
            <a:off x="7090410" y="470535"/>
            <a:ext cx="1132840" cy="330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400"/>
              <a:t>做来干嘛？</a:t>
            </a:r>
            <a:endParaRPr lang="x-none" altLang="en-US" sz="1400"/>
          </a:p>
        </p:txBody>
      </p:sp>
      <p:sp>
        <p:nvSpPr>
          <p:cNvPr id="21" name="Rounded Rectangle 20"/>
          <p:cNvSpPr/>
          <p:nvPr/>
        </p:nvSpPr>
        <p:spPr>
          <a:xfrm>
            <a:off x="3556000" y="923290"/>
            <a:ext cx="992505" cy="321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400"/>
              <a:t>怎么做？</a:t>
            </a:r>
            <a:endParaRPr lang="x-none" altLang="en-US" sz="1400"/>
          </a:p>
        </p:txBody>
      </p:sp>
      <p:sp>
        <p:nvSpPr>
          <p:cNvPr id="22" name="Rounded Rectangle 21"/>
          <p:cNvSpPr/>
          <p:nvPr/>
        </p:nvSpPr>
        <p:spPr>
          <a:xfrm>
            <a:off x="7104380" y="964565"/>
            <a:ext cx="1169670" cy="330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400"/>
              <a:t>技术可行？</a:t>
            </a:r>
            <a:endParaRPr lang="x-none" altLang="en-US" sz="1400"/>
          </a:p>
        </p:txBody>
      </p:sp>
      <p:sp>
        <p:nvSpPr>
          <p:cNvPr id="23" name="Right Brace 22"/>
          <p:cNvSpPr/>
          <p:nvPr/>
        </p:nvSpPr>
        <p:spPr>
          <a:xfrm>
            <a:off x="4581525" y="573405"/>
            <a:ext cx="358775" cy="641985"/>
          </a:xfrm>
          <a:prstGeom prst="rightBrace">
            <a:avLst>
              <a:gd name="adj1" fmla="val 0"/>
              <a:gd name="adj2" fmla="val 4856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 flipH="1">
            <a:off x="6635750" y="597535"/>
            <a:ext cx="434975" cy="641985"/>
          </a:xfrm>
          <a:prstGeom prst="rightBrace">
            <a:avLst>
              <a:gd name="adj1" fmla="val 0"/>
              <a:gd name="adj2" fmla="val 4856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>
            <a:off x="3497580" y="2373630"/>
            <a:ext cx="490855" cy="810895"/>
          </a:xfrm>
          <a:prstGeom prst="rightBrace">
            <a:avLst>
              <a:gd name="adj1" fmla="val 0"/>
              <a:gd name="adj2" fmla="val 4856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 flipH="1">
            <a:off x="7594600" y="2330450"/>
            <a:ext cx="461645" cy="810895"/>
          </a:xfrm>
          <a:prstGeom prst="rightBrace">
            <a:avLst>
              <a:gd name="adj1" fmla="val 0"/>
              <a:gd name="adj2" fmla="val 4856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420995" y="2560320"/>
            <a:ext cx="887730" cy="131445"/>
          </a:xfrm>
          <a:prstGeom prst="rightArrow">
            <a:avLst>
              <a:gd name="adj1" fmla="val 62055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0800000">
            <a:off x="5386070" y="2783840"/>
            <a:ext cx="897255" cy="1606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5678170" y="2941955"/>
            <a:ext cx="264160" cy="3486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5682615" y="3655695"/>
            <a:ext cx="264160" cy="4248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5679440" y="4488815"/>
            <a:ext cx="264160" cy="49022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5669915" y="1112520"/>
            <a:ext cx="264160" cy="41529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5669915" y="1944370"/>
            <a:ext cx="264160" cy="49022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2105660" y="270510"/>
            <a:ext cx="7187565" cy="172847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dk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056130" y="2036445"/>
            <a:ext cx="7388225" cy="25584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dk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2149475" y="4669790"/>
            <a:ext cx="7385685" cy="100203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9546590" y="89281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 b="1"/>
              <a:t>需求层</a:t>
            </a:r>
            <a:endParaRPr lang="x-none" altLang="en-US" sz="2000" b="1"/>
          </a:p>
        </p:txBody>
      </p:sp>
      <p:sp>
        <p:nvSpPr>
          <p:cNvPr id="40" name="Text Box 39"/>
          <p:cNvSpPr txBox="1"/>
          <p:nvPr/>
        </p:nvSpPr>
        <p:spPr>
          <a:xfrm>
            <a:off x="9607550" y="307848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/>
            <a:r>
              <a:rPr lang="x-none" altLang="en-US" sz="2000" b="1">
                <a:sym typeface="+mn-ea"/>
              </a:rPr>
              <a:t>模型层</a:t>
            </a:r>
            <a:endParaRPr lang="x-none" altLang="en-US" sz="2000" b="1">
              <a:sym typeface="+mn-ea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9668510" y="495300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/>
            <a:r>
              <a:rPr lang="x-none" altLang="en-US" sz="2000" b="1">
                <a:sym typeface="+mn-ea"/>
              </a:rPr>
              <a:t>应用层</a:t>
            </a:r>
            <a:endParaRPr lang="x-none" altLang="en-US" sz="2000" b="1">
              <a:sym typeface="+mn-ea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033010" y="694690"/>
            <a:ext cx="1539240" cy="415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业务需求</a:t>
            </a:r>
            <a:endParaRPr lang="x-none" altLang="en-US"/>
          </a:p>
        </p:txBody>
      </p:sp>
      <p:sp>
        <p:nvSpPr>
          <p:cNvPr id="44" name="Rounded Rectangle 43"/>
          <p:cNvSpPr/>
          <p:nvPr/>
        </p:nvSpPr>
        <p:spPr>
          <a:xfrm>
            <a:off x="5027930" y="1530350"/>
            <a:ext cx="1539240" cy="415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领域确定</a:t>
            </a:r>
            <a:endParaRPr lang="x-none" altLang="en-US"/>
          </a:p>
        </p:txBody>
      </p:sp>
      <p:sp>
        <p:nvSpPr>
          <p:cNvPr id="45" name="Rounded Rectangle 44"/>
          <p:cNvSpPr/>
          <p:nvPr/>
        </p:nvSpPr>
        <p:spPr>
          <a:xfrm>
            <a:off x="3542030" y="502285"/>
            <a:ext cx="1002030" cy="321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400"/>
              <a:t>做什么？</a:t>
            </a:r>
            <a:endParaRPr lang="x-none" altLang="en-US" sz="1400"/>
          </a:p>
        </p:txBody>
      </p:sp>
      <p:sp>
        <p:nvSpPr>
          <p:cNvPr id="46" name="Rounded Rectangle 45"/>
          <p:cNvSpPr/>
          <p:nvPr/>
        </p:nvSpPr>
        <p:spPr>
          <a:xfrm>
            <a:off x="7090410" y="480060"/>
            <a:ext cx="1132840" cy="330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400"/>
              <a:t>做来干嘛？</a:t>
            </a:r>
            <a:endParaRPr lang="x-none" altLang="en-US" sz="1400"/>
          </a:p>
        </p:txBody>
      </p:sp>
      <p:sp>
        <p:nvSpPr>
          <p:cNvPr id="47" name="Rounded Rectangle 46"/>
          <p:cNvSpPr/>
          <p:nvPr/>
        </p:nvSpPr>
        <p:spPr>
          <a:xfrm>
            <a:off x="3556000" y="932815"/>
            <a:ext cx="992505" cy="321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400"/>
              <a:t>怎么做？</a:t>
            </a:r>
            <a:endParaRPr lang="x-none" altLang="en-US" sz="1400"/>
          </a:p>
        </p:txBody>
      </p:sp>
      <p:sp>
        <p:nvSpPr>
          <p:cNvPr id="48" name="Rounded Rectangle 47"/>
          <p:cNvSpPr/>
          <p:nvPr/>
        </p:nvSpPr>
        <p:spPr>
          <a:xfrm>
            <a:off x="7104380" y="974090"/>
            <a:ext cx="1169670" cy="330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400"/>
              <a:t>技术可行？</a:t>
            </a:r>
            <a:endParaRPr lang="x-none" altLang="en-US" sz="1400"/>
          </a:p>
        </p:txBody>
      </p:sp>
      <p:sp>
        <p:nvSpPr>
          <p:cNvPr id="49" name="Rounded Rectangle 48"/>
          <p:cNvSpPr/>
          <p:nvPr/>
        </p:nvSpPr>
        <p:spPr>
          <a:xfrm>
            <a:off x="4067810" y="2534285"/>
            <a:ext cx="1313180" cy="415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数据收集</a:t>
            </a:r>
            <a:endParaRPr lang="x-none" altLang="en-US"/>
          </a:p>
        </p:txBody>
      </p:sp>
      <p:sp>
        <p:nvSpPr>
          <p:cNvPr id="50" name="Rounded Rectangle 49"/>
          <p:cNvSpPr/>
          <p:nvPr/>
        </p:nvSpPr>
        <p:spPr>
          <a:xfrm>
            <a:off x="6301740" y="2529840"/>
            <a:ext cx="1229360" cy="396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图谱设计</a:t>
            </a:r>
            <a:endParaRPr lang="x-none" altLang="en-US"/>
          </a:p>
        </p:txBody>
      </p:sp>
      <p:sp>
        <p:nvSpPr>
          <p:cNvPr id="51" name="Rounded Rectangle 50"/>
          <p:cNvSpPr/>
          <p:nvPr/>
        </p:nvSpPr>
        <p:spPr>
          <a:xfrm>
            <a:off x="2202815" y="2175510"/>
            <a:ext cx="1264920" cy="302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400"/>
              <a:t>结构化采集</a:t>
            </a:r>
            <a:endParaRPr lang="x-none" altLang="en-US" sz="1400"/>
          </a:p>
        </p:txBody>
      </p:sp>
      <p:sp>
        <p:nvSpPr>
          <p:cNvPr id="52" name="Rounded Rectangle 51"/>
          <p:cNvSpPr/>
          <p:nvPr/>
        </p:nvSpPr>
        <p:spPr>
          <a:xfrm>
            <a:off x="2206625" y="2568575"/>
            <a:ext cx="1293495" cy="339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400"/>
              <a:t>半结构化解析</a:t>
            </a:r>
            <a:endParaRPr lang="x-none" altLang="en-US" sz="1400"/>
          </a:p>
        </p:txBody>
      </p:sp>
      <p:sp>
        <p:nvSpPr>
          <p:cNvPr id="53" name="Rounded Rectangle 52"/>
          <p:cNvSpPr/>
          <p:nvPr/>
        </p:nvSpPr>
        <p:spPr>
          <a:xfrm>
            <a:off x="2192655" y="3044825"/>
            <a:ext cx="1312545" cy="302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400"/>
              <a:t>非结构化抽取</a:t>
            </a:r>
            <a:endParaRPr lang="x-none" altLang="en-US" sz="1400"/>
          </a:p>
        </p:txBody>
      </p:sp>
      <p:sp>
        <p:nvSpPr>
          <p:cNvPr id="54" name="Rounded Rectangle 53"/>
          <p:cNvSpPr/>
          <p:nvPr/>
        </p:nvSpPr>
        <p:spPr>
          <a:xfrm>
            <a:off x="5033010" y="703580"/>
            <a:ext cx="1539240" cy="415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业务需求</a:t>
            </a:r>
            <a:endParaRPr lang="x-none" altLang="en-US"/>
          </a:p>
        </p:txBody>
      </p:sp>
      <p:sp>
        <p:nvSpPr>
          <p:cNvPr id="55" name="Rounded Rectangle 54"/>
          <p:cNvSpPr/>
          <p:nvPr/>
        </p:nvSpPr>
        <p:spPr>
          <a:xfrm>
            <a:off x="5027930" y="1539240"/>
            <a:ext cx="1539240" cy="415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领域确定</a:t>
            </a:r>
            <a:endParaRPr lang="x-none" altLang="en-US"/>
          </a:p>
        </p:txBody>
      </p:sp>
      <p:sp>
        <p:nvSpPr>
          <p:cNvPr id="56" name="Rounded Rectangle 55"/>
          <p:cNvSpPr/>
          <p:nvPr/>
        </p:nvSpPr>
        <p:spPr>
          <a:xfrm>
            <a:off x="3542030" y="511175"/>
            <a:ext cx="1002030" cy="321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400"/>
              <a:t>做什么？</a:t>
            </a:r>
            <a:endParaRPr lang="x-none" altLang="en-US" sz="1400"/>
          </a:p>
        </p:txBody>
      </p:sp>
      <p:sp>
        <p:nvSpPr>
          <p:cNvPr id="57" name="Rounded Rectangle 56"/>
          <p:cNvSpPr/>
          <p:nvPr/>
        </p:nvSpPr>
        <p:spPr>
          <a:xfrm>
            <a:off x="7090410" y="488950"/>
            <a:ext cx="1132840" cy="330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400"/>
              <a:t>做来干嘛？</a:t>
            </a:r>
            <a:endParaRPr lang="x-none" altLang="en-US" sz="1400"/>
          </a:p>
        </p:txBody>
      </p:sp>
      <p:sp>
        <p:nvSpPr>
          <p:cNvPr id="58" name="Rounded Rectangle 57"/>
          <p:cNvSpPr/>
          <p:nvPr/>
        </p:nvSpPr>
        <p:spPr>
          <a:xfrm>
            <a:off x="3556000" y="941705"/>
            <a:ext cx="992505" cy="321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400"/>
              <a:t>怎么做？</a:t>
            </a:r>
            <a:endParaRPr lang="x-none" altLang="en-US" sz="1400"/>
          </a:p>
        </p:txBody>
      </p:sp>
      <p:sp>
        <p:nvSpPr>
          <p:cNvPr id="59" name="Rounded Rectangle 58"/>
          <p:cNvSpPr/>
          <p:nvPr/>
        </p:nvSpPr>
        <p:spPr>
          <a:xfrm>
            <a:off x="7104380" y="982980"/>
            <a:ext cx="1169670" cy="330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400"/>
              <a:t>技术可行？</a:t>
            </a:r>
            <a:endParaRPr lang="x-none" altLang="en-US" sz="1400"/>
          </a:p>
        </p:txBody>
      </p:sp>
      <p:sp>
        <p:nvSpPr>
          <p:cNvPr id="60" name="Rounded Rectangle 59"/>
          <p:cNvSpPr/>
          <p:nvPr/>
        </p:nvSpPr>
        <p:spPr>
          <a:xfrm>
            <a:off x="5154930" y="3310890"/>
            <a:ext cx="1435735" cy="3689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知识清洗</a:t>
            </a:r>
            <a:endParaRPr lang="x-none" altLang="en-US"/>
          </a:p>
        </p:txBody>
      </p:sp>
      <p:sp>
        <p:nvSpPr>
          <p:cNvPr id="61" name="Rounded Rectangle 60"/>
          <p:cNvSpPr/>
          <p:nvPr/>
        </p:nvSpPr>
        <p:spPr>
          <a:xfrm>
            <a:off x="5102860" y="4072890"/>
            <a:ext cx="1538605" cy="4152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知识存储</a:t>
            </a:r>
            <a:endParaRPr lang="x-none" altLang="en-US"/>
          </a:p>
        </p:txBody>
      </p:sp>
      <p:sp>
        <p:nvSpPr>
          <p:cNvPr id="62" name="Rounded Rectangle 61"/>
          <p:cNvSpPr/>
          <p:nvPr/>
        </p:nvSpPr>
        <p:spPr>
          <a:xfrm>
            <a:off x="3352165" y="5039360"/>
            <a:ext cx="1472565" cy="4051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自动问答</a:t>
            </a:r>
            <a:endParaRPr lang="x-none" altLang="en-US"/>
          </a:p>
        </p:txBody>
      </p:sp>
      <p:sp>
        <p:nvSpPr>
          <p:cNvPr id="63" name="Rounded Rectangle 62"/>
          <p:cNvSpPr/>
          <p:nvPr/>
        </p:nvSpPr>
        <p:spPr>
          <a:xfrm>
            <a:off x="8047990" y="2142490"/>
            <a:ext cx="1170940" cy="3022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400"/>
              <a:t>实体定义</a:t>
            </a:r>
            <a:endParaRPr lang="x-none" altLang="en-US" sz="1400"/>
          </a:p>
        </p:txBody>
      </p:sp>
      <p:sp>
        <p:nvSpPr>
          <p:cNvPr id="64" name="Rounded Rectangle 63"/>
          <p:cNvSpPr/>
          <p:nvPr/>
        </p:nvSpPr>
        <p:spPr>
          <a:xfrm>
            <a:off x="8050530" y="2590165"/>
            <a:ext cx="1170940" cy="3022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400"/>
              <a:t>属性定义</a:t>
            </a:r>
            <a:endParaRPr lang="x-none" altLang="en-US" sz="1400"/>
          </a:p>
        </p:txBody>
      </p:sp>
      <p:sp>
        <p:nvSpPr>
          <p:cNvPr id="65" name="Rounded Rectangle 64"/>
          <p:cNvSpPr/>
          <p:nvPr/>
        </p:nvSpPr>
        <p:spPr>
          <a:xfrm>
            <a:off x="8046720" y="3058160"/>
            <a:ext cx="1170940" cy="3022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400"/>
              <a:t>关系定义</a:t>
            </a:r>
            <a:endParaRPr lang="x-none" altLang="en-US" sz="1400"/>
          </a:p>
        </p:txBody>
      </p:sp>
      <p:sp>
        <p:nvSpPr>
          <p:cNvPr id="66" name="Rounded Rectangle 65"/>
          <p:cNvSpPr/>
          <p:nvPr/>
        </p:nvSpPr>
        <p:spPr>
          <a:xfrm>
            <a:off x="4077335" y="2534285"/>
            <a:ext cx="1313180" cy="4152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数据收集</a:t>
            </a:r>
            <a:endParaRPr lang="x-none" altLang="en-US"/>
          </a:p>
        </p:txBody>
      </p:sp>
      <p:sp>
        <p:nvSpPr>
          <p:cNvPr id="67" name="Rounded Rectangle 66"/>
          <p:cNvSpPr/>
          <p:nvPr/>
        </p:nvSpPr>
        <p:spPr>
          <a:xfrm>
            <a:off x="6311265" y="2529840"/>
            <a:ext cx="1229360" cy="3962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图谱设计</a:t>
            </a:r>
            <a:endParaRPr lang="x-none" altLang="en-US"/>
          </a:p>
        </p:txBody>
      </p:sp>
      <p:sp>
        <p:nvSpPr>
          <p:cNvPr id="68" name="Rounded Rectangle 67"/>
          <p:cNvSpPr/>
          <p:nvPr/>
        </p:nvSpPr>
        <p:spPr>
          <a:xfrm>
            <a:off x="2212340" y="2175510"/>
            <a:ext cx="1264920" cy="3022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400"/>
              <a:t>结构化采集</a:t>
            </a:r>
            <a:endParaRPr lang="x-none" altLang="en-US" sz="1400"/>
          </a:p>
        </p:txBody>
      </p:sp>
      <p:sp>
        <p:nvSpPr>
          <p:cNvPr id="69" name="Rounded Rectangle 68"/>
          <p:cNvSpPr/>
          <p:nvPr/>
        </p:nvSpPr>
        <p:spPr>
          <a:xfrm>
            <a:off x="2216150" y="2568575"/>
            <a:ext cx="1293495" cy="339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400"/>
              <a:t>半结构化解析</a:t>
            </a:r>
            <a:endParaRPr lang="x-none" altLang="en-US" sz="1400"/>
          </a:p>
        </p:txBody>
      </p:sp>
      <p:sp>
        <p:nvSpPr>
          <p:cNvPr id="70" name="Rounded Rectangle 69"/>
          <p:cNvSpPr/>
          <p:nvPr/>
        </p:nvSpPr>
        <p:spPr>
          <a:xfrm>
            <a:off x="2202180" y="3044825"/>
            <a:ext cx="1312545" cy="3022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400"/>
              <a:t>非结构化抽取</a:t>
            </a:r>
            <a:endParaRPr lang="x-none" altLang="en-US" sz="1400"/>
          </a:p>
        </p:txBody>
      </p:sp>
      <p:sp>
        <p:nvSpPr>
          <p:cNvPr id="71" name="Rounded Rectangle 70"/>
          <p:cNvSpPr/>
          <p:nvPr/>
        </p:nvSpPr>
        <p:spPr>
          <a:xfrm>
            <a:off x="5042535" y="703580"/>
            <a:ext cx="1539240" cy="4152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业务需求</a:t>
            </a:r>
            <a:endParaRPr lang="x-none" altLang="en-US"/>
          </a:p>
        </p:txBody>
      </p:sp>
      <p:sp>
        <p:nvSpPr>
          <p:cNvPr id="72" name="Rounded Rectangle 71"/>
          <p:cNvSpPr/>
          <p:nvPr/>
        </p:nvSpPr>
        <p:spPr>
          <a:xfrm>
            <a:off x="5037455" y="1539240"/>
            <a:ext cx="1539240" cy="4152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领域确定</a:t>
            </a:r>
            <a:endParaRPr lang="x-none" altLang="en-US"/>
          </a:p>
        </p:txBody>
      </p:sp>
      <p:sp>
        <p:nvSpPr>
          <p:cNvPr id="73" name="Rounded Rectangle 72"/>
          <p:cNvSpPr/>
          <p:nvPr/>
        </p:nvSpPr>
        <p:spPr>
          <a:xfrm>
            <a:off x="3551555" y="511175"/>
            <a:ext cx="1002030" cy="3219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400"/>
              <a:t>做什么？</a:t>
            </a:r>
            <a:endParaRPr lang="x-none" altLang="en-US" sz="1400"/>
          </a:p>
        </p:txBody>
      </p:sp>
      <p:sp>
        <p:nvSpPr>
          <p:cNvPr id="74" name="Rounded Rectangle 73"/>
          <p:cNvSpPr/>
          <p:nvPr/>
        </p:nvSpPr>
        <p:spPr>
          <a:xfrm>
            <a:off x="7099935" y="488950"/>
            <a:ext cx="1132840" cy="3308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400"/>
              <a:t>做来干嘛？</a:t>
            </a:r>
            <a:endParaRPr lang="x-none" altLang="en-US" sz="1400"/>
          </a:p>
        </p:txBody>
      </p:sp>
      <p:sp>
        <p:nvSpPr>
          <p:cNvPr id="75" name="Rounded Rectangle 74"/>
          <p:cNvSpPr/>
          <p:nvPr/>
        </p:nvSpPr>
        <p:spPr>
          <a:xfrm>
            <a:off x="3565525" y="941705"/>
            <a:ext cx="992505" cy="3219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400"/>
              <a:t>怎么做？</a:t>
            </a:r>
            <a:endParaRPr lang="x-none" altLang="en-US" sz="1400"/>
          </a:p>
        </p:txBody>
      </p:sp>
      <p:sp>
        <p:nvSpPr>
          <p:cNvPr id="76" name="Rounded Rectangle 75"/>
          <p:cNvSpPr/>
          <p:nvPr/>
        </p:nvSpPr>
        <p:spPr>
          <a:xfrm>
            <a:off x="7113905" y="982980"/>
            <a:ext cx="1169670" cy="3308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400"/>
              <a:t>技术可行？</a:t>
            </a:r>
            <a:endParaRPr lang="x-none" altLang="en-US" sz="1400"/>
          </a:p>
        </p:txBody>
      </p:sp>
      <p:sp>
        <p:nvSpPr>
          <p:cNvPr id="77" name="Text Box 76"/>
          <p:cNvSpPr txBox="1"/>
          <p:nvPr/>
        </p:nvSpPr>
        <p:spPr>
          <a:xfrm>
            <a:off x="4413250" y="5854700"/>
            <a:ext cx="3154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/>
              <a:t>业务驱动的知识图谱构建框架</a:t>
            </a:r>
            <a:endParaRPr lang="x-none" altLang="en-US" b="1"/>
          </a:p>
        </p:txBody>
      </p:sp>
      <p:sp>
        <p:nvSpPr>
          <p:cNvPr id="79" name="Rounded Rectangle 78"/>
          <p:cNvSpPr/>
          <p:nvPr/>
        </p:nvSpPr>
        <p:spPr>
          <a:xfrm>
            <a:off x="3754120" y="3346450"/>
            <a:ext cx="1170940" cy="3022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400"/>
              <a:t>实体消歧</a:t>
            </a:r>
            <a:endParaRPr lang="x-none" altLang="en-US" sz="1400"/>
          </a:p>
        </p:txBody>
      </p:sp>
      <p:sp>
        <p:nvSpPr>
          <p:cNvPr id="80" name="Rounded Rectangle 79"/>
          <p:cNvSpPr/>
          <p:nvPr/>
        </p:nvSpPr>
        <p:spPr>
          <a:xfrm>
            <a:off x="6832600" y="3344545"/>
            <a:ext cx="1170940" cy="3022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400"/>
              <a:t>关系融合</a:t>
            </a:r>
            <a:endParaRPr lang="x-none" altLang="en-US" sz="1400"/>
          </a:p>
        </p:txBody>
      </p:sp>
      <p:cxnSp>
        <p:nvCxnSpPr>
          <p:cNvPr id="81" name="Straight Connector 80"/>
          <p:cNvCxnSpPr>
            <a:stCxn id="60" idx="3"/>
            <a:endCxn id="80" idx="1"/>
          </p:cNvCxnSpPr>
          <p:nvPr/>
        </p:nvCxnSpPr>
        <p:spPr>
          <a:xfrm>
            <a:off x="6590665" y="3495675"/>
            <a:ext cx="2419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903470" y="3491865"/>
            <a:ext cx="2419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6863715" y="5056505"/>
            <a:ext cx="1472565" cy="4051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知识查询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" name="Text Box 76"/>
          <p:cNvSpPr txBox="1"/>
          <p:nvPr/>
        </p:nvSpPr>
        <p:spPr>
          <a:xfrm>
            <a:off x="3818890" y="5561965"/>
            <a:ext cx="3535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400" b="1"/>
              <a:t>基于知识图谱的问答框架</a:t>
            </a:r>
            <a:endParaRPr lang="x-none" altLang="en-US" sz="2400" b="1"/>
          </a:p>
        </p:txBody>
      </p:sp>
      <p:grpSp>
        <p:nvGrpSpPr>
          <p:cNvPr id="2" name="组合 1"/>
          <p:cNvGrpSpPr/>
          <p:nvPr/>
        </p:nvGrpSpPr>
        <p:grpSpPr>
          <a:xfrm>
            <a:off x="2246630" y="874395"/>
            <a:ext cx="6832600" cy="4493260"/>
            <a:chOff x="3538" y="1377"/>
            <a:chExt cx="10760" cy="7076"/>
          </a:xfrm>
        </p:grpSpPr>
        <p:sp>
          <p:nvSpPr>
            <p:cNvPr id="71" name="Rounded Rectangle 70"/>
            <p:cNvSpPr/>
            <p:nvPr/>
          </p:nvSpPr>
          <p:spPr>
            <a:xfrm>
              <a:off x="7153" y="1377"/>
              <a:ext cx="2424" cy="6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/>
                <a:t>自然问句</a:t>
              </a:r>
              <a:endParaRPr lang="x-none" alt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7100" y="2766"/>
              <a:ext cx="2424" cy="6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/>
                <a:t>问句分类</a:t>
              </a:r>
              <a:endParaRPr lang="x-none" alt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136" y="4186"/>
              <a:ext cx="2424" cy="6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/>
                <a:t>问句解析</a:t>
              </a:r>
              <a:endParaRPr lang="x-none" alt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128" y="5637"/>
              <a:ext cx="2529" cy="75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/>
                <a:t>查询语句</a:t>
              </a:r>
              <a:endParaRPr lang="x-none" altLang="en-US"/>
            </a:p>
            <a:p>
              <a:pPr algn="ctr"/>
              <a:r>
                <a:rPr lang="x-none" altLang="en-US"/>
                <a:t>转换</a:t>
              </a:r>
              <a:endParaRPr lang="x-none" altLang="en-US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6959" y="7263"/>
              <a:ext cx="2618" cy="1190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x-none" altLang="en-US">
                  <a:sym typeface="+mn-ea"/>
                </a:rPr>
                <a:t>医药知识图谱</a:t>
              </a:r>
              <a:endParaRPr lang="x-none" altLang="en-US">
                <a:sym typeface="+mn-ea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497" y="7502"/>
              <a:ext cx="2529" cy="75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/>
                <a:t>结果返回</a:t>
              </a:r>
              <a:endParaRPr lang="x-none" alt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45" y="2668"/>
              <a:ext cx="2677" cy="8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/>
                <a:t>question_</a:t>
              </a:r>
              <a:endParaRPr lang="x-none" altLang="en-US"/>
            </a:p>
            <a:p>
              <a:pPr algn="ctr"/>
              <a:r>
                <a:rPr lang="x-none" altLang="en-US"/>
                <a:t>classifier</a:t>
              </a:r>
              <a:endParaRPr lang="x-none" alt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948" y="4073"/>
              <a:ext cx="2677" cy="8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/>
                <a:t>question_</a:t>
              </a:r>
              <a:endParaRPr lang="x-none" altLang="en-US"/>
            </a:p>
            <a:p>
              <a:pPr algn="ctr"/>
              <a:r>
                <a:rPr lang="x-none" altLang="en-US"/>
                <a:t>parser</a:t>
              </a:r>
              <a:endParaRPr lang="x-none" alt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955" y="5612"/>
              <a:ext cx="2677" cy="8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x-none"/>
                <a:t>answer_search</a:t>
              </a:r>
              <a:endParaRPr lang="en-US" altLang="x-none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9987" y="2556"/>
              <a:ext cx="1755" cy="55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/>
                <a:t>Ruler</a:t>
              </a:r>
              <a:endParaRPr lang="x-none" alt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9993" y="3172"/>
              <a:ext cx="1755" cy="55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/>
                <a:t>WordKB</a:t>
              </a:r>
              <a:endParaRPr lang="x-none" alt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0023" y="4035"/>
              <a:ext cx="1755" cy="55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/>
                <a:t>Ruler</a:t>
              </a:r>
              <a:endParaRPr lang="x-none" alt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0030" y="4637"/>
              <a:ext cx="1755" cy="55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/>
                <a:t>WordKB</a:t>
              </a:r>
              <a:endParaRPr lang="x-none" alt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1839" y="4070"/>
              <a:ext cx="2380" cy="109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/>
                <a:t>Dependency</a:t>
              </a:r>
              <a:endParaRPr lang="x-none" altLang="en-US"/>
            </a:p>
            <a:p>
              <a:pPr algn="ctr"/>
              <a:r>
                <a:rPr lang="x-none" altLang="en-US"/>
                <a:t>Parser</a:t>
              </a:r>
              <a:endParaRPr lang="x-none" alt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0068" y="5614"/>
              <a:ext cx="1843" cy="80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/>
                <a:t>slot</a:t>
              </a:r>
              <a:endParaRPr lang="x-none" altLang="en-US"/>
            </a:p>
            <a:p>
              <a:pPr algn="ctr"/>
              <a:r>
                <a:rPr lang="x-none" altLang="en-US"/>
                <a:t>filling</a:t>
              </a:r>
              <a:endParaRPr lang="x-none" alt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067" y="5635"/>
              <a:ext cx="1843" cy="80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/>
                <a:t>cypher</a:t>
              </a:r>
              <a:endParaRPr lang="x-none" altLang="en-US"/>
            </a:p>
            <a:p>
              <a:pPr algn="ctr"/>
              <a:r>
                <a:rPr lang="x-none" altLang="en-US"/>
                <a:t>pattern</a:t>
              </a:r>
              <a:endParaRPr lang="x-none" altLang="en-US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8081" y="2095"/>
              <a:ext cx="416" cy="654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8088" y="3455"/>
              <a:ext cx="416" cy="654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8050" y="4919"/>
              <a:ext cx="416" cy="654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8020" y="6555"/>
              <a:ext cx="416" cy="654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 rot="16200000">
              <a:off x="9857" y="7543"/>
              <a:ext cx="416" cy="654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538" y="2422"/>
              <a:ext cx="3348" cy="4223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9776" y="2313"/>
              <a:ext cx="4522" cy="4311"/>
            </a:xfrm>
            <a:prstGeom prst="roundRect">
              <a:avLst/>
            </a:prstGeom>
            <a:noFill/>
            <a:ln w="28575">
              <a:solidFill>
                <a:srgbClr val="7030A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7030A0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4342" y="1555"/>
              <a:ext cx="1408" cy="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 sz="2800" b="1"/>
                <a:t>组件</a:t>
              </a:r>
              <a:endParaRPr lang="x-none" altLang="en-US" sz="2800" b="1"/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11412" y="1506"/>
              <a:ext cx="1408" cy="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 algn="l"/>
              <a:r>
                <a:rPr lang="x-none" altLang="en-US" sz="2800" b="1">
                  <a:sym typeface="+mn-ea"/>
                </a:rPr>
                <a:t>细节</a:t>
              </a:r>
              <a:endParaRPr lang="x-none" altLang="en-US" sz="2800" b="1">
                <a:sym typeface="+mn-ea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1951" y="2646"/>
              <a:ext cx="2215" cy="10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/>
                <a:t>Word</a:t>
              </a:r>
              <a:endParaRPr lang="x-none" altLang="en-US"/>
            </a:p>
            <a:p>
              <a:pPr algn="ctr"/>
              <a:r>
                <a:rPr lang="x-none" altLang="en-US"/>
                <a:t>Expansion</a:t>
              </a:r>
              <a:endParaRPr lang="x-none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WPS 演示</Application>
  <PresentationFormat>宽屏</PresentationFormat>
  <Paragraphs>163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lhy</dc:creator>
  <cp:lastModifiedBy>覃月昕</cp:lastModifiedBy>
  <cp:revision>4</cp:revision>
  <dcterms:created xsi:type="dcterms:W3CDTF">2018-10-04T09:14:00Z</dcterms:created>
  <dcterms:modified xsi:type="dcterms:W3CDTF">2021-12-31T03:07:19Z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7FC5B9D6E3C94E3C8B4D32D114F080C4</vt:lpwstr>
  </property>
</Properties>
</file>