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9" r:id="rId4"/>
    <p:sldId id="278" r:id="rId5"/>
    <p:sldId id="279" r:id="rId6"/>
    <p:sldId id="282" r:id="rId7"/>
    <p:sldId id="281" r:id="rId8"/>
    <p:sldId id="280" r:id="rId9"/>
    <p:sldId id="283" r:id="rId10"/>
    <p:sldId id="286" r:id="rId11"/>
    <p:sldId id="284" r:id="rId12"/>
    <p:sldId id="285" r:id="rId13"/>
    <p:sldId id="275"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7"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沈 公子" initials="沈" lastIdx="1" clrIdx="0">
    <p:extLst>
      <p:ext uri="{19B8F6BF-5375-455C-9EA6-DF929625EA0E}">
        <p15:presenceInfo xmlns:p15="http://schemas.microsoft.com/office/powerpoint/2012/main" userId="" providerId=""/>
      </p:ext>
    </p:extLst>
  </p:cmAuthor>
  <p:cmAuthor id="2" name="沈 公子" initials="沈 [2]" lastIdx="1" clrIdx="1">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3D5"/>
    <a:srgbClr val="2E3032"/>
    <a:srgbClr val="FCD6C1"/>
    <a:srgbClr val="EDEEE9"/>
    <a:srgbClr val="F9AB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88" autoAdjust="0"/>
    <p:restoredTop sz="69539"/>
  </p:normalViewPr>
  <p:slideViewPr>
    <p:cSldViewPr snapToGrid="0" showGuides="1">
      <p:cViewPr varScale="1">
        <p:scale>
          <a:sx n="61" d="100"/>
          <a:sy n="61" d="100"/>
        </p:scale>
        <p:origin x="208" y="904"/>
      </p:cViewPr>
      <p:guideLst>
        <p:guide orient="horz" pos="1597"/>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28T17:05:18.690" idx="1">
    <p:pos x="4377" y="1859"/>
    <p:text>Chef Infra Client is installed on each node that is managed with Chef Infra. Chef Infra Client configures the node locally by performing the tasks specified in the run-list. Chef Infra Client will also pull down any required configuration data from the Chef Infra Server during a Chef Infra Client run.</p:text>
    <p:extLst>
      <p:ext uri="{C676402C-5697-4E1C-873F-D02D1690AC5C}">
        <p15:threadingInfo xmlns:p15="http://schemas.microsoft.com/office/powerpoint/2012/main" timeZoneBias="-480"/>
      </p:ext>
    </p:extLst>
  </p:cm>
  <p:cm authorId="2" dt="2020-05-28T17:05:23.905" idx="1">
    <p:pos x="4594" y="682"/>
    <p:text>A workstation is your local computer running Chef Workstation that you use to author cookbooks, interact with the Chef Infra Server, and interact with nodes.
The workstation is where users do most of their work, including:
Developing and testing cookbooks and recipes
Testing Chef code
Keeping the Chef repository synchronized with version source control
Configuring organizational policy, including defining roles and environments, and ensuring that critical data is stored in data bags
Interacting with nodes, as (or when) required, such as performing a bootstrap operation</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9372E-6FE6-442E-9CC4-0C2B48B537AE}" type="datetimeFigureOut">
              <a:rPr lang="zh-CN" altLang="en-US" smtClean="0"/>
              <a:t>2020/5/28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F78727-3F8D-4443-A339-1BF112340783}" type="slidenum">
              <a:rPr lang="zh-CN" altLang="en-US" smtClean="0"/>
              <a:t>‹#›</a:t>
            </a:fld>
            <a:endParaRPr lang="zh-CN" altLang="en-US"/>
          </a:p>
        </p:txBody>
      </p:sp>
    </p:spTree>
    <p:extLst>
      <p:ext uri="{BB962C8B-B14F-4D97-AF65-F5344CB8AC3E}">
        <p14:creationId xmlns:p14="http://schemas.microsoft.com/office/powerpoint/2010/main" val="3436247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r>
              <a:rPr lang="zh-CN" altLang="en-US" dirty="0" smtClean="0"/>
              <a:t>服务器蔓延</a:t>
            </a:r>
            <a:r>
              <a:rPr lang="en-US" altLang="zh-CN" dirty="0" smtClean="0"/>
              <a:t>(Server Sprawl)</a:t>
            </a:r>
            <a:r>
              <a:rPr lang="zh-CN" altLang="en-US" dirty="0" smtClean="0"/>
              <a:t>。在单块架构下，服务器的数量和需要配置的种类都比较少，然而随着业务发展，或者微服务拆分等，服务器数量，所需配置的种类可能会爆炸式增长，沿用传统的管理方式挑战很大，而且对于相同的服务器可能会导致配置的差异。</a:t>
            </a:r>
          </a:p>
          <a:p>
            <a:r>
              <a:rPr lang="zh-CN" altLang="en-US" dirty="0" smtClean="0"/>
              <a:t>配置漂移</a:t>
            </a:r>
            <a:r>
              <a:rPr lang="en-US" altLang="zh-CN" dirty="0" smtClean="0"/>
              <a:t>(Configuration Drift)</a:t>
            </a:r>
            <a:r>
              <a:rPr lang="zh-CN" altLang="en-US" dirty="0" smtClean="0"/>
              <a:t>。服务器的配置可能会随着时间增加。比如有人为了解决一个特定用户的问题，修改了其中一台服务器的配置，这样他们之间就存在了差异。 很有可能会发生，只有在某个环境里面的台服务器上，应用才能正常运行的情况。</a:t>
            </a:r>
          </a:p>
          <a:p>
            <a:r>
              <a:rPr lang="zh-CN" altLang="en-US" dirty="0" smtClean="0"/>
              <a:t>雪花服务器</a:t>
            </a:r>
            <a:r>
              <a:rPr lang="en-US" altLang="zh-CN" dirty="0" smtClean="0"/>
              <a:t>(Snowflake Servers)</a:t>
            </a:r>
            <a:r>
              <a:rPr lang="zh-CN" altLang="en-US" dirty="0" smtClean="0"/>
              <a:t>。雪花服务器的意思是该服务器和你的网络中任意其它的服务器都不同，特殊到无法复制。比如，在别的服务器上升级</a:t>
            </a:r>
            <a:r>
              <a:rPr lang="en-US" altLang="zh-CN" dirty="0" smtClean="0"/>
              <a:t>ruby</a:t>
            </a:r>
            <a:r>
              <a:rPr lang="zh-CN" altLang="en-US" dirty="0" smtClean="0"/>
              <a:t>语言后，应用可以运行，但是在某台机器上就是不可以。</a:t>
            </a:r>
          </a:p>
          <a:p>
            <a:r>
              <a:rPr lang="zh-CN" altLang="en-US" dirty="0" smtClean="0"/>
              <a:t>脆弱的基础设施</a:t>
            </a:r>
            <a:r>
              <a:rPr lang="en-US" altLang="zh-CN" dirty="0" smtClean="0"/>
              <a:t>(Fragile Infrastructure)</a:t>
            </a:r>
            <a:r>
              <a:rPr lang="zh-CN" altLang="en-US" dirty="0" smtClean="0"/>
              <a:t>。总有一些服务器，在你</a:t>
            </a:r>
            <a:r>
              <a:rPr lang="en-US" altLang="zh-CN" dirty="0" smtClean="0"/>
              <a:t>on-call</a:t>
            </a:r>
            <a:r>
              <a:rPr lang="zh-CN" altLang="en-US" dirty="0" smtClean="0"/>
              <a:t>的时候，你需要对着它们拜一拜，祈祷它们不要出问题。</a:t>
            </a:r>
          </a:p>
          <a:p>
            <a:r>
              <a:rPr lang="zh-CN" altLang="en-US" dirty="0" smtClean="0"/>
              <a:t>自动化恐惧症</a:t>
            </a:r>
            <a:r>
              <a:rPr lang="en-US" altLang="zh-CN" dirty="0" smtClean="0"/>
              <a:t>(Automation Fear)</a:t>
            </a:r>
            <a:r>
              <a:rPr lang="zh-CN" altLang="en-US" dirty="0" smtClean="0"/>
              <a:t>。缺乏对自动化的信心因为我的服务器配置不是一致的。我的服务器不一致是因为我没有频繁和一致的运行自动化。</a:t>
            </a:r>
          </a:p>
          <a:p>
            <a:r>
              <a:rPr lang="zh-CN" altLang="en-US" dirty="0" smtClean="0"/>
              <a:t>侵蚀</a:t>
            </a:r>
            <a:r>
              <a:rPr lang="en-US" altLang="zh-CN" dirty="0" smtClean="0"/>
              <a:t>(Erosion)</a:t>
            </a:r>
            <a:r>
              <a:rPr lang="zh-CN" altLang="en-US" dirty="0" smtClean="0"/>
              <a:t>。侵蚀就是问题随着时间的推移蔓延到正在运行的系统的意思。比如，服务器磁盘被日志文件塞满，操作系统升级，内核补丁，以及基础设施软件（如</a:t>
            </a:r>
            <a:r>
              <a:rPr lang="en-US" altLang="zh-CN" dirty="0" smtClean="0"/>
              <a:t>Apache</a:t>
            </a:r>
            <a:r>
              <a:rPr lang="zh-CN" altLang="en-US" dirty="0" smtClean="0"/>
              <a:t>，</a:t>
            </a:r>
            <a:r>
              <a:rPr lang="en-US" altLang="zh-CN" dirty="0" smtClean="0"/>
              <a:t>MySQL</a:t>
            </a:r>
            <a:r>
              <a:rPr lang="zh-CN" altLang="en-US" dirty="0" smtClean="0"/>
              <a:t>，</a:t>
            </a:r>
            <a:r>
              <a:rPr lang="en-US" altLang="zh-CN" dirty="0" smtClean="0"/>
              <a:t>SSH</a:t>
            </a:r>
            <a:r>
              <a:rPr lang="zh-CN" altLang="en-US" dirty="0" smtClean="0"/>
              <a:t>，</a:t>
            </a:r>
            <a:r>
              <a:rPr lang="en-US" altLang="zh-CN" dirty="0" smtClean="0"/>
              <a:t>OpenSSL</a:t>
            </a:r>
            <a:r>
              <a:rPr lang="zh-CN" altLang="en-US" dirty="0" smtClean="0"/>
              <a:t>）升级去修复安全漏洞等。</a:t>
            </a:r>
          </a:p>
        </p:txBody>
      </p:sp>
      <p:sp>
        <p:nvSpPr>
          <p:cNvPr id="4" name="幻灯片编号占位符 3"/>
          <p:cNvSpPr>
            <a:spLocks noGrp="1"/>
          </p:cNvSpPr>
          <p:nvPr>
            <p:ph type="sldNum" sz="quarter" idx="10"/>
          </p:nvPr>
        </p:nvSpPr>
        <p:spPr/>
        <p:txBody>
          <a:bodyPr/>
          <a:lstStyle/>
          <a:p>
            <a:fld id="{8AF78727-3F8D-4443-A339-1BF112340783}" type="slidenum">
              <a:rPr lang="zh-CN" altLang="en-US" smtClean="0"/>
              <a:t>4</a:t>
            </a:fld>
            <a:endParaRPr lang="zh-CN" altLang="en-US"/>
          </a:p>
        </p:txBody>
      </p:sp>
    </p:spTree>
    <p:extLst>
      <p:ext uri="{BB962C8B-B14F-4D97-AF65-F5344CB8AC3E}">
        <p14:creationId xmlns:p14="http://schemas.microsoft.com/office/powerpoint/2010/main" val="108716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容易重现的系统。能够毫不费力且可靠地重建基础设施中的任何元素。 </a:t>
            </a:r>
            <a:endParaRPr lang="en-US" altLang="zh-CN" dirty="0" smtClean="0"/>
          </a:p>
          <a:p>
            <a:r>
              <a:rPr lang="zh-CN" altLang="en-US" dirty="0" smtClean="0"/>
              <a:t>可任意处理系统。可以轻松创建、销毁、替换、更改以及移动资源。 </a:t>
            </a:r>
            <a:endParaRPr lang="en-US" altLang="zh-CN" dirty="0" smtClean="0"/>
          </a:p>
          <a:p>
            <a:r>
              <a:rPr lang="zh-CN" altLang="en-US" dirty="0" smtClean="0"/>
              <a:t>一致的系统。假设两个基础设施元素提供相似的服务，比如同一个集群中有两个应用程序服务器。这些服务器应该几乎完全相同。它们的系统软件和配置应该是一样的，除了一丁点配置（比如</a:t>
            </a:r>
            <a:r>
              <a:rPr lang="en-US" altLang="zh-CN" dirty="0" smtClean="0"/>
              <a:t>IP</a:t>
            </a:r>
            <a:r>
              <a:rPr lang="zh-CN" altLang="en-US" dirty="0" smtClean="0"/>
              <a:t>地址）用于区分彼此。 </a:t>
            </a:r>
            <a:endParaRPr lang="en-US" altLang="zh-CN" dirty="0" smtClean="0"/>
          </a:p>
          <a:p>
            <a:r>
              <a:rPr lang="zh-CN" altLang="en-US" dirty="0" smtClean="0"/>
              <a:t>可重复的过程。基于可再生原则，对基础设施执行的任何行为都是可以重复的。也就是说</a:t>
            </a:r>
            <a:r>
              <a:rPr lang="en-US" altLang="zh-CN" dirty="0" err="1" smtClean="0"/>
              <a:t>Duang</a:t>
            </a:r>
            <a:r>
              <a:rPr lang="zh-CN" altLang="en-US" dirty="0" smtClean="0"/>
              <a:t>了之后，对于所有人的效果应该是一样的。 </a:t>
            </a:r>
            <a:endParaRPr lang="en-US" altLang="zh-CN" dirty="0" smtClean="0"/>
          </a:p>
          <a:p>
            <a:r>
              <a:rPr lang="zh-CN" altLang="en-US" dirty="0" smtClean="0"/>
              <a:t>变化的设计。确保系统能够安全地改变，迅速的频繁做出变化。</a:t>
            </a:r>
          </a:p>
        </p:txBody>
      </p:sp>
      <p:sp>
        <p:nvSpPr>
          <p:cNvPr id="4" name="幻灯片编号占位符 3"/>
          <p:cNvSpPr>
            <a:spLocks noGrp="1"/>
          </p:cNvSpPr>
          <p:nvPr>
            <p:ph type="sldNum" sz="quarter" idx="10"/>
          </p:nvPr>
        </p:nvSpPr>
        <p:spPr/>
        <p:txBody>
          <a:bodyPr/>
          <a:lstStyle/>
          <a:p>
            <a:fld id="{8AF78727-3F8D-4443-A339-1BF112340783}" type="slidenum">
              <a:rPr lang="zh-CN" altLang="en-US" smtClean="0"/>
              <a:t>5</a:t>
            </a:fld>
            <a:endParaRPr lang="zh-CN" altLang="en-US"/>
          </a:p>
        </p:txBody>
      </p:sp>
    </p:spTree>
    <p:extLst>
      <p:ext uri="{BB962C8B-B14F-4D97-AF65-F5344CB8AC3E}">
        <p14:creationId xmlns:p14="http://schemas.microsoft.com/office/powerpoint/2010/main" val="852486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AF78727-3F8D-4443-A339-1BF112340783}" type="slidenum">
              <a:rPr lang="zh-CN" altLang="en-US" smtClean="0"/>
              <a:t>6</a:t>
            </a:fld>
            <a:endParaRPr lang="zh-CN" altLang="en-US"/>
          </a:p>
        </p:txBody>
      </p:sp>
    </p:spTree>
    <p:extLst>
      <p:ext uri="{BB962C8B-B14F-4D97-AF65-F5344CB8AC3E}">
        <p14:creationId xmlns:p14="http://schemas.microsoft.com/office/powerpoint/2010/main" val="2146492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Chef Infra Client is installed on each node that is managed with Chef Infra. Chef Infra Client configures the node locally by performing the tasks specified in the run-list. Chef Infra Client will also pull down any required configuration data from the Chef Infra Server during a Chef Infra Client run.</a:t>
            </a:r>
          </a:p>
          <a:p>
            <a:endParaRPr kumimoji="1"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 workstation is your local computer running Chef Workstation that you use to author cookbooks, interact with the Chef Infra Server, and interact with nodes.</a:t>
            </a:r>
          </a:p>
          <a:p>
            <a:r>
              <a:rPr lang="en-US" altLang="zh-CN" sz="1200" b="0" i="0" kern="1200" dirty="0" smtClean="0">
                <a:solidFill>
                  <a:schemeClr val="tx1"/>
                </a:solidFill>
                <a:effectLst/>
                <a:latin typeface="+mn-lt"/>
                <a:ea typeface="+mn-ea"/>
                <a:cs typeface="+mn-cs"/>
              </a:rPr>
              <a:t>The workstation is where users do most of their work, including:</a:t>
            </a:r>
          </a:p>
          <a:p>
            <a:r>
              <a:rPr lang="en-US" altLang="zh-CN" sz="1200" b="0" i="0" kern="1200" dirty="0" smtClean="0">
                <a:solidFill>
                  <a:schemeClr val="tx1"/>
                </a:solidFill>
                <a:effectLst/>
                <a:latin typeface="+mn-lt"/>
                <a:ea typeface="+mn-ea"/>
                <a:cs typeface="+mn-cs"/>
              </a:rPr>
              <a:t>Developing and testing cookbooks and recipes</a:t>
            </a:r>
          </a:p>
          <a:p>
            <a:r>
              <a:rPr lang="en-US" altLang="zh-CN" sz="1200" b="0" i="0" kern="1200" dirty="0" smtClean="0">
                <a:solidFill>
                  <a:schemeClr val="tx1"/>
                </a:solidFill>
                <a:effectLst/>
                <a:latin typeface="+mn-lt"/>
                <a:ea typeface="+mn-ea"/>
                <a:cs typeface="+mn-cs"/>
              </a:rPr>
              <a:t>Testing Chef code</a:t>
            </a:r>
          </a:p>
          <a:p>
            <a:r>
              <a:rPr lang="en-US" altLang="zh-CN" sz="1200" b="0" i="0" kern="1200" dirty="0" smtClean="0">
                <a:solidFill>
                  <a:schemeClr val="tx1"/>
                </a:solidFill>
                <a:effectLst/>
                <a:latin typeface="+mn-lt"/>
                <a:ea typeface="+mn-ea"/>
                <a:cs typeface="+mn-cs"/>
              </a:rPr>
              <a:t>Keeping the Chef repository synchronized with version source control</a:t>
            </a:r>
          </a:p>
          <a:p>
            <a:r>
              <a:rPr lang="en-US" altLang="zh-CN" sz="1200" b="0" i="0" kern="1200" dirty="0" smtClean="0">
                <a:solidFill>
                  <a:schemeClr val="tx1"/>
                </a:solidFill>
                <a:effectLst/>
                <a:latin typeface="+mn-lt"/>
                <a:ea typeface="+mn-ea"/>
                <a:cs typeface="+mn-cs"/>
              </a:rPr>
              <a:t>Configuring organizational policy, including defining roles and environments, and ensuring that critical data is stored in data bags</a:t>
            </a:r>
          </a:p>
          <a:p>
            <a:r>
              <a:rPr lang="en-US" altLang="zh-CN" sz="1200" b="0" i="0" kern="1200" dirty="0" smtClean="0">
                <a:solidFill>
                  <a:schemeClr val="tx1"/>
                </a:solidFill>
                <a:effectLst/>
                <a:latin typeface="+mn-lt"/>
                <a:ea typeface="+mn-ea"/>
                <a:cs typeface="+mn-cs"/>
              </a:rPr>
              <a:t>Interacting with nodes, as (or when) required, such as performing a bootstrap operation</a:t>
            </a:r>
          </a:p>
          <a:p>
            <a:endParaRPr kumimoji="1" lang="en-US" altLang="zh-CN" dirty="0" smtClean="0"/>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AF78727-3F8D-4443-A339-1BF112340783}" type="slidenum">
              <a:rPr lang="zh-CN" altLang="en-US" smtClean="0"/>
              <a:t>9</a:t>
            </a:fld>
            <a:endParaRPr lang="zh-CN" altLang="en-US"/>
          </a:p>
        </p:txBody>
      </p:sp>
    </p:spTree>
    <p:extLst>
      <p:ext uri="{BB962C8B-B14F-4D97-AF65-F5344CB8AC3E}">
        <p14:creationId xmlns:p14="http://schemas.microsoft.com/office/powerpoint/2010/main" val="2117936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前面提到</a:t>
            </a:r>
            <a:r>
              <a:rPr lang="en-US" altLang="zh-CN" dirty="0" smtClean="0"/>
              <a:t>Chef</a:t>
            </a:r>
            <a:r>
              <a:rPr lang="zh-CN" altLang="en-US" dirty="0" smtClean="0"/>
              <a:t>和</a:t>
            </a:r>
            <a:r>
              <a:rPr lang="en-US" altLang="zh-CN" dirty="0" smtClean="0"/>
              <a:t>Puppet</a:t>
            </a:r>
            <a:r>
              <a:rPr lang="zh-CN" altLang="en-US" dirty="0" smtClean="0"/>
              <a:t>都是需要在节点</a:t>
            </a:r>
            <a:r>
              <a:rPr lang="en-US" altLang="zh-CN" dirty="0" smtClean="0"/>
              <a:t>/</a:t>
            </a:r>
            <a:r>
              <a:rPr lang="zh-CN" altLang="en-US" dirty="0" smtClean="0"/>
              <a:t>服务器上安装代理</a:t>
            </a:r>
            <a:r>
              <a:rPr lang="en-US" altLang="zh-CN" dirty="0" smtClean="0"/>
              <a:t>(chef client/puppet agent)</a:t>
            </a:r>
            <a:r>
              <a:rPr lang="zh-CN" altLang="en-US" dirty="0" smtClean="0"/>
              <a:t>，以这种</a:t>
            </a:r>
            <a:r>
              <a:rPr lang="en-US" altLang="zh-CN" dirty="0" smtClean="0"/>
              <a:t>pull</a:t>
            </a:r>
            <a:r>
              <a:rPr lang="zh-CN" altLang="en-US" dirty="0" smtClean="0"/>
              <a:t>的模式去获取配置文件，应用。这就意味着你的节点服务器上会存在额外的依赖，举个例子，如果你的应用基于</a:t>
            </a:r>
            <a:r>
              <a:rPr lang="en-US" altLang="zh-CN" dirty="0" smtClean="0"/>
              <a:t>Ruby2.3</a:t>
            </a:r>
            <a:r>
              <a:rPr lang="zh-CN" altLang="en-US" dirty="0" smtClean="0"/>
              <a:t>，但是提供部署的</a:t>
            </a:r>
            <a:r>
              <a:rPr lang="en-US" altLang="zh-CN" dirty="0" smtClean="0"/>
              <a:t>puppet agent</a:t>
            </a:r>
            <a:r>
              <a:rPr lang="zh-CN" altLang="en-US" dirty="0" smtClean="0"/>
              <a:t>只能运行在</a:t>
            </a:r>
            <a:r>
              <a:rPr lang="en-US" altLang="zh-CN" dirty="0" smtClean="0"/>
              <a:t>ruby1.9.3</a:t>
            </a:r>
            <a:r>
              <a:rPr lang="zh-CN" altLang="en-US" dirty="0" smtClean="0"/>
              <a:t>下面，你就得在同一套环境下准备两个</a:t>
            </a:r>
            <a:r>
              <a:rPr lang="en-US" altLang="zh-CN" dirty="0" smtClean="0"/>
              <a:t>ruby</a:t>
            </a:r>
            <a:r>
              <a:rPr lang="zh-CN" altLang="en-US" dirty="0" smtClean="0"/>
              <a:t>的环境，有没有觉得很膈应，管理的难度也加大了。至少在几年前，对我们造成了比较大的伤害，当时在开发时流行用</a:t>
            </a:r>
            <a:r>
              <a:rPr lang="en-US" altLang="zh-CN" dirty="0" err="1" smtClean="0"/>
              <a:t>rvm</a:t>
            </a:r>
            <a:r>
              <a:rPr lang="zh-CN" altLang="en-US" dirty="0" smtClean="0"/>
              <a:t>或者</a:t>
            </a:r>
            <a:r>
              <a:rPr lang="en-US" altLang="zh-CN" dirty="0" err="1" smtClean="0"/>
              <a:t>rbenv</a:t>
            </a:r>
            <a:r>
              <a:rPr lang="zh-CN" altLang="en-US" dirty="0" smtClean="0"/>
              <a:t>去管理</a:t>
            </a:r>
            <a:r>
              <a:rPr lang="en-US" altLang="zh-CN" dirty="0" smtClean="0"/>
              <a:t>ruby</a:t>
            </a:r>
            <a:r>
              <a:rPr lang="zh-CN" altLang="en-US" dirty="0" smtClean="0"/>
              <a:t>的环境，但是在生产环境的服务器用这些东西是比较奇怪和不靠谱的。</a:t>
            </a:r>
          </a:p>
          <a:p>
            <a:r>
              <a:rPr lang="zh-CN" altLang="en-US" dirty="0" smtClean="0"/>
              <a:t> </a:t>
            </a:r>
          </a:p>
          <a:p>
            <a:endParaRPr kumimoji="1" lang="zh-CN" altLang="en-US" dirty="0"/>
          </a:p>
        </p:txBody>
      </p:sp>
      <p:sp>
        <p:nvSpPr>
          <p:cNvPr id="4" name="幻灯片编号占位符 3"/>
          <p:cNvSpPr>
            <a:spLocks noGrp="1"/>
          </p:cNvSpPr>
          <p:nvPr>
            <p:ph type="sldNum" sz="quarter" idx="10"/>
          </p:nvPr>
        </p:nvSpPr>
        <p:spPr/>
        <p:txBody>
          <a:bodyPr/>
          <a:lstStyle/>
          <a:p>
            <a:fld id="{8AF78727-3F8D-4443-A339-1BF112340783}" type="slidenum">
              <a:rPr lang="zh-CN" altLang="en-US" smtClean="0"/>
              <a:t>10</a:t>
            </a:fld>
            <a:endParaRPr lang="zh-CN" altLang="en-US"/>
          </a:p>
        </p:txBody>
      </p:sp>
    </p:spTree>
    <p:extLst>
      <p:ext uri="{BB962C8B-B14F-4D97-AF65-F5344CB8AC3E}">
        <p14:creationId xmlns:p14="http://schemas.microsoft.com/office/powerpoint/2010/main" val="988855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Ansible</a:t>
            </a:r>
            <a:r>
              <a:rPr lang="zh-CN" altLang="en-US" dirty="0" smtClean="0"/>
              <a:t>是一个</a:t>
            </a:r>
            <a:r>
              <a:rPr lang="en-US" altLang="zh-CN" dirty="0" smtClean="0"/>
              <a:t>IT</a:t>
            </a:r>
            <a:r>
              <a:rPr lang="zh-CN" altLang="en-US" dirty="0" smtClean="0"/>
              <a:t>自动化工具。它可以配置系统、部署软件和编排更高级的</a:t>
            </a:r>
            <a:r>
              <a:rPr lang="en-US" altLang="zh-CN" dirty="0" smtClean="0"/>
              <a:t>It</a:t>
            </a:r>
            <a:r>
              <a:rPr lang="zh-CN" altLang="en-US" dirty="0" smtClean="0"/>
              <a:t>任务，如连续部署或零停机滚动更新。</a:t>
            </a:r>
            <a:endParaRPr lang="en-US" altLang="zh-CN" dirty="0" smtClean="0"/>
          </a:p>
          <a:p>
            <a:endParaRPr lang="en-US" altLang="zh-CN" dirty="0" smtClean="0"/>
          </a:p>
          <a:p>
            <a:r>
              <a:rPr lang="en-US" altLang="zh-CN" dirty="0" err="1" smtClean="0"/>
              <a:t>ansible</a:t>
            </a:r>
            <a:r>
              <a:rPr lang="zh-CN" altLang="en-US" dirty="0" smtClean="0"/>
              <a:t>是一种自动化运维工具</a:t>
            </a:r>
            <a:r>
              <a:rPr lang="en-US" altLang="zh-CN" dirty="0" smtClean="0"/>
              <a:t>,</a:t>
            </a:r>
            <a:r>
              <a:rPr lang="zh-CN" altLang="en-US" dirty="0" smtClean="0"/>
              <a:t>基于</a:t>
            </a:r>
            <a:r>
              <a:rPr lang="en-US" altLang="zh-CN" dirty="0" err="1" smtClean="0"/>
              <a:t>paramiko</a:t>
            </a:r>
            <a:r>
              <a:rPr lang="zh-CN" altLang="en-US" dirty="0" smtClean="0"/>
              <a:t>开发的</a:t>
            </a:r>
            <a:r>
              <a:rPr lang="en-US" altLang="zh-CN" dirty="0" smtClean="0"/>
              <a:t>,</a:t>
            </a:r>
            <a:r>
              <a:rPr lang="zh-CN" altLang="en-US" dirty="0" smtClean="0"/>
              <a:t>并且基于模块化工作，</a:t>
            </a:r>
            <a:r>
              <a:rPr lang="en-US" altLang="zh-CN" dirty="0" err="1" smtClean="0"/>
              <a:t>Ansible</a:t>
            </a:r>
            <a:r>
              <a:rPr lang="zh-CN" altLang="en-US" dirty="0" smtClean="0"/>
              <a:t>是一种集成</a:t>
            </a:r>
            <a:r>
              <a:rPr lang="en-US" altLang="zh-CN" dirty="0" smtClean="0"/>
              <a:t>IT</a:t>
            </a:r>
            <a:r>
              <a:rPr lang="zh-CN" altLang="en-US" dirty="0" smtClean="0"/>
              <a:t>系统的配置管理、应用部署、执行特定任务的开源平台，它是基于</a:t>
            </a:r>
            <a:r>
              <a:rPr lang="en-US" altLang="zh-CN" dirty="0" smtClean="0"/>
              <a:t>python</a:t>
            </a:r>
            <a:r>
              <a:rPr lang="zh-CN" altLang="en-US" dirty="0" smtClean="0"/>
              <a:t>语言，由</a:t>
            </a:r>
            <a:r>
              <a:rPr lang="en-US" altLang="zh-CN" dirty="0" err="1" smtClean="0"/>
              <a:t>Paramiko</a:t>
            </a:r>
            <a:r>
              <a:rPr lang="zh-CN" altLang="en-US" dirty="0" smtClean="0"/>
              <a:t>和</a:t>
            </a:r>
            <a:r>
              <a:rPr lang="en-US" altLang="zh-CN" dirty="0" err="1" smtClean="0"/>
              <a:t>PyYAML</a:t>
            </a:r>
            <a:r>
              <a:rPr lang="zh-CN" altLang="en-US" dirty="0" smtClean="0"/>
              <a:t>两个关键模块构建。</a:t>
            </a:r>
            <a:endParaRPr lang="en-US" altLang="zh-CN" dirty="0" smtClean="0"/>
          </a:p>
          <a:p>
            <a:endParaRPr lang="en-US" altLang="zh-CN" dirty="0" smtClean="0"/>
          </a:p>
          <a:p>
            <a:r>
              <a:rPr lang="zh-CN" altLang="en-US" dirty="0" smtClean="0"/>
              <a:t>核心</a:t>
            </a:r>
            <a:r>
              <a:rPr lang="en-US" altLang="zh-CN" dirty="0" smtClean="0"/>
              <a:t>: </a:t>
            </a:r>
            <a:r>
              <a:rPr lang="en-US" altLang="zh-CN" dirty="0" err="1" smtClean="0"/>
              <a:t>ansible</a:t>
            </a:r>
            <a:r>
              <a:rPr lang="en-US" altLang="zh-CN" dirty="0" smtClean="0"/>
              <a:t> </a:t>
            </a:r>
          </a:p>
          <a:p>
            <a:r>
              <a:rPr lang="en-US" altLang="zh-CN" dirty="0" smtClean="0"/>
              <a:t>Core Modules: </a:t>
            </a:r>
            <a:r>
              <a:rPr lang="en-US" altLang="zh-CN" dirty="0" err="1" smtClean="0"/>
              <a:t>ansible</a:t>
            </a:r>
            <a:r>
              <a:rPr lang="zh-CN" altLang="en-US" dirty="0" smtClean="0"/>
              <a:t>自带的模块 </a:t>
            </a:r>
            <a:endParaRPr lang="en-US" altLang="zh-CN" dirty="0" smtClean="0"/>
          </a:p>
          <a:p>
            <a:r>
              <a:rPr lang="en-US" altLang="zh-CN" dirty="0" smtClean="0"/>
              <a:t>Custom Modules: </a:t>
            </a:r>
            <a:r>
              <a:rPr lang="zh-CN" altLang="en-US" dirty="0" smtClean="0"/>
              <a:t>核心模块功能不足时</a:t>
            </a:r>
            <a:r>
              <a:rPr lang="en-US" altLang="zh-CN" dirty="0" smtClean="0"/>
              <a:t>,</a:t>
            </a:r>
            <a:r>
              <a:rPr lang="zh-CN" altLang="en-US" dirty="0" smtClean="0"/>
              <a:t>用户可以添加扩展模块 </a:t>
            </a:r>
            <a:endParaRPr lang="en-US" altLang="zh-CN" dirty="0" smtClean="0"/>
          </a:p>
          <a:p>
            <a:r>
              <a:rPr lang="en-US" altLang="zh-CN" dirty="0" smtClean="0"/>
              <a:t>Plugins: </a:t>
            </a:r>
            <a:r>
              <a:rPr lang="zh-CN" altLang="en-US" dirty="0" smtClean="0"/>
              <a:t>通过插件来实现记录日志</a:t>
            </a:r>
            <a:r>
              <a:rPr lang="en-US" altLang="zh-CN" dirty="0" smtClean="0"/>
              <a:t>,</a:t>
            </a:r>
            <a:r>
              <a:rPr lang="zh-CN" altLang="en-US" dirty="0" smtClean="0"/>
              <a:t>发送邮件或其他功能 </a:t>
            </a:r>
            <a:endParaRPr lang="en-US" altLang="zh-CN" dirty="0" smtClean="0"/>
          </a:p>
          <a:p>
            <a:r>
              <a:rPr lang="en-US" altLang="zh-CN" dirty="0" smtClean="0"/>
              <a:t>Playbooks: </a:t>
            </a:r>
            <a:r>
              <a:rPr lang="zh-CN" altLang="en-US" dirty="0" smtClean="0"/>
              <a:t>剧本</a:t>
            </a:r>
            <a:r>
              <a:rPr lang="en-US" altLang="zh-CN" dirty="0" smtClean="0"/>
              <a:t>,YAML</a:t>
            </a:r>
            <a:r>
              <a:rPr lang="zh-CN" altLang="en-US" dirty="0" smtClean="0"/>
              <a:t>格式文件，多个任务定义在一个文件中，定义主机需要调用哪些模块来完成的功能 </a:t>
            </a:r>
            <a:endParaRPr lang="en-US" altLang="zh-CN" dirty="0" smtClean="0"/>
          </a:p>
          <a:p>
            <a:r>
              <a:rPr lang="en-US" altLang="zh-CN" dirty="0" err="1" smtClean="0"/>
              <a:t>Connectior</a:t>
            </a:r>
            <a:r>
              <a:rPr lang="en-US" altLang="zh-CN" dirty="0" smtClean="0"/>
              <a:t> Plugins: </a:t>
            </a:r>
            <a:r>
              <a:rPr lang="en-US" altLang="zh-CN" dirty="0" err="1" smtClean="0"/>
              <a:t>ansible</a:t>
            </a:r>
            <a:r>
              <a:rPr lang="zh-CN" altLang="en-US" dirty="0" smtClean="0"/>
              <a:t>基于连接插件连接到各个主机上</a:t>
            </a:r>
            <a:r>
              <a:rPr lang="en-US" altLang="zh-CN" dirty="0" smtClean="0"/>
              <a:t>,</a:t>
            </a:r>
            <a:r>
              <a:rPr lang="zh-CN" altLang="en-US" dirty="0" smtClean="0"/>
              <a:t>默认是使用</a:t>
            </a:r>
            <a:r>
              <a:rPr lang="en-US" altLang="zh-CN" dirty="0" err="1" smtClean="0"/>
              <a:t>ssh</a:t>
            </a:r>
            <a:r>
              <a:rPr lang="en-US" altLang="zh-CN" dirty="0" smtClean="0"/>
              <a:t> </a:t>
            </a:r>
          </a:p>
          <a:p>
            <a:r>
              <a:rPr lang="en-US" altLang="zh-CN" dirty="0" smtClean="0"/>
              <a:t>Host Inventory: </a:t>
            </a:r>
            <a:r>
              <a:rPr lang="zh-CN" altLang="en-US" dirty="0" smtClean="0"/>
              <a:t>记录由</a:t>
            </a:r>
            <a:r>
              <a:rPr lang="en-US" altLang="zh-CN" dirty="0" err="1" smtClean="0"/>
              <a:t>Ansible</a:t>
            </a:r>
            <a:r>
              <a:rPr lang="zh-CN" altLang="en-US" dirty="0" smtClean="0"/>
              <a:t>管理的主机信息，包括端口、密码、</a:t>
            </a:r>
            <a:r>
              <a:rPr lang="en-US" altLang="zh-CN" dirty="0" err="1" smtClean="0"/>
              <a:t>ip</a:t>
            </a:r>
            <a:r>
              <a:rPr lang="zh-CN" altLang="en-US" dirty="0" smtClean="0"/>
              <a:t>等 </a:t>
            </a:r>
          </a:p>
          <a:p>
            <a:r>
              <a:rPr lang="zh-CN" altLang="en-US" dirty="0" smtClean="0"/>
              <a:t> </a:t>
            </a:r>
            <a:endParaRPr lang="zh-CN" altLang="en-US" dirty="0"/>
          </a:p>
        </p:txBody>
      </p:sp>
      <p:sp>
        <p:nvSpPr>
          <p:cNvPr id="4" name="幻灯片编号占位符 3"/>
          <p:cNvSpPr>
            <a:spLocks noGrp="1"/>
          </p:cNvSpPr>
          <p:nvPr>
            <p:ph type="sldNum" sz="quarter" idx="10"/>
          </p:nvPr>
        </p:nvSpPr>
        <p:spPr/>
        <p:txBody>
          <a:bodyPr/>
          <a:lstStyle/>
          <a:p>
            <a:fld id="{8AF78727-3F8D-4443-A339-1BF112340783}" type="slidenum">
              <a:rPr lang="zh-CN" altLang="en-US" smtClean="0"/>
              <a:t>11</a:t>
            </a:fld>
            <a:endParaRPr lang="zh-CN" altLang="en-US"/>
          </a:p>
        </p:txBody>
      </p:sp>
    </p:spTree>
    <p:extLst>
      <p:ext uri="{BB962C8B-B14F-4D97-AF65-F5344CB8AC3E}">
        <p14:creationId xmlns:p14="http://schemas.microsoft.com/office/powerpoint/2010/main" val="220385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Ansible</a:t>
            </a:r>
            <a:r>
              <a:rPr lang="zh-CN" altLang="en-US" dirty="0" smtClean="0"/>
              <a:t>是一个</a:t>
            </a:r>
            <a:r>
              <a:rPr lang="en-US" altLang="zh-CN" dirty="0" smtClean="0"/>
              <a:t>IT</a:t>
            </a:r>
            <a:r>
              <a:rPr lang="zh-CN" altLang="en-US" dirty="0" smtClean="0"/>
              <a:t>自动化工具。它可以配置系统、部署软件和编排更高级的</a:t>
            </a:r>
            <a:r>
              <a:rPr lang="en-US" altLang="zh-CN" dirty="0" smtClean="0"/>
              <a:t>It</a:t>
            </a:r>
            <a:r>
              <a:rPr lang="zh-CN" altLang="en-US" dirty="0" smtClean="0"/>
              <a:t>任务，如连续部署或零停机滚动更新。</a:t>
            </a:r>
            <a:endParaRPr lang="en-US" altLang="zh-CN" dirty="0" smtClean="0"/>
          </a:p>
          <a:p>
            <a:endParaRPr lang="en-US" altLang="zh-CN" dirty="0" smtClean="0"/>
          </a:p>
          <a:p>
            <a:r>
              <a:rPr lang="en-US" altLang="zh-CN" dirty="0" err="1" smtClean="0"/>
              <a:t>ansible</a:t>
            </a:r>
            <a:r>
              <a:rPr lang="zh-CN" altLang="en-US" dirty="0" smtClean="0"/>
              <a:t>是一种自动化运维工具</a:t>
            </a:r>
            <a:r>
              <a:rPr lang="en-US" altLang="zh-CN" dirty="0" smtClean="0"/>
              <a:t>,</a:t>
            </a:r>
            <a:r>
              <a:rPr lang="zh-CN" altLang="en-US" dirty="0" smtClean="0"/>
              <a:t>基于</a:t>
            </a:r>
            <a:r>
              <a:rPr lang="en-US" altLang="zh-CN" dirty="0" err="1" smtClean="0"/>
              <a:t>paramiko</a:t>
            </a:r>
            <a:r>
              <a:rPr lang="zh-CN" altLang="en-US" dirty="0" smtClean="0"/>
              <a:t>开发的</a:t>
            </a:r>
            <a:r>
              <a:rPr lang="en-US" altLang="zh-CN" dirty="0" smtClean="0"/>
              <a:t>,</a:t>
            </a:r>
            <a:r>
              <a:rPr lang="zh-CN" altLang="en-US" dirty="0" smtClean="0"/>
              <a:t>并且基于模块化工作，</a:t>
            </a:r>
            <a:r>
              <a:rPr lang="en-US" altLang="zh-CN" dirty="0" err="1" smtClean="0"/>
              <a:t>Ansible</a:t>
            </a:r>
            <a:r>
              <a:rPr lang="zh-CN" altLang="en-US" dirty="0" smtClean="0"/>
              <a:t>是一种集成</a:t>
            </a:r>
            <a:r>
              <a:rPr lang="en-US" altLang="zh-CN" dirty="0" smtClean="0"/>
              <a:t>IT</a:t>
            </a:r>
            <a:r>
              <a:rPr lang="zh-CN" altLang="en-US" dirty="0" smtClean="0"/>
              <a:t>系统的配置管理、应用部署、执行特定任务的开源平台，它是基于</a:t>
            </a:r>
            <a:r>
              <a:rPr lang="en-US" altLang="zh-CN" dirty="0" smtClean="0"/>
              <a:t>python</a:t>
            </a:r>
            <a:r>
              <a:rPr lang="zh-CN" altLang="en-US" dirty="0" smtClean="0"/>
              <a:t>语言，由</a:t>
            </a:r>
            <a:r>
              <a:rPr lang="en-US" altLang="zh-CN" dirty="0" err="1" smtClean="0"/>
              <a:t>Paramiko</a:t>
            </a:r>
            <a:r>
              <a:rPr lang="zh-CN" altLang="en-US" dirty="0" smtClean="0"/>
              <a:t>和</a:t>
            </a:r>
            <a:r>
              <a:rPr lang="en-US" altLang="zh-CN" dirty="0" err="1" smtClean="0"/>
              <a:t>PyYAML</a:t>
            </a:r>
            <a:r>
              <a:rPr lang="zh-CN" altLang="en-US" dirty="0" smtClean="0"/>
              <a:t>两个关键模块构建。</a:t>
            </a:r>
            <a:endParaRPr lang="en-US" altLang="zh-CN" dirty="0" smtClean="0"/>
          </a:p>
          <a:p>
            <a:endParaRPr lang="en-US" altLang="zh-CN" dirty="0" smtClean="0"/>
          </a:p>
          <a:p>
            <a:r>
              <a:rPr lang="zh-CN" altLang="en-US" dirty="0" smtClean="0"/>
              <a:t>核心</a:t>
            </a:r>
            <a:r>
              <a:rPr lang="en-US" altLang="zh-CN" dirty="0" smtClean="0"/>
              <a:t>: </a:t>
            </a:r>
            <a:r>
              <a:rPr lang="en-US" altLang="zh-CN" dirty="0" err="1" smtClean="0"/>
              <a:t>ansible</a:t>
            </a:r>
            <a:r>
              <a:rPr lang="en-US" altLang="zh-CN" dirty="0" smtClean="0"/>
              <a:t> </a:t>
            </a:r>
          </a:p>
          <a:p>
            <a:r>
              <a:rPr lang="en-US" altLang="zh-CN" dirty="0" smtClean="0"/>
              <a:t>Core Modules: </a:t>
            </a:r>
            <a:r>
              <a:rPr lang="en-US" altLang="zh-CN" dirty="0" err="1" smtClean="0"/>
              <a:t>ansible</a:t>
            </a:r>
            <a:r>
              <a:rPr lang="zh-CN" altLang="en-US" dirty="0" smtClean="0"/>
              <a:t>自带的模块 </a:t>
            </a:r>
            <a:endParaRPr lang="en-US" altLang="zh-CN" dirty="0" smtClean="0"/>
          </a:p>
          <a:p>
            <a:r>
              <a:rPr lang="en-US" altLang="zh-CN" dirty="0" smtClean="0"/>
              <a:t>Custom Modules: </a:t>
            </a:r>
            <a:r>
              <a:rPr lang="zh-CN" altLang="en-US" dirty="0" smtClean="0"/>
              <a:t>核心模块功能不足时</a:t>
            </a:r>
            <a:r>
              <a:rPr lang="en-US" altLang="zh-CN" dirty="0" smtClean="0"/>
              <a:t>,</a:t>
            </a:r>
            <a:r>
              <a:rPr lang="zh-CN" altLang="en-US" dirty="0" smtClean="0"/>
              <a:t>用户可以添加扩展模块 </a:t>
            </a:r>
            <a:endParaRPr lang="en-US" altLang="zh-CN" dirty="0" smtClean="0"/>
          </a:p>
          <a:p>
            <a:r>
              <a:rPr lang="en-US" altLang="zh-CN" dirty="0" smtClean="0"/>
              <a:t>Plugins: </a:t>
            </a:r>
            <a:r>
              <a:rPr lang="zh-CN" altLang="en-US" dirty="0" smtClean="0"/>
              <a:t>通过插件来实现记录日志</a:t>
            </a:r>
            <a:r>
              <a:rPr lang="en-US" altLang="zh-CN" dirty="0" smtClean="0"/>
              <a:t>,</a:t>
            </a:r>
            <a:r>
              <a:rPr lang="zh-CN" altLang="en-US" dirty="0" smtClean="0"/>
              <a:t>发送邮件或其他功能 </a:t>
            </a:r>
            <a:endParaRPr lang="en-US" altLang="zh-CN" dirty="0" smtClean="0"/>
          </a:p>
          <a:p>
            <a:r>
              <a:rPr lang="en-US" altLang="zh-CN" dirty="0" smtClean="0"/>
              <a:t>Playbooks: </a:t>
            </a:r>
            <a:r>
              <a:rPr lang="zh-CN" altLang="en-US" dirty="0" smtClean="0"/>
              <a:t>剧本</a:t>
            </a:r>
            <a:r>
              <a:rPr lang="en-US" altLang="zh-CN" dirty="0" smtClean="0"/>
              <a:t>,YAML</a:t>
            </a:r>
            <a:r>
              <a:rPr lang="zh-CN" altLang="en-US" dirty="0" smtClean="0"/>
              <a:t>格式文件，多个任务定义在一个文件中，定义主机需要调用哪些模块来完成的功能 </a:t>
            </a:r>
            <a:endParaRPr lang="en-US" altLang="zh-CN" dirty="0" smtClean="0"/>
          </a:p>
          <a:p>
            <a:r>
              <a:rPr lang="en-US" altLang="zh-CN" dirty="0" err="1" smtClean="0"/>
              <a:t>Connectior</a:t>
            </a:r>
            <a:r>
              <a:rPr lang="en-US" altLang="zh-CN" dirty="0" smtClean="0"/>
              <a:t> Plugins: </a:t>
            </a:r>
            <a:r>
              <a:rPr lang="en-US" altLang="zh-CN" dirty="0" err="1" smtClean="0"/>
              <a:t>ansible</a:t>
            </a:r>
            <a:r>
              <a:rPr lang="zh-CN" altLang="en-US" dirty="0" smtClean="0"/>
              <a:t>基于连接插件连接到各个主机上</a:t>
            </a:r>
            <a:r>
              <a:rPr lang="en-US" altLang="zh-CN" dirty="0" smtClean="0"/>
              <a:t>,</a:t>
            </a:r>
            <a:r>
              <a:rPr lang="zh-CN" altLang="en-US" dirty="0" smtClean="0"/>
              <a:t>默认是使用</a:t>
            </a:r>
            <a:r>
              <a:rPr lang="en-US" altLang="zh-CN" dirty="0" err="1" smtClean="0"/>
              <a:t>ssh</a:t>
            </a:r>
            <a:r>
              <a:rPr lang="en-US" altLang="zh-CN" dirty="0" smtClean="0"/>
              <a:t> </a:t>
            </a:r>
          </a:p>
          <a:p>
            <a:r>
              <a:rPr lang="en-US" altLang="zh-CN" dirty="0" smtClean="0"/>
              <a:t>Host Inventory: </a:t>
            </a:r>
            <a:r>
              <a:rPr lang="zh-CN" altLang="en-US" dirty="0" smtClean="0"/>
              <a:t>记录由</a:t>
            </a:r>
            <a:r>
              <a:rPr lang="en-US" altLang="zh-CN" dirty="0" err="1" smtClean="0"/>
              <a:t>Ansible</a:t>
            </a:r>
            <a:r>
              <a:rPr lang="zh-CN" altLang="en-US" dirty="0" smtClean="0"/>
              <a:t>管理的主机信息，包括端口、密码、</a:t>
            </a:r>
            <a:r>
              <a:rPr lang="en-US" altLang="zh-CN" dirty="0" err="1" smtClean="0"/>
              <a:t>ip</a:t>
            </a:r>
            <a:r>
              <a:rPr lang="zh-CN" altLang="en-US" dirty="0" smtClean="0"/>
              <a:t>等 </a:t>
            </a:r>
          </a:p>
          <a:p>
            <a:r>
              <a:rPr lang="zh-CN" altLang="en-US" dirty="0" smtClean="0"/>
              <a:t> </a:t>
            </a:r>
            <a:endParaRPr lang="zh-CN" altLang="en-US" dirty="0"/>
          </a:p>
        </p:txBody>
      </p:sp>
      <p:sp>
        <p:nvSpPr>
          <p:cNvPr id="4" name="幻灯片编号占位符 3"/>
          <p:cNvSpPr>
            <a:spLocks noGrp="1"/>
          </p:cNvSpPr>
          <p:nvPr>
            <p:ph type="sldNum" sz="quarter" idx="10"/>
          </p:nvPr>
        </p:nvSpPr>
        <p:spPr/>
        <p:txBody>
          <a:bodyPr/>
          <a:lstStyle/>
          <a:p>
            <a:fld id="{8AF78727-3F8D-4443-A339-1BF112340783}" type="slidenum">
              <a:rPr lang="zh-CN" altLang="en-US" smtClean="0"/>
              <a:t>12</a:t>
            </a:fld>
            <a:endParaRPr lang="zh-CN" altLang="en-US"/>
          </a:p>
        </p:txBody>
      </p:sp>
    </p:spTree>
    <p:extLst>
      <p:ext uri="{BB962C8B-B14F-4D97-AF65-F5344CB8AC3E}">
        <p14:creationId xmlns:p14="http://schemas.microsoft.com/office/powerpoint/2010/main" val="76948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EB60A66-BF7E-413C-84E6-448F0439E76D}" type="datetimeFigureOut">
              <a:rPr lang="zh-CN" altLang="en-US" smtClean="0"/>
              <a:t>2020/5/28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164228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EB60A66-BF7E-413C-84E6-448F0439E76D}" type="datetimeFigureOut">
              <a:rPr lang="zh-CN" altLang="en-US" smtClean="0"/>
              <a:t>2020/5/28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342327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EB60A66-BF7E-413C-84E6-448F0439E76D}" type="datetimeFigureOut">
              <a:rPr lang="zh-CN" altLang="en-US" smtClean="0"/>
              <a:t>2020/5/28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421995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EB60A66-BF7E-413C-84E6-448F0439E76D}" type="datetimeFigureOut">
              <a:rPr lang="zh-CN" altLang="en-US" smtClean="0"/>
              <a:t>2020/5/28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2707317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EB60A66-BF7E-413C-84E6-448F0439E76D}" type="datetimeFigureOut">
              <a:rPr lang="zh-CN" altLang="en-US" smtClean="0"/>
              <a:t>2020/5/28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397940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EB60A66-BF7E-413C-84E6-448F0439E76D}" type="datetimeFigureOut">
              <a:rPr lang="zh-CN" altLang="en-US" smtClean="0"/>
              <a:t>2020/5/28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331003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EB60A66-BF7E-413C-84E6-448F0439E76D}" type="datetimeFigureOut">
              <a:rPr lang="zh-CN" altLang="en-US" smtClean="0"/>
              <a:t>2020/5/28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244528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EB60A66-BF7E-413C-84E6-448F0439E76D}" type="datetimeFigureOut">
              <a:rPr lang="zh-CN" altLang="en-US" smtClean="0"/>
              <a:t>2020/5/28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177466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60A66-BF7E-413C-84E6-448F0439E76D}" type="datetimeFigureOut">
              <a:rPr lang="zh-CN" altLang="en-US" smtClean="0"/>
              <a:t>2020/5/28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517015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EB60A66-BF7E-413C-84E6-448F0439E76D}" type="datetimeFigureOut">
              <a:rPr lang="zh-CN" altLang="en-US" smtClean="0"/>
              <a:t>2020/5/28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283014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EB60A66-BF7E-413C-84E6-448F0439E76D}" type="datetimeFigureOut">
              <a:rPr lang="zh-CN" altLang="en-US" smtClean="0"/>
              <a:t>2020/5/28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13541103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EE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EB60A66-BF7E-413C-84E6-448F0439E76D}" type="datetimeFigureOut">
              <a:rPr lang="zh-CN" altLang="en-US" smtClean="0"/>
              <a:t>2020/5/28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27156061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EE9"/>
        </a:solidFill>
        <a:effectLst/>
      </p:bgPr>
    </p:bg>
    <p:spTree>
      <p:nvGrpSpPr>
        <p:cNvPr id="1" name=""/>
        <p:cNvGrpSpPr/>
        <p:nvPr/>
      </p:nvGrpSpPr>
      <p:grpSpPr>
        <a:xfrm>
          <a:off x="0" y="0"/>
          <a:ext cx="0" cy="0"/>
          <a:chOff x="0" y="0"/>
          <a:chExt cx="0" cy="0"/>
        </a:xfrm>
      </p:grpSpPr>
      <p:sp>
        <p:nvSpPr>
          <p:cNvPr id="16" name="xiongmao">
            <a:extLst>
              <a:ext uri="{FF2B5EF4-FFF2-40B4-BE49-F238E27FC236}">
                <a16:creationId xmlns="" xmlns:a16="http://schemas.microsoft.com/office/drawing/2014/main" id="{554E8AD6-4A70-4F81-8F41-F09060797F65}"/>
              </a:ext>
            </a:extLst>
          </p:cNvPr>
          <p:cNvSpPr/>
          <p:nvPr/>
        </p:nvSpPr>
        <p:spPr>
          <a:xfrm>
            <a:off x="2741509" y="1658934"/>
            <a:ext cx="3644153" cy="1882588"/>
          </a:xfrm>
          <a:prstGeom prst="rect">
            <a:avLst/>
          </a:prstGeom>
          <a:solidFill>
            <a:srgbClr val="FCD6C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4" name="文本框 13">
            <a:extLst>
              <a:ext uri="{FF2B5EF4-FFF2-40B4-BE49-F238E27FC236}">
                <a16:creationId xmlns="" xmlns:a16="http://schemas.microsoft.com/office/drawing/2014/main" id="{93529FF4-C6C1-40AE-AC34-592251A9A88B}"/>
              </a:ext>
            </a:extLst>
          </p:cNvPr>
          <p:cNvSpPr txBox="1"/>
          <p:nvPr/>
        </p:nvSpPr>
        <p:spPr>
          <a:xfrm>
            <a:off x="748277" y="2005072"/>
            <a:ext cx="7630615" cy="923330"/>
          </a:xfrm>
          <a:prstGeom prst="rect">
            <a:avLst/>
          </a:prstGeom>
          <a:noFill/>
        </p:spPr>
        <p:txBody>
          <a:bodyPr wrap="none" rtlCol="0">
            <a:spAutoFit/>
          </a:bodyPr>
          <a:lstStyle/>
          <a:p>
            <a:pPr algn="ctr"/>
            <a:r>
              <a:rPr lang="en-US" altLang="zh-CN" sz="5400" dirty="0" smtClean="0">
                <a:solidFill>
                  <a:srgbClr val="2E3032"/>
                </a:solidFill>
                <a:latin typeface="+mj-lt"/>
              </a:rPr>
              <a:t>Infrastructure</a:t>
            </a:r>
            <a:r>
              <a:rPr lang="zh-CN" altLang="en-US" sz="5400" dirty="0" smtClean="0">
                <a:solidFill>
                  <a:srgbClr val="2E3032"/>
                </a:solidFill>
                <a:latin typeface="+mj-lt"/>
              </a:rPr>
              <a:t> </a:t>
            </a:r>
            <a:r>
              <a:rPr lang="en-US" altLang="zh-CN" sz="5400" dirty="0" smtClean="0">
                <a:solidFill>
                  <a:srgbClr val="2E3032"/>
                </a:solidFill>
                <a:latin typeface="+mj-lt"/>
              </a:rPr>
              <a:t>As</a:t>
            </a:r>
            <a:r>
              <a:rPr lang="zh-CN" altLang="en-US" sz="5400" dirty="0" smtClean="0">
                <a:solidFill>
                  <a:srgbClr val="2E3032"/>
                </a:solidFill>
                <a:latin typeface="+mj-lt"/>
              </a:rPr>
              <a:t> </a:t>
            </a:r>
            <a:r>
              <a:rPr lang="en-US" altLang="zh-CN" sz="5400" dirty="0" smtClean="0">
                <a:solidFill>
                  <a:srgbClr val="2E3032"/>
                </a:solidFill>
                <a:latin typeface="+mj-lt"/>
              </a:rPr>
              <a:t>Code</a:t>
            </a:r>
            <a:endParaRPr lang="zh-CN" altLang="en-US" sz="5400" dirty="0">
              <a:solidFill>
                <a:srgbClr val="2E3032"/>
              </a:solidFill>
              <a:latin typeface="+mj-lt"/>
            </a:endParaRPr>
          </a:p>
        </p:txBody>
      </p:sp>
      <p:cxnSp>
        <p:nvCxnSpPr>
          <p:cNvPr id="18" name="直接连接符 17">
            <a:extLst>
              <a:ext uri="{FF2B5EF4-FFF2-40B4-BE49-F238E27FC236}">
                <a16:creationId xmlns="" xmlns:a16="http://schemas.microsoft.com/office/drawing/2014/main" id="{335F1A63-F67D-47B9-B7DF-5E0843141915}"/>
              </a:ext>
            </a:extLst>
          </p:cNvPr>
          <p:cNvCxnSpPr/>
          <p:nvPr/>
        </p:nvCxnSpPr>
        <p:spPr>
          <a:xfrm>
            <a:off x="3844096" y="3023172"/>
            <a:ext cx="1385047" cy="0"/>
          </a:xfrm>
          <a:prstGeom prst="line">
            <a:avLst/>
          </a:prstGeom>
          <a:ln w="28575">
            <a:solidFill>
              <a:srgbClr val="2E3032"/>
            </a:solidFill>
          </a:ln>
        </p:spPr>
        <p:style>
          <a:lnRef idx="1">
            <a:schemeClr val="accent1"/>
          </a:lnRef>
          <a:fillRef idx="0">
            <a:schemeClr val="accent1"/>
          </a:fillRef>
          <a:effectRef idx="0">
            <a:schemeClr val="accent1"/>
          </a:effectRef>
          <a:fontRef idx="minor">
            <a:schemeClr val="tx1"/>
          </a:fontRef>
        </p:style>
      </p:cxnSp>
      <p:sp>
        <p:nvSpPr>
          <p:cNvPr id="19" name="文本框 1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CDADE1AA-1807-4208-B871-EE516A9B015B}"/>
              </a:ext>
            </a:extLst>
          </p:cNvPr>
          <p:cNvSpPr txBox="1"/>
          <p:nvPr/>
        </p:nvSpPr>
        <p:spPr>
          <a:xfrm>
            <a:off x="1826898" y="3029074"/>
            <a:ext cx="5449528" cy="607218"/>
          </a:xfrm>
          <a:prstGeom prst="rect">
            <a:avLst/>
          </a:prstGeom>
          <a:noFill/>
        </p:spPr>
        <p:txBody>
          <a:bodyPr wrap="square" rtlCol="0">
            <a:spAutoFit/>
          </a:bodyPr>
          <a:lstStyle/>
          <a:p>
            <a:pPr algn="ctr">
              <a:lnSpc>
                <a:spcPct val="130000"/>
              </a:lnSpc>
            </a:pPr>
            <a:r>
              <a:rPr lang="en-US" altLang="zh-CN" sz="2800" dirty="0" err="1" smtClean="0">
                <a:solidFill>
                  <a:srgbClr val="2E3032"/>
                </a:solidFill>
              </a:rPr>
              <a:t>ShenTao</a:t>
            </a:r>
            <a:endParaRPr lang="en-US" altLang="zh-CN" sz="2800" dirty="0">
              <a:solidFill>
                <a:srgbClr val="2E3032"/>
              </a:solidFill>
            </a:endParaRPr>
          </a:p>
        </p:txBody>
      </p:sp>
    </p:spTree>
    <p:extLst>
      <p:ext uri="{BB962C8B-B14F-4D97-AF65-F5344CB8AC3E}">
        <p14:creationId xmlns:p14="http://schemas.microsoft.com/office/powerpoint/2010/main" val="1602623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7E444EF-188A-4158-91E2-6D05917D6D5E}"/>
              </a:ext>
            </a:extLst>
          </p:cNvPr>
          <p:cNvSpPr/>
          <p:nvPr/>
        </p:nvSpPr>
        <p:spPr>
          <a:xfrm>
            <a:off x="197991" y="0"/>
            <a:ext cx="395133" cy="865461"/>
          </a:xfrm>
          <a:prstGeom prst="rect">
            <a:avLst/>
          </a:prstGeom>
          <a:solidFill>
            <a:srgbClr val="FCD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 xmlns:a16="http://schemas.microsoft.com/office/drawing/2014/main" id="{F8D287C2-BA09-4E7D-93D7-D3F52ED80F76}"/>
              </a:ext>
            </a:extLst>
          </p:cNvPr>
          <p:cNvSpPr txBox="1"/>
          <p:nvPr/>
        </p:nvSpPr>
        <p:spPr>
          <a:xfrm>
            <a:off x="1996364" y="1717806"/>
            <a:ext cx="4996881" cy="1113510"/>
          </a:xfrm>
          <a:prstGeom prst="rect">
            <a:avLst/>
          </a:prstGeom>
          <a:noFill/>
        </p:spPr>
        <p:txBody>
          <a:bodyPr wrap="none" rtlCol="0">
            <a:spAutoFit/>
          </a:bodyPr>
          <a:lstStyle/>
          <a:p>
            <a:pPr algn="ctr">
              <a:lnSpc>
                <a:spcPct val="150000"/>
              </a:lnSpc>
            </a:pPr>
            <a:r>
              <a:rPr lang="en-US" altLang="zh-CN" sz="2400" dirty="0" smtClean="0">
                <a:solidFill>
                  <a:srgbClr val="2E3032"/>
                </a:solidFill>
                <a:latin typeface="+mj-lt"/>
              </a:rPr>
              <a:t>Talk</a:t>
            </a:r>
            <a:r>
              <a:rPr lang="zh-CN" altLang="en-US" sz="2400" dirty="0" smtClean="0">
                <a:solidFill>
                  <a:srgbClr val="2E3032"/>
                </a:solidFill>
                <a:latin typeface="+mj-lt"/>
              </a:rPr>
              <a:t> </a:t>
            </a:r>
            <a:r>
              <a:rPr lang="en-US" altLang="zh-CN" sz="2400" dirty="0" smtClean="0">
                <a:solidFill>
                  <a:srgbClr val="2E3032"/>
                </a:solidFill>
                <a:latin typeface="+mj-lt"/>
              </a:rPr>
              <a:t>about</a:t>
            </a:r>
            <a:r>
              <a:rPr lang="zh-CN" altLang="en-US" sz="2400" dirty="0" smtClean="0">
                <a:solidFill>
                  <a:srgbClr val="2E3032"/>
                </a:solidFill>
                <a:latin typeface="+mj-lt"/>
              </a:rPr>
              <a:t> </a:t>
            </a:r>
            <a:r>
              <a:rPr lang="en-US" altLang="zh-CN" sz="2400" dirty="0" smtClean="0">
                <a:solidFill>
                  <a:srgbClr val="2E3032"/>
                </a:solidFill>
                <a:latin typeface="+mj-lt"/>
              </a:rPr>
              <a:t>Chef</a:t>
            </a:r>
            <a:r>
              <a:rPr lang="zh-CN" altLang="en-US" sz="2400" dirty="0" smtClean="0">
                <a:solidFill>
                  <a:srgbClr val="2E3032"/>
                </a:solidFill>
                <a:latin typeface="+mj-lt"/>
              </a:rPr>
              <a:t>‘</a:t>
            </a:r>
            <a:r>
              <a:rPr lang="en-US" altLang="zh-CN" sz="2400" dirty="0" smtClean="0">
                <a:solidFill>
                  <a:srgbClr val="2E3032"/>
                </a:solidFill>
                <a:latin typeface="+mj-lt"/>
              </a:rPr>
              <a:t>s</a:t>
            </a:r>
            <a:r>
              <a:rPr lang="zh-CN" altLang="en-US" sz="2400" dirty="0" smtClean="0">
                <a:solidFill>
                  <a:srgbClr val="2E3032"/>
                </a:solidFill>
                <a:latin typeface="+mj-lt"/>
              </a:rPr>
              <a:t> </a:t>
            </a:r>
            <a:endParaRPr lang="en-US" altLang="zh-CN" sz="2400" dirty="0" smtClean="0">
              <a:solidFill>
                <a:srgbClr val="2E3032"/>
              </a:solidFill>
              <a:latin typeface="+mj-lt"/>
            </a:endParaRPr>
          </a:p>
          <a:p>
            <a:pPr algn="ctr">
              <a:lnSpc>
                <a:spcPct val="150000"/>
              </a:lnSpc>
            </a:pPr>
            <a:r>
              <a:rPr lang="en-US" altLang="zh-CN" sz="2400" dirty="0" smtClean="0">
                <a:solidFill>
                  <a:srgbClr val="2E3032"/>
                </a:solidFill>
                <a:latin typeface="+mj-lt"/>
              </a:rPr>
              <a:t>advantages </a:t>
            </a:r>
            <a:r>
              <a:rPr lang="en-US" altLang="zh-CN" sz="2400" dirty="0">
                <a:solidFill>
                  <a:srgbClr val="2E3032"/>
                </a:solidFill>
                <a:latin typeface="+mj-lt"/>
              </a:rPr>
              <a:t>and disadvantages</a:t>
            </a:r>
            <a:endParaRPr lang="en-US" altLang="zh-CN" sz="2400" dirty="0" smtClean="0">
              <a:solidFill>
                <a:srgbClr val="2E3032"/>
              </a:solidFill>
              <a:latin typeface="+mj-lt"/>
            </a:endParaRPr>
          </a:p>
        </p:txBody>
      </p:sp>
      <p:sp>
        <p:nvSpPr>
          <p:cNvPr id="15" name="文本框 14">
            <a:extLst>
              <a:ext uri="{FF2B5EF4-FFF2-40B4-BE49-F238E27FC236}">
                <a16:creationId xmlns="" xmlns:a16="http://schemas.microsoft.com/office/drawing/2014/main" id="{F8D287C2-BA09-4E7D-93D7-D3F52ED80F76}"/>
              </a:ext>
            </a:extLst>
          </p:cNvPr>
          <p:cNvSpPr txBox="1"/>
          <p:nvPr/>
        </p:nvSpPr>
        <p:spPr>
          <a:xfrm>
            <a:off x="593124" y="272464"/>
            <a:ext cx="1217000" cy="461665"/>
          </a:xfrm>
          <a:prstGeom prst="rect">
            <a:avLst/>
          </a:prstGeom>
          <a:noFill/>
        </p:spPr>
        <p:txBody>
          <a:bodyPr wrap="none" rtlCol="0">
            <a:spAutoFit/>
          </a:bodyPr>
          <a:lstStyle/>
          <a:p>
            <a:r>
              <a:rPr lang="en-US" altLang="zh-CN" sz="2400" dirty="0">
                <a:solidFill>
                  <a:srgbClr val="2E3032"/>
                </a:solidFill>
                <a:latin typeface="+mj-ea"/>
              </a:rPr>
              <a:t>Discuss</a:t>
            </a:r>
            <a:endParaRPr lang="en-US" altLang="zh-CN" sz="2400" dirty="0">
              <a:solidFill>
                <a:srgbClr val="2E3032"/>
              </a:solidFill>
              <a:latin typeface="+mj-ea"/>
            </a:endParaRPr>
          </a:p>
        </p:txBody>
      </p:sp>
    </p:spTree>
    <p:extLst>
      <p:ext uri="{BB962C8B-B14F-4D97-AF65-F5344CB8AC3E}">
        <p14:creationId xmlns:p14="http://schemas.microsoft.com/office/powerpoint/2010/main" val="445348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7E444EF-188A-4158-91E2-6D05917D6D5E}"/>
              </a:ext>
            </a:extLst>
          </p:cNvPr>
          <p:cNvSpPr/>
          <p:nvPr/>
        </p:nvSpPr>
        <p:spPr>
          <a:xfrm>
            <a:off x="197991" y="0"/>
            <a:ext cx="395133" cy="865461"/>
          </a:xfrm>
          <a:prstGeom prst="rect">
            <a:avLst/>
          </a:prstGeom>
          <a:solidFill>
            <a:srgbClr val="FCD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 xmlns:a16="http://schemas.microsoft.com/office/drawing/2014/main" id="{F8D287C2-BA09-4E7D-93D7-D3F52ED80F76}"/>
              </a:ext>
            </a:extLst>
          </p:cNvPr>
          <p:cNvSpPr txBox="1"/>
          <p:nvPr/>
        </p:nvSpPr>
        <p:spPr>
          <a:xfrm>
            <a:off x="634000" y="272464"/>
            <a:ext cx="4401296" cy="461665"/>
          </a:xfrm>
          <a:prstGeom prst="rect">
            <a:avLst/>
          </a:prstGeom>
          <a:noFill/>
        </p:spPr>
        <p:txBody>
          <a:bodyPr wrap="square" rtlCol="0">
            <a:spAutoFit/>
          </a:bodyPr>
          <a:lstStyle/>
          <a:p>
            <a:r>
              <a:rPr lang="en-US" altLang="zh-CN" sz="2400" dirty="0">
                <a:solidFill>
                  <a:srgbClr val="2E3032"/>
                </a:solidFill>
                <a:latin typeface="+mj-ea"/>
                <a:sym typeface="+mn-lt"/>
              </a:rPr>
              <a:t>Tool</a:t>
            </a:r>
            <a:r>
              <a:rPr lang="zh-CN" altLang="en-US" sz="2400" dirty="0">
                <a:solidFill>
                  <a:srgbClr val="2E3032"/>
                </a:solidFill>
                <a:latin typeface="+mj-ea"/>
                <a:sym typeface="+mn-lt"/>
              </a:rPr>
              <a:t> </a:t>
            </a:r>
            <a:r>
              <a:rPr lang="en-US" altLang="zh-CN" sz="2400" dirty="0">
                <a:solidFill>
                  <a:srgbClr val="2E3032"/>
                </a:solidFill>
                <a:latin typeface="+mj-ea"/>
                <a:sym typeface="+mn-lt"/>
              </a:rPr>
              <a:t>of</a:t>
            </a:r>
            <a:r>
              <a:rPr lang="zh-CN" altLang="en-US" sz="2400" dirty="0">
                <a:solidFill>
                  <a:srgbClr val="2E3032"/>
                </a:solidFill>
                <a:latin typeface="+mj-ea"/>
                <a:sym typeface="+mn-lt"/>
              </a:rPr>
              <a:t> </a:t>
            </a:r>
            <a:r>
              <a:rPr lang="en-US" altLang="zh-CN" sz="2400" dirty="0" err="1" smtClean="0">
                <a:solidFill>
                  <a:srgbClr val="2E3032"/>
                </a:solidFill>
                <a:latin typeface="+mj-ea"/>
                <a:sym typeface="+mn-lt"/>
              </a:rPr>
              <a:t>IaC</a:t>
            </a:r>
            <a:r>
              <a:rPr lang="zh-CN" altLang="en-US" sz="2400" dirty="0" smtClean="0">
                <a:solidFill>
                  <a:srgbClr val="2E3032"/>
                </a:solidFill>
                <a:latin typeface="+mj-ea"/>
                <a:sym typeface="+mn-lt"/>
              </a:rPr>
              <a:t> </a:t>
            </a:r>
            <a:r>
              <a:rPr lang="en-US" altLang="zh-CN" sz="2400" dirty="0" smtClean="0">
                <a:solidFill>
                  <a:srgbClr val="2E3032"/>
                </a:solidFill>
                <a:latin typeface="+mj-ea"/>
                <a:sym typeface="+mn-lt"/>
              </a:rPr>
              <a:t>–</a:t>
            </a:r>
            <a:r>
              <a:rPr lang="zh-CN" altLang="en-US" sz="2400" dirty="0" smtClean="0">
                <a:solidFill>
                  <a:srgbClr val="2E3032"/>
                </a:solidFill>
                <a:latin typeface="+mj-ea"/>
                <a:sym typeface="+mn-lt"/>
              </a:rPr>
              <a:t> </a:t>
            </a:r>
            <a:r>
              <a:rPr lang="en-US" altLang="zh-CN" sz="2400" dirty="0" err="1" smtClean="0">
                <a:solidFill>
                  <a:srgbClr val="2E3032"/>
                </a:solidFill>
                <a:latin typeface="+mj-ea"/>
                <a:sym typeface="+mn-lt"/>
              </a:rPr>
              <a:t>Ansible</a:t>
            </a:r>
            <a:endParaRPr lang="zh-CN" altLang="en-US" sz="2400" dirty="0">
              <a:solidFill>
                <a:srgbClr val="2E3032"/>
              </a:solidFill>
              <a:latin typeface="+mj-ea"/>
              <a:sym typeface="+mn-lt"/>
            </a:endParaRPr>
          </a:p>
        </p:txBody>
      </p:sp>
      <p:cxnSp>
        <p:nvCxnSpPr>
          <p:cNvPr id="11" name="直接连接符 31">
            <a:extLst>
              <a:ext uri="{FF2B5EF4-FFF2-40B4-BE49-F238E27FC236}">
                <a16:creationId xmlns="" xmlns:a16="http://schemas.microsoft.com/office/drawing/2014/main" id="{BD03D51E-4D9E-40AC-8B4E-414724146971}"/>
              </a:ext>
            </a:extLst>
          </p:cNvPr>
          <p:cNvCxnSpPr/>
          <p:nvPr/>
        </p:nvCxnSpPr>
        <p:spPr>
          <a:xfrm>
            <a:off x="497816" y="1133962"/>
            <a:ext cx="0" cy="413008"/>
          </a:xfrm>
          <a:prstGeom prst="line">
            <a:avLst/>
          </a:prstGeom>
          <a:ln w="12700">
            <a:solidFill>
              <a:srgbClr val="2E3032"/>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634000" y="1811922"/>
            <a:ext cx="5313292" cy="2995312"/>
          </a:xfrm>
          <a:prstGeom prst="rect">
            <a:avLst/>
          </a:prstGeom>
        </p:spPr>
      </p:pic>
      <p:sp>
        <p:nvSpPr>
          <p:cNvPr id="5" name="文本框 4"/>
          <p:cNvSpPr txBox="1"/>
          <p:nvPr/>
        </p:nvSpPr>
        <p:spPr>
          <a:xfrm>
            <a:off x="651306" y="740311"/>
            <a:ext cx="8266670" cy="923330"/>
          </a:xfrm>
          <a:prstGeom prst="rect">
            <a:avLst/>
          </a:prstGeom>
          <a:noFill/>
        </p:spPr>
        <p:txBody>
          <a:bodyPr wrap="square" rtlCol="0">
            <a:spAutoFit/>
          </a:bodyPr>
          <a:lstStyle/>
          <a:p>
            <a:r>
              <a:rPr lang="en-US" altLang="zh-CN" dirty="0" err="1"/>
              <a:t>Ansible</a:t>
            </a:r>
            <a:r>
              <a:rPr lang="en-US" altLang="zh-CN" dirty="0"/>
              <a:t> is an IT automation tool. It can configure systems, deploy software, and orchestrate more advanced IT tasks such as continuous deployments or zero downtime rolling updates.</a:t>
            </a:r>
            <a:endParaRPr kumimoji="1" lang="zh-CN" altLang="en-US" dirty="0"/>
          </a:p>
        </p:txBody>
      </p:sp>
      <p:sp>
        <p:nvSpPr>
          <p:cNvPr id="7" name="矩形 6"/>
          <p:cNvSpPr/>
          <p:nvPr/>
        </p:nvSpPr>
        <p:spPr>
          <a:xfrm>
            <a:off x="7027715" y="2252727"/>
            <a:ext cx="1211742" cy="369332"/>
          </a:xfrm>
          <a:prstGeom prst="rect">
            <a:avLst/>
          </a:prstGeom>
        </p:spPr>
        <p:txBody>
          <a:bodyPr wrap="none">
            <a:spAutoFit/>
          </a:bodyPr>
          <a:lstStyle/>
          <a:p>
            <a:r>
              <a:rPr lang="en-US" altLang="zh-CN"/>
              <a:t>no </a:t>
            </a:r>
            <a:r>
              <a:rPr lang="en-US" altLang="zh-CN" dirty="0" err="1"/>
              <a:t>angents</a:t>
            </a:r>
            <a:endParaRPr lang="zh-CN" altLang="en-US" dirty="0"/>
          </a:p>
        </p:txBody>
      </p:sp>
      <p:sp>
        <p:nvSpPr>
          <p:cNvPr id="8" name="矩形 7"/>
          <p:cNvSpPr/>
          <p:nvPr/>
        </p:nvSpPr>
        <p:spPr>
          <a:xfrm>
            <a:off x="7105236" y="2960213"/>
            <a:ext cx="1056700" cy="369332"/>
          </a:xfrm>
          <a:prstGeom prst="rect">
            <a:avLst/>
          </a:prstGeom>
        </p:spPr>
        <p:txBody>
          <a:bodyPr wrap="none">
            <a:spAutoFit/>
          </a:bodyPr>
          <a:lstStyle/>
          <a:p>
            <a:r>
              <a:rPr lang="en-US" altLang="zh-CN" dirty="0"/>
              <a:t>no server</a:t>
            </a:r>
            <a:endParaRPr lang="zh-CN" altLang="en-US" dirty="0"/>
          </a:p>
        </p:txBody>
      </p:sp>
      <p:sp>
        <p:nvSpPr>
          <p:cNvPr id="9" name="矩形 8"/>
          <p:cNvSpPr/>
          <p:nvPr/>
        </p:nvSpPr>
        <p:spPr>
          <a:xfrm>
            <a:off x="6349196" y="3707661"/>
            <a:ext cx="2568780" cy="369332"/>
          </a:xfrm>
          <a:prstGeom prst="rect">
            <a:avLst/>
          </a:prstGeom>
        </p:spPr>
        <p:txBody>
          <a:bodyPr wrap="none">
            <a:spAutoFit/>
          </a:bodyPr>
          <a:lstStyle/>
          <a:p>
            <a:r>
              <a:rPr lang="en-US" altLang="zh-CN"/>
              <a:t>modules in any languages</a:t>
            </a:r>
            <a:endParaRPr lang="zh-CN" altLang="en-US" dirty="0"/>
          </a:p>
        </p:txBody>
      </p:sp>
    </p:spTree>
    <p:extLst>
      <p:ext uri="{BB962C8B-B14F-4D97-AF65-F5344CB8AC3E}">
        <p14:creationId xmlns:p14="http://schemas.microsoft.com/office/powerpoint/2010/main" val="1078315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7E444EF-188A-4158-91E2-6D05917D6D5E}"/>
              </a:ext>
            </a:extLst>
          </p:cNvPr>
          <p:cNvSpPr/>
          <p:nvPr/>
        </p:nvSpPr>
        <p:spPr>
          <a:xfrm>
            <a:off x="197991" y="0"/>
            <a:ext cx="395133" cy="865461"/>
          </a:xfrm>
          <a:prstGeom prst="rect">
            <a:avLst/>
          </a:prstGeom>
          <a:solidFill>
            <a:srgbClr val="FCD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 xmlns:a16="http://schemas.microsoft.com/office/drawing/2014/main" id="{F8D287C2-BA09-4E7D-93D7-D3F52ED80F76}"/>
              </a:ext>
            </a:extLst>
          </p:cNvPr>
          <p:cNvSpPr txBox="1"/>
          <p:nvPr/>
        </p:nvSpPr>
        <p:spPr>
          <a:xfrm>
            <a:off x="634000" y="272464"/>
            <a:ext cx="5544378" cy="461665"/>
          </a:xfrm>
          <a:prstGeom prst="rect">
            <a:avLst/>
          </a:prstGeom>
          <a:noFill/>
        </p:spPr>
        <p:txBody>
          <a:bodyPr wrap="square" rtlCol="0">
            <a:spAutoFit/>
          </a:bodyPr>
          <a:lstStyle/>
          <a:p>
            <a:r>
              <a:rPr lang="en-US" altLang="zh-CN" sz="2400" dirty="0">
                <a:solidFill>
                  <a:srgbClr val="2E3032"/>
                </a:solidFill>
                <a:latin typeface="+mj-ea"/>
                <a:sym typeface="+mn-lt"/>
              </a:rPr>
              <a:t>Tool</a:t>
            </a:r>
            <a:r>
              <a:rPr lang="zh-CN" altLang="en-US" sz="2400" dirty="0">
                <a:solidFill>
                  <a:srgbClr val="2E3032"/>
                </a:solidFill>
                <a:latin typeface="+mj-ea"/>
                <a:sym typeface="+mn-lt"/>
              </a:rPr>
              <a:t> </a:t>
            </a:r>
            <a:r>
              <a:rPr lang="en-US" altLang="zh-CN" sz="2400" dirty="0">
                <a:solidFill>
                  <a:srgbClr val="2E3032"/>
                </a:solidFill>
                <a:latin typeface="+mj-ea"/>
                <a:sym typeface="+mn-lt"/>
              </a:rPr>
              <a:t>of</a:t>
            </a:r>
            <a:r>
              <a:rPr lang="zh-CN" altLang="en-US" sz="2400" dirty="0">
                <a:solidFill>
                  <a:srgbClr val="2E3032"/>
                </a:solidFill>
                <a:latin typeface="+mj-ea"/>
                <a:sym typeface="+mn-lt"/>
              </a:rPr>
              <a:t> </a:t>
            </a:r>
            <a:r>
              <a:rPr lang="en-US" altLang="zh-CN" sz="2400" dirty="0" err="1" smtClean="0">
                <a:solidFill>
                  <a:srgbClr val="2E3032"/>
                </a:solidFill>
                <a:latin typeface="+mj-ea"/>
                <a:sym typeface="+mn-lt"/>
              </a:rPr>
              <a:t>IaC</a:t>
            </a:r>
            <a:r>
              <a:rPr lang="zh-CN" altLang="en-US" sz="2400" dirty="0" smtClean="0">
                <a:solidFill>
                  <a:srgbClr val="2E3032"/>
                </a:solidFill>
                <a:latin typeface="+mj-ea"/>
                <a:sym typeface="+mn-lt"/>
              </a:rPr>
              <a:t> </a:t>
            </a:r>
            <a:r>
              <a:rPr lang="en-US" altLang="zh-CN" sz="2400" dirty="0" smtClean="0">
                <a:solidFill>
                  <a:srgbClr val="2E3032"/>
                </a:solidFill>
                <a:latin typeface="+mj-ea"/>
                <a:sym typeface="+mn-lt"/>
              </a:rPr>
              <a:t>–</a:t>
            </a:r>
            <a:r>
              <a:rPr lang="zh-CN" altLang="en-US" sz="2400" dirty="0" smtClean="0">
                <a:solidFill>
                  <a:srgbClr val="2E3032"/>
                </a:solidFill>
                <a:latin typeface="+mj-ea"/>
                <a:sym typeface="+mn-lt"/>
              </a:rPr>
              <a:t> </a:t>
            </a:r>
            <a:r>
              <a:rPr lang="en-US" altLang="zh-CN" sz="2400" dirty="0" err="1" smtClean="0">
                <a:solidFill>
                  <a:srgbClr val="2E3032"/>
                </a:solidFill>
                <a:latin typeface="+mj-ea"/>
                <a:sym typeface="+mn-lt"/>
              </a:rPr>
              <a:t>Ansible</a:t>
            </a:r>
            <a:r>
              <a:rPr lang="zh-CN" altLang="en-US" sz="2400" dirty="0" smtClean="0">
                <a:solidFill>
                  <a:srgbClr val="2E3032"/>
                </a:solidFill>
                <a:latin typeface="+mj-ea"/>
                <a:sym typeface="+mn-lt"/>
              </a:rPr>
              <a:t> </a:t>
            </a:r>
            <a:r>
              <a:rPr lang="en-US" altLang="zh-CN" sz="2400" dirty="0" smtClean="0">
                <a:solidFill>
                  <a:srgbClr val="2E3032"/>
                </a:solidFill>
                <a:latin typeface="+mj-ea"/>
                <a:sym typeface="+mn-lt"/>
              </a:rPr>
              <a:t>Workflow</a:t>
            </a:r>
            <a:endParaRPr lang="zh-CN" altLang="en-US" sz="2400" dirty="0">
              <a:solidFill>
                <a:srgbClr val="2E3032"/>
              </a:solidFill>
              <a:latin typeface="+mj-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91" y="865461"/>
            <a:ext cx="2439797" cy="3987528"/>
          </a:xfrm>
          <a:prstGeom prst="rect">
            <a:avLst/>
          </a:prstGeom>
        </p:spPr>
      </p:pic>
      <p:pic>
        <p:nvPicPr>
          <p:cNvPr id="6" name="图片 5"/>
          <p:cNvPicPr>
            <a:picLocks noChangeAspect="1"/>
          </p:cNvPicPr>
          <p:nvPr/>
        </p:nvPicPr>
        <p:blipFill>
          <a:blip r:embed="rId4"/>
          <a:stretch>
            <a:fillRect/>
          </a:stretch>
        </p:blipFill>
        <p:spPr>
          <a:xfrm>
            <a:off x="2637788" y="859307"/>
            <a:ext cx="3414785" cy="3999836"/>
          </a:xfrm>
          <a:prstGeom prst="rect">
            <a:avLst/>
          </a:prstGeom>
        </p:spPr>
      </p:pic>
      <p:pic>
        <p:nvPicPr>
          <p:cNvPr id="12" name="图片 11"/>
          <p:cNvPicPr>
            <a:picLocks noChangeAspect="1"/>
          </p:cNvPicPr>
          <p:nvPr/>
        </p:nvPicPr>
        <p:blipFill>
          <a:blip r:embed="rId5"/>
          <a:stretch>
            <a:fillRect/>
          </a:stretch>
        </p:blipFill>
        <p:spPr>
          <a:xfrm>
            <a:off x="6731000" y="853153"/>
            <a:ext cx="2413000" cy="2844800"/>
          </a:xfrm>
          <a:prstGeom prst="rect">
            <a:avLst/>
          </a:prstGeom>
        </p:spPr>
      </p:pic>
      <p:pic>
        <p:nvPicPr>
          <p:cNvPr id="13" name="图片 12"/>
          <p:cNvPicPr>
            <a:picLocks noChangeAspect="1"/>
          </p:cNvPicPr>
          <p:nvPr/>
        </p:nvPicPr>
        <p:blipFill>
          <a:blip r:embed="rId6"/>
          <a:stretch>
            <a:fillRect/>
          </a:stretch>
        </p:blipFill>
        <p:spPr>
          <a:xfrm>
            <a:off x="4251059" y="3697953"/>
            <a:ext cx="4892941" cy="1180430"/>
          </a:xfrm>
          <a:prstGeom prst="rect">
            <a:avLst/>
          </a:prstGeom>
        </p:spPr>
      </p:pic>
    </p:spTree>
    <p:extLst>
      <p:ext uri="{BB962C8B-B14F-4D97-AF65-F5344CB8AC3E}">
        <p14:creationId xmlns:p14="http://schemas.microsoft.com/office/powerpoint/2010/main" val="295585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EE9"/>
        </a:solidFill>
        <a:effectLst/>
      </p:bgPr>
    </p:bg>
    <p:spTree>
      <p:nvGrpSpPr>
        <p:cNvPr id="1" name=""/>
        <p:cNvGrpSpPr/>
        <p:nvPr/>
      </p:nvGrpSpPr>
      <p:grpSpPr>
        <a:xfrm>
          <a:off x="0" y="0"/>
          <a:ext cx="0" cy="0"/>
          <a:chOff x="0" y="0"/>
          <a:chExt cx="0" cy="0"/>
        </a:xfrm>
      </p:grpSpPr>
      <p:sp>
        <p:nvSpPr>
          <p:cNvPr id="16" name="矩形 15">
            <a:extLst>
              <a:ext uri="{FF2B5EF4-FFF2-40B4-BE49-F238E27FC236}">
                <a16:creationId xmlns="" xmlns:a16="http://schemas.microsoft.com/office/drawing/2014/main" id="{554E8AD6-4A70-4F81-8F41-F09060797F65}"/>
              </a:ext>
            </a:extLst>
          </p:cNvPr>
          <p:cNvSpPr/>
          <p:nvPr/>
        </p:nvSpPr>
        <p:spPr>
          <a:xfrm>
            <a:off x="2741509" y="1658934"/>
            <a:ext cx="3644153" cy="1882588"/>
          </a:xfrm>
          <a:prstGeom prst="rect">
            <a:avLst/>
          </a:prstGeom>
          <a:solidFill>
            <a:srgbClr val="FCD6C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14" name="文本框 13">
            <a:extLst>
              <a:ext uri="{FF2B5EF4-FFF2-40B4-BE49-F238E27FC236}">
                <a16:creationId xmlns="" xmlns:a16="http://schemas.microsoft.com/office/drawing/2014/main" id="{93529FF4-C6C1-40AE-AC34-592251A9A88B}"/>
              </a:ext>
            </a:extLst>
          </p:cNvPr>
          <p:cNvSpPr txBox="1"/>
          <p:nvPr/>
        </p:nvSpPr>
        <p:spPr>
          <a:xfrm>
            <a:off x="2769262" y="1925643"/>
            <a:ext cx="3605475" cy="92333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a:ln>
                  <a:noFill/>
                </a:ln>
                <a:solidFill>
                  <a:srgbClr val="2E3032"/>
                </a:solidFill>
                <a:effectLst/>
                <a:uLnTx/>
                <a:uFillTx/>
                <a:latin typeface="华文细黑"/>
                <a:ea typeface="微软雅黑 Light"/>
                <a:cs typeface="+mn-cs"/>
              </a:rPr>
              <a:t>T</a:t>
            </a:r>
            <a:r>
              <a:rPr lang="en-US" altLang="zh-CN" sz="5400">
                <a:solidFill>
                  <a:srgbClr val="2E3032"/>
                </a:solidFill>
                <a:latin typeface="华文细黑"/>
                <a:ea typeface="微软雅黑 Light"/>
              </a:rPr>
              <a:t>hank You</a:t>
            </a:r>
            <a:endParaRPr kumimoji="0" lang="zh-CN" altLang="en-US" sz="5400" b="0" i="0" u="none" strike="noStrike" kern="1200" cap="none" spc="0" normalizeH="0" baseline="0" noProof="0">
              <a:ln>
                <a:noFill/>
              </a:ln>
              <a:solidFill>
                <a:srgbClr val="2E3032"/>
              </a:solidFill>
              <a:effectLst/>
              <a:uLnTx/>
              <a:uFillTx/>
              <a:latin typeface="华文细黑"/>
              <a:ea typeface="微软雅黑 Light"/>
              <a:cs typeface="+mn-cs"/>
            </a:endParaRPr>
          </a:p>
        </p:txBody>
      </p:sp>
      <p:cxnSp>
        <p:nvCxnSpPr>
          <p:cNvPr id="18" name="直接连接符 17">
            <a:extLst>
              <a:ext uri="{FF2B5EF4-FFF2-40B4-BE49-F238E27FC236}">
                <a16:creationId xmlns="" xmlns:a16="http://schemas.microsoft.com/office/drawing/2014/main" id="{335F1A63-F67D-47B9-B7DF-5E0843141915}"/>
              </a:ext>
            </a:extLst>
          </p:cNvPr>
          <p:cNvCxnSpPr/>
          <p:nvPr/>
        </p:nvCxnSpPr>
        <p:spPr>
          <a:xfrm>
            <a:off x="3871063" y="2902761"/>
            <a:ext cx="1385047" cy="0"/>
          </a:xfrm>
          <a:prstGeom prst="line">
            <a:avLst/>
          </a:prstGeom>
          <a:ln w="28575">
            <a:solidFill>
              <a:srgbClr val="2E30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873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7E444EF-188A-4158-91E2-6D05917D6D5E}"/>
              </a:ext>
            </a:extLst>
          </p:cNvPr>
          <p:cNvSpPr/>
          <p:nvPr/>
        </p:nvSpPr>
        <p:spPr>
          <a:xfrm>
            <a:off x="833716" y="85154"/>
            <a:ext cx="2366682" cy="5143500"/>
          </a:xfrm>
          <a:prstGeom prst="rect">
            <a:avLst/>
          </a:prstGeom>
          <a:solidFill>
            <a:srgbClr val="FCD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 xmlns:a16="http://schemas.microsoft.com/office/drawing/2014/main" id="{F8D287C2-BA09-4E7D-93D7-D3F52ED80F76}"/>
              </a:ext>
            </a:extLst>
          </p:cNvPr>
          <p:cNvSpPr txBox="1"/>
          <p:nvPr/>
        </p:nvSpPr>
        <p:spPr>
          <a:xfrm>
            <a:off x="569385" y="1774637"/>
            <a:ext cx="2895344" cy="830997"/>
          </a:xfrm>
          <a:prstGeom prst="rect">
            <a:avLst/>
          </a:prstGeom>
          <a:noFill/>
        </p:spPr>
        <p:txBody>
          <a:bodyPr wrap="none" rtlCol="0">
            <a:spAutoFit/>
          </a:bodyPr>
          <a:lstStyle/>
          <a:p>
            <a:r>
              <a:rPr lang="en-US" altLang="zh-CN" sz="4800">
                <a:solidFill>
                  <a:srgbClr val="2E3032"/>
                </a:solidFill>
                <a:latin typeface="+mj-lt"/>
              </a:rPr>
              <a:t>Contents</a:t>
            </a:r>
            <a:endParaRPr lang="zh-CN" altLang="en-US" sz="4800">
              <a:solidFill>
                <a:srgbClr val="2E3032"/>
              </a:solidFill>
              <a:latin typeface="+mj-lt"/>
            </a:endParaRPr>
          </a:p>
        </p:txBody>
      </p:sp>
      <p:sp>
        <p:nvSpPr>
          <p:cNvPr id="29" name="矩形 2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9C5EF97A-414D-478C-9875-E0BBC3EF37E8}"/>
              </a:ext>
            </a:extLst>
          </p:cNvPr>
          <p:cNvSpPr/>
          <p:nvPr/>
        </p:nvSpPr>
        <p:spPr>
          <a:xfrm>
            <a:off x="4409314" y="979402"/>
            <a:ext cx="3905236" cy="461665"/>
          </a:xfrm>
          <a:prstGeom prst="rect">
            <a:avLst/>
          </a:prstGeom>
        </p:spPr>
        <p:txBody>
          <a:bodyPr wrap="none">
            <a:spAutoFit/>
          </a:bodyPr>
          <a:lstStyle/>
          <a:p>
            <a:pPr algn="ctr"/>
            <a:r>
              <a:rPr lang="en-US" altLang="zh-CN" sz="2400" dirty="0">
                <a:solidFill>
                  <a:srgbClr val="2E3032"/>
                </a:solidFill>
                <a:latin typeface="+mj-ea"/>
                <a:ea typeface="+mj-ea"/>
                <a:sym typeface="+mn-lt"/>
              </a:rPr>
              <a:t>01</a:t>
            </a:r>
            <a:r>
              <a:rPr lang="zh-CN" altLang="en-US" sz="2400" dirty="0" smtClean="0">
                <a:solidFill>
                  <a:srgbClr val="2E3032"/>
                </a:solidFill>
                <a:latin typeface="+mj-ea"/>
                <a:ea typeface="+mj-ea"/>
                <a:sym typeface="+mn-lt"/>
              </a:rPr>
              <a:t>、</a:t>
            </a:r>
            <a:r>
              <a:rPr lang="en-US" altLang="zh-CN" sz="2400" dirty="0" smtClean="0">
                <a:solidFill>
                  <a:srgbClr val="2E3032"/>
                </a:solidFill>
                <a:latin typeface="+mj-ea"/>
                <a:ea typeface="+mj-ea"/>
                <a:sym typeface="+mn-lt"/>
              </a:rPr>
              <a:t>What</a:t>
            </a:r>
            <a:r>
              <a:rPr lang="zh-CN" altLang="en-US" sz="2400" dirty="0" smtClean="0">
                <a:solidFill>
                  <a:srgbClr val="2E3032"/>
                </a:solidFill>
                <a:latin typeface="+mj-ea"/>
                <a:ea typeface="+mj-ea"/>
                <a:sym typeface="+mn-lt"/>
              </a:rPr>
              <a:t> </a:t>
            </a:r>
            <a:r>
              <a:rPr lang="en-US" altLang="zh-CN" sz="2400" dirty="0" smtClean="0">
                <a:solidFill>
                  <a:srgbClr val="2E3032"/>
                </a:solidFill>
                <a:latin typeface="+mj-ea"/>
                <a:ea typeface="+mj-ea"/>
                <a:sym typeface="+mn-lt"/>
              </a:rPr>
              <a:t>is</a:t>
            </a:r>
            <a:r>
              <a:rPr lang="zh-CN" altLang="en-US" sz="2400" dirty="0" smtClean="0">
                <a:solidFill>
                  <a:srgbClr val="2E3032"/>
                </a:solidFill>
                <a:latin typeface="+mj-ea"/>
                <a:ea typeface="+mj-ea"/>
                <a:sym typeface="+mn-lt"/>
              </a:rPr>
              <a:t> </a:t>
            </a:r>
            <a:r>
              <a:rPr lang="en-US" altLang="zh-CN" sz="2400" dirty="0" smtClean="0">
                <a:solidFill>
                  <a:srgbClr val="2E3032"/>
                </a:solidFill>
                <a:latin typeface="+mj-ea"/>
                <a:ea typeface="+mj-ea"/>
                <a:sym typeface="+mn-lt"/>
              </a:rPr>
              <a:t>Infrastructure</a:t>
            </a:r>
            <a:endParaRPr lang="zh-CN" altLang="en-US" sz="2400" dirty="0">
              <a:solidFill>
                <a:srgbClr val="2E3032"/>
              </a:solidFill>
              <a:latin typeface="+mj-ea"/>
              <a:ea typeface="+mj-ea"/>
              <a:sym typeface="+mn-lt"/>
            </a:endParaRPr>
          </a:p>
        </p:txBody>
      </p:sp>
      <p:sp>
        <p:nvSpPr>
          <p:cNvPr id="30" name="矩形 2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67700043-14A9-4FD4-895D-C5496FAC640F}"/>
              </a:ext>
            </a:extLst>
          </p:cNvPr>
          <p:cNvSpPr/>
          <p:nvPr/>
        </p:nvSpPr>
        <p:spPr>
          <a:xfrm>
            <a:off x="4409314" y="3010797"/>
            <a:ext cx="2409635" cy="461665"/>
          </a:xfrm>
          <a:prstGeom prst="rect">
            <a:avLst/>
          </a:prstGeom>
        </p:spPr>
        <p:txBody>
          <a:bodyPr wrap="none">
            <a:spAutoFit/>
          </a:bodyPr>
          <a:lstStyle/>
          <a:p>
            <a:pPr algn="ctr"/>
            <a:r>
              <a:rPr lang="en-US" altLang="zh-CN" sz="2400" dirty="0">
                <a:solidFill>
                  <a:srgbClr val="2E3032"/>
                </a:solidFill>
                <a:latin typeface="+mj-ea"/>
                <a:ea typeface="+mj-ea"/>
                <a:sym typeface="+mn-lt"/>
              </a:rPr>
              <a:t>03</a:t>
            </a:r>
            <a:r>
              <a:rPr lang="zh-CN" altLang="en-US" sz="2400" dirty="0" smtClean="0">
                <a:solidFill>
                  <a:srgbClr val="2E3032"/>
                </a:solidFill>
                <a:latin typeface="+mj-ea"/>
                <a:ea typeface="+mj-ea"/>
                <a:sym typeface="+mn-lt"/>
              </a:rPr>
              <a:t>、</a:t>
            </a:r>
            <a:r>
              <a:rPr lang="en-US" altLang="zh-CN" sz="2400" dirty="0" smtClean="0">
                <a:solidFill>
                  <a:srgbClr val="2E3032"/>
                </a:solidFill>
                <a:latin typeface="+mj-ea"/>
                <a:ea typeface="+mj-ea"/>
                <a:sym typeface="+mn-lt"/>
              </a:rPr>
              <a:t>Tool</a:t>
            </a:r>
            <a:r>
              <a:rPr lang="zh-CN" altLang="en-US" sz="2400" dirty="0" smtClean="0">
                <a:solidFill>
                  <a:srgbClr val="2E3032"/>
                </a:solidFill>
                <a:latin typeface="+mj-ea"/>
                <a:ea typeface="+mj-ea"/>
                <a:sym typeface="+mn-lt"/>
              </a:rPr>
              <a:t> </a:t>
            </a:r>
            <a:r>
              <a:rPr lang="en-US" altLang="zh-CN" sz="2400" dirty="0" smtClean="0">
                <a:solidFill>
                  <a:srgbClr val="2E3032"/>
                </a:solidFill>
                <a:latin typeface="+mj-ea"/>
                <a:ea typeface="+mj-ea"/>
                <a:sym typeface="+mn-lt"/>
              </a:rPr>
              <a:t>of</a:t>
            </a:r>
            <a:r>
              <a:rPr lang="zh-CN" altLang="en-US" sz="2400" dirty="0" smtClean="0">
                <a:solidFill>
                  <a:srgbClr val="2E3032"/>
                </a:solidFill>
                <a:latin typeface="+mj-ea"/>
                <a:ea typeface="+mj-ea"/>
                <a:sym typeface="+mn-lt"/>
              </a:rPr>
              <a:t> </a:t>
            </a:r>
            <a:r>
              <a:rPr lang="en-US" altLang="zh-CN" sz="2400" dirty="0" err="1" smtClean="0">
                <a:solidFill>
                  <a:srgbClr val="2E3032"/>
                </a:solidFill>
                <a:latin typeface="+mj-ea"/>
                <a:ea typeface="+mj-ea"/>
                <a:sym typeface="+mn-lt"/>
              </a:rPr>
              <a:t>IaC</a:t>
            </a:r>
            <a:endParaRPr lang="zh-CN" altLang="en-US" sz="2400" dirty="0">
              <a:solidFill>
                <a:srgbClr val="2E3032"/>
              </a:solidFill>
              <a:latin typeface="+mj-ea"/>
              <a:ea typeface="+mj-ea"/>
              <a:sym typeface="+mn-lt"/>
            </a:endParaRPr>
          </a:p>
        </p:txBody>
      </p:sp>
      <p:sp>
        <p:nvSpPr>
          <p:cNvPr id="31" name="矩形 30"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57A477EE-D004-4AF7-B794-2D9380812301}"/>
              </a:ext>
            </a:extLst>
          </p:cNvPr>
          <p:cNvSpPr/>
          <p:nvPr/>
        </p:nvSpPr>
        <p:spPr>
          <a:xfrm>
            <a:off x="4433358" y="1995100"/>
            <a:ext cx="3857146" cy="461665"/>
          </a:xfrm>
          <a:prstGeom prst="rect">
            <a:avLst/>
          </a:prstGeom>
        </p:spPr>
        <p:txBody>
          <a:bodyPr wrap="none">
            <a:spAutoFit/>
          </a:bodyPr>
          <a:lstStyle/>
          <a:p>
            <a:pPr algn="ctr"/>
            <a:r>
              <a:rPr lang="en-US" altLang="zh-CN" sz="2400" dirty="0">
                <a:solidFill>
                  <a:srgbClr val="2E3032"/>
                </a:solidFill>
                <a:latin typeface="+mj-ea"/>
                <a:ea typeface="+mj-ea"/>
                <a:sym typeface="+mn-lt"/>
              </a:rPr>
              <a:t>02</a:t>
            </a:r>
            <a:r>
              <a:rPr lang="zh-CN" altLang="en-US" sz="2400" dirty="0" smtClean="0">
                <a:solidFill>
                  <a:srgbClr val="2E3032"/>
                </a:solidFill>
                <a:latin typeface="+mj-ea"/>
                <a:ea typeface="+mj-ea"/>
                <a:sym typeface="+mn-lt"/>
              </a:rPr>
              <a:t>、</a:t>
            </a:r>
            <a:r>
              <a:rPr lang="en-US" altLang="zh-CN" sz="2400" dirty="0" smtClean="0">
                <a:solidFill>
                  <a:srgbClr val="2E3032"/>
                </a:solidFill>
                <a:latin typeface="+mj-ea"/>
                <a:ea typeface="+mj-ea"/>
                <a:sym typeface="+mn-lt"/>
              </a:rPr>
              <a:t>Why</a:t>
            </a:r>
            <a:r>
              <a:rPr lang="zh-CN" altLang="en-US" sz="2400" dirty="0" smtClean="0">
                <a:solidFill>
                  <a:srgbClr val="2E3032"/>
                </a:solidFill>
                <a:latin typeface="+mj-ea"/>
                <a:ea typeface="+mj-ea"/>
                <a:sym typeface="+mn-lt"/>
              </a:rPr>
              <a:t> </a:t>
            </a:r>
            <a:r>
              <a:rPr lang="en-US" altLang="zh-CN" sz="2400" dirty="0">
                <a:solidFill>
                  <a:srgbClr val="2E3032"/>
                </a:solidFill>
                <a:latin typeface="+mj-ea"/>
                <a:ea typeface="+mj-ea"/>
                <a:sym typeface="+mn-lt"/>
              </a:rPr>
              <a:t>d</a:t>
            </a:r>
            <a:r>
              <a:rPr lang="en-US" altLang="zh-CN" sz="2400" dirty="0" smtClean="0">
                <a:solidFill>
                  <a:srgbClr val="2E3032"/>
                </a:solidFill>
                <a:latin typeface="+mj-ea"/>
                <a:ea typeface="+mj-ea"/>
                <a:sym typeface="+mn-lt"/>
              </a:rPr>
              <a:t>id</a:t>
            </a:r>
            <a:r>
              <a:rPr lang="zh-CN" altLang="en-US" sz="2400" dirty="0" smtClean="0">
                <a:solidFill>
                  <a:srgbClr val="2E3032"/>
                </a:solidFill>
                <a:latin typeface="+mj-ea"/>
                <a:ea typeface="+mj-ea"/>
                <a:sym typeface="+mn-lt"/>
              </a:rPr>
              <a:t> </a:t>
            </a:r>
            <a:r>
              <a:rPr lang="en-US" altLang="zh-CN" sz="2400" dirty="0" err="1" smtClean="0">
                <a:solidFill>
                  <a:srgbClr val="2E3032"/>
                </a:solidFill>
                <a:latin typeface="+mj-ea"/>
                <a:ea typeface="+mj-ea"/>
                <a:sym typeface="+mn-lt"/>
              </a:rPr>
              <a:t>IaC</a:t>
            </a:r>
            <a:r>
              <a:rPr lang="zh-CN" altLang="en-US" sz="2400" dirty="0" smtClean="0">
                <a:solidFill>
                  <a:srgbClr val="2E3032"/>
                </a:solidFill>
                <a:latin typeface="+mj-ea"/>
                <a:ea typeface="+mj-ea"/>
                <a:sym typeface="+mn-lt"/>
              </a:rPr>
              <a:t> </a:t>
            </a:r>
            <a:r>
              <a:rPr lang="en-US" altLang="zh-CN" sz="2400" dirty="0" smtClean="0">
                <a:solidFill>
                  <a:srgbClr val="2E3032"/>
                </a:solidFill>
                <a:latin typeface="+mj-ea"/>
                <a:ea typeface="+mj-ea"/>
                <a:sym typeface="+mn-lt"/>
              </a:rPr>
              <a:t>appear</a:t>
            </a:r>
            <a:endParaRPr lang="zh-CN" altLang="en-US" sz="2400" dirty="0">
              <a:solidFill>
                <a:srgbClr val="2E3032"/>
              </a:solidFill>
              <a:latin typeface="+mj-ea"/>
              <a:ea typeface="+mj-ea"/>
              <a:sym typeface="+mn-lt"/>
            </a:endParaRPr>
          </a:p>
        </p:txBody>
      </p:sp>
      <p:sp>
        <p:nvSpPr>
          <p:cNvPr id="32" name="矩形 3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828B429F-3955-45CE-8E3E-3A202B81F46F}"/>
              </a:ext>
            </a:extLst>
          </p:cNvPr>
          <p:cNvSpPr/>
          <p:nvPr/>
        </p:nvSpPr>
        <p:spPr>
          <a:xfrm>
            <a:off x="4409314" y="4026494"/>
            <a:ext cx="2358338" cy="461665"/>
          </a:xfrm>
          <a:prstGeom prst="rect">
            <a:avLst/>
          </a:prstGeom>
        </p:spPr>
        <p:txBody>
          <a:bodyPr wrap="none">
            <a:spAutoFit/>
          </a:bodyPr>
          <a:lstStyle/>
          <a:p>
            <a:pPr algn="ctr"/>
            <a:r>
              <a:rPr lang="en-US" altLang="zh-CN" sz="2400" dirty="0">
                <a:solidFill>
                  <a:srgbClr val="2E3032"/>
                </a:solidFill>
                <a:latin typeface="+mj-ea"/>
                <a:ea typeface="+mj-ea"/>
                <a:sym typeface="+mn-lt"/>
              </a:rPr>
              <a:t>04</a:t>
            </a:r>
            <a:r>
              <a:rPr lang="zh-CN" altLang="en-US" sz="2400" dirty="0" smtClean="0">
                <a:solidFill>
                  <a:srgbClr val="2E3032"/>
                </a:solidFill>
                <a:latin typeface="+mj-ea"/>
                <a:ea typeface="+mj-ea"/>
                <a:sym typeface="+mn-lt"/>
              </a:rPr>
              <a:t>、</a:t>
            </a:r>
            <a:r>
              <a:rPr lang="en-US" altLang="zh-CN" sz="2400" dirty="0" err="1" smtClean="0">
                <a:solidFill>
                  <a:srgbClr val="2E3032"/>
                </a:solidFill>
                <a:latin typeface="+mj-ea"/>
                <a:ea typeface="+mj-ea"/>
                <a:sym typeface="+mn-lt"/>
              </a:rPr>
              <a:t>IaC</a:t>
            </a:r>
            <a:r>
              <a:rPr lang="zh-CN" altLang="en-US" sz="2400" dirty="0" smtClean="0">
                <a:solidFill>
                  <a:srgbClr val="2E3032"/>
                </a:solidFill>
                <a:latin typeface="+mj-ea"/>
                <a:ea typeface="+mj-ea"/>
                <a:sym typeface="+mn-lt"/>
              </a:rPr>
              <a:t> </a:t>
            </a:r>
            <a:r>
              <a:rPr lang="en-US" altLang="zh-CN" sz="2400" dirty="0" smtClean="0">
                <a:solidFill>
                  <a:srgbClr val="2E3032"/>
                </a:solidFill>
                <a:latin typeface="+mj-ea"/>
                <a:ea typeface="+mj-ea"/>
                <a:sym typeface="+mn-lt"/>
              </a:rPr>
              <a:t>Demo</a:t>
            </a:r>
            <a:endParaRPr lang="zh-CN" altLang="en-US" sz="2400" dirty="0">
              <a:solidFill>
                <a:srgbClr val="2E3032"/>
              </a:solidFill>
              <a:latin typeface="+mj-ea"/>
              <a:ea typeface="+mj-ea"/>
              <a:sym typeface="+mn-lt"/>
            </a:endParaRPr>
          </a:p>
        </p:txBody>
      </p:sp>
      <p:cxnSp>
        <p:nvCxnSpPr>
          <p:cNvPr id="33" name="直接连接符 32">
            <a:extLst>
              <a:ext uri="{FF2B5EF4-FFF2-40B4-BE49-F238E27FC236}">
                <a16:creationId xmlns="" xmlns:a16="http://schemas.microsoft.com/office/drawing/2014/main" id="{6F34FA51-4A34-4F92-BFD3-49D8ED82A1C4}"/>
              </a:ext>
            </a:extLst>
          </p:cNvPr>
          <p:cNvCxnSpPr/>
          <p:nvPr/>
        </p:nvCxnSpPr>
        <p:spPr>
          <a:xfrm>
            <a:off x="1324534" y="2656904"/>
            <a:ext cx="1385047" cy="0"/>
          </a:xfrm>
          <a:prstGeom prst="line">
            <a:avLst/>
          </a:prstGeom>
          <a:ln w="28575">
            <a:solidFill>
              <a:srgbClr val="2E30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55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7E444EF-188A-4158-91E2-6D05917D6D5E}"/>
              </a:ext>
            </a:extLst>
          </p:cNvPr>
          <p:cNvSpPr/>
          <p:nvPr/>
        </p:nvSpPr>
        <p:spPr>
          <a:xfrm>
            <a:off x="197991" y="0"/>
            <a:ext cx="395133" cy="865461"/>
          </a:xfrm>
          <a:prstGeom prst="rect">
            <a:avLst/>
          </a:prstGeom>
          <a:solidFill>
            <a:srgbClr val="FCD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 xmlns:a16="http://schemas.microsoft.com/office/drawing/2014/main" id="{F8D287C2-BA09-4E7D-93D7-D3F52ED80F76}"/>
              </a:ext>
            </a:extLst>
          </p:cNvPr>
          <p:cNvSpPr txBox="1"/>
          <p:nvPr/>
        </p:nvSpPr>
        <p:spPr>
          <a:xfrm>
            <a:off x="593124" y="272464"/>
            <a:ext cx="3257623" cy="461665"/>
          </a:xfrm>
          <a:prstGeom prst="rect">
            <a:avLst/>
          </a:prstGeom>
          <a:noFill/>
        </p:spPr>
        <p:txBody>
          <a:bodyPr wrap="none" rtlCol="0">
            <a:spAutoFit/>
          </a:bodyPr>
          <a:lstStyle/>
          <a:p>
            <a:r>
              <a:rPr lang="en-US" altLang="zh-CN" sz="2400" dirty="0" smtClean="0">
                <a:solidFill>
                  <a:srgbClr val="2E3032"/>
                </a:solidFill>
                <a:latin typeface="+mj-lt"/>
              </a:rPr>
              <a:t>What</a:t>
            </a:r>
            <a:r>
              <a:rPr lang="zh-CN" altLang="en-US" sz="2400" dirty="0" smtClean="0">
                <a:solidFill>
                  <a:srgbClr val="2E3032"/>
                </a:solidFill>
                <a:latin typeface="+mj-lt"/>
              </a:rPr>
              <a:t> </a:t>
            </a:r>
            <a:r>
              <a:rPr lang="en-US" altLang="zh-CN" sz="2400" dirty="0" smtClean="0">
                <a:solidFill>
                  <a:srgbClr val="2E3032"/>
                </a:solidFill>
                <a:latin typeface="+mj-lt"/>
              </a:rPr>
              <a:t>is</a:t>
            </a:r>
            <a:r>
              <a:rPr lang="zh-CN" altLang="en-US" sz="2400" dirty="0" smtClean="0">
                <a:solidFill>
                  <a:srgbClr val="2E3032"/>
                </a:solidFill>
                <a:latin typeface="+mj-lt"/>
              </a:rPr>
              <a:t> </a:t>
            </a:r>
            <a:r>
              <a:rPr lang="en-US" altLang="zh-CN" sz="2400" dirty="0" smtClean="0">
                <a:solidFill>
                  <a:srgbClr val="2E3032"/>
                </a:solidFill>
                <a:latin typeface="+mj-lt"/>
              </a:rPr>
              <a:t>Infrastructure</a:t>
            </a:r>
            <a:endParaRPr lang="en-US" altLang="zh-CN" sz="2400" dirty="0">
              <a:solidFill>
                <a:srgbClr val="2E3032"/>
              </a:solidFill>
              <a:latin typeface="+mj-lt"/>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25881E7A-113B-4018-8818-6203ACCACFE9}"/>
              </a:ext>
            </a:extLst>
          </p:cNvPr>
          <p:cNvSpPr/>
          <p:nvPr/>
        </p:nvSpPr>
        <p:spPr>
          <a:xfrm>
            <a:off x="1542995" y="2168792"/>
            <a:ext cx="3683776" cy="423449"/>
          </a:xfrm>
          <a:prstGeom prst="rect">
            <a:avLst/>
          </a:prstGeom>
        </p:spPr>
        <p:txBody>
          <a:bodyPr wrap="square">
            <a:spAutoFit/>
          </a:bodyPr>
          <a:lstStyle/>
          <a:p>
            <a:pPr marL="171450" lvl="0" indent="-171450" fontAlgn="base">
              <a:lnSpc>
                <a:spcPct val="150000"/>
              </a:lnSpc>
              <a:spcBef>
                <a:spcPct val="0"/>
              </a:spcBef>
              <a:spcAft>
                <a:spcPct val="0"/>
              </a:spcAft>
              <a:buFont typeface="Arial" panose="020B0604020202020204" pitchFamily="34" charset="0"/>
              <a:buChar char="•"/>
            </a:pP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DNS/CDN</a:t>
            </a:r>
            <a:endPar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endParaRPr>
          </a:p>
        </p:txBody>
      </p:sp>
      <p:sp>
        <p:nvSpPr>
          <p:cNvPr id="10" name="矩形 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CAF974CC-A08D-47C8-845D-EB8F3CDD801E}"/>
              </a:ext>
            </a:extLst>
          </p:cNvPr>
          <p:cNvSpPr/>
          <p:nvPr/>
        </p:nvSpPr>
        <p:spPr>
          <a:xfrm>
            <a:off x="593124" y="1006593"/>
            <a:ext cx="7782780" cy="1015663"/>
          </a:xfrm>
          <a:prstGeom prst="rect">
            <a:avLst/>
          </a:prstGeom>
        </p:spPr>
        <p:txBody>
          <a:bodyPr wrap="square">
            <a:spAutoFit/>
          </a:bodyPr>
          <a:lstStyle/>
          <a:p>
            <a:pPr lvl="0" fontAlgn="base">
              <a:lnSpc>
                <a:spcPct val="150000"/>
              </a:lnSpc>
              <a:spcBef>
                <a:spcPct val="0"/>
              </a:spcBef>
              <a:spcAft>
                <a:spcPct val="0"/>
              </a:spcAft>
            </a:pPr>
            <a:r>
              <a:rPr lang="en-US" altLang="zh-CN" sz="2000" dirty="0">
                <a:solidFill>
                  <a:srgbClr val="2E3032"/>
                </a:solidFill>
                <a:ea typeface="微软雅黑" panose="020B0503020204020204" pitchFamily="34" charset="-122"/>
                <a:cs typeface="Arial" panose="020B0604020202020204" pitchFamily="34" charset="0"/>
                <a:sym typeface="Calibri" panose="020F0502020204030204" pitchFamily="34" charset="0"/>
              </a:rPr>
              <a:t>Infrastructure includes </a:t>
            </a:r>
            <a:r>
              <a:rPr lang="en-US" altLang="zh-CN" sz="2000" b="1" i="1" dirty="0">
                <a:solidFill>
                  <a:srgbClr val="2E3032"/>
                </a:solidFill>
                <a:ea typeface="微软雅黑" panose="020B0503020204020204" pitchFamily="34" charset="-122"/>
                <a:cs typeface="Arial" panose="020B0604020202020204" pitchFamily="34" charset="0"/>
                <a:sym typeface="Calibri" panose="020F0502020204030204" pitchFamily="34" charset="0"/>
              </a:rPr>
              <a:t>services</a:t>
            </a:r>
            <a:r>
              <a:rPr lang="en-US" altLang="zh-CN" sz="2000" dirty="0">
                <a:solidFill>
                  <a:srgbClr val="2E3032"/>
                </a:solidFill>
                <a:ea typeface="微软雅黑" panose="020B0503020204020204" pitchFamily="34" charset="-122"/>
                <a:cs typeface="Arial" panose="020B0604020202020204" pitchFamily="34" charset="0"/>
                <a:sym typeface="Calibri" panose="020F0502020204030204" pitchFamily="34" charset="0"/>
              </a:rPr>
              <a:t> and </a:t>
            </a:r>
            <a:r>
              <a:rPr lang="en-US" altLang="zh-CN" sz="2000" b="1" i="1" dirty="0">
                <a:solidFill>
                  <a:srgbClr val="2E3032"/>
                </a:solidFill>
                <a:ea typeface="微软雅黑" panose="020B0503020204020204" pitchFamily="34" charset="-122"/>
                <a:cs typeface="Arial" panose="020B0604020202020204" pitchFamily="34" charset="0"/>
                <a:sym typeface="Calibri" panose="020F0502020204030204" pitchFamily="34" charset="0"/>
              </a:rPr>
              <a:t>facilities</a:t>
            </a:r>
            <a:r>
              <a:rPr lang="en-US" altLang="zh-CN" sz="2000" dirty="0">
                <a:solidFill>
                  <a:srgbClr val="2E3032"/>
                </a:solidFill>
                <a:ea typeface="微软雅黑" panose="020B0503020204020204" pitchFamily="34" charset="-122"/>
                <a:cs typeface="Arial" panose="020B0604020202020204" pitchFamily="34" charset="0"/>
                <a:sym typeface="Calibri" panose="020F0502020204030204" pitchFamily="34" charset="0"/>
              </a:rPr>
              <a:t> that provide all infrastructure for business-related </a:t>
            </a:r>
            <a:r>
              <a:rPr lang="en-US" altLang="zh-CN" sz="20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applications,</a:t>
            </a:r>
            <a:r>
              <a:rPr lang="zh-CN" altLang="en-US" sz="20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 </a:t>
            </a:r>
            <a:r>
              <a:rPr lang="en-US" altLang="zh-CN" sz="20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Like:</a:t>
            </a:r>
            <a:endParaRPr lang="en-US" altLang="zh-CN" sz="2000" dirty="0">
              <a:solidFill>
                <a:srgbClr val="2E3032"/>
              </a:solidFill>
              <a:ea typeface="微软雅黑" panose="020B0503020204020204" pitchFamily="34" charset="-122"/>
              <a:cs typeface="Arial" panose="020B0604020202020204" pitchFamily="34" charset="0"/>
              <a:sym typeface="Calibri" panose="020F0502020204030204" pitchFamily="34" charset="0"/>
            </a:endParaRPr>
          </a:p>
        </p:txBody>
      </p:sp>
      <p:cxnSp>
        <p:nvCxnSpPr>
          <p:cNvPr id="11" name="直接连接符 31">
            <a:extLst>
              <a:ext uri="{FF2B5EF4-FFF2-40B4-BE49-F238E27FC236}">
                <a16:creationId xmlns="" xmlns:a16="http://schemas.microsoft.com/office/drawing/2014/main" id="{BD03D51E-4D9E-40AC-8B4E-414724146971}"/>
              </a:ext>
            </a:extLst>
          </p:cNvPr>
          <p:cNvCxnSpPr/>
          <p:nvPr/>
        </p:nvCxnSpPr>
        <p:spPr>
          <a:xfrm>
            <a:off x="497816" y="1133962"/>
            <a:ext cx="0" cy="413008"/>
          </a:xfrm>
          <a:prstGeom prst="line">
            <a:avLst/>
          </a:prstGeom>
          <a:ln w="12700">
            <a:solidFill>
              <a:srgbClr val="2E3032"/>
            </a:solidFill>
          </a:ln>
        </p:spPr>
        <p:style>
          <a:lnRef idx="1">
            <a:schemeClr val="accent1"/>
          </a:lnRef>
          <a:fillRef idx="0">
            <a:schemeClr val="accent1"/>
          </a:fillRef>
          <a:effectRef idx="0">
            <a:schemeClr val="accent1"/>
          </a:effectRef>
          <a:fontRef idx="minor">
            <a:schemeClr val="tx1"/>
          </a:fontRef>
        </p:style>
      </p:cxnSp>
      <p:sp>
        <p:nvSpPr>
          <p:cNvPr id="12" name="矩形 1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25881E7A-113B-4018-8818-6203ACCACFE9}"/>
              </a:ext>
            </a:extLst>
          </p:cNvPr>
          <p:cNvSpPr/>
          <p:nvPr/>
        </p:nvSpPr>
        <p:spPr>
          <a:xfrm>
            <a:off x="1542995" y="2774434"/>
            <a:ext cx="3683776" cy="423449"/>
          </a:xfrm>
          <a:prstGeom prst="rect">
            <a:avLst/>
          </a:prstGeom>
        </p:spPr>
        <p:txBody>
          <a:bodyPr wrap="square">
            <a:spAutoFit/>
          </a:bodyPr>
          <a:lstStyle/>
          <a:p>
            <a:pPr marL="171450" lvl="0" indent="-171450" fontAlgn="base">
              <a:lnSpc>
                <a:spcPct val="150000"/>
              </a:lnSpc>
              <a:spcBef>
                <a:spcPct val="0"/>
              </a:spcBef>
              <a:spcAft>
                <a:spcPct val="0"/>
              </a:spcAft>
              <a:buFont typeface="Arial" panose="020B0604020202020204" pitchFamily="34" charset="0"/>
              <a:buChar char="•"/>
            </a:pP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Firewall/Load</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 </a:t>
            </a: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Balancer</a:t>
            </a:r>
            <a:endPar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endParaRPr>
          </a:p>
        </p:txBody>
      </p:sp>
      <p:sp>
        <p:nvSpPr>
          <p:cNvPr id="13" name="矩形 1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25881E7A-113B-4018-8818-6203ACCACFE9}"/>
              </a:ext>
            </a:extLst>
          </p:cNvPr>
          <p:cNvSpPr/>
          <p:nvPr/>
        </p:nvSpPr>
        <p:spPr>
          <a:xfrm>
            <a:off x="1542995" y="3380076"/>
            <a:ext cx="3683776" cy="423449"/>
          </a:xfrm>
          <a:prstGeom prst="rect">
            <a:avLst/>
          </a:prstGeom>
        </p:spPr>
        <p:txBody>
          <a:bodyPr wrap="square">
            <a:spAutoFit/>
          </a:bodyPr>
          <a:lstStyle/>
          <a:p>
            <a:pPr marL="171450" lvl="0" indent="-171450" fontAlgn="base">
              <a:lnSpc>
                <a:spcPct val="150000"/>
              </a:lnSpc>
              <a:spcBef>
                <a:spcPct val="0"/>
              </a:spcBef>
              <a:spcAft>
                <a:spcPct val="0"/>
              </a:spcAft>
              <a:buFont typeface="Arial" panose="020B0604020202020204" pitchFamily="34" charset="0"/>
              <a:buChar char="•"/>
            </a:pP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Application</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 </a:t>
            </a: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Server/</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 </a:t>
            </a: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Database</a:t>
            </a:r>
            <a:endPar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endParaRPr>
          </a:p>
        </p:txBody>
      </p:sp>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25881E7A-113B-4018-8818-6203ACCACFE9}"/>
              </a:ext>
            </a:extLst>
          </p:cNvPr>
          <p:cNvSpPr/>
          <p:nvPr/>
        </p:nvSpPr>
        <p:spPr>
          <a:xfrm>
            <a:off x="1542995" y="3985718"/>
            <a:ext cx="3683776" cy="423449"/>
          </a:xfrm>
          <a:prstGeom prst="rect">
            <a:avLst/>
          </a:prstGeom>
        </p:spPr>
        <p:txBody>
          <a:bodyPr wrap="square">
            <a:spAutoFit/>
          </a:bodyPr>
          <a:lstStyle/>
          <a:p>
            <a:pPr marL="171450" lvl="0" indent="-171450" fontAlgn="base">
              <a:lnSpc>
                <a:spcPct val="150000"/>
              </a:lnSpc>
              <a:spcBef>
                <a:spcPct val="0"/>
              </a:spcBef>
              <a:spcAft>
                <a:spcPct val="0"/>
              </a:spcAft>
              <a:buFont typeface="Arial" panose="020B0604020202020204" pitchFamily="34" charset="0"/>
              <a:buChar char="•"/>
            </a:pP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Log/</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 </a:t>
            </a: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Monitoring/</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 </a:t>
            </a: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Alarm</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 </a:t>
            </a: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services</a:t>
            </a:r>
            <a:endPar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endParaRPr>
          </a:p>
        </p:txBody>
      </p:sp>
      <p:pic>
        <p:nvPicPr>
          <p:cNvPr id="2" name="图片 1"/>
          <p:cNvPicPr>
            <a:picLocks noChangeAspect="1"/>
          </p:cNvPicPr>
          <p:nvPr/>
        </p:nvPicPr>
        <p:blipFill rotWithShape="1">
          <a:blip r:embed="rId2"/>
          <a:srcRect t="50000"/>
          <a:stretch/>
        </p:blipFill>
        <p:spPr>
          <a:xfrm>
            <a:off x="5226771" y="1837417"/>
            <a:ext cx="890221" cy="2571750"/>
          </a:xfrm>
          <a:prstGeom prst="rect">
            <a:avLst/>
          </a:prstGeom>
        </p:spPr>
      </p:pic>
      <p:pic>
        <p:nvPicPr>
          <p:cNvPr id="15" name="图片 14"/>
          <p:cNvPicPr>
            <a:picLocks noChangeAspect="1"/>
          </p:cNvPicPr>
          <p:nvPr/>
        </p:nvPicPr>
        <p:blipFill rotWithShape="1">
          <a:blip r:embed="rId2"/>
          <a:srcRect b="50000"/>
          <a:stretch/>
        </p:blipFill>
        <p:spPr>
          <a:xfrm>
            <a:off x="7485683" y="1837417"/>
            <a:ext cx="890221" cy="2571750"/>
          </a:xfrm>
          <a:prstGeom prst="rect">
            <a:avLst/>
          </a:prstGeom>
        </p:spPr>
      </p:pic>
    </p:spTree>
    <p:extLst>
      <p:ext uri="{BB962C8B-B14F-4D97-AF65-F5344CB8AC3E}">
        <p14:creationId xmlns:p14="http://schemas.microsoft.com/office/powerpoint/2010/main" val="3404819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7E444EF-188A-4158-91E2-6D05917D6D5E}"/>
              </a:ext>
            </a:extLst>
          </p:cNvPr>
          <p:cNvSpPr/>
          <p:nvPr/>
        </p:nvSpPr>
        <p:spPr>
          <a:xfrm>
            <a:off x="197991" y="0"/>
            <a:ext cx="395133" cy="865461"/>
          </a:xfrm>
          <a:prstGeom prst="rect">
            <a:avLst/>
          </a:prstGeom>
          <a:solidFill>
            <a:srgbClr val="FCD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 xmlns:a16="http://schemas.microsoft.com/office/drawing/2014/main" id="{F8D287C2-BA09-4E7D-93D7-D3F52ED80F76}"/>
              </a:ext>
            </a:extLst>
          </p:cNvPr>
          <p:cNvSpPr txBox="1"/>
          <p:nvPr/>
        </p:nvSpPr>
        <p:spPr>
          <a:xfrm>
            <a:off x="593124" y="272464"/>
            <a:ext cx="3257623" cy="461665"/>
          </a:xfrm>
          <a:prstGeom prst="rect">
            <a:avLst/>
          </a:prstGeom>
          <a:noFill/>
        </p:spPr>
        <p:txBody>
          <a:bodyPr wrap="none" rtlCol="0">
            <a:spAutoFit/>
          </a:bodyPr>
          <a:lstStyle/>
          <a:p>
            <a:r>
              <a:rPr lang="en-US" altLang="zh-CN" sz="2400" dirty="0">
                <a:solidFill>
                  <a:srgbClr val="2E3032"/>
                </a:solidFill>
                <a:latin typeface="+mj-ea"/>
                <a:sym typeface="+mn-lt"/>
              </a:rPr>
              <a:t>Why</a:t>
            </a:r>
            <a:r>
              <a:rPr lang="zh-CN" altLang="en-US" sz="2400" dirty="0">
                <a:solidFill>
                  <a:srgbClr val="2E3032"/>
                </a:solidFill>
                <a:latin typeface="+mj-ea"/>
                <a:sym typeface="+mn-lt"/>
              </a:rPr>
              <a:t> </a:t>
            </a:r>
            <a:r>
              <a:rPr lang="en-US" altLang="zh-CN" sz="2400" dirty="0">
                <a:solidFill>
                  <a:srgbClr val="2E3032"/>
                </a:solidFill>
                <a:latin typeface="+mj-ea"/>
                <a:sym typeface="+mn-lt"/>
              </a:rPr>
              <a:t>did</a:t>
            </a:r>
            <a:r>
              <a:rPr lang="zh-CN" altLang="en-US" sz="2400" dirty="0">
                <a:solidFill>
                  <a:srgbClr val="2E3032"/>
                </a:solidFill>
                <a:latin typeface="+mj-ea"/>
                <a:sym typeface="+mn-lt"/>
              </a:rPr>
              <a:t> </a:t>
            </a:r>
            <a:r>
              <a:rPr lang="en-US" altLang="zh-CN" sz="2400" dirty="0" err="1">
                <a:solidFill>
                  <a:srgbClr val="2E3032"/>
                </a:solidFill>
                <a:latin typeface="+mj-ea"/>
                <a:sym typeface="+mn-lt"/>
              </a:rPr>
              <a:t>IaC</a:t>
            </a:r>
            <a:r>
              <a:rPr lang="zh-CN" altLang="en-US" sz="2400" dirty="0">
                <a:solidFill>
                  <a:srgbClr val="2E3032"/>
                </a:solidFill>
                <a:latin typeface="+mj-ea"/>
                <a:sym typeface="+mn-lt"/>
              </a:rPr>
              <a:t> </a:t>
            </a:r>
            <a:r>
              <a:rPr lang="en-US" altLang="zh-CN" sz="2400" dirty="0">
                <a:solidFill>
                  <a:srgbClr val="2E3032"/>
                </a:solidFill>
                <a:latin typeface="+mj-ea"/>
                <a:sym typeface="+mn-lt"/>
              </a:rPr>
              <a:t>appear</a:t>
            </a:r>
            <a:endParaRPr lang="en-US" altLang="zh-CN" sz="2400" dirty="0">
              <a:solidFill>
                <a:srgbClr val="2E3032"/>
              </a:solidFill>
              <a:latin typeface="+mj-lt"/>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25881E7A-113B-4018-8818-6203ACCACFE9}"/>
              </a:ext>
            </a:extLst>
          </p:cNvPr>
          <p:cNvSpPr/>
          <p:nvPr/>
        </p:nvSpPr>
        <p:spPr>
          <a:xfrm>
            <a:off x="994355" y="2156743"/>
            <a:ext cx="3683776" cy="423449"/>
          </a:xfrm>
          <a:prstGeom prst="rect">
            <a:avLst/>
          </a:prstGeom>
        </p:spPr>
        <p:txBody>
          <a:bodyPr wrap="square">
            <a:spAutoFit/>
          </a:bodyPr>
          <a:lstStyle/>
          <a:p>
            <a:pPr marL="171450" lvl="0" indent="-171450" fontAlgn="base">
              <a:lnSpc>
                <a:spcPct val="150000"/>
              </a:lnSpc>
              <a:spcBef>
                <a:spcPct val="0"/>
              </a:spcBef>
              <a:spcAft>
                <a:spcPct val="0"/>
              </a:spcAft>
              <a:buFont typeface="Arial" panose="020B0604020202020204" pitchFamily="34" charset="0"/>
              <a:buChar char="•"/>
            </a:pP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Server</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 </a:t>
            </a: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Sprawl</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（服务器蔓延）</a:t>
            </a:r>
            <a:endPar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endParaRPr>
          </a:p>
        </p:txBody>
      </p:sp>
      <p:sp>
        <p:nvSpPr>
          <p:cNvPr id="10" name="矩形 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CAF974CC-A08D-47C8-845D-EB8F3CDD801E}"/>
              </a:ext>
            </a:extLst>
          </p:cNvPr>
          <p:cNvSpPr/>
          <p:nvPr/>
        </p:nvSpPr>
        <p:spPr>
          <a:xfrm>
            <a:off x="593124" y="1006593"/>
            <a:ext cx="7782780" cy="967957"/>
          </a:xfrm>
          <a:prstGeom prst="rect">
            <a:avLst/>
          </a:prstGeom>
        </p:spPr>
        <p:txBody>
          <a:bodyPr wrap="square">
            <a:spAutoFit/>
          </a:bodyPr>
          <a:lstStyle/>
          <a:p>
            <a:pPr lvl="0" fontAlgn="base">
              <a:lnSpc>
                <a:spcPct val="150000"/>
              </a:lnSpc>
              <a:spcBef>
                <a:spcPct val="0"/>
              </a:spcBef>
              <a:spcAft>
                <a:spcPct val="0"/>
              </a:spcAft>
            </a:pPr>
            <a:r>
              <a:rPr lang="en-US" altLang="zh-CN" sz="2000" dirty="0">
                <a:solidFill>
                  <a:srgbClr val="2E3032"/>
                </a:solidFill>
                <a:ea typeface="微软雅黑" panose="020B0503020204020204" pitchFamily="34" charset="-122"/>
                <a:cs typeface="Arial" panose="020B0604020202020204" pitchFamily="34" charset="0"/>
                <a:sym typeface="Calibri" panose="020F0502020204030204" pitchFamily="34" charset="0"/>
              </a:rPr>
              <a:t>Traditional IT operation and maintenance methods face many challenges in infrastructure management:</a:t>
            </a:r>
          </a:p>
        </p:txBody>
      </p:sp>
      <p:cxnSp>
        <p:nvCxnSpPr>
          <p:cNvPr id="11" name="直接连接符 31">
            <a:extLst>
              <a:ext uri="{FF2B5EF4-FFF2-40B4-BE49-F238E27FC236}">
                <a16:creationId xmlns="" xmlns:a16="http://schemas.microsoft.com/office/drawing/2014/main" id="{BD03D51E-4D9E-40AC-8B4E-414724146971}"/>
              </a:ext>
            </a:extLst>
          </p:cNvPr>
          <p:cNvCxnSpPr/>
          <p:nvPr/>
        </p:nvCxnSpPr>
        <p:spPr>
          <a:xfrm>
            <a:off x="497816" y="1133962"/>
            <a:ext cx="0" cy="413008"/>
          </a:xfrm>
          <a:prstGeom prst="line">
            <a:avLst/>
          </a:prstGeom>
          <a:ln w="12700">
            <a:solidFill>
              <a:srgbClr val="2E3032"/>
            </a:solidFill>
          </a:ln>
        </p:spPr>
        <p:style>
          <a:lnRef idx="1">
            <a:schemeClr val="accent1"/>
          </a:lnRef>
          <a:fillRef idx="0">
            <a:schemeClr val="accent1"/>
          </a:fillRef>
          <a:effectRef idx="0">
            <a:schemeClr val="accent1"/>
          </a:effectRef>
          <a:fontRef idx="minor">
            <a:schemeClr val="tx1"/>
          </a:fontRef>
        </p:style>
      </p:cxnSp>
      <p:sp>
        <p:nvSpPr>
          <p:cNvPr id="12" name="矩形 1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25881E7A-113B-4018-8818-6203ACCACFE9}"/>
              </a:ext>
            </a:extLst>
          </p:cNvPr>
          <p:cNvSpPr/>
          <p:nvPr/>
        </p:nvSpPr>
        <p:spPr>
          <a:xfrm>
            <a:off x="994355" y="2859804"/>
            <a:ext cx="3683776" cy="423449"/>
          </a:xfrm>
          <a:prstGeom prst="rect">
            <a:avLst/>
          </a:prstGeom>
        </p:spPr>
        <p:txBody>
          <a:bodyPr wrap="square">
            <a:spAutoFit/>
          </a:bodyPr>
          <a:lstStyle/>
          <a:p>
            <a:pPr marL="171450" lvl="0" indent="-171450" fontAlgn="base">
              <a:lnSpc>
                <a:spcPct val="150000"/>
              </a:lnSpc>
              <a:spcBef>
                <a:spcPct val="0"/>
              </a:spcBef>
              <a:spcAft>
                <a:spcPct val="0"/>
              </a:spcAft>
              <a:buFont typeface="Arial" panose="020B0604020202020204" pitchFamily="34" charset="0"/>
              <a:buChar char="•"/>
            </a:pP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Configuration</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 </a:t>
            </a: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Drift</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（配置漂移）</a:t>
            </a:r>
            <a:endPar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endParaRPr>
          </a:p>
        </p:txBody>
      </p:sp>
      <p:sp>
        <p:nvSpPr>
          <p:cNvPr id="13" name="矩形 1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25881E7A-113B-4018-8818-6203ACCACFE9}"/>
              </a:ext>
            </a:extLst>
          </p:cNvPr>
          <p:cNvSpPr/>
          <p:nvPr/>
        </p:nvSpPr>
        <p:spPr>
          <a:xfrm>
            <a:off x="994355" y="3556542"/>
            <a:ext cx="3683776" cy="423449"/>
          </a:xfrm>
          <a:prstGeom prst="rect">
            <a:avLst/>
          </a:prstGeom>
        </p:spPr>
        <p:txBody>
          <a:bodyPr wrap="square">
            <a:spAutoFit/>
          </a:bodyPr>
          <a:lstStyle/>
          <a:p>
            <a:pPr marL="171450" lvl="0" indent="-171450" fontAlgn="base">
              <a:lnSpc>
                <a:spcPct val="150000"/>
              </a:lnSpc>
              <a:spcBef>
                <a:spcPct val="0"/>
              </a:spcBef>
              <a:spcAft>
                <a:spcPct val="0"/>
              </a:spcAft>
              <a:buFont typeface="Arial" panose="020B0604020202020204" pitchFamily="34" charset="0"/>
              <a:buChar char="•"/>
            </a:pP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Snowflake</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 </a:t>
            </a: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Servers</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（雪花服务器）</a:t>
            </a:r>
            <a:endPar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endParaRPr>
          </a:p>
        </p:txBody>
      </p:sp>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25881E7A-113B-4018-8818-6203ACCACFE9}"/>
              </a:ext>
            </a:extLst>
          </p:cNvPr>
          <p:cNvSpPr/>
          <p:nvPr/>
        </p:nvSpPr>
        <p:spPr>
          <a:xfrm>
            <a:off x="5094114" y="3556541"/>
            <a:ext cx="3797101" cy="461665"/>
          </a:xfrm>
          <a:prstGeom prst="rect">
            <a:avLst/>
          </a:prstGeom>
        </p:spPr>
        <p:txBody>
          <a:bodyPr wrap="square">
            <a:spAutoFit/>
          </a:bodyPr>
          <a:lstStyle/>
          <a:p>
            <a:pPr marL="171450" lvl="0" indent="-171450" fontAlgn="base">
              <a:lnSpc>
                <a:spcPct val="150000"/>
              </a:lnSpc>
              <a:spcBef>
                <a:spcPct val="0"/>
              </a:spcBef>
              <a:spcAft>
                <a:spcPct val="0"/>
              </a:spcAft>
              <a:buFont typeface="Arial" panose="020B0604020202020204" pitchFamily="34" charset="0"/>
              <a:buChar char="•"/>
            </a:pP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Fragile</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 </a:t>
            </a: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Infrastructure</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（脆弱的基础设施）</a:t>
            </a:r>
            <a:endPar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endParaRPr>
          </a:p>
        </p:txBody>
      </p:sp>
      <p:sp>
        <p:nvSpPr>
          <p:cNvPr id="15" name="矩形 1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25881E7A-113B-4018-8818-6203ACCACFE9}"/>
              </a:ext>
            </a:extLst>
          </p:cNvPr>
          <p:cNvSpPr/>
          <p:nvPr/>
        </p:nvSpPr>
        <p:spPr>
          <a:xfrm>
            <a:off x="5094114" y="2156743"/>
            <a:ext cx="3683776" cy="423449"/>
          </a:xfrm>
          <a:prstGeom prst="rect">
            <a:avLst/>
          </a:prstGeom>
        </p:spPr>
        <p:txBody>
          <a:bodyPr wrap="square">
            <a:spAutoFit/>
          </a:bodyPr>
          <a:lstStyle/>
          <a:p>
            <a:pPr marL="171450" lvl="0" indent="-171450" fontAlgn="base">
              <a:lnSpc>
                <a:spcPct val="150000"/>
              </a:lnSpc>
              <a:spcBef>
                <a:spcPct val="0"/>
              </a:spcBef>
              <a:spcAft>
                <a:spcPct val="0"/>
              </a:spcAft>
              <a:buFont typeface="Arial" panose="020B0604020202020204" pitchFamily="34" charset="0"/>
              <a:buChar char="•"/>
            </a:pP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Automation</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 </a:t>
            </a: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Fear</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（自动化恐惧）</a:t>
            </a:r>
            <a:endPar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endParaRPr>
          </a:p>
        </p:txBody>
      </p:sp>
      <p:sp>
        <p:nvSpPr>
          <p:cNvPr id="17" name="矩形 1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25881E7A-113B-4018-8818-6203ACCACFE9}"/>
              </a:ext>
            </a:extLst>
          </p:cNvPr>
          <p:cNvSpPr/>
          <p:nvPr/>
        </p:nvSpPr>
        <p:spPr>
          <a:xfrm>
            <a:off x="5094114" y="2856642"/>
            <a:ext cx="3683776" cy="423449"/>
          </a:xfrm>
          <a:prstGeom prst="rect">
            <a:avLst/>
          </a:prstGeom>
        </p:spPr>
        <p:txBody>
          <a:bodyPr wrap="square">
            <a:spAutoFit/>
          </a:bodyPr>
          <a:lstStyle/>
          <a:p>
            <a:pPr marL="171450" lvl="0" indent="-171450" fontAlgn="base">
              <a:lnSpc>
                <a:spcPct val="150000"/>
              </a:lnSpc>
              <a:spcBef>
                <a:spcPct val="0"/>
              </a:spcBef>
              <a:spcAft>
                <a:spcPct val="0"/>
              </a:spcAft>
              <a:buFont typeface="Arial" panose="020B0604020202020204" pitchFamily="34" charset="0"/>
              <a:buChar char="•"/>
            </a:pP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Erosion</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（侵蚀）</a:t>
            </a:r>
            <a:endPar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endParaRPr>
          </a:p>
        </p:txBody>
      </p:sp>
    </p:spTree>
    <p:extLst>
      <p:ext uri="{BB962C8B-B14F-4D97-AF65-F5344CB8AC3E}">
        <p14:creationId xmlns:p14="http://schemas.microsoft.com/office/powerpoint/2010/main" val="317530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7E444EF-188A-4158-91E2-6D05917D6D5E}"/>
              </a:ext>
            </a:extLst>
          </p:cNvPr>
          <p:cNvSpPr/>
          <p:nvPr/>
        </p:nvSpPr>
        <p:spPr>
          <a:xfrm>
            <a:off x="197991" y="0"/>
            <a:ext cx="395133" cy="865461"/>
          </a:xfrm>
          <a:prstGeom prst="rect">
            <a:avLst/>
          </a:prstGeom>
          <a:solidFill>
            <a:srgbClr val="FCD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 xmlns:a16="http://schemas.microsoft.com/office/drawing/2014/main" id="{F8D287C2-BA09-4E7D-93D7-D3F52ED80F76}"/>
              </a:ext>
            </a:extLst>
          </p:cNvPr>
          <p:cNvSpPr txBox="1"/>
          <p:nvPr/>
        </p:nvSpPr>
        <p:spPr>
          <a:xfrm>
            <a:off x="593124" y="272464"/>
            <a:ext cx="1843774" cy="461665"/>
          </a:xfrm>
          <a:prstGeom prst="rect">
            <a:avLst/>
          </a:prstGeom>
          <a:noFill/>
        </p:spPr>
        <p:txBody>
          <a:bodyPr wrap="none" rtlCol="0">
            <a:spAutoFit/>
          </a:bodyPr>
          <a:lstStyle/>
          <a:p>
            <a:r>
              <a:rPr lang="en-US" altLang="zh-CN" sz="2400" dirty="0" smtClean="0">
                <a:solidFill>
                  <a:srgbClr val="2E3032"/>
                </a:solidFill>
                <a:latin typeface="+mj-ea"/>
                <a:sym typeface="+mn-lt"/>
              </a:rPr>
              <a:t>What</a:t>
            </a:r>
            <a:r>
              <a:rPr lang="zh-CN" altLang="en-US" sz="2400" dirty="0" smtClean="0">
                <a:solidFill>
                  <a:srgbClr val="2E3032"/>
                </a:solidFill>
                <a:latin typeface="+mj-ea"/>
                <a:sym typeface="+mn-lt"/>
              </a:rPr>
              <a:t> </a:t>
            </a:r>
            <a:r>
              <a:rPr lang="en-US" altLang="zh-CN" sz="2400" dirty="0" smtClean="0">
                <a:solidFill>
                  <a:srgbClr val="2E3032"/>
                </a:solidFill>
                <a:latin typeface="+mj-ea"/>
                <a:sym typeface="+mn-lt"/>
              </a:rPr>
              <a:t>is</a:t>
            </a:r>
            <a:r>
              <a:rPr lang="zh-CN" altLang="en-US" sz="2400" dirty="0">
                <a:solidFill>
                  <a:srgbClr val="2E3032"/>
                </a:solidFill>
                <a:latin typeface="+mj-ea"/>
                <a:sym typeface="+mn-lt"/>
              </a:rPr>
              <a:t> </a:t>
            </a:r>
            <a:r>
              <a:rPr lang="en-US" altLang="zh-CN" sz="2400" dirty="0" err="1" smtClean="0">
                <a:solidFill>
                  <a:srgbClr val="2E3032"/>
                </a:solidFill>
                <a:latin typeface="+mj-ea"/>
                <a:sym typeface="+mn-lt"/>
              </a:rPr>
              <a:t>IaC</a:t>
            </a:r>
            <a:endParaRPr lang="en-US" altLang="zh-CN" sz="2400" dirty="0">
              <a:solidFill>
                <a:srgbClr val="2E3032"/>
              </a:solidFill>
              <a:latin typeface="+mj-lt"/>
            </a:endParaRPr>
          </a:p>
        </p:txBody>
      </p:sp>
      <p:sp>
        <p:nvSpPr>
          <p:cNvPr id="10" name="矩形 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CAF974CC-A08D-47C8-845D-EB8F3CDD801E}"/>
              </a:ext>
            </a:extLst>
          </p:cNvPr>
          <p:cNvSpPr/>
          <p:nvPr/>
        </p:nvSpPr>
        <p:spPr>
          <a:xfrm>
            <a:off x="716921" y="865461"/>
            <a:ext cx="7896105" cy="1926553"/>
          </a:xfrm>
          <a:prstGeom prst="rect">
            <a:avLst/>
          </a:prstGeom>
        </p:spPr>
        <p:txBody>
          <a:bodyPr wrap="square">
            <a:spAutoFit/>
          </a:bodyPr>
          <a:lstStyle/>
          <a:p>
            <a:pPr fontAlgn="base">
              <a:lnSpc>
                <a:spcPts val="2900"/>
              </a:lnSpc>
            </a:pPr>
            <a:r>
              <a:rPr lang="en-US" altLang="zh-CN" sz="2000" dirty="0"/>
              <a:t>Infrastructure as Code (</a:t>
            </a:r>
            <a:r>
              <a:rPr lang="en-US" altLang="zh-CN" sz="2000" dirty="0" err="1"/>
              <a:t>IaC</a:t>
            </a:r>
            <a:r>
              <a:rPr lang="en-US" altLang="zh-CN" sz="2000" dirty="0"/>
              <a:t>) is the management of infrastructure (networks, virtual machines, load balancers, and connection topology) in a </a:t>
            </a:r>
            <a:r>
              <a:rPr lang="en-US" altLang="zh-CN" sz="2000" b="1" i="1" dirty="0"/>
              <a:t>descriptive model</a:t>
            </a:r>
            <a:r>
              <a:rPr lang="en-US" altLang="zh-CN" sz="2000" dirty="0" smtClean="0"/>
              <a:t>,</a:t>
            </a:r>
            <a:r>
              <a:rPr lang="zh-CN" altLang="en-US" sz="2000" dirty="0" smtClean="0"/>
              <a:t> </a:t>
            </a:r>
            <a:r>
              <a:rPr lang="en-US" altLang="zh-CN" sz="2000" dirty="0" smtClean="0"/>
              <a:t>infrastructure</a:t>
            </a:r>
            <a:r>
              <a:rPr lang="zh-CN" altLang="en-US" sz="2000" dirty="0" smtClean="0"/>
              <a:t> </a:t>
            </a:r>
            <a:r>
              <a:rPr lang="en-US" altLang="zh-CN" sz="2000" dirty="0" smtClean="0"/>
              <a:t>as</a:t>
            </a:r>
            <a:r>
              <a:rPr lang="zh-CN" altLang="en-US" sz="2000" dirty="0" smtClean="0"/>
              <a:t> </a:t>
            </a:r>
            <a:r>
              <a:rPr lang="en-US" altLang="zh-CN" sz="2000" dirty="0" smtClean="0"/>
              <a:t>code</a:t>
            </a:r>
            <a:r>
              <a:rPr lang="zh-CN" altLang="en-US" sz="2000" dirty="0" smtClean="0"/>
              <a:t> </a:t>
            </a:r>
            <a:r>
              <a:rPr lang="en-US" altLang="zh-CN" sz="2000" dirty="0" smtClean="0"/>
              <a:t>then</a:t>
            </a:r>
            <a:r>
              <a:rPr lang="zh-CN" altLang="en-US" sz="2000" dirty="0" smtClean="0"/>
              <a:t> </a:t>
            </a:r>
            <a:r>
              <a:rPr lang="en-US" altLang="zh-CN" sz="2000" dirty="0" smtClean="0"/>
              <a:t>use</a:t>
            </a:r>
            <a:r>
              <a:rPr lang="zh-CN" altLang="en-US" sz="2000" dirty="0" smtClean="0"/>
              <a:t> </a:t>
            </a:r>
            <a:r>
              <a:rPr lang="en-US" altLang="zh-CN" sz="2000" b="1" i="1" dirty="0" smtClean="0"/>
              <a:t>version</a:t>
            </a:r>
            <a:r>
              <a:rPr lang="zh-CN" altLang="en-US" sz="2000" b="1" i="1" dirty="0" smtClean="0"/>
              <a:t> </a:t>
            </a:r>
            <a:r>
              <a:rPr lang="en-US" altLang="zh-CN" sz="2000" b="1" i="1" dirty="0" smtClean="0"/>
              <a:t>management</a:t>
            </a:r>
            <a:r>
              <a:rPr lang="zh-CN" altLang="en-US" sz="2000" b="1" i="1" dirty="0" smtClean="0"/>
              <a:t> </a:t>
            </a:r>
            <a:r>
              <a:rPr lang="en-US" altLang="zh-CN" sz="2000" dirty="0" smtClean="0"/>
              <a:t>to</a:t>
            </a:r>
            <a:r>
              <a:rPr lang="zh-CN" altLang="en-US" sz="2000" dirty="0" smtClean="0"/>
              <a:t> </a:t>
            </a:r>
            <a:r>
              <a:rPr lang="en-US" altLang="zh-CN" sz="2000" dirty="0" smtClean="0"/>
              <a:t>manage</a:t>
            </a:r>
            <a:r>
              <a:rPr lang="zh-CN" altLang="en-US" sz="2000" dirty="0" smtClean="0"/>
              <a:t> </a:t>
            </a:r>
            <a:r>
              <a:rPr lang="en-US" altLang="zh-CN" sz="2000" dirty="0" smtClean="0"/>
              <a:t>it,</a:t>
            </a:r>
            <a:r>
              <a:rPr lang="zh-CN" altLang="en-US" sz="2000" dirty="0" smtClean="0"/>
              <a:t> </a:t>
            </a:r>
            <a:r>
              <a:rPr lang="en-US" altLang="zh-CN" sz="2000" dirty="0"/>
              <a:t>It emphasizes the </a:t>
            </a:r>
            <a:r>
              <a:rPr lang="en-US" altLang="zh-CN" sz="2000" b="1" i="1" dirty="0"/>
              <a:t>consistency</a:t>
            </a:r>
            <a:r>
              <a:rPr lang="en-US" altLang="zh-CN" sz="2000" dirty="0"/>
              <a:t> of </a:t>
            </a:r>
            <a:r>
              <a:rPr lang="en-US" altLang="zh-CN" sz="2000" dirty="0" smtClean="0"/>
              <a:t>configure</a:t>
            </a:r>
            <a:r>
              <a:rPr lang="zh-CN" altLang="en-US" sz="2000" dirty="0" smtClean="0"/>
              <a:t> </a:t>
            </a:r>
            <a:r>
              <a:rPr lang="en-US" altLang="zh-CN" sz="2000" dirty="0" smtClean="0"/>
              <a:t>or</a:t>
            </a:r>
            <a:r>
              <a:rPr lang="zh-CN" altLang="en-US" sz="2000" dirty="0" smtClean="0"/>
              <a:t> </a:t>
            </a:r>
            <a:r>
              <a:rPr lang="en-US" altLang="zh-CN" sz="2000" dirty="0" smtClean="0"/>
              <a:t>change the</a:t>
            </a:r>
            <a:r>
              <a:rPr lang="zh-CN" altLang="en-US" sz="2000" dirty="0" smtClean="0"/>
              <a:t> </a:t>
            </a:r>
            <a:r>
              <a:rPr lang="en-US" altLang="zh-CN" sz="2000" dirty="0" smtClean="0"/>
              <a:t>system </a:t>
            </a:r>
            <a:r>
              <a:rPr lang="en-US" altLang="zh-CN" sz="2000" dirty="0"/>
              <a:t>and its </a:t>
            </a:r>
            <a:r>
              <a:rPr lang="en-US" altLang="zh-CN" sz="2000" dirty="0" smtClean="0"/>
              <a:t>configuration.</a:t>
            </a:r>
            <a:r>
              <a:rPr lang="zh-CN" altLang="en-US" sz="2000" dirty="0" smtClean="0"/>
              <a:t>  </a:t>
            </a:r>
            <a:r>
              <a:rPr lang="en-US" altLang="zh-CN" sz="2000" dirty="0" smtClean="0"/>
              <a:t>The </a:t>
            </a:r>
            <a:r>
              <a:rPr lang="en-US" altLang="zh-CN" sz="2000" dirty="0"/>
              <a:t>principles are as follows</a:t>
            </a:r>
            <a:r>
              <a:rPr lang="en-US" altLang="zh-CN" sz="2000" dirty="0" smtClean="0"/>
              <a:t>:</a:t>
            </a:r>
            <a:endParaRPr lang="en-US" altLang="zh-CN" sz="2000" dirty="0"/>
          </a:p>
        </p:txBody>
      </p:sp>
      <p:cxnSp>
        <p:nvCxnSpPr>
          <p:cNvPr id="11" name="直接连接符 31">
            <a:extLst>
              <a:ext uri="{FF2B5EF4-FFF2-40B4-BE49-F238E27FC236}">
                <a16:creationId xmlns="" xmlns:a16="http://schemas.microsoft.com/office/drawing/2014/main" id="{BD03D51E-4D9E-40AC-8B4E-414724146971}"/>
              </a:ext>
            </a:extLst>
          </p:cNvPr>
          <p:cNvCxnSpPr/>
          <p:nvPr/>
        </p:nvCxnSpPr>
        <p:spPr>
          <a:xfrm>
            <a:off x="497816" y="1133962"/>
            <a:ext cx="0" cy="413008"/>
          </a:xfrm>
          <a:prstGeom prst="line">
            <a:avLst/>
          </a:prstGeom>
          <a:ln w="12700">
            <a:solidFill>
              <a:srgbClr val="2E3032"/>
            </a:solidFill>
          </a:ln>
        </p:spPr>
        <p:style>
          <a:lnRef idx="1">
            <a:schemeClr val="accent1"/>
          </a:lnRef>
          <a:fillRef idx="0">
            <a:schemeClr val="accent1"/>
          </a:fillRef>
          <a:effectRef idx="0">
            <a:schemeClr val="accent1"/>
          </a:effectRef>
          <a:fontRef idx="minor">
            <a:schemeClr val="tx1"/>
          </a:fontRef>
        </p:style>
      </p:cxnSp>
      <p:sp>
        <p:nvSpPr>
          <p:cNvPr id="18" name="矩形 17"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25881E7A-113B-4018-8818-6203ACCACFE9}"/>
              </a:ext>
            </a:extLst>
          </p:cNvPr>
          <p:cNvSpPr/>
          <p:nvPr/>
        </p:nvSpPr>
        <p:spPr>
          <a:xfrm>
            <a:off x="716166" y="2906688"/>
            <a:ext cx="3928985" cy="461665"/>
          </a:xfrm>
          <a:prstGeom prst="rect">
            <a:avLst/>
          </a:prstGeom>
        </p:spPr>
        <p:txBody>
          <a:bodyPr wrap="square">
            <a:spAutoFit/>
          </a:bodyPr>
          <a:lstStyle/>
          <a:p>
            <a:pPr marL="171450" lvl="0" indent="-171450" fontAlgn="base">
              <a:lnSpc>
                <a:spcPct val="150000"/>
              </a:lnSpc>
              <a:spcBef>
                <a:spcPct val="0"/>
              </a:spcBef>
              <a:spcAft>
                <a:spcPct val="0"/>
              </a:spcAft>
              <a:buFont typeface="Arial" panose="020B0604020202020204" pitchFamily="34" charset="0"/>
              <a:buChar char="•"/>
            </a:pPr>
            <a:r>
              <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rPr>
              <a:t>Easy to reproduce system </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（容易重现系统）</a:t>
            </a:r>
            <a:endPar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endParaRPr>
          </a:p>
        </p:txBody>
      </p:sp>
      <p:sp>
        <p:nvSpPr>
          <p:cNvPr id="19" name="矩形 1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25881E7A-113B-4018-8818-6203ACCACFE9}"/>
              </a:ext>
            </a:extLst>
          </p:cNvPr>
          <p:cNvSpPr/>
          <p:nvPr/>
        </p:nvSpPr>
        <p:spPr>
          <a:xfrm>
            <a:off x="716166" y="3609749"/>
            <a:ext cx="4014329" cy="461665"/>
          </a:xfrm>
          <a:prstGeom prst="rect">
            <a:avLst/>
          </a:prstGeom>
        </p:spPr>
        <p:txBody>
          <a:bodyPr wrap="square">
            <a:spAutoFit/>
          </a:bodyPr>
          <a:lstStyle/>
          <a:p>
            <a:pPr marL="171450" lvl="0" indent="-171450" fontAlgn="base">
              <a:lnSpc>
                <a:spcPct val="150000"/>
              </a:lnSpc>
              <a:spcBef>
                <a:spcPct val="0"/>
              </a:spcBef>
              <a:spcAft>
                <a:spcPct val="0"/>
              </a:spcAft>
              <a:buFont typeface="Arial" panose="020B0604020202020204" pitchFamily="34" charset="0"/>
              <a:buChar char="•"/>
            </a:pPr>
            <a:r>
              <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rPr>
              <a:t>Easy to </a:t>
            </a:r>
            <a:r>
              <a:rPr lang="en-US" altLang="zh-CN"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processing </a:t>
            </a:r>
            <a:r>
              <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rPr>
              <a:t>system </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（容易处理系统）</a:t>
            </a:r>
            <a:endPar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endParaRPr>
          </a:p>
        </p:txBody>
      </p:sp>
      <p:sp>
        <p:nvSpPr>
          <p:cNvPr id="20" name="矩形 1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25881E7A-113B-4018-8818-6203ACCACFE9}"/>
              </a:ext>
            </a:extLst>
          </p:cNvPr>
          <p:cNvSpPr/>
          <p:nvPr/>
        </p:nvSpPr>
        <p:spPr>
          <a:xfrm>
            <a:off x="716167" y="4306487"/>
            <a:ext cx="3683776" cy="461665"/>
          </a:xfrm>
          <a:prstGeom prst="rect">
            <a:avLst/>
          </a:prstGeom>
        </p:spPr>
        <p:txBody>
          <a:bodyPr wrap="square">
            <a:spAutoFit/>
          </a:bodyPr>
          <a:lstStyle/>
          <a:p>
            <a:pPr marL="171450" lvl="0" indent="-171450" fontAlgn="base">
              <a:lnSpc>
                <a:spcPct val="150000"/>
              </a:lnSpc>
              <a:spcBef>
                <a:spcPct val="0"/>
              </a:spcBef>
              <a:spcAft>
                <a:spcPct val="0"/>
              </a:spcAft>
              <a:buFont typeface="Arial" panose="020B0604020202020204" pitchFamily="34" charset="0"/>
              <a:buChar char="•"/>
            </a:pPr>
            <a:r>
              <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rPr>
              <a:t>Consistent system </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（一致的系统）</a:t>
            </a:r>
            <a:endPar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endParaRPr>
          </a:p>
        </p:txBody>
      </p:sp>
      <p:sp>
        <p:nvSpPr>
          <p:cNvPr id="22" name="矩形 2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25881E7A-113B-4018-8818-6203ACCACFE9}"/>
              </a:ext>
            </a:extLst>
          </p:cNvPr>
          <p:cNvSpPr/>
          <p:nvPr/>
        </p:nvSpPr>
        <p:spPr>
          <a:xfrm>
            <a:off x="4815926" y="2906688"/>
            <a:ext cx="3683776" cy="461665"/>
          </a:xfrm>
          <a:prstGeom prst="rect">
            <a:avLst/>
          </a:prstGeom>
        </p:spPr>
        <p:txBody>
          <a:bodyPr wrap="square">
            <a:spAutoFit/>
          </a:bodyPr>
          <a:lstStyle/>
          <a:p>
            <a:pPr marL="171450" lvl="0" indent="-171450" fontAlgn="base">
              <a:lnSpc>
                <a:spcPct val="150000"/>
              </a:lnSpc>
              <a:spcBef>
                <a:spcPct val="0"/>
              </a:spcBef>
              <a:spcAft>
                <a:spcPct val="0"/>
              </a:spcAft>
              <a:buFont typeface="Arial" panose="020B0604020202020204" pitchFamily="34" charset="0"/>
              <a:buChar char="•"/>
            </a:pPr>
            <a:r>
              <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rPr>
              <a:t>Repeatable process </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（可重复的过程）</a:t>
            </a:r>
            <a:endPar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endParaRPr>
          </a:p>
        </p:txBody>
      </p:sp>
      <p:sp>
        <p:nvSpPr>
          <p:cNvPr id="23" name="矩形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 xmlns:a16="http://schemas.microsoft.com/office/drawing/2014/main" id="{25881E7A-113B-4018-8818-6203ACCACFE9}"/>
              </a:ext>
            </a:extLst>
          </p:cNvPr>
          <p:cNvSpPr/>
          <p:nvPr/>
        </p:nvSpPr>
        <p:spPr>
          <a:xfrm>
            <a:off x="4815926" y="3606587"/>
            <a:ext cx="3683776" cy="461665"/>
          </a:xfrm>
          <a:prstGeom prst="rect">
            <a:avLst/>
          </a:prstGeom>
        </p:spPr>
        <p:txBody>
          <a:bodyPr wrap="square">
            <a:spAutoFit/>
          </a:bodyPr>
          <a:lstStyle/>
          <a:p>
            <a:pPr marL="171450" lvl="0" indent="-171450" fontAlgn="base">
              <a:lnSpc>
                <a:spcPct val="150000"/>
              </a:lnSpc>
              <a:spcBef>
                <a:spcPct val="0"/>
              </a:spcBef>
              <a:spcAft>
                <a:spcPct val="0"/>
              </a:spcAft>
              <a:buFont typeface="Arial" panose="020B0604020202020204" pitchFamily="34" charset="0"/>
              <a:buChar char="•"/>
            </a:pPr>
            <a:r>
              <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rPr>
              <a:t>Changing design </a:t>
            </a:r>
            <a:r>
              <a:rPr lang="zh-CN" altLang="en-US" sz="1600" dirty="0" smtClean="0">
                <a:solidFill>
                  <a:srgbClr val="2E3032"/>
                </a:solidFill>
                <a:ea typeface="微软雅黑" panose="020B0503020204020204" pitchFamily="34" charset="-122"/>
                <a:cs typeface="Arial" panose="020B0604020202020204" pitchFamily="34" charset="0"/>
                <a:sym typeface="Calibri" panose="020F0502020204030204" pitchFamily="34" charset="0"/>
              </a:rPr>
              <a:t>（变化的设计）</a:t>
            </a:r>
            <a:endParaRPr lang="en-US" altLang="zh-CN" sz="1600" dirty="0">
              <a:solidFill>
                <a:srgbClr val="2E3032"/>
              </a:solidFill>
              <a:ea typeface="微软雅黑" panose="020B0503020204020204" pitchFamily="34" charset="-122"/>
              <a:cs typeface="Arial" panose="020B0604020202020204" pitchFamily="34" charset="0"/>
              <a:sym typeface="Calibri" panose="020F0502020204030204" pitchFamily="34" charset="0"/>
            </a:endParaRPr>
          </a:p>
        </p:txBody>
      </p:sp>
    </p:spTree>
    <p:extLst>
      <p:ext uri="{BB962C8B-B14F-4D97-AF65-F5344CB8AC3E}">
        <p14:creationId xmlns:p14="http://schemas.microsoft.com/office/powerpoint/2010/main" val="803884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7E444EF-188A-4158-91E2-6D05917D6D5E}"/>
              </a:ext>
            </a:extLst>
          </p:cNvPr>
          <p:cNvSpPr/>
          <p:nvPr/>
        </p:nvSpPr>
        <p:spPr>
          <a:xfrm>
            <a:off x="197991" y="0"/>
            <a:ext cx="395133" cy="865461"/>
          </a:xfrm>
          <a:prstGeom prst="rect">
            <a:avLst/>
          </a:prstGeom>
          <a:solidFill>
            <a:srgbClr val="FCD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 xmlns:a16="http://schemas.microsoft.com/office/drawing/2014/main" id="{F8D287C2-BA09-4E7D-93D7-D3F52ED80F76}"/>
              </a:ext>
            </a:extLst>
          </p:cNvPr>
          <p:cNvSpPr txBox="1"/>
          <p:nvPr/>
        </p:nvSpPr>
        <p:spPr>
          <a:xfrm>
            <a:off x="1025743" y="1717806"/>
            <a:ext cx="6938118" cy="1113510"/>
          </a:xfrm>
          <a:prstGeom prst="rect">
            <a:avLst/>
          </a:prstGeom>
          <a:noFill/>
        </p:spPr>
        <p:txBody>
          <a:bodyPr wrap="none" rtlCol="0">
            <a:spAutoFit/>
          </a:bodyPr>
          <a:lstStyle/>
          <a:p>
            <a:pPr algn="ctr">
              <a:lnSpc>
                <a:spcPct val="150000"/>
              </a:lnSpc>
            </a:pPr>
            <a:r>
              <a:rPr lang="en-US" altLang="zh-CN" sz="2400" dirty="0" smtClean="0">
                <a:solidFill>
                  <a:srgbClr val="2E3032"/>
                </a:solidFill>
                <a:latin typeface="+mj-lt"/>
              </a:rPr>
              <a:t>What</a:t>
            </a:r>
            <a:r>
              <a:rPr lang="zh-CN" altLang="en-US" sz="2400" dirty="0" smtClean="0">
                <a:solidFill>
                  <a:srgbClr val="2E3032"/>
                </a:solidFill>
                <a:latin typeface="+mj-lt"/>
              </a:rPr>
              <a:t> </a:t>
            </a:r>
            <a:r>
              <a:rPr lang="en-US" altLang="zh-CN" sz="2400" dirty="0" smtClean="0">
                <a:solidFill>
                  <a:srgbClr val="2E3032"/>
                </a:solidFill>
                <a:latin typeface="+mj-lt"/>
              </a:rPr>
              <a:t>your idea </a:t>
            </a:r>
          </a:p>
          <a:p>
            <a:pPr>
              <a:lnSpc>
                <a:spcPct val="150000"/>
              </a:lnSpc>
            </a:pPr>
            <a:r>
              <a:rPr lang="en-US" altLang="zh-CN" sz="2400" dirty="0" smtClean="0">
                <a:solidFill>
                  <a:srgbClr val="2E3032"/>
                </a:solidFill>
                <a:latin typeface="+mj-lt"/>
              </a:rPr>
              <a:t>about design a framework to implement </a:t>
            </a:r>
            <a:r>
              <a:rPr lang="en-US" altLang="zh-CN" sz="2400" dirty="0" err="1" smtClean="0">
                <a:solidFill>
                  <a:srgbClr val="2E3032"/>
                </a:solidFill>
                <a:latin typeface="+mj-lt"/>
              </a:rPr>
              <a:t>IaC</a:t>
            </a:r>
            <a:r>
              <a:rPr lang="en-US" altLang="zh-CN" sz="2400" dirty="0" smtClean="0">
                <a:solidFill>
                  <a:srgbClr val="2E3032"/>
                </a:solidFill>
                <a:latin typeface="+mj-lt"/>
              </a:rPr>
              <a:t>?</a:t>
            </a:r>
            <a:endParaRPr lang="en-US" altLang="zh-CN" sz="2400" dirty="0">
              <a:solidFill>
                <a:srgbClr val="2E3032"/>
              </a:solidFill>
              <a:latin typeface="+mj-lt"/>
            </a:endParaRPr>
          </a:p>
        </p:txBody>
      </p:sp>
      <p:sp>
        <p:nvSpPr>
          <p:cNvPr id="15" name="文本框 14">
            <a:extLst>
              <a:ext uri="{FF2B5EF4-FFF2-40B4-BE49-F238E27FC236}">
                <a16:creationId xmlns="" xmlns:a16="http://schemas.microsoft.com/office/drawing/2014/main" id="{F8D287C2-BA09-4E7D-93D7-D3F52ED80F76}"/>
              </a:ext>
            </a:extLst>
          </p:cNvPr>
          <p:cNvSpPr txBox="1"/>
          <p:nvPr/>
        </p:nvSpPr>
        <p:spPr>
          <a:xfrm>
            <a:off x="593124" y="272464"/>
            <a:ext cx="1217000" cy="461665"/>
          </a:xfrm>
          <a:prstGeom prst="rect">
            <a:avLst/>
          </a:prstGeom>
          <a:noFill/>
        </p:spPr>
        <p:txBody>
          <a:bodyPr wrap="none" rtlCol="0">
            <a:spAutoFit/>
          </a:bodyPr>
          <a:lstStyle/>
          <a:p>
            <a:r>
              <a:rPr lang="en-US" altLang="zh-CN" sz="2400" dirty="0">
                <a:solidFill>
                  <a:srgbClr val="2E3032"/>
                </a:solidFill>
                <a:latin typeface="+mj-ea"/>
              </a:rPr>
              <a:t>Discuss</a:t>
            </a:r>
            <a:endParaRPr lang="en-US" altLang="zh-CN" sz="2400" dirty="0">
              <a:solidFill>
                <a:srgbClr val="2E3032"/>
              </a:solidFill>
              <a:latin typeface="+mj-ea"/>
            </a:endParaRPr>
          </a:p>
        </p:txBody>
      </p:sp>
    </p:spTree>
    <p:extLst>
      <p:ext uri="{BB962C8B-B14F-4D97-AF65-F5344CB8AC3E}">
        <p14:creationId xmlns:p14="http://schemas.microsoft.com/office/powerpoint/2010/main" val="1259227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7E444EF-188A-4158-91E2-6D05917D6D5E}"/>
              </a:ext>
            </a:extLst>
          </p:cNvPr>
          <p:cNvSpPr/>
          <p:nvPr/>
        </p:nvSpPr>
        <p:spPr>
          <a:xfrm>
            <a:off x="197991" y="0"/>
            <a:ext cx="395133" cy="865461"/>
          </a:xfrm>
          <a:prstGeom prst="rect">
            <a:avLst/>
          </a:prstGeom>
          <a:solidFill>
            <a:srgbClr val="FCD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 xmlns:a16="http://schemas.microsoft.com/office/drawing/2014/main" id="{F8D287C2-BA09-4E7D-93D7-D3F52ED80F76}"/>
              </a:ext>
            </a:extLst>
          </p:cNvPr>
          <p:cNvSpPr txBox="1"/>
          <p:nvPr/>
        </p:nvSpPr>
        <p:spPr>
          <a:xfrm>
            <a:off x="634000" y="272464"/>
            <a:ext cx="4401296" cy="461665"/>
          </a:xfrm>
          <a:prstGeom prst="rect">
            <a:avLst/>
          </a:prstGeom>
          <a:noFill/>
        </p:spPr>
        <p:txBody>
          <a:bodyPr wrap="square" rtlCol="0">
            <a:spAutoFit/>
          </a:bodyPr>
          <a:lstStyle/>
          <a:p>
            <a:r>
              <a:rPr lang="en-US" altLang="zh-CN" sz="2400" dirty="0">
                <a:solidFill>
                  <a:srgbClr val="2E3032"/>
                </a:solidFill>
                <a:latin typeface="+mj-ea"/>
                <a:sym typeface="+mn-lt"/>
              </a:rPr>
              <a:t>Tool</a:t>
            </a:r>
            <a:r>
              <a:rPr lang="zh-CN" altLang="en-US" sz="2400" dirty="0">
                <a:solidFill>
                  <a:srgbClr val="2E3032"/>
                </a:solidFill>
                <a:latin typeface="+mj-ea"/>
                <a:sym typeface="+mn-lt"/>
              </a:rPr>
              <a:t> </a:t>
            </a:r>
            <a:r>
              <a:rPr lang="en-US" altLang="zh-CN" sz="2400" dirty="0">
                <a:solidFill>
                  <a:srgbClr val="2E3032"/>
                </a:solidFill>
                <a:latin typeface="+mj-ea"/>
                <a:sym typeface="+mn-lt"/>
              </a:rPr>
              <a:t>of</a:t>
            </a:r>
            <a:r>
              <a:rPr lang="zh-CN" altLang="en-US" sz="2400" dirty="0">
                <a:solidFill>
                  <a:srgbClr val="2E3032"/>
                </a:solidFill>
                <a:latin typeface="+mj-ea"/>
                <a:sym typeface="+mn-lt"/>
              </a:rPr>
              <a:t> </a:t>
            </a:r>
            <a:r>
              <a:rPr lang="en-US" altLang="zh-CN" sz="2400" dirty="0" err="1" smtClean="0">
                <a:solidFill>
                  <a:srgbClr val="2E3032"/>
                </a:solidFill>
                <a:latin typeface="+mj-ea"/>
                <a:sym typeface="+mn-lt"/>
              </a:rPr>
              <a:t>IaC</a:t>
            </a:r>
            <a:endParaRPr lang="zh-CN" altLang="en-US" sz="2400" dirty="0">
              <a:solidFill>
                <a:srgbClr val="2E3032"/>
              </a:solidFill>
              <a:latin typeface="+mj-ea"/>
              <a:sym typeface="+mn-lt"/>
            </a:endParaRPr>
          </a:p>
        </p:txBody>
      </p:sp>
      <p:sp>
        <p:nvSpPr>
          <p:cNvPr id="7" name="矩形 6"/>
          <p:cNvSpPr/>
          <p:nvPr/>
        </p:nvSpPr>
        <p:spPr>
          <a:xfrm>
            <a:off x="1761719" y="4146296"/>
            <a:ext cx="918841" cy="461665"/>
          </a:xfrm>
          <a:prstGeom prst="rect">
            <a:avLst/>
          </a:prstGeom>
        </p:spPr>
        <p:txBody>
          <a:bodyPr wrap="none">
            <a:spAutoFit/>
          </a:bodyPr>
          <a:lstStyle/>
          <a:p>
            <a:r>
              <a:rPr lang="en-US" altLang="zh-CN" sz="2400" dirty="0">
                <a:solidFill>
                  <a:srgbClr val="2E3032"/>
                </a:solidFill>
                <a:latin typeface="+mj-ea"/>
              </a:rPr>
              <a:t>Chef</a:t>
            </a:r>
            <a:endParaRPr lang="zh-CN" altLang="en-US" sz="2400" dirty="0">
              <a:solidFill>
                <a:srgbClr val="2E3032"/>
              </a:solidFill>
              <a:latin typeface="+mj-ea"/>
            </a:endParaRPr>
          </a:p>
        </p:txBody>
      </p:sp>
      <p:pic>
        <p:nvPicPr>
          <p:cNvPr id="8" name="图片 7"/>
          <p:cNvPicPr>
            <a:picLocks noChangeAspect="1"/>
          </p:cNvPicPr>
          <p:nvPr/>
        </p:nvPicPr>
        <p:blipFill>
          <a:blip r:embed="rId2"/>
          <a:stretch>
            <a:fillRect/>
          </a:stretch>
        </p:blipFill>
        <p:spPr>
          <a:xfrm>
            <a:off x="903296" y="1284922"/>
            <a:ext cx="2598821" cy="2438400"/>
          </a:xfrm>
          <a:prstGeom prst="rect">
            <a:avLst/>
          </a:prstGeom>
        </p:spPr>
      </p:pic>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9678" r="20000"/>
          <a:stretch/>
        </p:blipFill>
        <p:spPr>
          <a:xfrm>
            <a:off x="5035296" y="1284922"/>
            <a:ext cx="2928117" cy="2438400"/>
          </a:xfrm>
          <a:prstGeom prst="rect">
            <a:avLst/>
          </a:prstGeom>
        </p:spPr>
      </p:pic>
      <p:sp>
        <p:nvSpPr>
          <p:cNvPr id="9" name="矩形 8"/>
          <p:cNvSpPr/>
          <p:nvPr/>
        </p:nvSpPr>
        <p:spPr>
          <a:xfrm>
            <a:off x="5874022" y="4146295"/>
            <a:ext cx="1250663" cy="461665"/>
          </a:xfrm>
          <a:prstGeom prst="rect">
            <a:avLst/>
          </a:prstGeom>
        </p:spPr>
        <p:txBody>
          <a:bodyPr wrap="none">
            <a:spAutoFit/>
          </a:bodyPr>
          <a:lstStyle/>
          <a:p>
            <a:r>
              <a:rPr lang="en-US" altLang="zh-CN" sz="2400" dirty="0" err="1">
                <a:solidFill>
                  <a:srgbClr val="2E3032"/>
                </a:solidFill>
                <a:latin typeface="+mj-ea"/>
              </a:rPr>
              <a:t>Ansible</a:t>
            </a:r>
            <a:endParaRPr lang="zh-CN" altLang="en-US" sz="2400" dirty="0">
              <a:solidFill>
                <a:srgbClr val="2E3032"/>
              </a:solidFill>
              <a:latin typeface="+mj-ea"/>
            </a:endParaRPr>
          </a:p>
        </p:txBody>
      </p:sp>
    </p:spTree>
    <p:extLst>
      <p:ext uri="{BB962C8B-B14F-4D97-AF65-F5344CB8AC3E}">
        <p14:creationId xmlns:p14="http://schemas.microsoft.com/office/powerpoint/2010/main" val="474698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7E444EF-188A-4158-91E2-6D05917D6D5E}"/>
              </a:ext>
            </a:extLst>
          </p:cNvPr>
          <p:cNvSpPr/>
          <p:nvPr/>
        </p:nvSpPr>
        <p:spPr>
          <a:xfrm>
            <a:off x="197991" y="0"/>
            <a:ext cx="395133" cy="865461"/>
          </a:xfrm>
          <a:prstGeom prst="rect">
            <a:avLst/>
          </a:prstGeom>
          <a:solidFill>
            <a:srgbClr val="FCD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 xmlns:a16="http://schemas.microsoft.com/office/drawing/2014/main" id="{F8D287C2-BA09-4E7D-93D7-D3F52ED80F76}"/>
              </a:ext>
            </a:extLst>
          </p:cNvPr>
          <p:cNvSpPr txBox="1"/>
          <p:nvPr/>
        </p:nvSpPr>
        <p:spPr>
          <a:xfrm>
            <a:off x="634000" y="272464"/>
            <a:ext cx="4401296" cy="461665"/>
          </a:xfrm>
          <a:prstGeom prst="rect">
            <a:avLst/>
          </a:prstGeom>
          <a:noFill/>
        </p:spPr>
        <p:txBody>
          <a:bodyPr wrap="square" rtlCol="0">
            <a:spAutoFit/>
          </a:bodyPr>
          <a:lstStyle/>
          <a:p>
            <a:r>
              <a:rPr lang="en-US" altLang="zh-CN" sz="2400" dirty="0">
                <a:solidFill>
                  <a:srgbClr val="2E3032"/>
                </a:solidFill>
                <a:latin typeface="+mj-ea"/>
                <a:sym typeface="+mn-lt"/>
              </a:rPr>
              <a:t>Tool</a:t>
            </a:r>
            <a:r>
              <a:rPr lang="zh-CN" altLang="en-US" sz="2400" dirty="0">
                <a:solidFill>
                  <a:srgbClr val="2E3032"/>
                </a:solidFill>
                <a:latin typeface="+mj-ea"/>
                <a:sym typeface="+mn-lt"/>
              </a:rPr>
              <a:t> </a:t>
            </a:r>
            <a:r>
              <a:rPr lang="en-US" altLang="zh-CN" sz="2400" dirty="0">
                <a:solidFill>
                  <a:srgbClr val="2E3032"/>
                </a:solidFill>
                <a:latin typeface="+mj-ea"/>
                <a:sym typeface="+mn-lt"/>
              </a:rPr>
              <a:t>of</a:t>
            </a:r>
            <a:r>
              <a:rPr lang="zh-CN" altLang="en-US" sz="2400" dirty="0">
                <a:solidFill>
                  <a:srgbClr val="2E3032"/>
                </a:solidFill>
                <a:latin typeface="+mj-ea"/>
                <a:sym typeface="+mn-lt"/>
              </a:rPr>
              <a:t> </a:t>
            </a:r>
            <a:r>
              <a:rPr lang="en-US" altLang="zh-CN" sz="2400" dirty="0" err="1" smtClean="0">
                <a:solidFill>
                  <a:srgbClr val="2E3032"/>
                </a:solidFill>
                <a:latin typeface="+mj-ea"/>
                <a:sym typeface="+mn-lt"/>
              </a:rPr>
              <a:t>IaC</a:t>
            </a:r>
            <a:r>
              <a:rPr lang="zh-CN" altLang="en-US" sz="2400" dirty="0" smtClean="0">
                <a:solidFill>
                  <a:srgbClr val="2E3032"/>
                </a:solidFill>
                <a:latin typeface="+mj-ea"/>
                <a:sym typeface="+mn-lt"/>
              </a:rPr>
              <a:t> </a:t>
            </a:r>
            <a:r>
              <a:rPr lang="en-US" altLang="zh-CN" sz="2400" dirty="0" smtClean="0">
                <a:solidFill>
                  <a:srgbClr val="2E3032"/>
                </a:solidFill>
                <a:latin typeface="+mj-ea"/>
                <a:sym typeface="+mn-lt"/>
              </a:rPr>
              <a:t>-</a:t>
            </a:r>
            <a:r>
              <a:rPr lang="zh-CN" altLang="en-US" sz="2400" dirty="0" smtClean="0">
                <a:solidFill>
                  <a:srgbClr val="2E3032"/>
                </a:solidFill>
                <a:latin typeface="+mj-ea"/>
                <a:sym typeface="+mn-lt"/>
              </a:rPr>
              <a:t> </a:t>
            </a:r>
            <a:r>
              <a:rPr lang="en-US" altLang="zh-CN" sz="2400" dirty="0" smtClean="0">
                <a:solidFill>
                  <a:srgbClr val="2E3032"/>
                </a:solidFill>
                <a:latin typeface="+mj-ea"/>
                <a:sym typeface="+mn-lt"/>
              </a:rPr>
              <a:t>Chef</a:t>
            </a:r>
            <a:endParaRPr lang="zh-CN" altLang="en-US" sz="2400" dirty="0">
              <a:solidFill>
                <a:srgbClr val="2E3032"/>
              </a:solidFill>
              <a:latin typeface="+mj-ea"/>
              <a:sym typeface="+mn-lt"/>
            </a:endParaRPr>
          </a:p>
        </p:txBody>
      </p:sp>
      <p:cxnSp>
        <p:nvCxnSpPr>
          <p:cNvPr id="11" name="直接连接符 31">
            <a:extLst>
              <a:ext uri="{FF2B5EF4-FFF2-40B4-BE49-F238E27FC236}">
                <a16:creationId xmlns="" xmlns:a16="http://schemas.microsoft.com/office/drawing/2014/main" id="{BD03D51E-4D9E-40AC-8B4E-414724146971}"/>
              </a:ext>
            </a:extLst>
          </p:cNvPr>
          <p:cNvCxnSpPr/>
          <p:nvPr/>
        </p:nvCxnSpPr>
        <p:spPr>
          <a:xfrm>
            <a:off x="497816" y="1133962"/>
            <a:ext cx="0" cy="413008"/>
          </a:xfrm>
          <a:prstGeom prst="line">
            <a:avLst/>
          </a:prstGeom>
          <a:ln w="12700">
            <a:solidFill>
              <a:srgbClr val="2E3032"/>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34000" y="1133962"/>
            <a:ext cx="7266416" cy="400110"/>
          </a:xfrm>
          <a:prstGeom prst="rect">
            <a:avLst/>
          </a:prstGeom>
          <a:noFill/>
        </p:spPr>
        <p:txBody>
          <a:bodyPr wrap="square" rtlCol="0">
            <a:spAutoFit/>
          </a:bodyPr>
          <a:lstStyle/>
          <a:p>
            <a:r>
              <a:rPr kumimoji="1" lang="en-US" altLang="zh-CN" sz="2000" dirty="0"/>
              <a:t>Chef is an automatic configuration management tool based on Ruby</a:t>
            </a:r>
            <a:endParaRPr kumimoji="1" lang="zh-CN" altLang="en-US" sz="2000" dirty="0"/>
          </a:p>
        </p:txBody>
      </p:sp>
      <p:pic>
        <p:nvPicPr>
          <p:cNvPr id="2" name="图片 1"/>
          <p:cNvPicPr>
            <a:picLocks noChangeAspect="1"/>
          </p:cNvPicPr>
          <p:nvPr/>
        </p:nvPicPr>
        <p:blipFill rotWithShape="1">
          <a:blip r:embed="rId2"/>
          <a:srcRect t="2599" r="752" b="1"/>
          <a:stretch/>
        </p:blipFill>
        <p:spPr>
          <a:xfrm>
            <a:off x="497816" y="1815471"/>
            <a:ext cx="8194364" cy="2352960"/>
          </a:xfrm>
          <a:prstGeom prst="rect">
            <a:avLst/>
          </a:prstGeom>
        </p:spPr>
      </p:pic>
    </p:spTree>
    <p:extLst>
      <p:ext uri="{BB962C8B-B14F-4D97-AF65-F5344CB8AC3E}">
        <p14:creationId xmlns:p14="http://schemas.microsoft.com/office/powerpoint/2010/main" val="739540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7E444EF-188A-4158-91E2-6D05917D6D5E}"/>
              </a:ext>
            </a:extLst>
          </p:cNvPr>
          <p:cNvSpPr/>
          <p:nvPr/>
        </p:nvSpPr>
        <p:spPr>
          <a:xfrm>
            <a:off x="197991" y="0"/>
            <a:ext cx="395133" cy="865461"/>
          </a:xfrm>
          <a:prstGeom prst="rect">
            <a:avLst/>
          </a:prstGeom>
          <a:solidFill>
            <a:srgbClr val="FCD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 xmlns:a16="http://schemas.microsoft.com/office/drawing/2014/main" id="{F8D287C2-BA09-4E7D-93D7-D3F52ED80F76}"/>
              </a:ext>
            </a:extLst>
          </p:cNvPr>
          <p:cNvSpPr txBox="1"/>
          <p:nvPr/>
        </p:nvSpPr>
        <p:spPr>
          <a:xfrm>
            <a:off x="634000" y="272464"/>
            <a:ext cx="4401296" cy="461665"/>
          </a:xfrm>
          <a:prstGeom prst="rect">
            <a:avLst/>
          </a:prstGeom>
          <a:noFill/>
        </p:spPr>
        <p:txBody>
          <a:bodyPr wrap="square" rtlCol="0">
            <a:spAutoFit/>
          </a:bodyPr>
          <a:lstStyle/>
          <a:p>
            <a:r>
              <a:rPr lang="en-US" altLang="zh-CN" sz="2400" dirty="0">
                <a:solidFill>
                  <a:srgbClr val="2E3032"/>
                </a:solidFill>
                <a:latin typeface="+mj-ea"/>
                <a:sym typeface="+mn-lt"/>
              </a:rPr>
              <a:t>Tool</a:t>
            </a:r>
            <a:r>
              <a:rPr lang="zh-CN" altLang="en-US" sz="2400" dirty="0">
                <a:solidFill>
                  <a:srgbClr val="2E3032"/>
                </a:solidFill>
                <a:latin typeface="+mj-ea"/>
                <a:sym typeface="+mn-lt"/>
              </a:rPr>
              <a:t> </a:t>
            </a:r>
            <a:r>
              <a:rPr lang="en-US" altLang="zh-CN" sz="2400" dirty="0">
                <a:solidFill>
                  <a:srgbClr val="2E3032"/>
                </a:solidFill>
                <a:latin typeface="+mj-ea"/>
                <a:sym typeface="+mn-lt"/>
              </a:rPr>
              <a:t>of</a:t>
            </a:r>
            <a:r>
              <a:rPr lang="zh-CN" altLang="en-US" sz="2400" dirty="0">
                <a:solidFill>
                  <a:srgbClr val="2E3032"/>
                </a:solidFill>
                <a:latin typeface="+mj-ea"/>
                <a:sym typeface="+mn-lt"/>
              </a:rPr>
              <a:t> </a:t>
            </a:r>
            <a:r>
              <a:rPr lang="en-US" altLang="zh-CN" sz="2400" dirty="0" err="1" smtClean="0">
                <a:solidFill>
                  <a:srgbClr val="2E3032"/>
                </a:solidFill>
                <a:latin typeface="+mj-ea"/>
                <a:sym typeface="+mn-lt"/>
              </a:rPr>
              <a:t>IaC</a:t>
            </a:r>
            <a:r>
              <a:rPr lang="zh-CN" altLang="en-US" sz="2400" dirty="0" smtClean="0">
                <a:solidFill>
                  <a:srgbClr val="2E3032"/>
                </a:solidFill>
                <a:latin typeface="+mj-ea"/>
                <a:sym typeface="+mn-lt"/>
              </a:rPr>
              <a:t> </a:t>
            </a:r>
            <a:r>
              <a:rPr lang="en-US" altLang="zh-CN" sz="2400" dirty="0" smtClean="0">
                <a:solidFill>
                  <a:srgbClr val="2E3032"/>
                </a:solidFill>
                <a:latin typeface="+mj-ea"/>
                <a:sym typeface="+mn-lt"/>
              </a:rPr>
              <a:t>-</a:t>
            </a:r>
            <a:r>
              <a:rPr lang="zh-CN" altLang="en-US" sz="2400" dirty="0" smtClean="0">
                <a:solidFill>
                  <a:srgbClr val="2E3032"/>
                </a:solidFill>
                <a:latin typeface="+mj-ea"/>
                <a:sym typeface="+mn-lt"/>
              </a:rPr>
              <a:t> </a:t>
            </a:r>
            <a:r>
              <a:rPr lang="en-US" altLang="zh-CN" sz="2400" dirty="0" smtClean="0">
                <a:solidFill>
                  <a:srgbClr val="2E3032"/>
                </a:solidFill>
                <a:latin typeface="+mj-ea"/>
                <a:sym typeface="+mn-lt"/>
              </a:rPr>
              <a:t>Chef</a:t>
            </a:r>
            <a:endParaRPr lang="zh-CN" altLang="en-US" sz="2400" dirty="0">
              <a:solidFill>
                <a:srgbClr val="2E3032"/>
              </a:solidFill>
              <a:latin typeface="+mj-ea"/>
              <a:sym typeface="+mn-lt"/>
            </a:endParaRPr>
          </a:p>
        </p:txBody>
      </p:sp>
      <p:pic>
        <p:nvPicPr>
          <p:cNvPr id="3" name="图片 2"/>
          <p:cNvPicPr>
            <a:picLocks noChangeAspect="1"/>
          </p:cNvPicPr>
          <p:nvPr/>
        </p:nvPicPr>
        <p:blipFill>
          <a:blip r:embed="rId3"/>
          <a:stretch>
            <a:fillRect/>
          </a:stretch>
        </p:blipFill>
        <p:spPr>
          <a:xfrm>
            <a:off x="634000" y="865461"/>
            <a:ext cx="4999884" cy="4101028"/>
          </a:xfrm>
          <a:prstGeom prst="rect">
            <a:avLst/>
          </a:prstGeom>
        </p:spPr>
      </p:pic>
      <p:pic>
        <p:nvPicPr>
          <p:cNvPr id="7" name="图片 6"/>
          <p:cNvPicPr>
            <a:picLocks noChangeAspect="1"/>
          </p:cNvPicPr>
          <p:nvPr/>
        </p:nvPicPr>
        <p:blipFill>
          <a:blip r:embed="rId4"/>
          <a:stretch>
            <a:fillRect/>
          </a:stretch>
        </p:blipFill>
        <p:spPr>
          <a:xfrm>
            <a:off x="6971053" y="1565549"/>
            <a:ext cx="902929" cy="877614"/>
          </a:xfrm>
          <a:prstGeom prst="rect">
            <a:avLst/>
          </a:prstGeom>
        </p:spPr>
      </p:pic>
      <p:pic>
        <p:nvPicPr>
          <p:cNvPr id="8" name="图片 7"/>
          <p:cNvPicPr>
            <a:picLocks noChangeAspect="1"/>
          </p:cNvPicPr>
          <p:nvPr/>
        </p:nvPicPr>
        <p:blipFill>
          <a:blip r:embed="rId5"/>
          <a:stretch>
            <a:fillRect/>
          </a:stretch>
        </p:blipFill>
        <p:spPr>
          <a:xfrm>
            <a:off x="6018553" y="3333750"/>
            <a:ext cx="952500" cy="952500"/>
          </a:xfrm>
          <a:prstGeom prst="rect">
            <a:avLst/>
          </a:prstGeom>
        </p:spPr>
      </p:pic>
      <p:pic>
        <p:nvPicPr>
          <p:cNvPr id="10" name="图片 9"/>
          <p:cNvPicPr>
            <a:picLocks noChangeAspect="1"/>
          </p:cNvPicPr>
          <p:nvPr/>
        </p:nvPicPr>
        <p:blipFill>
          <a:blip r:embed="rId6"/>
          <a:stretch>
            <a:fillRect/>
          </a:stretch>
        </p:blipFill>
        <p:spPr>
          <a:xfrm>
            <a:off x="7877390" y="3333750"/>
            <a:ext cx="934357" cy="952500"/>
          </a:xfrm>
          <a:prstGeom prst="rect">
            <a:avLst/>
          </a:prstGeom>
        </p:spPr>
      </p:pic>
    </p:spTree>
    <p:extLst>
      <p:ext uri="{BB962C8B-B14F-4D97-AF65-F5344CB8AC3E}">
        <p14:creationId xmlns:p14="http://schemas.microsoft.com/office/powerpoint/2010/main" val="1571500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藕粉">
      <a:dk1>
        <a:sysClr val="windowText" lastClr="000000"/>
      </a:dk1>
      <a:lt1>
        <a:sysClr val="window" lastClr="FFFFFF"/>
      </a:lt1>
      <a:dk2>
        <a:srgbClr val="44546A"/>
      </a:dk2>
      <a:lt2>
        <a:srgbClr val="E7E6E6"/>
      </a:lt2>
      <a:accent1>
        <a:srgbClr val="FCD6C1"/>
      </a:accent1>
      <a:accent2>
        <a:srgbClr val="ED7D31"/>
      </a:accent2>
      <a:accent3>
        <a:srgbClr val="A5A5A5"/>
      </a:accent3>
      <a:accent4>
        <a:srgbClr val="FFC000"/>
      </a:accent4>
      <a:accent5>
        <a:srgbClr val="5B9BD5"/>
      </a:accent5>
      <a:accent6>
        <a:srgbClr val="70AD47"/>
      </a:accent6>
      <a:hlink>
        <a:srgbClr val="000000"/>
      </a:hlink>
      <a:folHlink>
        <a:srgbClr val="954F72"/>
      </a:folHlink>
    </a:clrScheme>
    <a:fontScheme name="华文细黑">
      <a:majorFont>
        <a:latin typeface="华文细黑"/>
        <a:ea typeface="华文细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4022</TotalTime>
  <Words>1475</Words>
  <Application>Microsoft Macintosh PowerPoint</Application>
  <PresentationFormat>全屏显示(16:9)</PresentationFormat>
  <Paragraphs>102</Paragraphs>
  <Slides>13</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Calibri</vt:lpstr>
      <vt:lpstr>Calibri Light</vt:lpstr>
      <vt:lpstr>华文细黑</vt:lpstr>
      <vt:lpstr>宋体</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沈 公子</cp:lastModifiedBy>
  <cp:revision>29</cp:revision>
  <dcterms:created xsi:type="dcterms:W3CDTF">2018-05-21T13:45:59Z</dcterms:created>
  <dcterms:modified xsi:type="dcterms:W3CDTF">2020-05-28T17:24:21Z</dcterms:modified>
</cp:coreProperties>
</file>