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handoutMasterIdLst>
    <p:handoutMasterId r:id="rId60"/>
  </p:handoutMasterIdLst>
  <p:sldIdLst>
    <p:sldId id="258" r:id="rId2"/>
    <p:sldId id="257" r:id="rId3"/>
    <p:sldId id="260" r:id="rId4"/>
    <p:sldId id="289" r:id="rId5"/>
    <p:sldId id="290" r:id="rId6"/>
    <p:sldId id="259" r:id="rId7"/>
    <p:sldId id="262" r:id="rId8"/>
    <p:sldId id="291" r:id="rId9"/>
    <p:sldId id="292" r:id="rId10"/>
    <p:sldId id="293" r:id="rId11"/>
    <p:sldId id="264" r:id="rId12"/>
    <p:sldId id="265" r:id="rId13"/>
    <p:sldId id="266" r:id="rId14"/>
    <p:sldId id="267" r:id="rId15"/>
    <p:sldId id="268" r:id="rId16"/>
    <p:sldId id="269" r:id="rId17"/>
    <p:sldId id="303" r:id="rId18"/>
    <p:sldId id="306" r:id="rId19"/>
    <p:sldId id="305" r:id="rId20"/>
    <p:sldId id="304" r:id="rId21"/>
    <p:sldId id="272" r:id="rId22"/>
    <p:sldId id="295" r:id="rId23"/>
    <p:sldId id="296" r:id="rId24"/>
    <p:sldId id="297" r:id="rId25"/>
    <p:sldId id="271" r:id="rId26"/>
    <p:sldId id="311" r:id="rId27"/>
    <p:sldId id="312" r:id="rId28"/>
    <p:sldId id="313" r:id="rId29"/>
    <p:sldId id="298" r:id="rId30"/>
    <p:sldId id="314" r:id="rId31"/>
    <p:sldId id="299" r:id="rId32"/>
    <p:sldId id="300" r:id="rId33"/>
    <p:sldId id="301" r:id="rId34"/>
    <p:sldId id="302" r:id="rId35"/>
    <p:sldId id="308" r:id="rId36"/>
    <p:sldId id="307" r:id="rId37"/>
    <p:sldId id="261" r:id="rId38"/>
    <p:sldId id="263" r:id="rId39"/>
    <p:sldId id="273" r:id="rId40"/>
    <p:sldId id="274" r:id="rId41"/>
    <p:sldId id="275" r:id="rId42"/>
    <p:sldId id="270" r:id="rId43"/>
    <p:sldId id="276" r:id="rId44"/>
    <p:sldId id="277" r:id="rId45"/>
    <p:sldId id="310" r:id="rId46"/>
    <p:sldId id="309" r:id="rId47"/>
    <p:sldId id="278" r:id="rId48"/>
    <p:sldId id="279" r:id="rId49"/>
    <p:sldId id="280" r:id="rId50"/>
    <p:sldId id="281" r:id="rId51"/>
    <p:sldId id="282" r:id="rId52"/>
    <p:sldId id="283" r:id="rId53"/>
    <p:sldId id="284" r:id="rId54"/>
    <p:sldId id="285" r:id="rId55"/>
    <p:sldId id="287" r:id="rId56"/>
    <p:sldId id="315" r:id="rId57"/>
    <p:sldId id="288"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2675" autoAdjust="0"/>
  </p:normalViewPr>
  <p:slideViewPr>
    <p:cSldViewPr snapToGrid="0" snapToObjects="1">
      <p:cViewPr varScale="1">
        <p:scale>
          <a:sx n="101" d="100"/>
          <a:sy n="101" d="100"/>
        </p:scale>
        <p:origin x="-185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E97156-D0D1-C84E-8502-73034DA55000}" type="doc">
      <dgm:prSet loTypeId="urn:microsoft.com/office/officeart/2005/8/layout/radial5" loCatId="" qsTypeId="urn:microsoft.com/office/officeart/2005/8/quickstyle/simple4" qsCatId="simple" csTypeId="urn:microsoft.com/office/officeart/2005/8/colors/accent1_2" csCatId="accent1" phldr="1"/>
      <dgm:spPr/>
      <dgm:t>
        <a:bodyPr/>
        <a:lstStyle/>
        <a:p>
          <a:endParaRPr lang="en-US"/>
        </a:p>
      </dgm:t>
    </dgm:pt>
    <dgm:pt modelId="{F97ACD24-CA16-514D-BD55-74FA303EF483}">
      <dgm:prSet phldrT="[Text]"/>
      <dgm:spPr/>
      <dgm:t>
        <a:bodyPr/>
        <a:lstStyle/>
        <a:p>
          <a:r>
            <a:rPr lang="en-US" dirty="0" smtClean="0"/>
            <a:t>Java</a:t>
          </a:r>
          <a:endParaRPr lang="en-US" dirty="0"/>
        </a:p>
      </dgm:t>
    </dgm:pt>
    <dgm:pt modelId="{BF7FB536-4780-234F-BB82-75732EEE920C}" type="parTrans" cxnId="{96A1879F-56CD-A444-9A79-BC0666806166}">
      <dgm:prSet/>
      <dgm:spPr/>
      <dgm:t>
        <a:bodyPr/>
        <a:lstStyle/>
        <a:p>
          <a:endParaRPr lang="en-US"/>
        </a:p>
      </dgm:t>
    </dgm:pt>
    <dgm:pt modelId="{21618E80-1F02-4841-9059-1EB4594E5453}" type="sibTrans" cxnId="{96A1879F-56CD-A444-9A79-BC0666806166}">
      <dgm:prSet/>
      <dgm:spPr/>
      <dgm:t>
        <a:bodyPr/>
        <a:lstStyle/>
        <a:p>
          <a:endParaRPr lang="en-US"/>
        </a:p>
      </dgm:t>
    </dgm:pt>
    <dgm:pt modelId="{F03B66B6-36C9-374F-9CD6-DC4B6DEDF84D}">
      <dgm:prSet phldrT="[Text]"/>
      <dgm:spPr/>
      <dgm:t>
        <a:bodyPr/>
        <a:lstStyle/>
        <a:p>
          <a:r>
            <a:rPr lang="en-US" dirty="0" smtClean="0"/>
            <a:t>MOBILE</a:t>
          </a:r>
          <a:endParaRPr lang="en-US" dirty="0"/>
        </a:p>
      </dgm:t>
    </dgm:pt>
    <dgm:pt modelId="{8D0CB8B8-AC63-C84E-AEB8-847994BDDBDD}" type="parTrans" cxnId="{BCB4DE1E-2681-3B48-86C1-81F8109EFB03}">
      <dgm:prSet/>
      <dgm:spPr/>
      <dgm:t>
        <a:bodyPr/>
        <a:lstStyle/>
        <a:p>
          <a:endParaRPr lang="en-US"/>
        </a:p>
      </dgm:t>
    </dgm:pt>
    <dgm:pt modelId="{B387FA37-BE9E-2E49-B126-D80E96C61A1B}" type="sibTrans" cxnId="{BCB4DE1E-2681-3B48-86C1-81F8109EFB03}">
      <dgm:prSet/>
      <dgm:spPr/>
      <dgm:t>
        <a:bodyPr/>
        <a:lstStyle/>
        <a:p>
          <a:endParaRPr lang="en-US"/>
        </a:p>
      </dgm:t>
    </dgm:pt>
    <dgm:pt modelId="{974945A2-9474-834D-B0CF-B24CEE437667}">
      <dgm:prSet phldrT="[Text]"/>
      <dgm:spPr/>
      <dgm:t>
        <a:bodyPr/>
        <a:lstStyle/>
        <a:p>
          <a:r>
            <a:rPr lang="en-US" dirty="0" smtClean="0"/>
            <a:t>BACKEND</a:t>
          </a:r>
          <a:endParaRPr lang="en-US" dirty="0"/>
        </a:p>
      </dgm:t>
    </dgm:pt>
    <dgm:pt modelId="{C340DC68-D3BF-7D42-90B6-A01A7713E526}" type="parTrans" cxnId="{0E30A386-AA87-9444-926C-BE627CD2511E}">
      <dgm:prSet/>
      <dgm:spPr/>
      <dgm:t>
        <a:bodyPr/>
        <a:lstStyle/>
        <a:p>
          <a:endParaRPr lang="en-US"/>
        </a:p>
      </dgm:t>
    </dgm:pt>
    <dgm:pt modelId="{5D4FAF7E-3389-F049-9788-DAC66EED3D2B}" type="sibTrans" cxnId="{0E30A386-AA87-9444-926C-BE627CD2511E}">
      <dgm:prSet/>
      <dgm:spPr/>
      <dgm:t>
        <a:bodyPr/>
        <a:lstStyle/>
        <a:p>
          <a:endParaRPr lang="en-US"/>
        </a:p>
      </dgm:t>
    </dgm:pt>
    <dgm:pt modelId="{DDA1F7F0-288A-BC4A-A35A-3D9540598FD4}">
      <dgm:prSet phldrT="[Text]"/>
      <dgm:spPr/>
      <dgm:t>
        <a:bodyPr/>
        <a:lstStyle/>
        <a:p>
          <a:r>
            <a:rPr lang="en-US" dirty="0" smtClean="0"/>
            <a:t>CLOUD</a:t>
          </a:r>
          <a:endParaRPr lang="en-US" dirty="0"/>
        </a:p>
      </dgm:t>
    </dgm:pt>
    <dgm:pt modelId="{6C46C559-2F03-4047-92CB-467C259EC85C}" type="parTrans" cxnId="{0377C32E-E378-394F-965C-9709B2C945FB}">
      <dgm:prSet/>
      <dgm:spPr/>
      <dgm:t>
        <a:bodyPr/>
        <a:lstStyle/>
        <a:p>
          <a:endParaRPr lang="en-US"/>
        </a:p>
      </dgm:t>
    </dgm:pt>
    <dgm:pt modelId="{C003C619-A554-2946-A17B-9CE3ACB504C5}" type="sibTrans" cxnId="{0377C32E-E378-394F-965C-9709B2C945FB}">
      <dgm:prSet/>
      <dgm:spPr/>
      <dgm:t>
        <a:bodyPr/>
        <a:lstStyle/>
        <a:p>
          <a:endParaRPr lang="en-US"/>
        </a:p>
      </dgm:t>
    </dgm:pt>
    <dgm:pt modelId="{4F3E242C-2A45-A54E-AD41-C78096FB5F5D}">
      <dgm:prSet phldrT="[Text]"/>
      <dgm:spPr/>
      <dgm:t>
        <a:bodyPr/>
        <a:lstStyle/>
        <a:p>
          <a:r>
            <a:rPr lang="en-US" dirty="0" smtClean="0"/>
            <a:t>DESKTOP</a:t>
          </a:r>
          <a:endParaRPr lang="en-US" dirty="0"/>
        </a:p>
      </dgm:t>
    </dgm:pt>
    <dgm:pt modelId="{18716C42-2B21-D849-9B13-DB36F76EBC68}" type="parTrans" cxnId="{00A1E9D5-7C68-4947-BA54-7DF4754968AB}">
      <dgm:prSet/>
      <dgm:spPr/>
      <dgm:t>
        <a:bodyPr/>
        <a:lstStyle/>
        <a:p>
          <a:endParaRPr lang="en-US"/>
        </a:p>
      </dgm:t>
    </dgm:pt>
    <dgm:pt modelId="{F11787FC-D6C4-0745-95F9-F4AB5DF51528}" type="sibTrans" cxnId="{00A1E9D5-7C68-4947-BA54-7DF4754968AB}">
      <dgm:prSet/>
      <dgm:spPr/>
      <dgm:t>
        <a:bodyPr/>
        <a:lstStyle/>
        <a:p>
          <a:endParaRPr lang="en-US"/>
        </a:p>
      </dgm:t>
    </dgm:pt>
    <dgm:pt modelId="{A906C667-FF2F-8246-935A-526A8D1CB782}">
      <dgm:prSet phldrT="[Text]"/>
      <dgm:spPr/>
      <dgm:t>
        <a:bodyPr/>
        <a:lstStyle/>
        <a:p>
          <a:r>
            <a:rPr lang="en-US" dirty="0" smtClean="0"/>
            <a:t>EMBEDDED</a:t>
          </a:r>
          <a:endParaRPr lang="en-US" dirty="0"/>
        </a:p>
      </dgm:t>
    </dgm:pt>
    <dgm:pt modelId="{EA17E228-913C-254C-8B7E-20557B09606B}" type="parTrans" cxnId="{6A95AE79-2E79-2148-B067-B754C0F5168A}">
      <dgm:prSet/>
      <dgm:spPr/>
      <dgm:t>
        <a:bodyPr/>
        <a:lstStyle/>
        <a:p>
          <a:endParaRPr lang="en-US"/>
        </a:p>
      </dgm:t>
    </dgm:pt>
    <dgm:pt modelId="{22ADE804-F254-6F47-8A44-71310AD8AC2B}" type="sibTrans" cxnId="{6A95AE79-2E79-2148-B067-B754C0F5168A}">
      <dgm:prSet/>
      <dgm:spPr/>
      <dgm:t>
        <a:bodyPr/>
        <a:lstStyle/>
        <a:p>
          <a:endParaRPr lang="en-US"/>
        </a:p>
      </dgm:t>
    </dgm:pt>
    <dgm:pt modelId="{D1B9781E-2DCB-3142-86C7-E65B9E0304B7}">
      <dgm:prSet phldrT="[Text]"/>
      <dgm:spPr/>
      <dgm:t>
        <a:bodyPr/>
        <a:lstStyle/>
        <a:p>
          <a:r>
            <a:rPr lang="en-US" dirty="0" smtClean="0"/>
            <a:t>WEB</a:t>
          </a:r>
          <a:endParaRPr lang="en-US" dirty="0"/>
        </a:p>
      </dgm:t>
    </dgm:pt>
    <dgm:pt modelId="{4F400453-5217-CE49-A58E-20CD94ED7A7D}" type="parTrans" cxnId="{E950A35C-F59C-8C43-9971-783824BF7070}">
      <dgm:prSet/>
      <dgm:spPr/>
      <dgm:t>
        <a:bodyPr/>
        <a:lstStyle/>
        <a:p>
          <a:endParaRPr lang="en-US"/>
        </a:p>
      </dgm:t>
    </dgm:pt>
    <dgm:pt modelId="{820A25A9-188A-5940-905A-D525A4D26F1D}" type="sibTrans" cxnId="{E950A35C-F59C-8C43-9971-783824BF7070}">
      <dgm:prSet/>
      <dgm:spPr/>
      <dgm:t>
        <a:bodyPr/>
        <a:lstStyle/>
        <a:p>
          <a:endParaRPr lang="en-US"/>
        </a:p>
      </dgm:t>
    </dgm:pt>
    <dgm:pt modelId="{60DB8EA2-6009-7841-9248-6CC520BFA955}" type="pres">
      <dgm:prSet presAssocID="{A4E97156-D0D1-C84E-8502-73034DA55000}" presName="Name0" presStyleCnt="0">
        <dgm:presLayoutVars>
          <dgm:chMax val="1"/>
          <dgm:dir/>
          <dgm:animLvl val="ctr"/>
          <dgm:resizeHandles val="exact"/>
        </dgm:presLayoutVars>
      </dgm:prSet>
      <dgm:spPr/>
      <dgm:t>
        <a:bodyPr/>
        <a:lstStyle/>
        <a:p>
          <a:endParaRPr lang="en-US"/>
        </a:p>
      </dgm:t>
    </dgm:pt>
    <dgm:pt modelId="{95BBA3DB-C504-0D45-BC96-C45B8DF94E20}" type="pres">
      <dgm:prSet presAssocID="{F97ACD24-CA16-514D-BD55-74FA303EF483}" presName="centerShape" presStyleLbl="node0" presStyleIdx="0" presStyleCnt="1" custScaleX="137168" custScaleY="122783"/>
      <dgm:spPr/>
      <dgm:t>
        <a:bodyPr/>
        <a:lstStyle/>
        <a:p>
          <a:endParaRPr lang="en-US"/>
        </a:p>
      </dgm:t>
    </dgm:pt>
    <dgm:pt modelId="{CF43EE3C-B537-A643-BE43-3CD31753C5E1}" type="pres">
      <dgm:prSet presAssocID="{4F400453-5217-CE49-A58E-20CD94ED7A7D}" presName="parTrans" presStyleLbl="sibTrans2D1" presStyleIdx="0" presStyleCnt="6"/>
      <dgm:spPr/>
      <dgm:t>
        <a:bodyPr/>
        <a:lstStyle/>
        <a:p>
          <a:endParaRPr lang="en-US"/>
        </a:p>
      </dgm:t>
    </dgm:pt>
    <dgm:pt modelId="{4BB9956A-81CD-0444-95C6-0D8F442800AA}" type="pres">
      <dgm:prSet presAssocID="{4F400453-5217-CE49-A58E-20CD94ED7A7D}" presName="connectorText" presStyleLbl="sibTrans2D1" presStyleIdx="0" presStyleCnt="6"/>
      <dgm:spPr/>
      <dgm:t>
        <a:bodyPr/>
        <a:lstStyle/>
        <a:p>
          <a:endParaRPr lang="en-US"/>
        </a:p>
      </dgm:t>
    </dgm:pt>
    <dgm:pt modelId="{FEEB0FE3-59F7-DB4C-8BBD-F689B1F57C92}" type="pres">
      <dgm:prSet presAssocID="{D1B9781E-2DCB-3142-86C7-E65B9E0304B7}" presName="node" presStyleLbl="node1" presStyleIdx="0" presStyleCnt="6">
        <dgm:presLayoutVars>
          <dgm:bulletEnabled val="1"/>
        </dgm:presLayoutVars>
      </dgm:prSet>
      <dgm:spPr/>
      <dgm:t>
        <a:bodyPr/>
        <a:lstStyle/>
        <a:p>
          <a:endParaRPr lang="en-US"/>
        </a:p>
      </dgm:t>
    </dgm:pt>
    <dgm:pt modelId="{4AEBF193-0B53-BB40-A664-29F9E701DB43}" type="pres">
      <dgm:prSet presAssocID="{8D0CB8B8-AC63-C84E-AEB8-847994BDDBDD}" presName="parTrans" presStyleLbl="sibTrans2D1" presStyleIdx="1" presStyleCnt="6"/>
      <dgm:spPr/>
      <dgm:t>
        <a:bodyPr/>
        <a:lstStyle/>
        <a:p>
          <a:endParaRPr lang="en-US"/>
        </a:p>
      </dgm:t>
    </dgm:pt>
    <dgm:pt modelId="{5A5317EF-B7FF-9448-BAFB-355A461FF978}" type="pres">
      <dgm:prSet presAssocID="{8D0CB8B8-AC63-C84E-AEB8-847994BDDBDD}" presName="connectorText" presStyleLbl="sibTrans2D1" presStyleIdx="1" presStyleCnt="6"/>
      <dgm:spPr/>
      <dgm:t>
        <a:bodyPr/>
        <a:lstStyle/>
        <a:p>
          <a:endParaRPr lang="en-US"/>
        </a:p>
      </dgm:t>
    </dgm:pt>
    <dgm:pt modelId="{79A27DD5-1E6B-BD44-8E8C-2EA3AC274413}" type="pres">
      <dgm:prSet presAssocID="{F03B66B6-36C9-374F-9CD6-DC4B6DEDF84D}" presName="node" presStyleLbl="node1" presStyleIdx="1" presStyleCnt="6">
        <dgm:presLayoutVars>
          <dgm:bulletEnabled val="1"/>
        </dgm:presLayoutVars>
      </dgm:prSet>
      <dgm:spPr/>
      <dgm:t>
        <a:bodyPr/>
        <a:lstStyle/>
        <a:p>
          <a:endParaRPr lang="en-US"/>
        </a:p>
      </dgm:t>
    </dgm:pt>
    <dgm:pt modelId="{45C51A2A-5534-6F47-A231-5F16FC6786B7}" type="pres">
      <dgm:prSet presAssocID="{C340DC68-D3BF-7D42-90B6-A01A7713E526}" presName="parTrans" presStyleLbl="sibTrans2D1" presStyleIdx="2" presStyleCnt="6"/>
      <dgm:spPr/>
      <dgm:t>
        <a:bodyPr/>
        <a:lstStyle/>
        <a:p>
          <a:endParaRPr lang="en-US"/>
        </a:p>
      </dgm:t>
    </dgm:pt>
    <dgm:pt modelId="{881B7F0F-EB95-FC47-BDB5-25117205C7F4}" type="pres">
      <dgm:prSet presAssocID="{C340DC68-D3BF-7D42-90B6-A01A7713E526}" presName="connectorText" presStyleLbl="sibTrans2D1" presStyleIdx="2" presStyleCnt="6"/>
      <dgm:spPr/>
      <dgm:t>
        <a:bodyPr/>
        <a:lstStyle/>
        <a:p>
          <a:endParaRPr lang="en-US"/>
        </a:p>
      </dgm:t>
    </dgm:pt>
    <dgm:pt modelId="{043CFA08-9BEC-CE40-B9A5-51693F73A3FC}" type="pres">
      <dgm:prSet presAssocID="{974945A2-9474-834D-B0CF-B24CEE437667}" presName="node" presStyleLbl="node1" presStyleIdx="2" presStyleCnt="6">
        <dgm:presLayoutVars>
          <dgm:bulletEnabled val="1"/>
        </dgm:presLayoutVars>
      </dgm:prSet>
      <dgm:spPr/>
      <dgm:t>
        <a:bodyPr/>
        <a:lstStyle/>
        <a:p>
          <a:endParaRPr lang="en-US"/>
        </a:p>
      </dgm:t>
    </dgm:pt>
    <dgm:pt modelId="{F62C50F9-1FCF-D141-ACD3-F947EBF89A52}" type="pres">
      <dgm:prSet presAssocID="{6C46C559-2F03-4047-92CB-467C259EC85C}" presName="parTrans" presStyleLbl="sibTrans2D1" presStyleIdx="3" presStyleCnt="6"/>
      <dgm:spPr/>
      <dgm:t>
        <a:bodyPr/>
        <a:lstStyle/>
        <a:p>
          <a:endParaRPr lang="en-US"/>
        </a:p>
      </dgm:t>
    </dgm:pt>
    <dgm:pt modelId="{AC4D053C-35A4-354C-8ED4-690ACAA31AC6}" type="pres">
      <dgm:prSet presAssocID="{6C46C559-2F03-4047-92CB-467C259EC85C}" presName="connectorText" presStyleLbl="sibTrans2D1" presStyleIdx="3" presStyleCnt="6"/>
      <dgm:spPr/>
      <dgm:t>
        <a:bodyPr/>
        <a:lstStyle/>
        <a:p>
          <a:endParaRPr lang="en-US"/>
        </a:p>
      </dgm:t>
    </dgm:pt>
    <dgm:pt modelId="{18B97C35-BB89-4642-A325-55FEE277771C}" type="pres">
      <dgm:prSet presAssocID="{DDA1F7F0-288A-BC4A-A35A-3D9540598FD4}" presName="node" presStyleLbl="node1" presStyleIdx="3" presStyleCnt="6">
        <dgm:presLayoutVars>
          <dgm:bulletEnabled val="1"/>
        </dgm:presLayoutVars>
      </dgm:prSet>
      <dgm:spPr/>
      <dgm:t>
        <a:bodyPr/>
        <a:lstStyle/>
        <a:p>
          <a:endParaRPr lang="en-US"/>
        </a:p>
      </dgm:t>
    </dgm:pt>
    <dgm:pt modelId="{C926C6EB-53B2-0445-9E5A-A37C5EE45D5C}" type="pres">
      <dgm:prSet presAssocID="{18716C42-2B21-D849-9B13-DB36F76EBC68}" presName="parTrans" presStyleLbl="sibTrans2D1" presStyleIdx="4" presStyleCnt="6"/>
      <dgm:spPr/>
      <dgm:t>
        <a:bodyPr/>
        <a:lstStyle/>
        <a:p>
          <a:endParaRPr lang="en-US"/>
        </a:p>
      </dgm:t>
    </dgm:pt>
    <dgm:pt modelId="{A2ED31E0-08FA-D340-B5AE-7F1D8A7C9B00}" type="pres">
      <dgm:prSet presAssocID="{18716C42-2B21-D849-9B13-DB36F76EBC68}" presName="connectorText" presStyleLbl="sibTrans2D1" presStyleIdx="4" presStyleCnt="6"/>
      <dgm:spPr/>
      <dgm:t>
        <a:bodyPr/>
        <a:lstStyle/>
        <a:p>
          <a:endParaRPr lang="en-US"/>
        </a:p>
      </dgm:t>
    </dgm:pt>
    <dgm:pt modelId="{8EF905CA-B44A-9F4B-94F4-B06C25819ECE}" type="pres">
      <dgm:prSet presAssocID="{4F3E242C-2A45-A54E-AD41-C78096FB5F5D}" presName="node" presStyleLbl="node1" presStyleIdx="4" presStyleCnt="6">
        <dgm:presLayoutVars>
          <dgm:bulletEnabled val="1"/>
        </dgm:presLayoutVars>
      </dgm:prSet>
      <dgm:spPr/>
      <dgm:t>
        <a:bodyPr/>
        <a:lstStyle/>
        <a:p>
          <a:endParaRPr lang="en-US"/>
        </a:p>
      </dgm:t>
    </dgm:pt>
    <dgm:pt modelId="{434C7093-BF2F-F148-B1F7-81B439B2BC44}" type="pres">
      <dgm:prSet presAssocID="{EA17E228-913C-254C-8B7E-20557B09606B}" presName="parTrans" presStyleLbl="sibTrans2D1" presStyleIdx="5" presStyleCnt="6"/>
      <dgm:spPr/>
      <dgm:t>
        <a:bodyPr/>
        <a:lstStyle/>
        <a:p>
          <a:endParaRPr lang="en-US"/>
        </a:p>
      </dgm:t>
    </dgm:pt>
    <dgm:pt modelId="{2E47FF18-7C19-B140-B3B7-C2BBF5F100EF}" type="pres">
      <dgm:prSet presAssocID="{EA17E228-913C-254C-8B7E-20557B09606B}" presName="connectorText" presStyleLbl="sibTrans2D1" presStyleIdx="5" presStyleCnt="6"/>
      <dgm:spPr/>
      <dgm:t>
        <a:bodyPr/>
        <a:lstStyle/>
        <a:p>
          <a:endParaRPr lang="en-US"/>
        </a:p>
      </dgm:t>
    </dgm:pt>
    <dgm:pt modelId="{33BD33E0-14E0-0348-9373-82DC662B0914}" type="pres">
      <dgm:prSet presAssocID="{A906C667-FF2F-8246-935A-526A8D1CB782}" presName="node" presStyleLbl="node1" presStyleIdx="5" presStyleCnt="6">
        <dgm:presLayoutVars>
          <dgm:bulletEnabled val="1"/>
        </dgm:presLayoutVars>
      </dgm:prSet>
      <dgm:spPr/>
      <dgm:t>
        <a:bodyPr/>
        <a:lstStyle/>
        <a:p>
          <a:endParaRPr lang="en-US"/>
        </a:p>
      </dgm:t>
    </dgm:pt>
  </dgm:ptLst>
  <dgm:cxnLst>
    <dgm:cxn modelId="{41BEFA68-CAB7-174F-B72D-BCC2A87C4AD2}" type="presOf" srcId="{A906C667-FF2F-8246-935A-526A8D1CB782}" destId="{33BD33E0-14E0-0348-9373-82DC662B0914}" srcOrd="0" destOrd="0" presId="urn:microsoft.com/office/officeart/2005/8/layout/radial5"/>
    <dgm:cxn modelId="{BCB4DE1E-2681-3B48-86C1-81F8109EFB03}" srcId="{F97ACD24-CA16-514D-BD55-74FA303EF483}" destId="{F03B66B6-36C9-374F-9CD6-DC4B6DEDF84D}" srcOrd="1" destOrd="0" parTransId="{8D0CB8B8-AC63-C84E-AEB8-847994BDDBDD}" sibTransId="{B387FA37-BE9E-2E49-B126-D80E96C61A1B}"/>
    <dgm:cxn modelId="{0E30A386-AA87-9444-926C-BE627CD2511E}" srcId="{F97ACD24-CA16-514D-BD55-74FA303EF483}" destId="{974945A2-9474-834D-B0CF-B24CEE437667}" srcOrd="2" destOrd="0" parTransId="{C340DC68-D3BF-7D42-90B6-A01A7713E526}" sibTransId="{5D4FAF7E-3389-F049-9788-DAC66EED3D2B}"/>
    <dgm:cxn modelId="{F126C1C8-4BC3-6D42-9768-EE2BA827CD4D}" type="presOf" srcId="{4F400453-5217-CE49-A58E-20CD94ED7A7D}" destId="{CF43EE3C-B537-A643-BE43-3CD31753C5E1}" srcOrd="0" destOrd="0" presId="urn:microsoft.com/office/officeart/2005/8/layout/radial5"/>
    <dgm:cxn modelId="{0377C32E-E378-394F-965C-9709B2C945FB}" srcId="{F97ACD24-CA16-514D-BD55-74FA303EF483}" destId="{DDA1F7F0-288A-BC4A-A35A-3D9540598FD4}" srcOrd="3" destOrd="0" parTransId="{6C46C559-2F03-4047-92CB-467C259EC85C}" sibTransId="{C003C619-A554-2946-A17B-9CE3ACB504C5}"/>
    <dgm:cxn modelId="{6181AABD-DFBB-5242-B2DF-C0133D046ABB}" type="presOf" srcId="{A4E97156-D0D1-C84E-8502-73034DA55000}" destId="{60DB8EA2-6009-7841-9248-6CC520BFA955}" srcOrd="0" destOrd="0" presId="urn:microsoft.com/office/officeart/2005/8/layout/radial5"/>
    <dgm:cxn modelId="{A8290A5C-7875-9E4E-ABDB-AA799F9444DB}" type="presOf" srcId="{8D0CB8B8-AC63-C84E-AEB8-847994BDDBDD}" destId="{4AEBF193-0B53-BB40-A664-29F9E701DB43}" srcOrd="0" destOrd="0" presId="urn:microsoft.com/office/officeart/2005/8/layout/radial5"/>
    <dgm:cxn modelId="{96A1879F-56CD-A444-9A79-BC0666806166}" srcId="{A4E97156-D0D1-C84E-8502-73034DA55000}" destId="{F97ACD24-CA16-514D-BD55-74FA303EF483}" srcOrd="0" destOrd="0" parTransId="{BF7FB536-4780-234F-BB82-75732EEE920C}" sibTransId="{21618E80-1F02-4841-9059-1EB4594E5453}"/>
    <dgm:cxn modelId="{AC902873-EC89-3040-B20D-AD62CC019986}" type="presOf" srcId="{6C46C559-2F03-4047-92CB-467C259EC85C}" destId="{AC4D053C-35A4-354C-8ED4-690ACAA31AC6}" srcOrd="1" destOrd="0" presId="urn:microsoft.com/office/officeart/2005/8/layout/radial5"/>
    <dgm:cxn modelId="{B3EFABB7-62E6-6F47-A09C-7CC4D117B53E}" type="presOf" srcId="{F03B66B6-36C9-374F-9CD6-DC4B6DEDF84D}" destId="{79A27DD5-1E6B-BD44-8E8C-2EA3AC274413}" srcOrd="0" destOrd="0" presId="urn:microsoft.com/office/officeart/2005/8/layout/radial5"/>
    <dgm:cxn modelId="{FA2E89EF-4A36-A34F-8834-C3223E005811}" type="presOf" srcId="{EA17E228-913C-254C-8B7E-20557B09606B}" destId="{2E47FF18-7C19-B140-B3B7-C2BBF5F100EF}" srcOrd="1" destOrd="0" presId="urn:microsoft.com/office/officeart/2005/8/layout/radial5"/>
    <dgm:cxn modelId="{9BBFC56D-8665-4446-A6DE-314B19135B2F}" type="presOf" srcId="{4F400453-5217-CE49-A58E-20CD94ED7A7D}" destId="{4BB9956A-81CD-0444-95C6-0D8F442800AA}" srcOrd="1" destOrd="0" presId="urn:microsoft.com/office/officeart/2005/8/layout/radial5"/>
    <dgm:cxn modelId="{ED06D032-418B-9F41-8CFA-7A579D34D3B1}" type="presOf" srcId="{18716C42-2B21-D849-9B13-DB36F76EBC68}" destId="{A2ED31E0-08FA-D340-B5AE-7F1D8A7C9B00}" srcOrd="1" destOrd="0" presId="urn:microsoft.com/office/officeart/2005/8/layout/radial5"/>
    <dgm:cxn modelId="{2A017FA3-E758-8E43-89B6-02F71A27E801}" type="presOf" srcId="{DDA1F7F0-288A-BC4A-A35A-3D9540598FD4}" destId="{18B97C35-BB89-4642-A325-55FEE277771C}" srcOrd="0" destOrd="0" presId="urn:microsoft.com/office/officeart/2005/8/layout/radial5"/>
    <dgm:cxn modelId="{AB7DBC7F-53E2-6C42-9A14-A5F39023B231}" type="presOf" srcId="{8D0CB8B8-AC63-C84E-AEB8-847994BDDBDD}" destId="{5A5317EF-B7FF-9448-BAFB-355A461FF978}" srcOrd="1" destOrd="0" presId="urn:microsoft.com/office/officeart/2005/8/layout/radial5"/>
    <dgm:cxn modelId="{61F7E0A2-26D1-FC4F-8253-583CD8DC9B01}" type="presOf" srcId="{4F3E242C-2A45-A54E-AD41-C78096FB5F5D}" destId="{8EF905CA-B44A-9F4B-94F4-B06C25819ECE}" srcOrd="0" destOrd="0" presId="urn:microsoft.com/office/officeart/2005/8/layout/radial5"/>
    <dgm:cxn modelId="{B59D611C-01D2-0848-8DE8-C22D5F4CCF51}" type="presOf" srcId="{18716C42-2B21-D849-9B13-DB36F76EBC68}" destId="{C926C6EB-53B2-0445-9E5A-A37C5EE45D5C}" srcOrd="0" destOrd="0" presId="urn:microsoft.com/office/officeart/2005/8/layout/radial5"/>
    <dgm:cxn modelId="{D662963C-E06F-D943-9978-38259254111E}" type="presOf" srcId="{EA17E228-913C-254C-8B7E-20557B09606B}" destId="{434C7093-BF2F-F148-B1F7-81B439B2BC44}" srcOrd="0" destOrd="0" presId="urn:microsoft.com/office/officeart/2005/8/layout/radial5"/>
    <dgm:cxn modelId="{8D52DD0D-63B7-6444-8AD8-B1D0E2921725}" type="presOf" srcId="{C340DC68-D3BF-7D42-90B6-A01A7713E526}" destId="{881B7F0F-EB95-FC47-BDB5-25117205C7F4}" srcOrd="1" destOrd="0" presId="urn:microsoft.com/office/officeart/2005/8/layout/radial5"/>
    <dgm:cxn modelId="{96B44E18-792D-5643-AEBF-E01C1F480DE7}" type="presOf" srcId="{C340DC68-D3BF-7D42-90B6-A01A7713E526}" destId="{45C51A2A-5534-6F47-A231-5F16FC6786B7}" srcOrd="0" destOrd="0" presId="urn:microsoft.com/office/officeart/2005/8/layout/radial5"/>
    <dgm:cxn modelId="{E950A35C-F59C-8C43-9971-783824BF7070}" srcId="{F97ACD24-CA16-514D-BD55-74FA303EF483}" destId="{D1B9781E-2DCB-3142-86C7-E65B9E0304B7}" srcOrd="0" destOrd="0" parTransId="{4F400453-5217-CE49-A58E-20CD94ED7A7D}" sibTransId="{820A25A9-188A-5940-905A-D525A4D26F1D}"/>
    <dgm:cxn modelId="{8CF3106A-5833-B34C-BEF3-799F2626DCEF}" type="presOf" srcId="{974945A2-9474-834D-B0CF-B24CEE437667}" destId="{043CFA08-9BEC-CE40-B9A5-51693F73A3FC}" srcOrd="0" destOrd="0" presId="urn:microsoft.com/office/officeart/2005/8/layout/radial5"/>
    <dgm:cxn modelId="{E94659BB-6A5A-A94D-8478-EFEE76E954C3}" type="presOf" srcId="{F97ACD24-CA16-514D-BD55-74FA303EF483}" destId="{95BBA3DB-C504-0D45-BC96-C45B8DF94E20}" srcOrd="0" destOrd="0" presId="urn:microsoft.com/office/officeart/2005/8/layout/radial5"/>
    <dgm:cxn modelId="{F7B18CCA-0A98-A141-894F-57BC861859C5}" type="presOf" srcId="{D1B9781E-2DCB-3142-86C7-E65B9E0304B7}" destId="{FEEB0FE3-59F7-DB4C-8BBD-F689B1F57C92}" srcOrd="0" destOrd="0" presId="urn:microsoft.com/office/officeart/2005/8/layout/radial5"/>
    <dgm:cxn modelId="{9228BA5D-F447-7544-B090-09939E105616}" type="presOf" srcId="{6C46C559-2F03-4047-92CB-467C259EC85C}" destId="{F62C50F9-1FCF-D141-ACD3-F947EBF89A52}" srcOrd="0" destOrd="0" presId="urn:microsoft.com/office/officeart/2005/8/layout/radial5"/>
    <dgm:cxn modelId="{00A1E9D5-7C68-4947-BA54-7DF4754968AB}" srcId="{F97ACD24-CA16-514D-BD55-74FA303EF483}" destId="{4F3E242C-2A45-A54E-AD41-C78096FB5F5D}" srcOrd="4" destOrd="0" parTransId="{18716C42-2B21-D849-9B13-DB36F76EBC68}" sibTransId="{F11787FC-D6C4-0745-95F9-F4AB5DF51528}"/>
    <dgm:cxn modelId="{6A95AE79-2E79-2148-B067-B754C0F5168A}" srcId="{F97ACD24-CA16-514D-BD55-74FA303EF483}" destId="{A906C667-FF2F-8246-935A-526A8D1CB782}" srcOrd="5" destOrd="0" parTransId="{EA17E228-913C-254C-8B7E-20557B09606B}" sibTransId="{22ADE804-F254-6F47-8A44-71310AD8AC2B}"/>
    <dgm:cxn modelId="{333560CB-C311-7A41-A77D-351738F74E7E}" type="presParOf" srcId="{60DB8EA2-6009-7841-9248-6CC520BFA955}" destId="{95BBA3DB-C504-0D45-BC96-C45B8DF94E20}" srcOrd="0" destOrd="0" presId="urn:microsoft.com/office/officeart/2005/8/layout/radial5"/>
    <dgm:cxn modelId="{58D933B7-6983-9840-9635-FF376373809A}" type="presParOf" srcId="{60DB8EA2-6009-7841-9248-6CC520BFA955}" destId="{CF43EE3C-B537-A643-BE43-3CD31753C5E1}" srcOrd="1" destOrd="0" presId="urn:microsoft.com/office/officeart/2005/8/layout/radial5"/>
    <dgm:cxn modelId="{EA66A8EF-E478-6D4F-BFC5-B36D29449C81}" type="presParOf" srcId="{CF43EE3C-B537-A643-BE43-3CD31753C5E1}" destId="{4BB9956A-81CD-0444-95C6-0D8F442800AA}" srcOrd="0" destOrd="0" presId="urn:microsoft.com/office/officeart/2005/8/layout/radial5"/>
    <dgm:cxn modelId="{7FD7FA44-1899-FF4E-86DA-131640F66B03}" type="presParOf" srcId="{60DB8EA2-6009-7841-9248-6CC520BFA955}" destId="{FEEB0FE3-59F7-DB4C-8BBD-F689B1F57C92}" srcOrd="2" destOrd="0" presId="urn:microsoft.com/office/officeart/2005/8/layout/radial5"/>
    <dgm:cxn modelId="{5B2C85F9-9D0A-214D-841B-4FA658EF492D}" type="presParOf" srcId="{60DB8EA2-6009-7841-9248-6CC520BFA955}" destId="{4AEBF193-0B53-BB40-A664-29F9E701DB43}" srcOrd="3" destOrd="0" presId="urn:microsoft.com/office/officeart/2005/8/layout/radial5"/>
    <dgm:cxn modelId="{EC209332-C9D6-DB4C-A00C-15478275A933}" type="presParOf" srcId="{4AEBF193-0B53-BB40-A664-29F9E701DB43}" destId="{5A5317EF-B7FF-9448-BAFB-355A461FF978}" srcOrd="0" destOrd="0" presId="urn:microsoft.com/office/officeart/2005/8/layout/radial5"/>
    <dgm:cxn modelId="{310F54D8-ED8A-B74A-BC65-504B049C80C3}" type="presParOf" srcId="{60DB8EA2-6009-7841-9248-6CC520BFA955}" destId="{79A27DD5-1E6B-BD44-8E8C-2EA3AC274413}" srcOrd="4" destOrd="0" presId="urn:microsoft.com/office/officeart/2005/8/layout/radial5"/>
    <dgm:cxn modelId="{025628A1-0C2C-CF48-8162-57AD713D019D}" type="presParOf" srcId="{60DB8EA2-6009-7841-9248-6CC520BFA955}" destId="{45C51A2A-5534-6F47-A231-5F16FC6786B7}" srcOrd="5" destOrd="0" presId="urn:microsoft.com/office/officeart/2005/8/layout/radial5"/>
    <dgm:cxn modelId="{DCBD172F-6548-5746-9797-11331DABBBE8}" type="presParOf" srcId="{45C51A2A-5534-6F47-A231-5F16FC6786B7}" destId="{881B7F0F-EB95-FC47-BDB5-25117205C7F4}" srcOrd="0" destOrd="0" presId="urn:microsoft.com/office/officeart/2005/8/layout/radial5"/>
    <dgm:cxn modelId="{7C5177C7-E26F-E84D-9238-026C62E2F03E}" type="presParOf" srcId="{60DB8EA2-6009-7841-9248-6CC520BFA955}" destId="{043CFA08-9BEC-CE40-B9A5-51693F73A3FC}" srcOrd="6" destOrd="0" presId="urn:microsoft.com/office/officeart/2005/8/layout/radial5"/>
    <dgm:cxn modelId="{1C8C900C-00EB-864D-8182-23A945A6B214}" type="presParOf" srcId="{60DB8EA2-6009-7841-9248-6CC520BFA955}" destId="{F62C50F9-1FCF-D141-ACD3-F947EBF89A52}" srcOrd="7" destOrd="0" presId="urn:microsoft.com/office/officeart/2005/8/layout/radial5"/>
    <dgm:cxn modelId="{503EEACA-218D-B644-A3F2-487324B27717}" type="presParOf" srcId="{F62C50F9-1FCF-D141-ACD3-F947EBF89A52}" destId="{AC4D053C-35A4-354C-8ED4-690ACAA31AC6}" srcOrd="0" destOrd="0" presId="urn:microsoft.com/office/officeart/2005/8/layout/radial5"/>
    <dgm:cxn modelId="{53DFEF42-69DB-3345-81A0-406299DDF647}" type="presParOf" srcId="{60DB8EA2-6009-7841-9248-6CC520BFA955}" destId="{18B97C35-BB89-4642-A325-55FEE277771C}" srcOrd="8" destOrd="0" presId="urn:microsoft.com/office/officeart/2005/8/layout/radial5"/>
    <dgm:cxn modelId="{6B8CCA26-B316-F349-BEC5-5ED08B8F45BC}" type="presParOf" srcId="{60DB8EA2-6009-7841-9248-6CC520BFA955}" destId="{C926C6EB-53B2-0445-9E5A-A37C5EE45D5C}" srcOrd="9" destOrd="0" presId="urn:microsoft.com/office/officeart/2005/8/layout/radial5"/>
    <dgm:cxn modelId="{D4AAB21D-DF22-9248-8000-B092FBAA5FE8}" type="presParOf" srcId="{C926C6EB-53B2-0445-9E5A-A37C5EE45D5C}" destId="{A2ED31E0-08FA-D340-B5AE-7F1D8A7C9B00}" srcOrd="0" destOrd="0" presId="urn:microsoft.com/office/officeart/2005/8/layout/radial5"/>
    <dgm:cxn modelId="{C2CE390B-0F90-7243-9993-8BDA58C21BB5}" type="presParOf" srcId="{60DB8EA2-6009-7841-9248-6CC520BFA955}" destId="{8EF905CA-B44A-9F4B-94F4-B06C25819ECE}" srcOrd="10" destOrd="0" presId="urn:microsoft.com/office/officeart/2005/8/layout/radial5"/>
    <dgm:cxn modelId="{D0F56624-0EAA-9049-8DA2-E6F521F57046}" type="presParOf" srcId="{60DB8EA2-6009-7841-9248-6CC520BFA955}" destId="{434C7093-BF2F-F148-B1F7-81B439B2BC44}" srcOrd="11" destOrd="0" presId="urn:microsoft.com/office/officeart/2005/8/layout/radial5"/>
    <dgm:cxn modelId="{719F6565-FDEA-7640-AE11-058A72578AB2}" type="presParOf" srcId="{434C7093-BF2F-F148-B1F7-81B439B2BC44}" destId="{2E47FF18-7C19-B140-B3B7-C2BBF5F100EF}" srcOrd="0" destOrd="0" presId="urn:microsoft.com/office/officeart/2005/8/layout/radial5"/>
    <dgm:cxn modelId="{2EB4DBE2-0474-4445-840F-DEBEB583B451}" type="presParOf" srcId="{60DB8EA2-6009-7841-9248-6CC520BFA955}" destId="{33BD33E0-14E0-0348-9373-82DC662B0914}"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BA3DB-C504-0D45-BC96-C45B8DF94E20}">
      <dsp:nvSpPr>
        <dsp:cNvPr id="0" name=""/>
        <dsp:cNvSpPr/>
      </dsp:nvSpPr>
      <dsp:spPr>
        <a:xfrm>
          <a:off x="3299038" y="1532769"/>
          <a:ext cx="1631523" cy="146042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r>
            <a:rPr lang="en-US" sz="4600" kern="1200" dirty="0" smtClean="0"/>
            <a:t>Java</a:t>
          </a:r>
          <a:endParaRPr lang="en-US" sz="4600" kern="1200" dirty="0"/>
        </a:p>
      </dsp:txBody>
      <dsp:txXfrm>
        <a:off x="3537969" y="1746643"/>
        <a:ext cx="1153661" cy="1032675"/>
      </dsp:txXfrm>
    </dsp:sp>
    <dsp:sp modelId="{CF43EE3C-B537-A643-BE43-3CD31753C5E1}">
      <dsp:nvSpPr>
        <dsp:cNvPr id="0" name=""/>
        <dsp:cNvSpPr/>
      </dsp:nvSpPr>
      <dsp:spPr>
        <a:xfrm rot="16200000">
          <a:off x="4024646" y="1165568"/>
          <a:ext cx="180306" cy="404407"/>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051692" y="1273495"/>
        <a:ext cx="126214" cy="242645"/>
      </dsp:txXfrm>
    </dsp:sp>
    <dsp:sp modelId="{FEEB0FE3-59F7-DB4C-8BBD-F689B1F57C92}">
      <dsp:nvSpPr>
        <dsp:cNvPr id="0" name=""/>
        <dsp:cNvSpPr/>
      </dsp:nvSpPr>
      <dsp:spPr>
        <a:xfrm>
          <a:off x="3520082" y="3134"/>
          <a:ext cx="1189434" cy="118943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WEB</a:t>
          </a:r>
          <a:endParaRPr lang="en-US" sz="1300" kern="1200" dirty="0"/>
        </a:p>
      </dsp:txBody>
      <dsp:txXfrm>
        <a:off x="3694271" y="177323"/>
        <a:ext cx="841056" cy="841056"/>
      </dsp:txXfrm>
    </dsp:sp>
    <dsp:sp modelId="{4AEBF193-0B53-BB40-A664-29F9E701DB43}">
      <dsp:nvSpPr>
        <dsp:cNvPr id="0" name=""/>
        <dsp:cNvSpPr/>
      </dsp:nvSpPr>
      <dsp:spPr>
        <a:xfrm rot="19800000">
          <a:off x="4843559" y="1597368"/>
          <a:ext cx="147777" cy="404407"/>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846529" y="1689332"/>
        <a:ext cx="103444" cy="242645"/>
      </dsp:txXfrm>
    </dsp:sp>
    <dsp:sp modelId="{79A27DD5-1E6B-BD44-8E8C-2EA3AC274413}">
      <dsp:nvSpPr>
        <dsp:cNvPr id="0" name=""/>
        <dsp:cNvSpPr/>
      </dsp:nvSpPr>
      <dsp:spPr>
        <a:xfrm>
          <a:off x="4962127" y="835699"/>
          <a:ext cx="1189434" cy="118943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MOBILE</a:t>
          </a:r>
          <a:endParaRPr lang="en-US" sz="1300" kern="1200" dirty="0"/>
        </a:p>
      </dsp:txBody>
      <dsp:txXfrm>
        <a:off x="5136316" y="1009888"/>
        <a:ext cx="841056" cy="841056"/>
      </dsp:txXfrm>
    </dsp:sp>
    <dsp:sp modelId="{45C51A2A-5534-6F47-A231-5F16FC6786B7}">
      <dsp:nvSpPr>
        <dsp:cNvPr id="0" name=""/>
        <dsp:cNvSpPr/>
      </dsp:nvSpPr>
      <dsp:spPr>
        <a:xfrm rot="1800000">
          <a:off x="4843559" y="2524186"/>
          <a:ext cx="147777" cy="404407"/>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846529" y="2593984"/>
        <a:ext cx="103444" cy="242645"/>
      </dsp:txXfrm>
    </dsp:sp>
    <dsp:sp modelId="{043CFA08-9BEC-CE40-B9A5-51693F73A3FC}">
      <dsp:nvSpPr>
        <dsp:cNvPr id="0" name=""/>
        <dsp:cNvSpPr/>
      </dsp:nvSpPr>
      <dsp:spPr>
        <a:xfrm>
          <a:off x="4962127" y="2500829"/>
          <a:ext cx="1189434" cy="118943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BACKEND</a:t>
          </a:r>
          <a:endParaRPr lang="en-US" sz="1300" kern="1200" dirty="0"/>
        </a:p>
      </dsp:txBody>
      <dsp:txXfrm>
        <a:off x="5136316" y="2675018"/>
        <a:ext cx="841056" cy="841056"/>
      </dsp:txXfrm>
    </dsp:sp>
    <dsp:sp modelId="{F62C50F9-1FCF-D141-ACD3-F947EBF89A52}">
      <dsp:nvSpPr>
        <dsp:cNvPr id="0" name=""/>
        <dsp:cNvSpPr/>
      </dsp:nvSpPr>
      <dsp:spPr>
        <a:xfrm rot="5400000">
          <a:off x="4024646" y="2955986"/>
          <a:ext cx="180306" cy="404407"/>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051692" y="3009821"/>
        <a:ext cx="126214" cy="242645"/>
      </dsp:txXfrm>
    </dsp:sp>
    <dsp:sp modelId="{18B97C35-BB89-4642-A325-55FEE277771C}">
      <dsp:nvSpPr>
        <dsp:cNvPr id="0" name=""/>
        <dsp:cNvSpPr/>
      </dsp:nvSpPr>
      <dsp:spPr>
        <a:xfrm>
          <a:off x="3520082" y="3333394"/>
          <a:ext cx="1189434" cy="118943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CLOUD</a:t>
          </a:r>
          <a:endParaRPr lang="en-US" sz="1300" kern="1200" dirty="0"/>
        </a:p>
      </dsp:txBody>
      <dsp:txXfrm>
        <a:off x="3694271" y="3507583"/>
        <a:ext cx="841056" cy="841056"/>
      </dsp:txXfrm>
    </dsp:sp>
    <dsp:sp modelId="{C926C6EB-53B2-0445-9E5A-A37C5EE45D5C}">
      <dsp:nvSpPr>
        <dsp:cNvPr id="0" name=""/>
        <dsp:cNvSpPr/>
      </dsp:nvSpPr>
      <dsp:spPr>
        <a:xfrm rot="9000000">
          <a:off x="3238263" y="2524186"/>
          <a:ext cx="147777" cy="404407"/>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3279626" y="2593984"/>
        <a:ext cx="103444" cy="242645"/>
      </dsp:txXfrm>
    </dsp:sp>
    <dsp:sp modelId="{8EF905CA-B44A-9F4B-94F4-B06C25819ECE}">
      <dsp:nvSpPr>
        <dsp:cNvPr id="0" name=""/>
        <dsp:cNvSpPr/>
      </dsp:nvSpPr>
      <dsp:spPr>
        <a:xfrm>
          <a:off x="2078037" y="2500829"/>
          <a:ext cx="1189434" cy="118943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DESKTOP</a:t>
          </a:r>
          <a:endParaRPr lang="en-US" sz="1300" kern="1200" dirty="0"/>
        </a:p>
      </dsp:txBody>
      <dsp:txXfrm>
        <a:off x="2252226" y="2675018"/>
        <a:ext cx="841056" cy="841056"/>
      </dsp:txXfrm>
    </dsp:sp>
    <dsp:sp modelId="{434C7093-BF2F-F148-B1F7-81B439B2BC44}">
      <dsp:nvSpPr>
        <dsp:cNvPr id="0" name=""/>
        <dsp:cNvSpPr/>
      </dsp:nvSpPr>
      <dsp:spPr>
        <a:xfrm rot="12600000">
          <a:off x="3238263" y="1597368"/>
          <a:ext cx="147777" cy="404407"/>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3279626" y="1689332"/>
        <a:ext cx="103444" cy="242645"/>
      </dsp:txXfrm>
    </dsp:sp>
    <dsp:sp modelId="{33BD33E0-14E0-0348-9373-82DC662B0914}">
      <dsp:nvSpPr>
        <dsp:cNvPr id="0" name=""/>
        <dsp:cNvSpPr/>
      </dsp:nvSpPr>
      <dsp:spPr>
        <a:xfrm>
          <a:off x="2078037" y="835699"/>
          <a:ext cx="1189434" cy="118943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EMBEDDED</a:t>
          </a:r>
          <a:endParaRPr lang="en-US" sz="1300" kern="1200" dirty="0"/>
        </a:p>
      </dsp:txBody>
      <dsp:txXfrm>
        <a:off x="2252226" y="1009888"/>
        <a:ext cx="841056" cy="84105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3B4E68-0592-4049-AB36-C6F2907750A1}" type="datetimeFigureOut">
              <a:rPr lang="en-US" smtClean="0"/>
              <a:t>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978010-956E-4947-9895-267412860902}" type="slidenum">
              <a:rPr lang="en-US" smtClean="0"/>
              <a:t>‹#›</a:t>
            </a:fld>
            <a:endParaRPr lang="en-US"/>
          </a:p>
        </p:txBody>
      </p:sp>
    </p:spTree>
    <p:extLst>
      <p:ext uri="{BB962C8B-B14F-4D97-AF65-F5344CB8AC3E}">
        <p14:creationId xmlns:p14="http://schemas.microsoft.com/office/powerpoint/2010/main" val="7635678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0BEC36-4CEB-CE48-A66E-255DAE50E644}" type="datetimeFigureOut">
              <a:rPr lang="en-US" smtClean="0"/>
              <a:t>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EAC2FA-8806-8949-9615-5A0245375FFF}" type="slidenum">
              <a:rPr lang="en-US" smtClean="0"/>
              <a:t>‹#›</a:t>
            </a:fld>
            <a:endParaRPr lang="en-US"/>
          </a:p>
        </p:txBody>
      </p:sp>
    </p:spTree>
    <p:extLst>
      <p:ext uri="{BB962C8B-B14F-4D97-AF65-F5344CB8AC3E}">
        <p14:creationId xmlns:p14="http://schemas.microsoft.com/office/powerpoint/2010/main" val="13802830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Duration:</a:t>
            </a:r>
            <a:r>
              <a:rPr lang="en-US" baseline="0" dirty="0" smtClean="0"/>
              <a:t> - 5 minutes</a:t>
            </a:r>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2</a:t>
            </a:fld>
            <a:endParaRPr lang="en-US"/>
          </a:p>
        </p:txBody>
      </p:sp>
    </p:spTree>
    <p:extLst>
      <p:ext uri="{BB962C8B-B14F-4D97-AF65-F5344CB8AC3E}">
        <p14:creationId xmlns:p14="http://schemas.microsoft.com/office/powerpoint/2010/main" val="2981299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www.oracle.com</a:t>
            </a:r>
            <a:r>
              <a:rPr lang="en-US" dirty="0" smtClean="0"/>
              <a:t>/</a:t>
            </a:r>
            <a:r>
              <a:rPr lang="en-US" dirty="0" err="1" smtClean="0"/>
              <a:t>technetwork</a:t>
            </a:r>
            <a:r>
              <a:rPr lang="en-US" dirty="0" smtClean="0"/>
              <a:t>/java/codeconventions-135099.html</a:t>
            </a:r>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19</a:t>
            </a:fld>
            <a:endParaRPr lang="en-US"/>
          </a:p>
        </p:txBody>
      </p:sp>
    </p:spTree>
    <p:extLst>
      <p:ext uri="{BB962C8B-B14F-4D97-AF65-F5344CB8AC3E}">
        <p14:creationId xmlns:p14="http://schemas.microsoft.com/office/powerpoint/2010/main" val="499413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www.oracle.com</a:t>
            </a:r>
            <a:r>
              <a:rPr lang="en-US" dirty="0" smtClean="0"/>
              <a:t>/</a:t>
            </a:r>
            <a:r>
              <a:rPr lang="en-US" dirty="0" err="1" smtClean="0"/>
              <a:t>technetwork</a:t>
            </a:r>
            <a:r>
              <a:rPr lang="en-US" dirty="0" smtClean="0"/>
              <a:t>/java/codeconventions-135099.html</a:t>
            </a:r>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20</a:t>
            </a:fld>
            <a:endParaRPr lang="en-US"/>
          </a:p>
        </p:txBody>
      </p:sp>
    </p:spTree>
    <p:extLst>
      <p:ext uri="{BB962C8B-B14F-4D97-AF65-F5344CB8AC3E}">
        <p14:creationId xmlns:p14="http://schemas.microsoft.com/office/powerpoint/2010/main" val="1143251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21</a:t>
            </a:fld>
            <a:endParaRPr lang="en-US"/>
          </a:p>
        </p:txBody>
      </p:sp>
    </p:spTree>
    <p:extLst>
      <p:ext uri="{BB962C8B-B14F-4D97-AF65-F5344CB8AC3E}">
        <p14:creationId xmlns:p14="http://schemas.microsoft.com/office/powerpoint/2010/main" val="3327932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Aici</a:t>
            </a:r>
            <a:r>
              <a:rPr lang="en-US" dirty="0" smtClean="0"/>
              <a:t>,</a:t>
            </a:r>
            <a:r>
              <a:rPr lang="en-US" baseline="0" dirty="0" smtClean="0"/>
              <a:t> </a:t>
            </a:r>
            <a:r>
              <a:rPr lang="en-US" baseline="0" dirty="0" err="1" smtClean="0"/>
              <a:t>punctul</a:t>
            </a:r>
            <a:r>
              <a:rPr lang="en-US" baseline="0" dirty="0" smtClean="0"/>
              <a:t> </a:t>
            </a:r>
            <a:r>
              <a:rPr lang="ro-RO" baseline="0" dirty="0" smtClean="0"/>
              <a:t>și virgula au vreun rol/înseamnă ceva în limbajul Java, sau ba? Că dacă BA, n-are rost să le păstrezi at </a:t>
            </a:r>
            <a:r>
              <a:rPr lang="ro-RO" baseline="0" dirty="0" err="1" smtClean="0"/>
              <a:t>the</a:t>
            </a:r>
            <a:r>
              <a:rPr lang="ro-RO" baseline="0" dirty="0" smtClean="0"/>
              <a:t> </a:t>
            </a:r>
            <a:r>
              <a:rPr lang="ro-RO" baseline="0" dirty="0" err="1" smtClean="0"/>
              <a:t>end</a:t>
            </a:r>
            <a:r>
              <a:rPr lang="ro-RO" baseline="0" dirty="0" smtClean="0"/>
              <a:t> of </a:t>
            </a:r>
            <a:r>
              <a:rPr lang="ro-RO" baseline="0" dirty="0" err="1" smtClean="0"/>
              <a:t>the</a:t>
            </a:r>
            <a:r>
              <a:rPr lang="ro-RO" baseline="0" dirty="0" smtClean="0"/>
              <a:t> </a:t>
            </a:r>
            <a:r>
              <a:rPr lang="ro-RO" baseline="0" dirty="0" err="1" smtClean="0"/>
              <a:t>row</a:t>
            </a:r>
            <a:r>
              <a:rPr lang="ro-RO" baseline="0" dirty="0" smtClean="0"/>
              <a:t>… Nu știam ce să fac  cu ele, așa că le-am lăsat. </a:t>
            </a:r>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22</a:t>
            </a:fld>
            <a:endParaRPr lang="en-US"/>
          </a:p>
        </p:txBody>
      </p:sp>
    </p:spTree>
    <p:extLst>
      <p:ext uri="{BB962C8B-B14F-4D97-AF65-F5344CB8AC3E}">
        <p14:creationId xmlns:p14="http://schemas.microsoft.com/office/powerpoint/2010/main" val="2777295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23</a:t>
            </a:fld>
            <a:endParaRPr lang="en-US"/>
          </a:p>
        </p:txBody>
      </p:sp>
    </p:spTree>
    <p:extLst>
      <p:ext uri="{BB962C8B-B14F-4D97-AF65-F5344CB8AC3E}">
        <p14:creationId xmlns:p14="http://schemas.microsoft.com/office/powerpoint/2010/main" val="808568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24</a:t>
            </a:fld>
            <a:endParaRPr lang="en-US"/>
          </a:p>
        </p:txBody>
      </p:sp>
    </p:spTree>
    <p:extLst>
      <p:ext uri="{BB962C8B-B14F-4D97-AF65-F5344CB8AC3E}">
        <p14:creationId xmlns:p14="http://schemas.microsoft.com/office/powerpoint/2010/main" val="4107163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www.tutorialspoint.com</a:t>
            </a:r>
            <a:r>
              <a:rPr lang="en-US" dirty="0" smtClean="0"/>
              <a:t>/java/</a:t>
            </a:r>
            <a:r>
              <a:rPr lang="en-US" dirty="0" err="1" smtClean="0"/>
              <a:t>java_variable_types.htm</a:t>
            </a:r>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38</a:t>
            </a:fld>
            <a:endParaRPr lang="en-US"/>
          </a:p>
        </p:txBody>
      </p:sp>
    </p:spTree>
    <p:extLst>
      <p:ext uri="{BB962C8B-B14F-4D97-AF65-F5344CB8AC3E}">
        <p14:creationId xmlns:p14="http://schemas.microsoft.com/office/powerpoint/2010/main" val="2428740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docs.oracle.com</a:t>
            </a:r>
            <a:r>
              <a:rPr lang="en-US" dirty="0" smtClean="0"/>
              <a:t>/</a:t>
            </a:r>
            <a:r>
              <a:rPr lang="en-US" dirty="0" err="1" smtClean="0"/>
              <a:t>javase</a:t>
            </a:r>
            <a:r>
              <a:rPr lang="en-US" dirty="0" smtClean="0"/>
              <a:t>/tutorial/java/</a:t>
            </a:r>
            <a:r>
              <a:rPr lang="en-US" dirty="0" err="1" smtClean="0"/>
              <a:t>nutsandbolts</a:t>
            </a:r>
            <a:r>
              <a:rPr lang="en-US" dirty="0" smtClean="0"/>
              <a:t>/</a:t>
            </a:r>
            <a:r>
              <a:rPr lang="en-US" dirty="0" err="1" smtClean="0"/>
              <a:t>operators.html</a:t>
            </a:r>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42</a:t>
            </a:fld>
            <a:endParaRPr lang="en-US"/>
          </a:p>
        </p:txBody>
      </p:sp>
    </p:spTree>
    <p:extLst>
      <p:ext uri="{BB962C8B-B14F-4D97-AF65-F5344CB8AC3E}">
        <p14:creationId xmlns:p14="http://schemas.microsoft.com/office/powerpoint/2010/main" val="2898294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 0</a:t>
            </a:r>
          </a:p>
          <a:p>
            <a:r>
              <a:rPr lang="en-US" sz="1200" kern="1200" dirty="0" smtClean="0">
                <a:solidFill>
                  <a:schemeClr val="tx1"/>
                </a:solidFill>
                <a:latin typeface="+mn-lt"/>
                <a:ea typeface="+mn-ea"/>
                <a:cs typeface="+mn-cs"/>
              </a:rPr>
              <a:t>e:4</a:t>
            </a:r>
          </a:p>
          <a:p>
            <a:r>
              <a:rPr lang="en-US" sz="1200" kern="1200" dirty="0" smtClean="0">
                <a:solidFill>
                  <a:schemeClr val="tx1"/>
                </a:solidFill>
                <a:latin typeface="+mn-lt"/>
                <a:ea typeface="+mn-ea"/>
                <a:cs typeface="+mn-cs"/>
              </a:rPr>
              <a:t>f:5</a:t>
            </a:r>
          </a:p>
          <a:p>
            <a:r>
              <a:rPr lang="en-US" sz="1200" kern="1200" dirty="0" err="1" smtClean="0">
                <a:solidFill>
                  <a:schemeClr val="tx1"/>
                </a:solidFill>
                <a:latin typeface="+mn-lt"/>
                <a:ea typeface="+mn-ea"/>
                <a:cs typeface="+mn-cs"/>
              </a:rPr>
              <a:t>g:true</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43</a:t>
            </a:fld>
            <a:endParaRPr lang="en-US"/>
          </a:p>
        </p:txBody>
      </p:sp>
    </p:spTree>
    <p:extLst>
      <p:ext uri="{BB962C8B-B14F-4D97-AF65-F5344CB8AC3E}">
        <p14:creationId xmlns:p14="http://schemas.microsoft.com/office/powerpoint/2010/main" val="3245075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 0</a:t>
            </a:r>
          </a:p>
          <a:p>
            <a:r>
              <a:rPr lang="en-US" sz="1200" kern="1200" dirty="0" smtClean="0">
                <a:solidFill>
                  <a:schemeClr val="tx1"/>
                </a:solidFill>
                <a:latin typeface="+mn-lt"/>
                <a:ea typeface="+mn-ea"/>
                <a:cs typeface="+mn-cs"/>
              </a:rPr>
              <a:t>e:4</a:t>
            </a:r>
          </a:p>
          <a:p>
            <a:r>
              <a:rPr lang="en-US" sz="1200" kern="1200" dirty="0" smtClean="0">
                <a:solidFill>
                  <a:schemeClr val="tx1"/>
                </a:solidFill>
                <a:latin typeface="+mn-lt"/>
                <a:ea typeface="+mn-ea"/>
                <a:cs typeface="+mn-cs"/>
              </a:rPr>
              <a:t>f:5</a:t>
            </a:r>
          </a:p>
          <a:p>
            <a:r>
              <a:rPr lang="en-US" sz="1200" kern="1200" dirty="0" err="1" smtClean="0">
                <a:solidFill>
                  <a:schemeClr val="tx1"/>
                </a:solidFill>
                <a:latin typeface="+mn-lt"/>
                <a:ea typeface="+mn-ea"/>
                <a:cs typeface="+mn-cs"/>
              </a:rPr>
              <a:t>g:true</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48</a:t>
            </a:fld>
            <a:endParaRPr lang="en-US"/>
          </a:p>
        </p:txBody>
      </p:sp>
    </p:spTree>
    <p:extLst>
      <p:ext uri="{BB962C8B-B14F-4D97-AF65-F5344CB8AC3E}">
        <p14:creationId xmlns:p14="http://schemas.microsoft.com/office/powerpoint/2010/main" val="3245075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3</a:t>
            </a:fld>
            <a:endParaRPr lang="en-US"/>
          </a:p>
        </p:txBody>
      </p:sp>
    </p:spTree>
    <p:extLst>
      <p:ext uri="{BB962C8B-B14F-4D97-AF65-F5344CB8AC3E}">
        <p14:creationId xmlns:p14="http://schemas.microsoft.com/office/powerpoint/2010/main" val="2946393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B4331D-AA3A-3E40-BF00-481E0F9F2357}" type="slidenum">
              <a:rPr lang="en-US" smtClean="0"/>
              <a:t>57</a:t>
            </a:fld>
            <a:endParaRPr lang="en-US"/>
          </a:p>
        </p:txBody>
      </p:sp>
    </p:spTree>
    <p:extLst>
      <p:ext uri="{BB962C8B-B14F-4D97-AF65-F5344CB8AC3E}">
        <p14:creationId xmlns:p14="http://schemas.microsoft.com/office/powerpoint/2010/main" val="3675070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Distributed</a:t>
            </a:r>
          </a:p>
          <a:p>
            <a:endParaRPr lang="en-US" dirty="0" smtClean="0"/>
          </a:p>
          <a:p>
            <a:r>
              <a:rPr lang="en-US" dirty="0" smtClean="0"/>
              <a:t>Java facilitates the building of distributed applications by a collection of classes for use in networked applications. By using Java's URL (Uniform Resource Locator) class, an application can easily access a remote server. Classes also are provided for establishing socket-level connections.</a:t>
            </a:r>
          </a:p>
          <a:p>
            <a:endParaRPr lang="en-US" dirty="0" smtClean="0"/>
          </a:p>
          <a:p>
            <a:r>
              <a:rPr lang="en-US" dirty="0" smtClean="0"/>
              <a:t>Interpreted</a:t>
            </a:r>
          </a:p>
          <a:p>
            <a:endParaRPr lang="en-US" dirty="0" smtClean="0"/>
          </a:p>
          <a:p>
            <a:r>
              <a:rPr lang="en-US" dirty="0" smtClean="0"/>
              <a:t>Because Java is interpreted, once the Java interpreter has been ported to a specific machine, that machine can instantly run the growing body of Java applications. As an example of the usefulness of this, imagine a hypothetical chip manufacturer, </a:t>
            </a:r>
            <a:r>
              <a:rPr lang="en-US" dirty="0" err="1" smtClean="0"/>
              <a:t>Outtel</a:t>
            </a:r>
            <a:r>
              <a:rPr lang="en-US" dirty="0" smtClean="0"/>
              <a:t>, that has just finished its newest CPU chip. This new chip, named the </a:t>
            </a:r>
            <a:r>
              <a:rPr lang="en-US" dirty="0" err="1" smtClean="0"/>
              <a:t>Zentium</a:t>
            </a:r>
            <a:r>
              <a:rPr lang="en-US" dirty="0" smtClean="0"/>
              <a:t>, serves as the foundation of a new line of computers being marketed toward Zen Buddhist monasteries. Once </a:t>
            </a:r>
            <a:r>
              <a:rPr lang="en-US" dirty="0" err="1" smtClean="0"/>
              <a:t>Outtel</a:t>
            </a:r>
            <a:r>
              <a:rPr lang="en-US" dirty="0" smtClean="0"/>
              <a:t> ports the Java interpreter to work on the </a:t>
            </a:r>
            <a:r>
              <a:rPr lang="en-US" dirty="0" err="1" smtClean="0"/>
              <a:t>Zentium</a:t>
            </a:r>
            <a:r>
              <a:rPr lang="en-US" dirty="0" smtClean="0"/>
              <a:t>, the new machine will be able to run all of the Java development utilities-the compiler, the debugger, and so on. Contrast this with a traditional language. If </a:t>
            </a:r>
            <a:r>
              <a:rPr lang="en-US" dirty="0" err="1" smtClean="0"/>
              <a:t>Outtel</a:t>
            </a:r>
            <a:r>
              <a:rPr lang="en-US" dirty="0" smtClean="0"/>
              <a:t> wants to release a C++ compiler with its new computer it must port, or create from scratch, the compiler, the debugger, the runtime library, and so on.</a:t>
            </a:r>
          </a:p>
          <a:p>
            <a:endParaRPr lang="en-US" dirty="0" smtClean="0"/>
          </a:p>
          <a:p>
            <a:r>
              <a:rPr lang="en-US" dirty="0" smtClean="0"/>
              <a:t>Also, when using an interpreter, programmers are freed from some of the concerns of </a:t>
            </a:r>
            <a:r>
              <a:rPr lang="en-US" dirty="0" err="1" smtClean="0"/>
              <a:t>intermodule</a:t>
            </a:r>
            <a:r>
              <a:rPr lang="en-US" dirty="0" smtClean="0"/>
              <a:t> dependencies. You no longer have to maintain a "make" file that is sometimes as complicated as the hardest part of your program.</a:t>
            </a:r>
          </a:p>
          <a:p>
            <a:endParaRPr lang="en-US" dirty="0" smtClean="0"/>
          </a:p>
          <a:p>
            <a:r>
              <a:rPr lang="en-US" dirty="0" smtClean="0"/>
              <a:t>Another advantage is that the time-consuming edit-compile-link-test cycle is broken. Without the compile and link steps, working in an interpreted environment is a much simpler edit-test cycle. Even with today's quick C++ compilers, it is not uncommon for a complete recompile and relink of a large program to be measured in hours and take the better part of a day. Without having to wait for lengthy compiles and links, Java promotes prototyping and easier debugging.</a:t>
            </a:r>
          </a:p>
          <a:p>
            <a:endParaRPr lang="en-US" dirty="0" smtClean="0"/>
          </a:p>
          <a:p>
            <a:r>
              <a:rPr lang="en-US" dirty="0" smtClean="0"/>
              <a:t>Robust</a:t>
            </a:r>
          </a:p>
          <a:p>
            <a:endParaRPr lang="en-US" dirty="0" smtClean="0"/>
          </a:p>
          <a:p>
            <a:r>
              <a:rPr lang="en-US" dirty="0" smtClean="0"/>
              <a:t>The designers of Java anticipated that it would be used to solve some very complex programming problems. Writing a distributed, multithreaded program that can run on a variety of operating systems with a variety of processors is not a simple task. To do it successfully, you need all the help your programming language can offer you. With this in mind, Java was created as a strongly typed language. Data type issues and problems are resolved at compile-time, and implicit casts of a variable from one type to another are not allowed.</a:t>
            </a:r>
          </a:p>
          <a:p>
            <a:endParaRPr lang="en-US" dirty="0" smtClean="0"/>
          </a:p>
          <a:p>
            <a:r>
              <a:rPr lang="en-US" dirty="0" smtClean="0"/>
              <a:t>Memory management has been simplified in Java in two ways. First, Java does not support direct pointer manipulation or arithmetic. This makes it impossible for a Java program to overwrite memory or corrupt data. Second, Java uses runtime garbage collection instead of explicit freeing of memory. In languages like C++, it is necessary to delete or free memory once the program has finished with it. Java follows the lead of languages such as LISP and </a:t>
            </a:r>
            <a:r>
              <a:rPr lang="en-US" dirty="0" err="1" smtClean="0"/>
              <a:t>SmallTalk</a:t>
            </a:r>
            <a:r>
              <a:rPr lang="en-US" dirty="0" smtClean="0"/>
              <a:t> by providing automatic support for freeing memory that has been allocated but is no longer used.</a:t>
            </a:r>
          </a:p>
          <a:p>
            <a:endParaRPr lang="en-US" dirty="0" smtClean="0"/>
          </a:p>
          <a:p>
            <a:r>
              <a:rPr lang="en-US" dirty="0" smtClean="0"/>
              <a:t>Secure</a:t>
            </a:r>
          </a:p>
          <a:p>
            <a:endParaRPr lang="en-US" dirty="0" smtClean="0"/>
          </a:p>
          <a:p>
            <a:r>
              <a:rPr lang="en-US" dirty="0" smtClean="0"/>
              <a:t>Closely related to Java's robustness is its focus on security. Because Java does not use pointers to directly reference memory locations, as is prevalent in C and C++, Java has a great deal of control over the code that exists within the Java environment.</a:t>
            </a:r>
          </a:p>
          <a:p>
            <a:endParaRPr lang="en-US" dirty="0" smtClean="0"/>
          </a:p>
          <a:p>
            <a:r>
              <a:rPr lang="en-US" dirty="0" smtClean="0"/>
              <a:t>It was anticipated that Java applications would run on the Internet and that they could dynamically incorporate or execute code found at remote locations on the Internet. Because of this, the developers of Java hypothesized the existence of a hostile Java compiler that would generate Java byte codes with the intent of bypassing Java's runtime security. This led to the concept of a byte-code verifier. The byte-code verifier examines all incoming code to ensure that the code plays by the rules and is safe to execute. In addition to other properties, the byte code verifier ensures the following:</a:t>
            </a:r>
          </a:p>
          <a:p>
            <a:endParaRPr lang="en-US" dirty="0" smtClean="0"/>
          </a:p>
          <a:p>
            <a:r>
              <a:rPr lang="en-US" dirty="0" smtClean="0"/>
              <a:t>No pointers are forged.</a:t>
            </a:r>
          </a:p>
          <a:p>
            <a:r>
              <a:rPr lang="en-US" dirty="0" smtClean="0"/>
              <a:t>No illegal object casts are performed.</a:t>
            </a:r>
          </a:p>
          <a:p>
            <a:r>
              <a:rPr lang="en-US" dirty="0" smtClean="0"/>
              <a:t>There will be no operand stack overflows or underflows.</a:t>
            </a:r>
          </a:p>
          <a:p>
            <a:r>
              <a:rPr lang="en-US" dirty="0" smtClean="0"/>
              <a:t>All parameters passed to functions are of the proper types.</a:t>
            </a:r>
          </a:p>
          <a:p>
            <a:r>
              <a:rPr lang="en-US" dirty="0" smtClean="0"/>
              <a:t>Rules regarding private, protected, and public class membership are followed.</a:t>
            </a:r>
          </a:p>
          <a:p>
            <a:r>
              <a:rPr lang="en-US" dirty="0" smtClean="0"/>
              <a:t>Architecture-Neutral</a:t>
            </a:r>
          </a:p>
          <a:p>
            <a:endParaRPr lang="en-US" dirty="0" smtClean="0"/>
          </a:p>
          <a:p>
            <a:r>
              <a:rPr lang="en-US" dirty="0" smtClean="0"/>
              <a:t>Back in the dark ages of the early 1980s, there was tremendous variety in desktop personal computers. You could buy computers from Apple, Commodore, Radio Shack, Atari, and eventually even from IBM. Additionally, every machine came with its own very different operating system. Because developing software is such a time-consuming task, very little of the software developed for use on one machine was ever ported and then released for use on a different machine.</a:t>
            </a:r>
          </a:p>
          <a:p>
            <a:endParaRPr lang="en-US" dirty="0" smtClean="0"/>
          </a:p>
          <a:p>
            <a:r>
              <a:rPr lang="en-US" dirty="0" smtClean="0"/>
              <a:t>In many regards, this situation has improved with the acceptance of Windows, the Apple Macintosh, and UNIX variations as the only valid personal computer options. However, it is still not easy to write an application that can be used on Windows NT, UNIX, and a Macintosh. And it's getting more complicated with the move of Windows NT to non-Intel CPU architectures.</a:t>
            </a:r>
          </a:p>
          <a:p>
            <a:endParaRPr lang="en-US" dirty="0" smtClean="0"/>
          </a:p>
          <a:p>
            <a:r>
              <a:rPr lang="en-US" dirty="0" smtClean="0"/>
              <a:t>A number of commercially available source code libraries (for example, Zinc, </a:t>
            </a:r>
            <a:r>
              <a:rPr lang="en-US" dirty="0" err="1" smtClean="0"/>
              <a:t>ZApp</a:t>
            </a:r>
            <a:r>
              <a:rPr lang="en-US" dirty="0" smtClean="0"/>
              <a:t>, and XVT) attempt to achieve application portability. These libraries attempt this by focusing on either a lowest common denominator among the operating systems or by creating a common core API (Application Programming Interface).</a:t>
            </a:r>
          </a:p>
          <a:p>
            <a:endParaRPr lang="en-US" dirty="0" smtClean="0"/>
          </a:p>
          <a:p>
            <a:r>
              <a:rPr lang="en-US" dirty="0" smtClean="0"/>
              <a:t>Java takes a different approach. Because the Java compiler creates byte code instructions that are subsequently interpreted by the Java interpreter, architecture neutrality is achieved in the implementation of the Java interpreter for each new architecture.</a:t>
            </a:r>
          </a:p>
          <a:p>
            <a:endParaRPr lang="en-US" dirty="0" smtClean="0"/>
          </a:p>
          <a:p>
            <a:r>
              <a:rPr lang="en-US" dirty="0" smtClean="0"/>
              <a:t>Portable</a:t>
            </a:r>
          </a:p>
          <a:p>
            <a:endParaRPr lang="en-US" dirty="0" smtClean="0"/>
          </a:p>
          <a:p>
            <a:r>
              <a:rPr lang="en-US" dirty="0" smtClean="0"/>
              <a:t>In addition to being architecture-neutral, Java code is also portable. It was an important design goal of Java that it be portable so that as new architectures (due to hardware, operating system, or both) are developed, the Java environment could be ported to them.</a:t>
            </a:r>
          </a:p>
          <a:p>
            <a:endParaRPr lang="en-US" dirty="0" smtClean="0"/>
          </a:p>
          <a:p>
            <a:r>
              <a:rPr lang="en-US" dirty="0" smtClean="0"/>
              <a:t>In Java, all primitive types (integers, longs, floats, doubles, and so on) are of defined sizes, regardless of the machine or operating system on which the program is run. This is in direct contrast to languages like C and C++ that leave the sizes of primitive types up to the compiler and developer.</a:t>
            </a:r>
          </a:p>
          <a:p>
            <a:endParaRPr lang="en-US" dirty="0" smtClean="0"/>
          </a:p>
          <a:p>
            <a:r>
              <a:rPr lang="en-US" dirty="0" smtClean="0"/>
              <a:t>Additionally, Java is portable because the compiler itself is written in Java and the runtime environment is written in POSIX-compliant C.</a:t>
            </a:r>
          </a:p>
          <a:p>
            <a:endParaRPr lang="en-US" dirty="0" smtClean="0"/>
          </a:p>
          <a:p>
            <a:r>
              <a:rPr lang="en-US" dirty="0" smtClean="0"/>
              <a:t>High-Performance</a:t>
            </a:r>
          </a:p>
          <a:p>
            <a:endParaRPr lang="en-US" dirty="0" smtClean="0"/>
          </a:p>
          <a:p>
            <a:r>
              <a:rPr lang="en-US" dirty="0" smtClean="0"/>
              <a:t>For all but the simplest or most infrequently used applications, performance is always a consideration. It is no surprise, then, to discover that achieving high performance was one of the initial design goals of the Java developers. A Java application will not achieve the performance of a fully compiled language such as C or C++. However, for most applications, including graphics-intensive ones such as are commonly found on the World Wide Web, the performance of Java is more than adequate. For some applications, there may be no discernible difference in performance between C++ and Java.</a:t>
            </a:r>
          </a:p>
          <a:p>
            <a:endParaRPr lang="en-US" dirty="0" smtClean="0"/>
          </a:p>
          <a:p>
            <a:r>
              <a:rPr lang="en-US" dirty="0" smtClean="0"/>
              <a:t>Many of the early adopters of C++ were concerned about the possibility of performance degradation as they converted their programs from C to C++. However, many C++ early adopters discovered that, although a C program will outperform a C++ program in many cases, the additional development time and effort don't justify the minimal performance gains. Of course, because we're not all programming in assembly language, there must be some amount of performance we're willing to trade for faster development.</a:t>
            </a:r>
          </a:p>
          <a:p>
            <a:endParaRPr lang="en-US" dirty="0" smtClean="0"/>
          </a:p>
          <a:p>
            <a:r>
              <a:rPr lang="en-US" dirty="0" smtClean="0"/>
              <a:t>It is very likely that early experiences with Java will follow these same lines. Although a Java application may not be able to keep up with a C++ application, it will normally be fast enough, and Java may enable you to do things you couldn't do with C++.</a:t>
            </a:r>
          </a:p>
          <a:p>
            <a:endParaRPr lang="en-US" dirty="0" smtClean="0"/>
          </a:p>
          <a:p>
            <a:r>
              <a:rPr lang="en-US" dirty="0" smtClean="0"/>
              <a:t>Multithreaded</a:t>
            </a:r>
          </a:p>
          <a:p>
            <a:endParaRPr lang="en-US" dirty="0" smtClean="0"/>
          </a:p>
          <a:p>
            <a:r>
              <a:rPr lang="en-US" dirty="0" smtClean="0"/>
              <a:t>Writing a computer program that only does a single thing at a time is an artificial constraint that we've lived with in most programming languages. With Java, we no longer have to live with this limitation. Support for multiple, synchronized threads is built directly into the Java language and runtime environment.</a:t>
            </a:r>
          </a:p>
          <a:p>
            <a:endParaRPr lang="en-US" dirty="0" smtClean="0"/>
          </a:p>
          <a:p>
            <a:r>
              <a:rPr lang="en-US" dirty="0" smtClean="0"/>
              <a:t>Synchronized threads are extremely useful in creating distributed, network-aware applications. Such an application may be communicating with a remote server in one thread while interacting with a user in a different thread.</a:t>
            </a:r>
          </a:p>
          <a:p>
            <a:endParaRPr lang="en-US" dirty="0" smtClean="0"/>
          </a:p>
          <a:p>
            <a:r>
              <a:rPr lang="en-US" dirty="0" smtClean="0"/>
              <a:t>Dynamic</a:t>
            </a:r>
          </a:p>
          <a:p>
            <a:endParaRPr lang="en-US" dirty="0" smtClean="0"/>
          </a:p>
          <a:p>
            <a:r>
              <a:rPr lang="en-US" dirty="0" smtClean="0"/>
              <a:t>Because it is interpreted, Java is an extremely dynamic language. At runtime, the Java environment can extend itself by linking in classes that may be located on remote servers on a network (for example, the Internet). This is a tremendous advantage over a language like C++ that links classes in prior to runtime.</a:t>
            </a:r>
          </a:p>
          <a:p>
            <a:endParaRPr lang="en-US" dirty="0" smtClean="0"/>
          </a:p>
          <a:p>
            <a:r>
              <a:rPr lang="en-US" dirty="0" smtClean="0"/>
              <a:t>In C++, every time member variables or functions are added to a class, it is necessary to recompile that class and then all additional code that references that class. Of course, the problem is exacerbated by the fact that you need to remember to recompile the files that reference the changed class. Using make files reduces the problem, but for large, complex systems, it doesn't eliminate it.</a:t>
            </a:r>
          </a:p>
          <a:p>
            <a:endParaRPr lang="en-US" dirty="0" smtClean="0"/>
          </a:p>
          <a:p>
            <a:r>
              <a:rPr lang="en-US" dirty="0" smtClean="0"/>
              <a:t>Java addresses this problem by deferring it to runtime. At runtime, the Java interpreter performs name resolution while linking in the necessary classes. The Java interpreter is also responsible for determining the placement of objects in memory. These two features of the Java interpreter solve the problem of changing the definition of a class used by other classes. Because name lookup and resolution are performed only the first time a name is encountered, only minimal performance overhead is added.</a:t>
            </a:r>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6</a:t>
            </a:fld>
            <a:endParaRPr lang="en-US"/>
          </a:p>
        </p:txBody>
      </p:sp>
    </p:spTree>
    <p:extLst>
      <p:ext uri="{BB962C8B-B14F-4D97-AF65-F5344CB8AC3E}">
        <p14:creationId xmlns:p14="http://schemas.microsoft.com/office/powerpoint/2010/main" val="274843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C00000"/>
              </a:solidFill>
            </a:endParaRPr>
          </a:p>
        </p:txBody>
      </p:sp>
      <p:sp>
        <p:nvSpPr>
          <p:cNvPr id="4" name="Slide Number Placeholder 3"/>
          <p:cNvSpPr>
            <a:spLocks noGrp="1"/>
          </p:cNvSpPr>
          <p:nvPr>
            <p:ph type="sldNum" sz="quarter" idx="10"/>
          </p:nvPr>
        </p:nvSpPr>
        <p:spPr/>
        <p:txBody>
          <a:bodyPr/>
          <a:lstStyle/>
          <a:p>
            <a:fld id="{DEEAC2FA-8806-8949-9615-5A0245375FFF}" type="slidenum">
              <a:rPr lang="en-US" smtClean="0"/>
              <a:t>7</a:t>
            </a:fld>
            <a:endParaRPr lang="en-US"/>
          </a:p>
        </p:txBody>
      </p:sp>
    </p:spTree>
    <p:extLst>
      <p:ext uri="{BB962C8B-B14F-4D97-AF65-F5344CB8AC3E}">
        <p14:creationId xmlns:p14="http://schemas.microsoft.com/office/powerpoint/2010/main" val="1908410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the parameters for </a:t>
            </a:r>
            <a:r>
              <a:rPr lang="en-US" baseline="0" dirty="0" err="1" smtClean="0"/>
              <a:t>javac</a:t>
            </a:r>
            <a:r>
              <a:rPr lang="en-US" baseline="0" dirty="0" smtClean="0"/>
              <a:t> and java!</a:t>
            </a:r>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13</a:t>
            </a:fld>
            <a:endParaRPr lang="en-US"/>
          </a:p>
        </p:txBody>
      </p:sp>
    </p:spTree>
    <p:extLst>
      <p:ext uri="{BB962C8B-B14F-4D97-AF65-F5344CB8AC3E}">
        <p14:creationId xmlns:p14="http://schemas.microsoft.com/office/powerpoint/2010/main" val="2223327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in detail the java class structure</a:t>
            </a:r>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14</a:t>
            </a:fld>
            <a:endParaRPr lang="en-US"/>
          </a:p>
        </p:txBody>
      </p:sp>
    </p:spTree>
    <p:extLst>
      <p:ext uri="{BB962C8B-B14F-4D97-AF65-F5344CB8AC3E}">
        <p14:creationId xmlns:p14="http://schemas.microsoft.com/office/powerpoint/2010/main" val="2627657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www.oracle.com</a:t>
            </a:r>
            <a:r>
              <a:rPr lang="en-US" dirty="0" smtClean="0"/>
              <a:t>/</a:t>
            </a:r>
            <a:r>
              <a:rPr lang="en-US" dirty="0" err="1" smtClean="0"/>
              <a:t>technetwork</a:t>
            </a:r>
            <a:r>
              <a:rPr lang="en-US" dirty="0" smtClean="0"/>
              <a:t>/java/codeconventions-135099.html</a:t>
            </a:r>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16</a:t>
            </a:fld>
            <a:endParaRPr lang="en-US"/>
          </a:p>
        </p:txBody>
      </p:sp>
    </p:spTree>
    <p:extLst>
      <p:ext uri="{BB962C8B-B14F-4D97-AF65-F5344CB8AC3E}">
        <p14:creationId xmlns:p14="http://schemas.microsoft.com/office/powerpoint/2010/main" val="353359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www.oracle.com</a:t>
            </a:r>
            <a:r>
              <a:rPr lang="en-US" dirty="0" smtClean="0"/>
              <a:t>/</a:t>
            </a:r>
            <a:r>
              <a:rPr lang="en-US" dirty="0" err="1" smtClean="0"/>
              <a:t>technetwork</a:t>
            </a:r>
            <a:r>
              <a:rPr lang="en-US" dirty="0" smtClean="0"/>
              <a:t>/java/codeconventions-135099.html</a:t>
            </a:r>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17</a:t>
            </a:fld>
            <a:endParaRPr lang="en-US"/>
          </a:p>
        </p:txBody>
      </p:sp>
    </p:spTree>
    <p:extLst>
      <p:ext uri="{BB962C8B-B14F-4D97-AF65-F5344CB8AC3E}">
        <p14:creationId xmlns:p14="http://schemas.microsoft.com/office/powerpoint/2010/main" val="3648865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www.oracle.com</a:t>
            </a:r>
            <a:r>
              <a:rPr lang="en-US" dirty="0" smtClean="0"/>
              <a:t>/</a:t>
            </a:r>
            <a:r>
              <a:rPr lang="en-US" dirty="0" err="1" smtClean="0"/>
              <a:t>technetwork</a:t>
            </a:r>
            <a:r>
              <a:rPr lang="en-US" dirty="0" smtClean="0"/>
              <a:t>/java/codeconventions-135099.html</a:t>
            </a:r>
            <a:endParaRPr lang="en-US" dirty="0"/>
          </a:p>
        </p:txBody>
      </p:sp>
      <p:sp>
        <p:nvSpPr>
          <p:cNvPr id="4" name="Slide Number Placeholder 3"/>
          <p:cNvSpPr>
            <a:spLocks noGrp="1"/>
          </p:cNvSpPr>
          <p:nvPr>
            <p:ph type="sldNum" sz="quarter" idx="10"/>
          </p:nvPr>
        </p:nvSpPr>
        <p:spPr/>
        <p:txBody>
          <a:bodyPr/>
          <a:lstStyle/>
          <a:p>
            <a:fld id="{DEEAC2FA-8806-8949-9615-5A0245375FFF}" type="slidenum">
              <a:rPr lang="en-US" smtClean="0"/>
              <a:t>18</a:t>
            </a:fld>
            <a:endParaRPr lang="en-US"/>
          </a:p>
        </p:txBody>
      </p:sp>
    </p:spTree>
    <p:extLst>
      <p:ext uri="{BB962C8B-B14F-4D97-AF65-F5344CB8AC3E}">
        <p14:creationId xmlns:p14="http://schemas.microsoft.com/office/powerpoint/2010/main" val="1827636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2"/>
          </p:nvPr>
        </p:nvSpPr>
        <p:spPr>
          <a:xfrm>
            <a:off x="457200" y="6356350"/>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Copyright 2013 - </a:t>
            </a:r>
            <a:r>
              <a:rPr lang="en-US" dirty="0" err="1" smtClean="0"/>
              <a:t>Școala</a:t>
            </a:r>
            <a:r>
              <a:rPr lang="en-US" dirty="0" smtClean="0"/>
              <a:t> </a:t>
            </a:r>
            <a:r>
              <a:rPr lang="en-US" dirty="0" err="1" smtClean="0"/>
              <a:t>Informală</a:t>
            </a:r>
            <a:r>
              <a:rPr lang="en-US" dirty="0" smtClean="0"/>
              <a:t> de IT</a:t>
            </a:r>
            <a:endParaRPr lang="en-US" dirty="0"/>
          </a:p>
        </p:txBody>
      </p:sp>
      <p:sp>
        <p:nvSpPr>
          <p:cNvPr id="8" name="Slide Number Placeholder 5"/>
          <p:cNvSpPr>
            <a:spLocks noGrp="1"/>
          </p:cNvSpPr>
          <p:nvPr>
            <p:ph type="sldNum" sz="quarter" idx="4"/>
          </p:nvPr>
        </p:nvSpPr>
        <p:spPr>
          <a:xfrm>
            <a:off x="5338149" y="6356350"/>
            <a:ext cx="334865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Un </a:t>
            </a:r>
            <a:r>
              <a:rPr lang="en-US" dirty="0" err="1" smtClean="0"/>
              <a:t>proiect</a:t>
            </a:r>
            <a:r>
              <a:rPr lang="en-US" dirty="0" smtClean="0"/>
              <a:t> al </a:t>
            </a:r>
            <a:r>
              <a:rPr lang="en-US" dirty="0" err="1" smtClean="0"/>
              <a:t>Asociației</a:t>
            </a:r>
            <a:r>
              <a:rPr lang="en-US" dirty="0" smtClean="0"/>
              <a:t> </a:t>
            </a:r>
            <a:r>
              <a:rPr lang="en-US" dirty="0" err="1" smtClean="0"/>
              <a:t>pentru</a:t>
            </a:r>
            <a:r>
              <a:rPr lang="en-US" dirty="0" smtClean="0"/>
              <a:t> </a:t>
            </a:r>
            <a:r>
              <a:rPr lang="en-US" dirty="0" err="1" smtClean="0"/>
              <a:t>Educație</a:t>
            </a:r>
            <a:r>
              <a:rPr lang="en-US" dirty="0" smtClean="0"/>
              <a:t> </a:t>
            </a:r>
            <a:r>
              <a:rPr lang="en-US" dirty="0" err="1" smtClean="0"/>
              <a:t>Informală</a:t>
            </a:r>
            <a:endParaRPr lang="en-US" dirty="0"/>
          </a:p>
        </p:txBody>
      </p:sp>
      <p:pic>
        <p:nvPicPr>
          <p:cNvPr id="9" name="Picture 8" descr="Separat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5412"/>
            <a:ext cx="9144000" cy="114300"/>
          </a:xfrm>
          <a:prstGeom prst="rect">
            <a:avLst/>
          </a:prstGeom>
        </p:spPr>
      </p:pic>
      <p:pic>
        <p:nvPicPr>
          <p:cNvPr id="10" name="Picture 9" descr="Separat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2050"/>
            <a:ext cx="9144000" cy="114300"/>
          </a:xfrm>
          <a:prstGeom prst="rect">
            <a:avLst/>
          </a:prstGeom>
        </p:spPr>
      </p:pic>
    </p:spTree>
    <p:extLst>
      <p:ext uri="{BB962C8B-B14F-4D97-AF65-F5344CB8AC3E}">
        <p14:creationId xmlns:p14="http://schemas.microsoft.com/office/powerpoint/2010/main" val="135877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Slide Number Placeholder 3"/>
          <p:cNvSpPr>
            <a:spLocks noGrp="1"/>
          </p:cNvSpPr>
          <p:nvPr>
            <p:ph type="sldNum" sz="quarter" idx="11"/>
          </p:nvPr>
        </p:nvSpPr>
        <p:spPr/>
        <p:txBody>
          <a:bodyPr/>
          <a:lstStyle/>
          <a:p>
            <a:endParaRPr lang="en-US" dirty="0"/>
          </a:p>
        </p:txBody>
      </p:sp>
      <p:sp>
        <p:nvSpPr>
          <p:cNvPr id="5" name="Footer Placeholder 4"/>
          <p:cNvSpPr>
            <a:spLocks noGrp="1"/>
          </p:cNvSpPr>
          <p:nvPr>
            <p:ph type="ftr" sz="quarter" idx="12"/>
          </p:nvPr>
        </p:nvSpPr>
        <p:spPr/>
        <p:txBody>
          <a:bodyPr/>
          <a:lstStyle/>
          <a:p>
            <a:r>
              <a:rPr lang="en-US" smtClean="0"/>
              <a:t>Copyright 2013 - Școala Informală de IT</a:t>
            </a:r>
            <a:endParaRPr lang="en-US" dirty="0"/>
          </a:p>
        </p:txBody>
      </p:sp>
      <p:sp>
        <p:nvSpPr>
          <p:cNvPr id="6" name="Title 5"/>
          <p:cNvSpPr>
            <a:spLocks noGrp="1"/>
          </p:cNvSpPr>
          <p:nvPr>
            <p:ph type="title"/>
          </p:nvPr>
        </p:nvSpPr>
        <p:spPr/>
        <p:txBody>
          <a:bodyPr/>
          <a:lstStyle/>
          <a:p>
            <a:r>
              <a:rPr lang="x-none" smtClean="0"/>
              <a:t>Click to edit Master title style</a:t>
            </a:r>
            <a:endParaRPr lang="en-US"/>
          </a:p>
        </p:txBody>
      </p:sp>
      <p:graphicFrame>
        <p:nvGraphicFramePr>
          <p:cNvPr id="10" name="Table 9"/>
          <p:cNvGraphicFramePr>
            <a:graphicFrameLocks noGrp="1"/>
          </p:cNvGraphicFramePr>
          <p:nvPr userDrawn="1">
            <p:extLst>
              <p:ext uri="{D42A27DB-BD31-4B8C-83A1-F6EECF244321}">
                <p14:modId xmlns:p14="http://schemas.microsoft.com/office/powerpoint/2010/main" val="2747192988"/>
              </p:ext>
            </p:extLst>
          </p:nvPr>
        </p:nvGraphicFramePr>
        <p:xfrm>
          <a:off x="1629834" y="1809749"/>
          <a:ext cx="6096000" cy="3708400"/>
        </p:xfrm>
        <a:graphic>
          <a:graphicData uri="http://schemas.openxmlformats.org/drawingml/2006/table">
            <a:tbl>
              <a:tblPr firstRow="1" bandRow="1">
                <a:tableStyleId>{08FB837D-C827-4EFA-A057-4D05807E0F7C}</a:tableStyleId>
              </a:tblPr>
              <a:tblGrid>
                <a:gridCol w="1016000"/>
                <a:gridCol w="1016000"/>
                <a:gridCol w="1016000"/>
                <a:gridCol w="1016000"/>
                <a:gridCol w="1016000"/>
                <a:gridCol w="10160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51198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938134" y="75754"/>
            <a:ext cx="5748666" cy="1143000"/>
          </a:xfrm>
          <a:prstGeom prst="rect">
            <a:avLst/>
          </a:prstGeom>
        </p:spPr>
        <p:txBody>
          <a:bodyPr/>
          <a:lstStyle>
            <a:lvl1pPr>
              <a:defRPr sz="32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3"/>
          <p:cNvSpPr>
            <a:spLocks noGrp="1"/>
          </p:cNvSpPr>
          <p:nvPr>
            <p:ph type="dt" sz="half" idx="2"/>
          </p:nvPr>
        </p:nvSpPr>
        <p:spPr>
          <a:xfrm>
            <a:off x="457200" y="6356350"/>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Copyright 2013 - </a:t>
            </a:r>
            <a:r>
              <a:rPr lang="en-US" dirty="0" err="1" smtClean="0"/>
              <a:t>Școala</a:t>
            </a:r>
            <a:r>
              <a:rPr lang="en-US" dirty="0" smtClean="0"/>
              <a:t> </a:t>
            </a:r>
            <a:r>
              <a:rPr lang="en-US" dirty="0" err="1" smtClean="0"/>
              <a:t>Informală</a:t>
            </a:r>
            <a:r>
              <a:rPr lang="en-US" dirty="0" smtClean="0"/>
              <a:t> de IT</a:t>
            </a:r>
            <a:endParaRPr lang="en-US" dirty="0"/>
          </a:p>
        </p:txBody>
      </p:sp>
      <p:sp>
        <p:nvSpPr>
          <p:cNvPr id="10" name="Slide Number Placeholder 5"/>
          <p:cNvSpPr>
            <a:spLocks noGrp="1"/>
          </p:cNvSpPr>
          <p:nvPr>
            <p:ph type="sldNum" sz="quarter" idx="4"/>
          </p:nvPr>
        </p:nvSpPr>
        <p:spPr>
          <a:xfrm>
            <a:off x="5338149" y="6356350"/>
            <a:ext cx="334865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Un </a:t>
            </a:r>
            <a:r>
              <a:rPr lang="en-US" dirty="0" err="1" smtClean="0"/>
              <a:t>proiect</a:t>
            </a:r>
            <a:r>
              <a:rPr lang="en-US" dirty="0" smtClean="0"/>
              <a:t> al </a:t>
            </a:r>
            <a:r>
              <a:rPr lang="en-US" dirty="0" err="1" smtClean="0"/>
              <a:t>Asociației</a:t>
            </a:r>
            <a:r>
              <a:rPr lang="en-US" dirty="0" smtClean="0"/>
              <a:t> </a:t>
            </a:r>
            <a:r>
              <a:rPr lang="en-US" dirty="0" err="1" smtClean="0"/>
              <a:t>pentru</a:t>
            </a:r>
            <a:r>
              <a:rPr lang="en-US" dirty="0" smtClean="0"/>
              <a:t> </a:t>
            </a:r>
            <a:r>
              <a:rPr lang="en-US" dirty="0" err="1" smtClean="0"/>
              <a:t>Educație</a:t>
            </a:r>
            <a:r>
              <a:rPr lang="en-US" dirty="0" smtClean="0"/>
              <a:t> </a:t>
            </a:r>
            <a:r>
              <a:rPr lang="en-US" dirty="0" err="1" smtClean="0"/>
              <a:t>Informală</a:t>
            </a:r>
            <a:endParaRPr lang="en-US" dirty="0"/>
          </a:p>
        </p:txBody>
      </p:sp>
    </p:spTree>
    <p:extLst>
      <p:ext uri="{BB962C8B-B14F-4D97-AF65-F5344CB8AC3E}">
        <p14:creationId xmlns:p14="http://schemas.microsoft.com/office/powerpoint/2010/main" val="1661824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55996"/>
            <a:ext cx="2057400" cy="477016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41272" y="1355996"/>
            <a:ext cx="3750258" cy="47701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57200" y="6356350"/>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Copyright 2013 - </a:t>
            </a:r>
            <a:r>
              <a:rPr lang="en-US" dirty="0" err="1" smtClean="0"/>
              <a:t>Școala</a:t>
            </a:r>
            <a:r>
              <a:rPr lang="en-US" dirty="0" smtClean="0"/>
              <a:t> </a:t>
            </a:r>
            <a:r>
              <a:rPr lang="en-US" dirty="0" err="1" smtClean="0"/>
              <a:t>Informală</a:t>
            </a:r>
            <a:r>
              <a:rPr lang="en-US" dirty="0" smtClean="0"/>
              <a:t> de IT</a:t>
            </a:r>
            <a:endParaRPr lang="en-US" dirty="0"/>
          </a:p>
        </p:txBody>
      </p:sp>
      <p:sp>
        <p:nvSpPr>
          <p:cNvPr id="8" name="Slide Number Placeholder 5"/>
          <p:cNvSpPr>
            <a:spLocks noGrp="1"/>
          </p:cNvSpPr>
          <p:nvPr>
            <p:ph type="sldNum" sz="quarter" idx="4"/>
          </p:nvPr>
        </p:nvSpPr>
        <p:spPr>
          <a:xfrm>
            <a:off x="5338149" y="6356350"/>
            <a:ext cx="334865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Un </a:t>
            </a:r>
            <a:r>
              <a:rPr lang="en-US" dirty="0" err="1" smtClean="0"/>
              <a:t>proiect</a:t>
            </a:r>
            <a:r>
              <a:rPr lang="en-US" dirty="0" smtClean="0"/>
              <a:t> al </a:t>
            </a:r>
            <a:r>
              <a:rPr lang="en-US" dirty="0" err="1" smtClean="0"/>
              <a:t>Asociației</a:t>
            </a:r>
            <a:r>
              <a:rPr lang="en-US" dirty="0" smtClean="0"/>
              <a:t> </a:t>
            </a:r>
            <a:r>
              <a:rPr lang="en-US" dirty="0" err="1" smtClean="0"/>
              <a:t>pentru</a:t>
            </a:r>
            <a:r>
              <a:rPr lang="en-US" dirty="0" smtClean="0"/>
              <a:t> </a:t>
            </a:r>
            <a:r>
              <a:rPr lang="en-US" dirty="0" err="1" smtClean="0"/>
              <a:t>Educație</a:t>
            </a:r>
            <a:r>
              <a:rPr lang="en-US" dirty="0" smtClean="0"/>
              <a:t> </a:t>
            </a:r>
            <a:r>
              <a:rPr lang="en-US" dirty="0" err="1" smtClean="0"/>
              <a:t>Informală</a:t>
            </a:r>
            <a:endParaRPr lang="en-US" dirty="0"/>
          </a:p>
        </p:txBody>
      </p:sp>
    </p:spTree>
    <p:extLst>
      <p:ext uri="{BB962C8B-B14F-4D97-AF65-F5344CB8AC3E}">
        <p14:creationId xmlns:p14="http://schemas.microsoft.com/office/powerpoint/2010/main" val="131502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38134" y="274638"/>
            <a:ext cx="5748666" cy="597073"/>
          </a:xfrm>
          <a:prstGeom prst="rect">
            <a:avLst/>
          </a:prstGeo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457200" y="6356350"/>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Copyright 2013 - </a:t>
            </a:r>
            <a:r>
              <a:rPr lang="en-US" dirty="0" err="1" smtClean="0"/>
              <a:t>Școala</a:t>
            </a:r>
            <a:r>
              <a:rPr lang="en-US" dirty="0" smtClean="0"/>
              <a:t> </a:t>
            </a:r>
            <a:r>
              <a:rPr lang="en-US" dirty="0" err="1" smtClean="0"/>
              <a:t>Informală</a:t>
            </a:r>
            <a:r>
              <a:rPr lang="en-US" dirty="0" smtClean="0"/>
              <a:t> de IT</a:t>
            </a:r>
            <a:endParaRPr lang="en-US" dirty="0"/>
          </a:p>
        </p:txBody>
      </p:sp>
      <p:sp>
        <p:nvSpPr>
          <p:cNvPr id="8" name="Slide Number Placeholder 5"/>
          <p:cNvSpPr>
            <a:spLocks noGrp="1"/>
          </p:cNvSpPr>
          <p:nvPr>
            <p:ph type="sldNum" sz="quarter" idx="4"/>
          </p:nvPr>
        </p:nvSpPr>
        <p:spPr>
          <a:xfrm>
            <a:off x="5338149" y="6356350"/>
            <a:ext cx="334865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Un </a:t>
            </a:r>
            <a:r>
              <a:rPr lang="en-US" dirty="0" err="1" smtClean="0"/>
              <a:t>proiect</a:t>
            </a:r>
            <a:r>
              <a:rPr lang="en-US" dirty="0" smtClean="0"/>
              <a:t> al </a:t>
            </a:r>
            <a:r>
              <a:rPr lang="en-US" dirty="0" err="1" smtClean="0"/>
              <a:t>Asociației</a:t>
            </a:r>
            <a:r>
              <a:rPr lang="en-US" dirty="0" smtClean="0"/>
              <a:t> </a:t>
            </a:r>
            <a:r>
              <a:rPr lang="en-US" dirty="0" err="1" smtClean="0"/>
              <a:t>pentru</a:t>
            </a:r>
            <a:r>
              <a:rPr lang="en-US" dirty="0" smtClean="0"/>
              <a:t> </a:t>
            </a:r>
            <a:r>
              <a:rPr lang="en-US" dirty="0" err="1" smtClean="0"/>
              <a:t>Educație</a:t>
            </a:r>
            <a:r>
              <a:rPr lang="en-US" dirty="0" smtClean="0"/>
              <a:t> </a:t>
            </a:r>
            <a:r>
              <a:rPr lang="en-US" dirty="0" err="1" smtClean="0"/>
              <a:t>Informală</a:t>
            </a:r>
            <a:endParaRPr lang="en-US" dirty="0"/>
          </a:p>
        </p:txBody>
      </p:sp>
      <p:pic>
        <p:nvPicPr>
          <p:cNvPr id="9" name="Picture 8" descr="Separat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5412"/>
            <a:ext cx="9144000" cy="114300"/>
          </a:xfrm>
          <a:prstGeom prst="rect">
            <a:avLst/>
          </a:prstGeom>
        </p:spPr>
      </p:pic>
      <p:pic>
        <p:nvPicPr>
          <p:cNvPr id="10" name="Picture 9" descr="Separat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3" y="6242050"/>
            <a:ext cx="9144000" cy="114300"/>
          </a:xfrm>
          <a:prstGeom prst="rect">
            <a:avLst/>
          </a:prstGeom>
        </p:spPr>
      </p:pic>
    </p:spTree>
    <p:extLst>
      <p:ext uri="{BB962C8B-B14F-4D97-AF65-F5344CB8AC3E}">
        <p14:creationId xmlns:p14="http://schemas.microsoft.com/office/powerpoint/2010/main" val="97251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Date Placeholder 3"/>
          <p:cNvSpPr>
            <a:spLocks noGrp="1"/>
          </p:cNvSpPr>
          <p:nvPr>
            <p:ph type="dt" sz="half" idx="2"/>
          </p:nvPr>
        </p:nvSpPr>
        <p:spPr>
          <a:xfrm>
            <a:off x="457200" y="6356350"/>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Copyright 2013 - </a:t>
            </a:r>
            <a:r>
              <a:rPr lang="en-US" dirty="0" err="1" smtClean="0"/>
              <a:t>Școala</a:t>
            </a:r>
            <a:r>
              <a:rPr lang="en-US" dirty="0" smtClean="0"/>
              <a:t> </a:t>
            </a:r>
            <a:r>
              <a:rPr lang="en-US" dirty="0" err="1" smtClean="0"/>
              <a:t>Informală</a:t>
            </a:r>
            <a:r>
              <a:rPr lang="en-US" dirty="0" smtClean="0"/>
              <a:t> de IT</a:t>
            </a:r>
            <a:endParaRPr lang="en-US" dirty="0"/>
          </a:p>
        </p:txBody>
      </p:sp>
      <p:sp>
        <p:nvSpPr>
          <p:cNvPr id="8" name="Slide Number Placeholder 5"/>
          <p:cNvSpPr>
            <a:spLocks noGrp="1"/>
          </p:cNvSpPr>
          <p:nvPr>
            <p:ph type="sldNum" sz="quarter" idx="4"/>
          </p:nvPr>
        </p:nvSpPr>
        <p:spPr>
          <a:xfrm>
            <a:off x="5338149" y="6356350"/>
            <a:ext cx="334865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Un </a:t>
            </a:r>
            <a:r>
              <a:rPr lang="en-US" dirty="0" err="1" smtClean="0"/>
              <a:t>proiect</a:t>
            </a:r>
            <a:r>
              <a:rPr lang="en-US" dirty="0" smtClean="0"/>
              <a:t> al </a:t>
            </a:r>
            <a:r>
              <a:rPr lang="en-US" dirty="0" err="1" smtClean="0"/>
              <a:t>Asociației</a:t>
            </a:r>
            <a:r>
              <a:rPr lang="en-US" dirty="0" smtClean="0"/>
              <a:t> </a:t>
            </a:r>
            <a:r>
              <a:rPr lang="en-US" dirty="0" err="1" smtClean="0"/>
              <a:t>pentru</a:t>
            </a:r>
            <a:r>
              <a:rPr lang="en-US" dirty="0" smtClean="0"/>
              <a:t> </a:t>
            </a:r>
            <a:r>
              <a:rPr lang="en-US" dirty="0" err="1" smtClean="0"/>
              <a:t>Educație</a:t>
            </a:r>
            <a:r>
              <a:rPr lang="en-US" dirty="0" smtClean="0"/>
              <a:t> </a:t>
            </a:r>
            <a:r>
              <a:rPr lang="en-US" dirty="0" err="1" smtClean="0"/>
              <a:t>Informală</a:t>
            </a:r>
            <a:endParaRPr lang="en-US" dirty="0"/>
          </a:p>
        </p:txBody>
      </p:sp>
    </p:spTree>
    <p:extLst>
      <p:ext uri="{BB962C8B-B14F-4D97-AF65-F5344CB8AC3E}">
        <p14:creationId xmlns:p14="http://schemas.microsoft.com/office/powerpoint/2010/main" val="75290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79836" y="59401"/>
            <a:ext cx="6006964" cy="1143000"/>
          </a:xfrm>
          <a:prstGeom prst="rect">
            <a:avLst/>
          </a:prstGeom>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457200" y="6356350"/>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Copyright 2013 - </a:t>
            </a:r>
            <a:r>
              <a:rPr lang="en-US" dirty="0" err="1" smtClean="0"/>
              <a:t>Școala</a:t>
            </a:r>
            <a:r>
              <a:rPr lang="en-US" dirty="0" smtClean="0"/>
              <a:t> </a:t>
            </a:r>
            <a:r>
              <a:rPr lang="en-US" dirty="0" err="1" smtClean="0"/>
              <a:t>Informală</a:t>
            </a:r>
            <a:r>
              <a:rPr lang="en-US" dirty="0" smtClean="0"/>
              <a:t> de IT</a:t>
            </a:r>
            <a:endParaRPr lang="en-US" dirty="0"/>
          </a:p>
        </p:txBody>
      </p:sp>
      <p:sp>
        <p:nvSpPr>
          <p:cNvPr id="9" name="Slide Number Placeholder 5"/>
          <p:cNvSpPr>
            <a:spLocks noGrp="1"/>
          </p:cNvSpPr>
          <p:nvPr>
            <p:ph type="sldNum" sz="quarter" idx="4"/>
          </p:nvPr>
        </p:nvSpPr>
        <p:spPr>
          <a:xfrm>
            <a:off x="5338149" y="6356350"/>
            <a:ext cx="334865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Un </a:t>
            </a:r>
            <a:r>
              <a:rPr lang="en-US" dirty="0" err="1" smtClean="0"/>
              <a:t>proiect</a:t>
            </a:r>
            <a:r>
              <a:rPr lang="en-US" dirty="0" smtClean="0"/>
              <a:t> al </a:t>
            </a:r>
            <a:r>
              <a:rPr lang="en-US" dirty="0" err="1" smtClean="0"/>
              <a:t>Asociației</a:t>
            </a:r>
            <a:r>
              <a:rPr lang="en-US" dirty="0" smtClean="0"/>
              <a:t> </a:t>
            </a:r>
            <a:r>
              <a:rPr lang="en-US" dirty="0" err="1" smtClean="0"/>
              <a:t>pentru</a:t>
            </a:r>
            <a:r>
              <a:rPr lang="en-US" dirty="0" smtClean="0"/>
              <a:t> </a:t>
            </a:r>
            <a:r>
              <a:rPr lang="en-US" dirty="0" err="1" smtClean="0"/>
              <a:t>Educație</a:t>
            </a:r>
            <a:r>
              <a:rPr lang="en-US" dirty="0" smtClean="0"/>
              <a:t> </a:t>
            </a:r>
            <a:r>
              <a:rPr lang="en-US" dirty="0" err="1" smtClean="0"/>
              <a:t>Informală</a:t>
            </a:r>
            <a:endParaRPr lang="en-US" dirty="0"/>
          </a:p>
        </p:txBody>
      </p:sp>
      <p:pic>
        <p:nvPicPr>
          <p:cNvPr id="10" name="Picture 9" descr="Separat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5412"/>
            <a:ext cx="9144000" cy="114300"/>
          </a:xfrm>
          <a:prstGeom prst="rect">
            <a:avLst/>
          </a:prstGeom>
        </p:spPr>
      </p:pic>
      <p:pic>
        <p:nvPicPr>
          <p:cNvPr id="11" name="Picture 10" descr="Separat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2050"/>
            <a:ext cx="9144000" cy="114300"/>
          </a:xfrm>
          <a:prstGeom prst="rect">
            <a:avLst/>
          </a:prstGeom>
        </p:spPr>
      </p:pic>
    </p:spTree>
    <p:extLst>
      <p:ext uri="{BB962C8B-B14F-4D97-AF65-F5344CB8AC3E}">
        <p14:creationId xmlns:p14="http://schemas.microsoft.com/office/powerpoint/2010/main" val="206815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5758" y="48639"/>
            <a:ext cx="5641042" cy="1143000"/>
          </a:xfrm>
          <a:prstGeom prst="rect">
            <a:avLst/>
          </a:prstGeom>
        </p:spPr>
        <p:txBody>
          <a:bodyPr/>
          <a:lstStyle>
            <a:lvl1pPr>
              <a:defRPr sz="32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10"/>
          </p:nvPr>
        </p:nvSpPr>
        <p:spPr>
          <a:xfrm>
            <a:off x="457200" y="6356350"/>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Copyright 2013 - </a:t>
            </a:r>
            <a:r>
              <a:rPr lang="en-US" dirty="0" err="1" smtClean="0"/>
              <a:t>Școala</a:t>
            </a:r>
            <a:r>
              <a:rPr lang="en-US" dirty="0" smtClean="0"/>
              <a:t> </a:t>
            </a:r>
            <a:r>
              <a:rPr lang="en-US" dirty="0" err="1" smtClean="0"/>
              <a:t>Informală</a:t>
            </a:r>
            <a:r>
              <a:rPr lang="en-US" dirty="0" smtClean="0"/>
              <a:t> de IT</a:t>
            </a:r>
            <a:endParaRPr lang="en-US" dirty="0"/>
          </a:p>
        </p:txBody>
      </p:sp>
      <p:sp>
        <p:nvSpPr>
          <p:cNvPr id="11" name="Slide Number Placeholder 5"/>
          <p:cNvSpPr>
            <a:spLocks noGrp="1"/>
          </p:cNvSpPr>
          <p:nvPr>
            <p:ph type="sldNum" sz="quarter" idx="11"/>
          </p:nvPr>
        </p:nvSpPr>
        <p:spPr>
          <a:xfrm>
            <a:off x="5338149" y="6356350"/>
            <a:ext cx="334865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Un </a:t>
            </a:r>
            <a:r>
              <a:rPr lang="en-US" dirty="0" err="1" smtClean="0"/>
              <a:t>proiect</a:t>
            </a:r>
            <a:r>
              <a:rPr lang="en-US" dirty="0" smtClean="0"/>
              <a:t> al </a:t>
            </a:r>
            <a:r>
              <a:rPr lang="en-US" dirty="0" err="1" smtClean="0"/>
              <a:t>Asociației</a:t>
            </a:r>
            <a:r>
              <a:rPr lang="en-US" dirty="0" smtClean="0"/>
              <a:t> </a:t>
            </a:r>
            <a:r>
              <a:rPr lang="en-US" dirty="0" err="1" smtClean="0"/>
              <a:t>pentru</a:t>
            </a:r>
            <a:r>
              <a:rPr lang="en-US" dirty="0" smtClean="0"/>
              <a:t> </a:t>
            </a:r>
            <a:r>
              <a:rPr lang="en-US" dirty="0" err="1" smtClean="0"/>
              <a:t>Educație</a:t>
            </a:r>
            <a:r>
              <a:rPr lang="en-US" dirty="0" smtClean="0"/>
              <a:t> </a:t>
            </a:r>
            <a:r>
              <a:rPr lang="en-US" dirty="0" err="1" smtClean="0"/>
              <a:t>Informală</a:t>
            </a:r>
            <a:endParaRPr lang="en-US" dirty="0"/>
          </a:p>
        </p:txBody>
      </p:sp>
    </p:spTree>
    <p:extLst>
      <p:ext uri="{BB962C8B-B14F-4D97-AF65-F5344CB8AC3E}">
        <p14:creationId xmlns:p14="http://schemas.microsoft.com/office/powerpoint/2010/main" val="253055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73560" y="91686"/>
            <a:ext cx="5813240" cy="1143000"/>
          </a:xfrm>
          <a:prstGeom prst="rect">
            <a:avLst/>
          </a:prstGeom>
        </p:spPr>
        <p:txBody>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6D4ABE5-887C-B841-AB47-732E8787CB0A}" type="datetimeFigureOut">
              <a:rPr lang="en-US" smtClean="0"/>
              <a:t>10/20/16</a:t>
            </a:fld>
            <a:endParaRPr lang="en-US"/>
          </a:p>
        </p:txBody>
      </p:sp>
      <p:sp>
        <p:nvSpPr>
          <p:cNvPr id="5" name="Slide Number Placeholder 4"/>
          <p:cNvSpPr>
            <a:spLocks noGrp="1"/>
          </p:cNvSpPr>
          <p:nvPr>
            <p:ph type="sldNum" sz="quarter" idx="12"/>
          </p:nvPr>
        </p:nvSpPr>
        <p:spPr/>
        <p:txBody>
          <a:bodyPr/>
          <a:lstStyle/>
          <a:p>
            <a:fld id="{87D08B22-3343-554B-A691-E00E327FF19A}" type="slidenum">
              <a:rPr lang="en-US" smtClean="0"/>
              <a:t>‹#›</a:t>
            </a:fld>
            <a:endParaRPr lang="en-US"/>
          </a:p>
        </p:txBody>
      </p:sp>
    </p:spTree>
    <p:extLst>
      <p:ext uri="{BB962C8B-B14F-4D97-AF65-F5344CB8AC3E}">
        <p14:creationId xmlns:p14="http://schemas.microsoft.com/office/powerpoint/2010/main" val="365984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356350"/>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Copyright 2013 - </a:t>
            </a:r>
            <a:r>
              <a:rPr lang="en-US" dirty="0" err="1" smtClean="0"/>
              <a:t>Școala</a:t>
            </a:r>
            <a:r>
              <a:rPr lang="en-US" dirty="0" smtClean="0"/>
              <a:t> </a:t>
            </a:r>
            <a:r>
              <a:rPr lang="en-US" dirty="0" err="1" smtClean="0"/>
              <a:t>Informală</a:t>
            </a:r>
            <a:r>
              <a:rPr lang="en-US" dirty="0" smtClean="0"/>
              <a:t> de IT</a:t>
            </a:r>
            <a:endParaRPr lang="en-US" dirty="0"/>
          </a:p>
        </p:txBody>
      </p:sp>
      <p:sp>
        <p:nvSpPr>
          <p:cNvPr id="6" name="Slide Number Placeholder 5"/>
          <p:cNvSpPr>
            <a:spLocks noGrp="1"/>
          </p:cNvSpPr>
          <p:nvPr>
            <p:ph type="sldNum" sz="quarter" idx="4"/>
          </p:nvPr>
        </p:nvSpPr>
        <p:spPr>
          <a:xfrm>
            <a:off x="5338149" y="6356350"/>
            <a:ext cx="334865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Un </a:t>
            </a:r>
            <a:r>
              <a:rPr lang="en-US" dirty="0" err="1" smtClean="0"/>
              <a:t>proiect</a:t>
            </a:r>
            <a:r>
              <a:rPr lang="en-US" dirty="0" smtClean="0"/>
              <a:t> al </a:t>
            </a:r>
            <a:r>
              <a:rPr lang="en-US" dirty="0" err="1" smtClean="0"/>
              <a:t>Asociației</a:t>
            </a:r>
            <a:r>
              <a:rPr lang="en-US" dirty="0" smtClean="0"/>
              <a:t> </a:t>
            </a:r>
            <a:r>
              <a:rPr lang="en-US" dirty="0" err="1" smtClean="0"/>
              <a:t>pentru</a:t>
            </a:r>
            <a:r>
              <a:rPr lang="en-US" dirty="0" smtClean="0"/>
              <a:t> </a:t>
            </a:r>
            <a:r>
              <a:rPr lang="en-US" dirty="0" err="1" smtClean="0"/>
              <a:t>Educație</a:t>
            </a:r>
            <a:r>
              <a:rPr lang="en-US" dirty="0" smtClean="0"/>
              <a:t> </a:t>
            </a:r>
            <a:r>
              <a:rPr lang="en-US" dirty="0" err="1" smtClean="0"/>
              <a:t>Informală</a:t>
            </a:r>
            <a:endParaRPr lang="en-US" dirty="0"/>
          </a:p>
        </p:txBody>
      </p:sp>
    </p:spTree>
    <p:extLst>
      <p:ext uri="{BB962C8B-B14F-4D97-AF65-F5344CB8AC3E}">
        <p14:creationId xmlns:p14="http://schemas.microsoft.com/office/powerpoint/2010/main" val="221901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597150"/>
            <a:ext cx="3008313" cy="35290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356350"/>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Copyright 2013 - </a:t>
            </a:r>
            <a:r>
              <a:rPr lang="en-US" dirty="0" err="1" smtClean="0"/>
              <a:t>Școala</a:t>
            </a:r>
            <a:r>
              <a:rPr lang="en-US" dirty="0" smtClean="0"/>
              <a:t> </a:t>
            </a:r>
            <a:r>
              <a:rPr lang="en-US" dirty="0" err="1" smtClean="0"/>
              <a:t>Informală</a:t>
            </a:r>
            <a:r>
              <a:rPr lang="en-US" dirty="0" smtClean="0"/>
              <a:t> de IT</a:t>
            </a:r>
            <a:endParaRPr lang="en-US" dirty="0"/>
          </a:p>
        </p:txBody>
      </p:sp>
      <p:sp>
        <p:nvSpPr>
          <p:cNvPr id="9" name="Slide Number Placeholder 5"/>
          <p:cNvSpPr>
            <a:spLocks noGrp="1"/>
          </p:cNvSpPr>
          <p:nvPr>
            <p:ph type="sldNum" sz="quarter" idx="4"/>
          </p:nvPr>
        </p:nvSpPr>
        <p:spPr>
          <a:xfrm>
            <a:off x="5338149" y="6356350"/>
            <a:ext cx="334865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Un </a:t>
            </a:r>
            <a:r>
              <a:rPr lang="en-US" dirty="0" err="1" smtClean="0"/>
              <a:t>proiect</a:t>
            </a:r>
            <a:r>
              <a:rPr lang="en-US" dirty="0" smtClean="0"/>
              <a:t> al </a:t>
            </a:r>
            <a:r>
              <a:rPr lang="en-US" dirty="0" err="1" smtClean="0"/>
              <a:t>Asociației</a:t>
            </a:r>
            <a:r>
              <a:rPr lang="en-US" dirty="0" smtClean="0"/>
              <a:t> </a:t>
            </a:r>
            <a:r>
              <a:rPr lang="en-US" dirty="0" err="1" smtClean="0"/>
              <a:t>pentru</a:t>
            </a:r>
            <a:r>
              <a:rPr lang="en-US" dirty="0" smtClean="0"/>
              <a:t> </a:t>
            </a:r>
            <a:r>
              <a:rPr lang="en-US" dirty="0" err="1" smtClean="0"/>
              <a:t>Educație</a:t>
            </a:r>
            <a:r>
              <a:rPr lang="en-US" dirty="0" smtClean="0"/>
              <a:t> </a:t>
            </a:r>
            <a:r>
              <a:rPr lang="en-US" dirty="0" err="1" smtClean="0"/>
              <a:t>Informală</a:t>
            </a:r>
            <a:endParaRPr lang="en-US" dirty="0"/>
          </a:p>
        </p:txBody>
      </p:sp>
    </p:spTree>
    <p:extLst>
      <p:ext uri="{BB962C8B-B14F-4D97-AF65-F5344CB8AC3E}">
        <p14:creationId xmlns:p14="http://schemas.microsoft.com/office/powerpoint/2010/main" val="288909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8161"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428161" y="1474375"/>
            <a:ext cx="5486400" cy="3253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428161"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356350"/>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Copyright 2013 - </a:t>
            </a:r>
            <a:r>
              <a:rPr lang="en-US" dirty="0" err="1" smtClean="0"/>
              <a:t>Școala</a:t>
            </a:r>
            <a:r>
              <a:rPr lang="en-US" dirty="0" smtClean="0"/>
              <a:t> </a:t>
            </a:r>
            <a:r>
              <a:rPr lang="en-US" dirty="0" err="1" smtClean="0"/>
              <a:t>Informală</a:t>
            </a:r>
            <a:r>
              <a:rPr lang="en-US" dirty="0" smtClean="0"/>
              <a:t> de IT</a:t>
            </a:r>
            <a:endParaRPr lang="en-US" dirty="0"/>
          </a:p>
        </p:txBody>
      </p:sp>
      <p:sp>
        <p:nvSpPr>
          <p:cNvPr id="9" name="Slide Number Placeholder 5"/>
          <p:cNvSpPr>
            <a:spLocks noGrp="1"/>
          </p:cNvSpPr>
          <p:nvPr>
            <p:ph type="sldNum" sz="quarter" idx="4"/>
          </p:nvPr>
        </p:nvSpPr>
        <p:spPr>
          <a:xfrm>
            <a:off x="5338149" y="6356350"/>
            <a:ext cx="334865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Un </a:t>
            </a:r>
            <a:r>
              <a:rPr lang="en-US" dirty="0" err="1" smtClean="0"/>
              <a:t>proiect</a:t>
            </a:r>
            <a:r>
              <a:rPr lang="en-US" dirty="0" smtClean="0"/>
              <a:t> al </a:t>
            </a:r>
            <a:r>
              <a:rPr lang="en-US" dirty="0" err="1" smtClean="0"/>
              <a:t>Asociației</a:t>
            </a:r>
            <a:r>
              <a:rPr lang="en-US" dirty="0" smtClean="0"/>
              <a:t> </a:t>
            </a:r>
            <a:r>
              <a:rPr lang="en-US" dirty="0" err="1" smtClean="0"/>
              <a:t>pentru</a:t>
            </a:r>
            <a:r>
              <a:rPr lang="en-US" dirty="0" smtClean="0"/>
              <a:t> </a:t>
            </a:r>
            <a:r>
              <a:rPr lang="en-US" dirty="0" err="1" smtClean="0"/>
              <a:t>Educație</a:t>
            </a:r>
            <a:r>
              <a:rPr lang="en-US" dirty="0" smtClean="0"/>
              <a:t> </a:t>
            </a:r>
            <a:r>
              <a:rPr lang="en-US" dirty="0" err="1" smtClean="0"/>
              <a:t>Informală</a:t>
            </a:r>
            <a:endParaRPr lang="en-US" dirty="0"/>
          </a:p>
        </p:txBody>
      </p:sp>
    </p:spTree>
    <p:extLst>
      <p:ext uri="{BB962C8B-B14F-4D97-AF65-F5344CB8AC3E}">
        <p14:creationId xmlns:p14="http://schemas.microsoft.com/office/powerpoint/2010/main" val="17519309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19799" y="6356350"/>
            <a:ext cx="26670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10" name="Picture 9" descr="logo_color.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44398" y="214979"/>
            <a:ext cx="2141716" cy="932831"/>
          </a:xfrm>
          <a:prstGeom prst="rect">
            <a:avLst/>
          </a:prstGeom>
        </p:spPr>
      </p:pic>
      <p:pic>
        <p:nvPicPr>
          <p:cNvPr id="11" name="Picture 10" descr="Separator.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1245412"/>
            <a:ext cx="9144000" cy="114300"/>
          </a:xfrm>
          <a:prstGeom prst="rect">
            <a:avLst/>
          </a:prstGeom>
        </p:spPr>
      </p:pic>
      <p:pic>
        <p:nvPicPr>
          <p:cNvPr id="12" name="Picture 11" descr="Separator.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6242050"/>
            <a:ext cx="9144000" cy="114300"/>
          </a:xfrm>
          <a:prstGeom prst="rect">
            <a:avLst/>
          </a:prstGeom>
        </p:spPr>
      </p:pic>
      <p:sp>
        <p:nvSpPr>
          <p:cNvPr id="13" name="Title Placeholder 12"/>
          <p:cNvSpPr>
            <a:spLocks noGrp="1"/>
          </p:cNvSpPr>
          <p:nvPr>
            <p:ph type="title"/>
          </p:nvPr>
        </p:nvSpPr>
        <p:spPr>
          <a:xfrm>
            <a:off x="2808986" y="102412"/>
            <a:ext cx="5877815" cy="1143000"/>
          </a:xfrm>
          <a:prstGeom prst="rect">
            <a:avLst/>
          </a:prstGeom>
        </p:spPr>
        <p:txBody>
          <a:bodyPr vert="horz" lIns="91440" tIns="45720" rIns="91440" bIns="45720" rtlCol="0" anchor="ctr">
            <a:normAutofit/>
          </a:bodyPr>
          <a:lstStyle/>
          <a:p>
            <a:r>
              <a:rPr lang="x-none" dirty="0" smtClean="0"/>
              <a:t>Click to edit Master title style</a:t>
            </a:r>
            <a:endParaRPr lang="en-US" dirty="0"/>
          </a:p>
        </p:txBody>
      </p:sp>
      <p:sp>
        <p:nvSpPr>
          <p:cNvPr id="15" name="Footer Placeholder 1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Copyright 2013 - </a:t>
            </a:r>
            <a:r>
              <a:rPr lang="en-US" dirty="0" err="1" smtClean="0"/>
              <a:t>Școala</a:t>
            </a:r>
            <a:r>
              <a:rPr lang="en-US" dirty="0" smtClean="0"/>
              <a:t> </a:t>
            </a:r>
            <a:r>
              <a:rPr lang="en-US" dirty="0" err="1" smtClean="0"/>
              <a:t>Informală</a:t>
            </a:r>
            <a:r>
              <a:rPr lang="en-US" dirty="0" smtClean="0"/>
              <a:t> de IT</a:t>
            </a:r>
            <a:endParaRPr lang="en-US" dirty="0"/>
          </a:p>
        </p:txBody>
      </p:sp>
    </p:spTree>
    <p:extLst>
      <p:ext uri="{BB962C8B-B14F-4D97-AF65-F5344CB8AC3E}">
        <p14:creationId xmlns:p14="http://schemas.microsoft.com/office/powerpoint/2010/main" val="2598204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8" r:id="rId11"/>
    <p:sldLayoutId id="2147483659" r:id="rId12"/>
  </p:sldLayoutIdLst>
  <p:txStyles>
    <p:titleStyle>
      <a:lvl1pPr algn="ctr" defTabSz="457200" rtl="0" eaLnBrk="1" latinLnBrk="0" hangingPunct="1">
        <a:spcBef>
          <a:spcPct val="0"/>
        </a:spcBef>
        <a:buNone/>
        <a:defRPr sz="3200" kern="1200">
          <a:solidFill>
            <a:schemeClr val="tx1"/>
          </a:solidFill>
          <a:latin typeface="Verdana"/>
          <a:ea typeface="+mj-ea"/>
          <a:cs typeface="Verdan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Verdana"/>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hyperlink" Target="https://www.tutorialspoint.com/java/java_loop_control.htm" TargetMode="External"/><Relationship Id="rId4" Type="http://schemas.openxmlformats.org/officeDocument/2006/relationships/hyperlink" Target="https://www.tutorialspoint.com/java/java_basic_datatypes.htm" TargetMode="External"/><Relationship Id="rId5" Type="http://schemas.openxmlformats.org/officeDocument/2006/relationships/hyperlink" Target="https://docs.oracle.com/javase/tutorial/java/nutsandbolts/operators.html" TargetMode="External"/><Relationship Id="rId6" Type="http://schemas.openxmlformats.org/officeDocument/2006/relationships/hyperlink" Target="https://docs.oracle.com/javase/tutorial/java/nutsandbolts/datatypes.html" TargetMode="External"/><Relationship Id="rId7" Type="http://schemas.openxmlformats.org/officeDocument/2006/relationships/hyperlink" Target="https://docs.oracle.com/javase/tutorial/java/nutsandbolts/flow.html" TargetMode="External"/><Relationship Id="rId1" Type="http://schemas.openxmlformats.org/officeDocument/2006/relationships/slideLayout" Target="../slideLayouts/slideLayout2.xml"/><Relationship Id="rId2" Type="http://schemas.openxmlformats.org/officeDocument/2006/relationships/hyperlink" Target="https://www.tutorialspoint.com/java/java_basic_operators.ht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Java</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22934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these bits executed?</a:t>
            </a:r>
            <a:endParaRPr lang="en-US" dirty="0"/>
          </a:p>
        </p:txBody>
      </p:sp>
      <p:sp>
        <p:nvSpPr>
          <p:cNvPr id="3" name="Content Placeholder 2"/>
          <p:cNvSpPr>
            <a:spLocks noGrp="1"/>
          </p:cNvSpPr>
          <p:nvPr>
            <p:ph idx="1"/>
          </p:nvPr>
        </p:nvSpPr>
        <p:spPr/>
        <p:txBody>
          <a:bodyPr>
            <a:normAutofit/>
          </a:bodyPr>
          <a:lstStyle/>
          <a:p>
            <a:r>
              <a:rPr lang="en-US" sz="1800" dirty="0" smtClean="0"/>
              <a:t>CPU </a:t>
            </a:r>
            <a:r>
              <a:rPr lang="en-US" sz="1800" b="1" dirty="0" smtClean="0">
                <a:solidFill>
                  <a:srgbClr val="FF0000"/>
                </a:solidFill>
              </a:rPr>
              <a:t>continuously</a:t>
            </a:r>
            <a:r>
              <a:rPr lang="en-US" sz="1800" dirty="0" smtClean="0"/>
              <a:t> does this:</a:t>
            </a:r>
          </a:p>
          <a:p>
            <a:pPr marL="800100" lvl="1" indent="-342900">
              <a:buFont typeface="+mj-lt"/>
              <a:buAutoNum type="arabicPeriod"/>
            </a:pPr>
            <a:r>
              <a:rPr lang="en-US" sz="1400" dirty="0" smtClean="0"/>
              <a:t>Loads next instruction from memory: 10000011 (opcode for ADD)</a:t>
            </a:r>
          </a:p>
          <a:p>
            <a:pPr marL="800100" lvl="1" indent="-342900">
              <a:buFont typeface="+mj-lt"/>
              <a:buAutoNum type="arabicPeriod"/>
            </a:pPr>
            <a:r>
              <a:rPr lang="en-US" sz="1400" dirty="0" smtClean="0"/>
              <a:t>Loads operands from memory: 1011001…001 (some numbers)</a:t>
            </a:r>
          </a:p>
          <a:p>
            <a:pPr marL="800100" lvl="1" indent="-342900">
              <a:buFont typeface="+mj-lt"/>
              <a:buAutoNum type="arabicPeriod"/>
            </a:pPr>
            <a:r>
              <a:rPr lang="en-US" sz="1400" dirty="0" smtClean="0"/>
              <a:t>Performs operation (ALU)</a:t>
            </a:r>
          </a:p>
          <a:p>
            <a:pPr marL="800100" lvl="1" indent="-342900">
              <a:buFont typeface="+mj-lt"/>
              <a:buAutoNum type="arabicPeriod"/>
            </a:pPr>
            <a:r>
              <a:rPr lang="en-US" sz="1400" dirty="0" smtClean="0"/>
              <a:t>Stores result back in memory</a:t>
            </a:r>
          </a:p>
          <a:p>
            <a:r>
              <a:rPr lang="en-US" sz="1800" dirty="0"/>
              <a:t>V</a:t>
            </a:r>
            <a:r>
              <a:rPr lang="en-US" sz="1800" dirty="0" smtClean="0"/>
              <a:t>on </a:t>
            </a:r>
            <a:r>
              <a:rPr lang="en-US" sz="1800" dirty="0" err="1" smtClean="0"/>
              <a:t>Newmann</a:t>
            </a:r>
            <a:r>
              <a:rPr lang="en-US" sz="1800" dirty="0" smtClean="0"/>
              <a:t> machine</a:t>
            </a:r>
          </a:p>
          <a:p>
            <a:r>
              <a:rPr lang="en-US" sz="1800" b="1" dirty="0" smtClean="0">
                <a:solidFill>
                  <a:srgbClr val="FF0000"/>
                </a:solidFill>
              </a:rPr>
              <a:t>JVM does the same!</a:t>
            </a:r>
          </a:p>
          <a:p>
            <a:r>
              <a:rPr lang="en-US" sz="1800" dirty="0" smtClean="0"/>
              <a:t>It emulates a machine</a:t>
            </a:r>
          </a:p>
          <a:p>
            <a:pPr marL="0" indent="0">
              <a:buNone/>
            </a:pPr>
            <a:endParaRPr lang="en-US" sz="1800" b="1" dirty="0" smtClean="0">
              <a:solidFill>
                <a:srgbClr val="FF0000"/>
              </a:solidFill>
            </a:endParaRPr>
          </a:p>
          <a:p>
            <a:pPr marL="0" indent="0">
              <a:buNone/>
            </a:pPr>
            <a:endParaRPr lang="en-US"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5" y="3385339"/>
            <a:ext cx="3112129" cy="2845599"/>
          </a:xfrm>
          <a:prstGeom prst="rect">
            <a:avLst/>
          </a:prstGeom>
        </p:spPr>
      </p:pic>
    </p:spTree>
    <p:extLst>
      <p:ext uri="{BB962C8B-B14F-4D97-AF65-F5344CB8AC3E}">
        <p14:creationId xmlns:p14="http://schemas.microsoft.com/office/powerpoint/2010/main" val="214751395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Source </a:t>
            </a:r>
            <a:r>
              <a:rPr lang="en-US" dirty="0" smtClean="0">
                <a:sym typeface="Wingdings" panose="05000000000000000000" pitchFamily="2" charset="2"/>
              </a:rPr>
              <a:t> </a:t>
            </a:r>
            <a:r>
              <a:rPr lang="en-US" dirty="0" smtClean="0"/>
              <a:t>Binary: The Java way</a:t>
            </a:r>
            <a:endParaRPr lang="en-US" dirty="0"/>
          </a:p>
        </p:txBody>
      </p:sp>
      <p:pic>
        <p:nvPicPr>
          <p:cNvPr id="6" name="Content Placeholder 5"/>
          <p:cNvPicPr>
            <a:picLocks noGrp="1" noChangeAspect="1"/>
          </p:cNvPicPr>
          <p:nvPr>
            <p:ph idx="1"/>
          </p:nvPr>
        </p:nvPicPr>
        <p:blipFill rotWithShape="1">
          <a:blip r:embed="rId2"/>
          <a:srcRect l="-66723" r="-78051" b="-10414"/>
          <a:stretch/>
        </p:blipFill>
        <p:spPr>
          <a:xfrm>
            <a:off x="2265134" y="1534894"/>
            <a:ext cx="8633028" cy="4684772"/>
          </a:xfrm>
        </p:spPr>
      </p:pic>
      <p:sp>
        <p:nvSpPr>
          <p:cNvPr id="3" name="Rectangle 2"/>
          <p:cNvSpPr/>
          <p:nvPr/>
        </p:nvSpPr>
        <p:spPr>
          <a:xfrm>
            <a:off x="733425" y="1534893"/>
            <a:ext cx="3521882" cy="3108544"/>
          </a:xfrm>
          <a:prstGeom prst="rect">
            <a:avLst/>
          </a:prstGeom>
        </p:spPr>
        <p:txBody>
          <a:bodyPr wrap="square">
            <a:spAutoFit/>
          </a:bodyPr>
          <a:lstStyle/>
          <a:p>
            <a:r>
              <a:rPr lang="en-US" dirty="0" err="1" smtClean="0"/>
              <a:t>javac</a:t>
            </a:r>
            <a:r>
              <a:rPr lang="en-US" dirty="0" smtClean="0"/>
              <a:t> Java code </a:t>
            </a:r>
            <a:r>
              <a:rPr lang="en-US" dirty="0" smtClean="0">
                <a:sym typeface="Wingdings" panose="05000000000000000000" pitchFamily="2" charset="2"/>
              </a:rPr>
              <a:t>=&gt; </a:t>
            </a:r>
            <a:r>
              <a:rPr lang="en-US" dirty="0" smtClean="0"/>
              <a:t>Java byte code: JVM instructions executed on virtual machine</a:t>
            </a:r>
          </a:p>
          <a:p>
            <a:r>
              <a:rPr lang="en-US" b="1" dirty="0">
                <a:cs typeface="Courier New" panose="02070309020205020404" pitchFamily="49" charset="0"/>
                <a:sym typeface="Wingdings" panose="05000000000000000000" pitchFamily="2" charset="2"/>
              </a:rPr>
              <a:t>JVM instruction </a:t>
            </a:r>
            <a:r>
              <a:rPr lang="en-US" b="1" dirty="0" smtClean="0">
                <a:cs typeface="Courier New" panose="02070309020205020404" pitchFamily="49" charset="0"/>
                <a:sym typeface="Wingdings" panose="05000000000000000000" pitchFamily="2" charset="2"/>
              </a:rPr>
              <a:t>set:</a:t>
            </a:r>
            <a:r>
              <a:rPr lang="en-US" sz="1600" b="1" dirty="0" smtClean="0">
                <a:cs typeface="Courier New" panose="02070309020205020404" pitchFamily="49" charset="0"/>
                <a:sym typeface="Wingdings" panose="05000000000000000000" pitchFamily="2" charset="2"/>
              </a:rPr>
              <a:t>  </a:t>
            </a:r>
            <a:r>
              <a:rPr lang="en-US" sz="1600" b="1" dirty="0" err="1" smtClean="0">
                <a:latin typeface="Courier New" panose="02070309020205020404" pitchFamily="49" charset="0"/>
                <a:cs typeface="Courier New" panose="02070309020205020404" pitchFamily="49" charset="0"/>
              </a:rPr>
              <a:t>dadd</a:t>
            </a:r>
            <a:r>
              <a:rPr lang="en-US" sz="1600" dirty="0" smtClean="0">
                <a:latin typeface="Courier New" panose="02070309020205020404" pitchFamily="49" charset="0"/>
                <a:cs typeface="Courier New" panose="02070309020205020404" pitchFamily="49" charset="0"/>
              </a:rPr>
              <a:t> d1, d2; </a:t>
            </a:r>
            <a:r>
              <a:rPr lang="en-US" sz="1600" b="1" dirty="0" err="1">
                <a:latin typeface="Courier New" panose="02070309020205020404" pitchFamily="49" charset="0"/>
                <a:cs typeface="Courier New" panose="02070309020205020404" pitchFamily="49" charset="0"/>
                <a:sym typeface="Wingdings" panose="05000000000000000000" pitchFamily="2" charset="2"/>
              </a:rPr>
              <a:t>daload</a:t>
            </a:r>
            <a:r>
              <a:rPr lang="en-US" sz="1600" dirty="0">
                <a:latin typeface="Courier New" panose="02070309020205020404" pitchFamily="49" charset="0"/>
                <a:cs typeface="Courier New" panose="02070309020205020404" pitchFamily="49" charset="0"/>
                <a:sym typeface="Wingdings" panose="05000000000000000000" pitchFamily="2" charset="2"/>
              </a:rPr>
              <a:t>, </a:t>
            </a:r>
            <a:r>
              <a:rPr lang="en-US" sz="1600" b="1" dirty="0" err="1">
                <a:latin typeface="Courier New" panose="02070309020205020404" pitchFamily="49" charset="0"/>
                <a:cs typeface="Courier New" panose="02070309020205020404" pitchFamily="49" charset="0"/>
                <a:sym typeface="Wingdings" panose="05000000000000000000" pitchFamily="2" charset="2"/>
              </a:rPr>
              <a:t>dastore</a:t>
            </a:r>
            <a:r>
              <a:rPr lang="en-US" sz="1600" dirty="0">
                <a:latin typeface="Courier New" panose="02070309020205020404" pitchFamily="49" charset="0"/>
                <a:cs typeface="Courier New" panose="02070309020205020404" pitchFamily="49" charset="0"/>
                <a:sym typeface="Wingdings" panose="05000000000000000000" pitchFamily="2" charset="2"/>
              </a:rPr>
              <a:t>, </a:t>
            </a:r>
            <a:r>
              <a:rPr lang="en-US" sz="1600" b="1" dirty="0" smtClean="0">
                <a:latin typeface="Courier New" panose="02070309020205020404" pitchFamily="49" charset="0"/>
                <a:cs typeface="Courier New" panose="02070309020205020404" pitchFamily="49" charset="0"/>
                <a:sym typeface="Wingdings" panose="05000000000000000000" pitchFamily="2" charset="2"/>
              </a:rPr>
              <a:t>d2f,…</a:t>
            </a:r>
            <a:endParaRPr lang="en-US" sz="1600" dirty="0" smtClean="0">
              <a:cs typeface="Courier New" panose="02070309020205020404" pitchFamily="49" charset="0"/>
              <a:sym typeface="Wingdings" panose="05000000000000000000" pitchFamily="2" charset="2"/>
            </a:endParaRPr>
          </a:p>
          <a:p>
            <a:r>
              <a:rPr lang="en-US" dirty="0" smtClean="0">
                <a:sym typeface="Wingdings" panose="05000000000000000000" pitchFamily="2" charset="2"/>
              </a:rPr>
              <a:t>Byte code: interpreted </a:t>
            </a:r>
            <a:r>
              <a:rPr lang="en-US" b="1" dirty="0" smtClean="0">
                <a:sym typeface="Wingdings" panose="05000000000000000000" pitchFamily="2" charset="2"/>
              </a:rPr>
              <a:t>OR</a:t>
            </a:r>
            <a:r>
              <a:rPr lang="en-US" dirty="0" smtClean="0">
                <a:sym typeface="Wingdings" panose="05000000000000000000" pitchFamily="2" charset="2"/>
              </a:rPr>
              <a:t> transformed into machine code </a:t>
            </a:r>
            <a:r>
              <a:rPr lang="en-US" b="1" i="1" dirty="0" smtClean="0">
                <a:sym typeface="Wingdings" panose="05000000000000000000" pitchFamily="2" charset="2"/>
              </a:rPr>
              <a:t>at runtime</a:t>
            </a:r>
          </a:p>
          <a:p>
            <a:r>
              <a:rPr lang="en-US" dirty="0" smtClean="0">
                <a:sym typeface="Wingdings" panose="05000000000000000000" pitchFamily="2" charset="2"/>
              </a:rPr>
              <a:t>Same thing: load instruction (</a:t>
            </a:r>
            <a:r>
              <a:rPr lang="en-US" b="1" dirty="0" smtClean="0">
                <a:sym typeface="Wingdings" panose="05000000000000000000" pitchFamily="2" charset="2"/>
              </a:rPr>
              <a:t>opcode</a:t>
            </a:r>
            <a:r>
              <a:rPr lang="en-US" dirty="0" smtClean="0">
                <a:sym typeface="Wingdings" panose="05000000000000000000" pitchFamily="2" charset="2"/>
              </a:rPr>
              <a:t>), load operands, execute, and store</a:t>
            </a:r>
            <a:endParaRPr lang="en-US" dirty="0"/>
          </a:p>
        </p:txBody>
      </p:sp>
    </p:spTree>
    <p:extLst>
      <p:ext uri="{BB962C8B-B14F-4D97-AF65-F5344CB8AC3E}">
        <p14:creationId xmlns:p14="http://schemas.microsoft.com/office/powerpoint/2010/main" val="36038735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a:t>
            </a:r>
            <a:endParaRPr lang="en-US" dirty="0"/>
          </a:p>
        </p:txBody>
      </p:sp>
      <p:pic>
        <p:nvPicPr>
          <p:cNvPr id="4" name="Content Placeholder 3"/>
          <p:cNvPicPr>
            <a:picLocks noGrp="1" noChangeAspect="1"/>
          </p:cNvPicPr>
          <p:nvPr>
            <p:ph idx="1"/>
          </p:nvPr>
        </p:nvPicPr>
        <p:blipFill>
          <a:blip r:embed="rId2"/>
          <a:srcRect t="13336" b="13336"/>
          <a:stretch>
            <a:fillRect/>
          </a:stretch>
        </p:blipFill>
        <p:spPr/>
      </p:pic>
    </p:spTree>
    <p:extLst>
      <p:ext uri="{BB962C8B-B14F-4D97-AF65-F5344CB8AC3E}">
        <p14:creationId xmlns:p14="http://schemas.microsoft.com/office/powerpoint/2010/main" val="32143408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pic>
        <p:nvPicPr>
          <p:cNvPr id="4" name="Content Placeholder 3"/>
          <p:cNvPicPr>
            <a:picLocks noGrp="1" noChangeAspect="1"/>
          </p:cNvPicPr>
          <p:nvPr>
            <p:ph idx="1"/>
          </p:nvPr>
        </p:nvPicPr>
        <p:blipFill>
          <a:blip r:embed="rId3"/>
          <a:srcRect t="-9920" b="-9920"/>
          <a:stretch>
            <a:fillRect/>
          </a:stretch>
        </p:blipFill>
        <p:spPr>
          <a:xfrm>
            <a:off x="457200" y="1600200"/>
            <a:ext cx="2191081" cy="2423788"/>
          </a:xfrm>
          <a:prstGeom prst="rect">
            <a:avLst/>
          </a:prstGeom>
        </p:spPr>
      </p:pic>
      <p:sp>
        <p:nvSpPr>
          <p:cNvPr id="5" name="TextBox 4"/>
          <p:cNvSpPr txBox="1"/>
          <p:nvPr/>
        </p:nvSpPr>
        <p:spPr>
          <a:xfrm>
            <a:off x="3175235" y="1850866"/>
            <a:ext cx="5093887" cy="1200329"/>
          </a:xfrm>
          <a:prstGeom prst="rect">
            <a:avLst/>
          </a:prstGeom>
          <a:noFill/>
        </p:spPr>
        <p:txBody>
          <a:bodyPr wrap="square" rtlCol="0">
            <a:spAutoFit/>
          </a:bodyPr>
          <a:lstStyle/>
          <a:p>
            <a:pPr marL="285750" indent="-285750">
              <a:buFontTx/>
              <a:buChar char="-"/>
            </a:pPr>
            <a:r>
              <a:rPr lang="en-US" dirty="0" smtClean="0"/>
              <a:t>Download JDK</a:t>
            </a:r>
          </a:p>
          <a:p>
            <a:pPr marL="285750" indent="-285750">
              <a:buFontTx/>
              <a:buChar char="-"/>
            </a:pPr>
            <a:r>
              <a:rPr lang="en-US" dirty="0" smtClean="0"/>
              <a:t>Set JAVA_HOME, path</a:t>
            </a:r>
          </a:p>
          <a:p>
            <a:pPr marL="285750" indent="-285750">
              <a:buFontTx/>
              <a:buChar char="-"/>
            </a:pPr>
            <a:r>
              <a:rPr lang="en-US" dirty="0" smtClean="0"/>
              <a:t>Run </a:t>
            </a:r>
            <a:r>
              <a:rPr lang="en-US" dirty="0" err="1" smtClean="0"/>
              <a:t>javac</a:t>
            </a:r>
            <a:endParaRPr lang="en-US" dirty="0" smtClean="0"/>
          </a:p>
          <a:p>
            <a:pPr marL="285750" indent="-285750">
              <a:buFontTx/>
              <a:buChar char="-"/>
            </a:pPr>
            <a:r>
              <a:rPr lang="en-US" dirty="0" smtClean="0"/>
              <a:t>Run java</a:t>
            </a:r>
            <a:endParaRPr lang="en-US" dirty="0"/>
          </a:p>
        </p:txBody>
      </p:sp>
    </p:spTree>
    <p:extLst>
      <p:ext uri="{BB962C8B-B14F-4D97-AF65-F5344CB8AC3E}">
        <p14:creationId xmlns:p14="http://schemas.microsoft.com/office/powerpoint/2010/main" val="246148010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Class Structure</a:t>
            </a:r>
            <a:endParaRPr lang="en-US" dirty="0"/>
          </a:p>
        </p:txBody>
      </p:sp>
      <p:pic>
        <p:nvPicPr>
          <p:cNvPr id="6" name="Content Placeholder 5" descr="Screen Shot 2015-03-29 at 1.57.52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1834" t="-20639" r="-9982" b="-12394"/>
          <a:stretch/>
        </p:blipFill>
        <p:spPr>
          <a:xfrm>
            <a:off x="605828" y="459339"/>
            <a:ext cx="8229600" cy="6257124"/>
          </a:xfrm>
        </p:spPr>
      </p:pic>
    </p:spTree>
    <p:extLst>
      <p:ext uri="{BB962C8B-B14F-4D97-AF65-F5344CB8AC3E}">
        <p14:creationId xmlns:p14="http://schemas.microsoft.com/office/powerpoint/2010/main" val="21434926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pic>
        <p:nvPicPr>
          <p:cNvPr id="4" name="Content Placeholder 3"/>
          <p:cNvPicPr>
            <a:picLocks noGrp="1" noChangeAspect="1"/>
          </p:cNvPicPr>
          <p:nvPr>
            <p:ph idx="1"/>
          </p:nvPr>
        </p:nvPicPr>
        <p:blipFill rotWithShape="1">
          <a:blip r:embed="rId2"/>
          <a:srcRect t="-33113" b="-33113"/>
          <a:stretch/>
        </p:blipFill>
        <p:spPr>
          <a:xfrm>
            <a:off x="457200" y="871711"/>
            <a:ext cx="2191081" cy="3361999"/>
          </a:xfrm>
          <a:prstGeom prst="rect">
            <a:avLst/>
          </a:prstGeom>
        </p:spPr>
      </p:pic>
      <p:sp>
        <p:nvSpPr>
          <p:cNvPr id="5" name="TextBox 4"/>
          <p:cNvSpPr txBox="1"/>
          <p:nvPr/>
        </p:nvSpPr>
        <p:spPr>
          <a:xfrm>
            <a:off x="3175235" y="1850866"/>
            <a:ext cx="5093887" cy="1200329"/>
          </a:xfrm>
          <a:prstGeom prst="rect">
            <a:avLst/>
          </a:prstGeom>
          <a:noFill/>
        </p:spPr>
        <p:txBody>
          <a:bodyPr wrap="square" rtlCol="0">
            <a:spAutoFit/>
          </a:bodyPr>
          <a:lstStyle/>
          <a:p>
            <a:pPr marL="285750" indent="-285750">
              <a:buFontTx/>
              <a:buChar char="-"/>
            </a:pPr>
            <a:r>
              <a:rPr lang="en-US" dirty="0" smtClean="0"/>
              <a:t>Open a text editor</a:t>
            </a:r>
          </a:p>
          <a:p>
            <a:pPr marL="285750" indent="-285750">
              <a:buFontTx/>
              <a:buChar char="-"/>
            </a:pPr>
            <a:r>
              <a:rPr lang="en-US" dirty="0" smtClean="0"/>
              <a:t>Write the </a:t>
            </a:r>
            <a:r>
              <a:rPr lang="en-US" dirty="0" err="1" smtClean="0"/>
              <a:t>HelloWorldApp.java</a:t>
            </a:r>
            <a:endParaRPr lang="en-US" dirty="0" smtClean="0"/>
          </a:p>
          <a:p>
            <a:pPr marL="285750" indent="-285750">
              <a:buFontTx/>
              <a:buChar char="-"/>
            </a:pPr>
            <a:r>
              <a:rPr lang="en-US" dirty="0" smtClean="0"/>
              <a:t>Compile it</a:t>
            </a:r>
          </a:p>
          <a:p>
            <a:pPr marL="285750" indent="-285750">
              <a:buFontTx/>
              <a:buChar char="-"/>
            </a:pPr>
            <a:r>
              <a:rPr lang="en-US" dirty="0" smtClean="0"/>
              <a:t>Run it</a:t>
            </a:r>
            <a:endParaRPr lang="en-US" dirty="0"/>
          </a:p>
        </p:txBody>
      </p:sp>
    </p:spTree>
    <p:extLst>
      <p:ext uri="{BB962C8B-B14F-4D97-AF65-F5344CB8AC3E}">
        <p14:creationId xmlns:p14="http://schemas.microsoft.com/office/powerpoint/2010/main" val="6176605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a:t>
            </a:r>
            <a:endParaRPr lang="en-US" dirty="0"/>
          </a:p>
        </p:txBody>
      </p:sp>
      <p:pic>
        <p:nvPicPr>
          <p:cNvPr id="4" name="Content Placeholder 3" descr="Screen Shot 2015-03-30 at 4.45.20 PM.png"/>
          <p:cNvPicPr>
            <a:picLocks noGrp="1" noChangeAspect="1"/>
          </p:cNvPicPr>
          <p:nvPr>
            <p:ph idx="1"/>
          </p:nvPr>
        </p:nvPicPr>
        <p:blipFill>
          <a:blip r:embed="rId3">
            <a:extLst>
              <a:ext uri="{28A0092B-C50C-407E-A947-70E740481C1C}">
                <a14:useLocalDpi xmlns:a14="http://schemas.microsoft.com/office/drawing/2010/main" val="0"/>
              </a:ext>
            </a:extLst>
          </a:blip>
          <a:srcRect l="-7754" r="-7754"/>
          <a:stretch>
            <a:fillRect/>
          </a:stretch>
        </p:blipFill>
        <p:spPr/>
      </p:pic>
    </p:spTree>
    <p:extLst>
      <p:ext uri="{BB962C8B-B14F-4D97-AF65-F5344CB8AC3E}">
        <p14:creationId xmlns:p14="http://schemas.microsoft.com/office/powerpoint/2010/main" val="12950688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pPr marL="0" indent="0">
              <a:buNone/>
            </a:pPr>
            <a:r>
              <a:rPr lang="en-US" sz="1800" b="1" dirty="0" smtClean="0"/>
              <a:t>Terminology</a:t>
            </a:r>
          </a:p>
          <a:p>
            <a:r>
              <a:rPr lang="en-US" sz="1800" b="1" dirty="0" smtClean="0">
                <a:solidFill>
                  <a:srgbClr val="FF0000"/>
                </a:solidFill>
              </a:rPr>
              <a:t>Data type</a:t>
            </a:r>
            <a:r>
              <a:rPr lang="en-US" sz="1800" dirty="0" smtClean="0"/>
              <a:t> = a set of </a:t>
            </a:r>
            <a:r>
              <a:rPr lang="en-US" sz="1800" dirty="0" smtClean="0">
                <a:solidFill>
                  <a:srgbClr val="FF0000"/>
                </a:solidFill>
              </a:rPr>
              <a:t>values</a:t>
            </a:r>
            <a:r>
              <a:rPr lang="en-US" sz="1800" dirty="0" smtClean="0"/>
              <a:t> (definition domain) and a set of </a:t>
            </a:r>
            <a:r>
              <a:rPr lang="en-US" sz="1800" dirty="0" smtClean="0">
                <a:solidFill>
                  <a:srgbClr val="FF0000"/>
                </a:solidFill>
              </a:rPr>
              <a:t>operations</a:t>
            </a:r>
            <a:r>
              <a:rPr lang="en-US" sz="1800" dirty="0" smtClean="0"/>
              <a:t> defined on them</a:t>
            </a:r>
          </a:p>
          <a:p>
            <a:endParaRPr lang="en-US" sz="1800" dirty="0" smtClean="0"/>
          </a:p>
          <a:p>
            <a:endParaRPr lang="en-US" dirty="0"/>
          </a:p>
        </p:txBody>
      </p:sp>
    </p:spTree>
    <p:extLst>
      <p:ext uri="{BB962C8B-B14F-4D97-AF65-F5344CB8AC3E}">
        <p14:creationId xmlns:p14="http://schemas.microsoft.com/office/powerpoint/2010/main" val="31860185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pPr marL="0" indent="0">
              <a:buNone/>
            </a:pPr>
            <a:r>
              <a:rPr lang="en-US" sz="1800" b="1" dirty="0" smtClean="0"/>
              <a:t>Terminology</a:t>
            </a:r>
          </a:p>
          <a:p>
            <a:r>
              <a:rPr lang="en-US" sz="1800" b="1" dirty="0" smtClean="0">
                <a:solidFill>
                  <a:srgbClr val="FF0000"/>
                </a:solidFill>
              </a:rPr>
              <a:t>Data type</a:t>
            </a:r>
            <a:r>
              <a:rPr lang="en-US" sz="1800" dirty="0" smtClean="0"/>
              <a:t> = a set of </a:t>
            </a:r>
            <a:r>
              <a:rPr lang="en-US" sz="1800" dirty="0" smtClean="0">
                <a:solidFill>
                  <a:srgbClr val="FF0000"/>
                </a:solidFill>
              </a:rPr>
              <a:t>values</a:t>
            </a:r>
            <a:r>
              <a:rPr lang="en-US" sz="1800" dirty="0" smtClean="0"/>
              <a:t> (definition domain) and a set of </a:t>
            </a:r>
            <a:r>
              <a:rPr lang="en-US" sz="1800" dirty="0" smtClean="0">
                <a:solidFill>
                  <a:srgbClr val="FF0000"/>
                </a:solidFill>
              </a:rPr>
              <a:t>operations</a:t>
            </a:r>
            <a:r>
              <a:rPr lang="en-US" sz="1800" dirty="0" smtClean="0"/>
              <a:t> defined on them</a:t>
            </a:r>
          </a:p>
          <a:p>
            <a:r>
              <a:rPr lang="en-US" sz="1800" dirty="0" smtClean="0"/>
              <a:t>8 primitive (</a:t>
            </a:r>
            <a:r>
              <a:rPr lang="en-US" sz="1800" b="1" dirty="0" smtClean="0">
                <a:solidFill>
                  <a:srgbClr val="FF0000"/>
                </a:solidFill>
              </a:rPr>
              <a:t>built-in</a:t>
            </a:r>
            <a:r>
              <a:rPr lang="en-US" sz="1800" dirty="0" smtClean="0"/>
              <a:t>) data types in Java, mostly different types of </a:t>
            </a:r>
            <a:r>
              <a:rPr lang="en-US" sz="1800" b="1" dirty="0" smtClean="0"/>
              <a:t>numbers</a:t>
            </a:r>
            <a:r>
              <a:rPr lang="en-US" sz="1800" dirty="0" smtClean="0"/>
              <a:t>.</a:t>
            </a:r>
          </a:p>
          <a:p>
            <a:endParaRPr lang="en-US" sz="1800" dirty="0" smtClean="0"/>
          </a:p>
          <a:p>
            <a:endParaRPr lang="en-US" dirty="0"/>
          </a:p>
        </p:txBody>
      </p:sp>
    </p:spTree>
    <p:extLst>
      <p:ext uri="{BB962C8B-B14F-4D97-AF65-F5344CB8AC3E}">
        <p14:creationId xmlns:p14="http://schemas.microsoft.com/office/powerpoint/2010/main" val="313796885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pPr marL="0" indent="0">
              <a:buNone/>
            </a:pPr>
            <a:r>
              <a:rPr lang="en-US" sz="1800" b="1" dirty="0" smtClean="0"/>
              <a:t>Terminology</a:t>
            </a:r>
          </a:p>
          <a:p>
            <a:r>
              <a:rPr lang="en-US" sz="1800" b="1" dirty="0" smtClean="0">
                <a:solidFill>
                  <a:srgbClr val="FF0000"/>
                </a:solidFill>
              </a:rPr>
              <a:t>Data type</a:t>
            </a:r>
            <a:r>
              <a:rPr lang="en-US" sz="1800" dirty="0" smtClean="0"/>
              <a:t> = a set of </a:t>
            </a:r>
            <a:r>
              <a:rPr lang="en-US" sz="1800" dirty="0" smtClean="0">
                <a:solidFill>
                  <a:srgbClr val="FF0000"/>
                </a:solidFill>
              </a:rPr>
              <a:t>values</a:t>
            </a:r>
            <a:r>
              <a:rPr lang="en-US" sz="1800" dirty="0" smtClean="0"/>
              <a:t> (definition domain) and a set of </a:t>
            </a:r>
            <a:r>
              <a:rPr lang="en-US" sz="1800" dirty="0" smtClean="0">
                <a:solidFill>
                  <a:srgbClr val="FF0000"/>
                </a:solidFill>
              </a:rPr>
              <a:t>operations</a:t>
            </a:r>
            <a:r>
              <a:rPr lang="en-US" sz="1800" dirty="0" smtClean="0"/>
              <a:t> defined on them</a:t>
            </a:r>
          </a:p>
          <a:p>
            <a:r>
              <a:rPr lang="en-US" sz="1800" dirty="0" smtClean="0"/>
              <a:t>8 primitive (</a:t>
            </a:r>
            <a:r>
              <a:rPr lang="en-US" sz="1800" b="1" dirty="0" smtClean="0">
                <a:solidFill>
                  <a:srgbClr val="FF0000"/>
                </a:solidFill>
              </a:rPr>
              <a:t>built-in</a:t>
            </a:r>
            <a:r>
              <a:rPr lang="en-US" sz="1800" dirty="0" smtClean="0"/>
              <a:t>) data types in Java, mostly different types of </a:t>
            </a:r>
            <a:r>
              <a:rPr lang="en-US" sz="1800" b="1" dirty="0" smtClean="0"/>
              <a:t>numbers</a:t>
            </a:r>
            <a:r>
              <a:rPr lang="en-US" sz="1800" dirty="0" smtClean="0"/>
              <a:t>.</a:t>
            </a:r>
          </a:p>
          <a:p>
            <a:r>
              <a:rPr lang="en-US" sz="1800" dirty="0" smtClean="0"/>
              <a:t>Other types are provided in Java </a:t>
            </a:r>
            <a:r>
              <a:rPr lang="en-US" sz="1800" dirty="0" smtClean="0">
                <a:solidFill>
                  <a:srgbClr val="FF0000"/>
                </a:solidFill>
              </a:rPr>
              <a:t>libraries</a:t>
            </a:r>
          </a:p>
          <a:p>
            <a:endParaRPr lang="en-US" sz="1800" dirty="0" smtClean="0"/>
          </a:p>
          <a:p>
            <a:endParaRPr lang="en-US" dirty="0"/>
          </a:p>
        </p:txBody>
      </p:sp>
    </p:spTree>
    <p:extLst>
      <p:ext uri="{BB962C8B-B14F-4D97-AF65-F5344CB8AC3E}">
        <p14:creationId xmlns:p14="http://schemas.microsoft.com/office/powerpoint/2010/main" val="27469443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fontScale="85000" lnSpcReduction="20000"/>
          </a:bodyPr>
          <a:lstStyle/>
          <a:p>
            <a:pPr lvl="0"/>
            <a:r>
              <a:rPr lang="en-US" dirty="0" smtClean="0"/>
              <a:t>History</a:t>
            </a:r>
          </a:p>
          <a:p>
            <a:pPr lvl="0"/>
            <a:r>
              <a:rPr lang="en-US" dirty="0" smtClean="0"/>
              <a:t>Why Java?</a:t>
            </a:r>
            <a:endParaRPr lang="en-US" dirty="0"/>
          </a:p>
          <a:p>
            <a:pPr lvl="0"/>
            <a:r>
              <a:rPr lang="en-US" dirty="0" smtClean="0"/>
              <a:t>How Computers execute Code?</a:t>
            </a:r>
            <a:endParaRPr lang="en-US" dirty="0"/>
          </a:p>
          <a:p>
            <a:pPr lvl="0"/>
            <a:r>
              <a:rPr lang="en-US" dirty="0" smtClean="0"/>
              <a:t>How JVM executes Code?</a:t>
            </a:r>
          </a:p>
          <a:p>
            <a:r>
              <a:rPr lang="en-US" dirty="0" smtClean="0"/>
              <a:t>Toolchain</a:t>
            </a:r>
            <a:r>
              <a:rPr lang="en-US" dirty="0"/>
              <a:t>: </a:t>
            </a:r>
            <a:r>
              <a:rPr lang="en-US" dirty="0" err="1"/>
              <a:t>jdk</a:t>
            </a:r>
            <a:r>
              <a:rPr lang="en-US" dirty="0"/>
              <a:t>, </a:t>
            </a:r>
            <a:r>
              <a:rPr lang="en-US" dirty="0" err="1"/>
              <a:t>jre</a:t>
            </a:r>
            <a:r>
              <a:rPr lang="en-US" dirty="0"/>
              <a:t>, java, </a:t>
            </a:r>
            <a:r>
              <a:rPr lang="en-US" dirty="0" err="1"/>
              <a:t>javac</a:t>
            </a:r>
            <a:r>
              <a:rPr lang="en-US" dirty="0"/>
              <a:t>, jar, </a:t>
            </a:r>
            <a:r>
              <a:rPr lang="en-US" dirty="0" smtClean="0"/>
              <a:t>etc</a:t>
            </a:r>
            <a:r>
              <a:rPr lang="en-US" dirty="0" smtClean="0">
                <a:solidFill>
                  <a:srgbClr val="C00000"/>
                </a:solidFill>
              </a:rPr>
              <a:t>.</a:t>
            </a:r>
            <a:endParaRPr lang="en-US" dirty="0">
              <a:solidFill>
                <a:srgbClr val="C00000"/>
              </a:solidFill>
            </a:endParaRPr>
          </a:p>
          <a:p>
            <a:pPr lvl="0"/>
            <a:r>
              <a:rPr lang="en-US" dirty="0"/>
              <a:t>Application structure and elements </a:t>
            </a:r>
          </a:p>
          <a:p>
            <a:r>
              <a:rPr lang="en-US" dirty="0" smtClean="0"/>
              <a:t>Data Types</a:t>
            </a:r>
          </a:p>
          <a:p>
            <a:r>
              <a:rPr lang="en-US" dirty="0" smtClean="0"/>
              <a:t>Java libraries</a:t>
            </a:r>
          </a:p>
          <a:p>
            <a:r>
              <a:rPr lang="en-US" dirty="0" smtClean="0"/>
              <a:t>Flow of Control</a:t>
            </a:r>
          </a:p>
          <a:p>
            <a:pPr lvl="0"/>
            <a:r>
              <a:rPr lang="en-US" dirty="0" smtClean="0"/>
              <a:t>Javadoc</a:t>
            </a:r>
            <a:endParaRPr lang="en-US" dirty="0"/>
          </a:p>
        </p:txBody>
      </p:sp>
    </p:spTree>
    <p:extLst>
      <p:ext uri="{BB962C8B-B14F-4D97-AF65-F5344CB8AC3E}">
        <p14:creationId xmlns:p14="http://schemas.microsoft.com/office/powerpoint/2010/main" val="240245649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pPr marL="0" indent="0">
              <a:buNone/>
            </a:pPr>
            <a:r>
              <a:rPr lang="en-US" sz="1800" b="1" dirty="0" smtClean="0"/>
              <a:t>Terminology</a:t>
            </a:r>
          </a:p>
          <a:p>
            <a:r>
              <a:rPr lang="en-US" sz="1800" b="1" dirty="0" smtClean="0">
                <a:solidFill>
                  <a:srgbClr val="FF0000"/>
                </a:solidFill>
              </a:rPr>
              <a:t>Data type</a:t>
            </a:r>
            <a:r>
              <a:rPr lang="en-US" sz="1800" dirty="0" smtClean="0"/>
              <a:t> = a set of </a:t>
            </a:r>
            <a:r>
              <a:rPr lang="en-US" sz="1800" dirty="0" smtClean="0">
                <a:solidFill>
                  <a:srgbClr val="FF0000"/>
                </a:solidFill>
              </a:rPr>
              <a:t>values</a:t>
            </a:r>
            <a:r>
              <a:rPr lang="en-US" sz="1800" dirty="0" smtClean="0"/>
              <a:t> (definition domain) and a set of </a:t>
            </a:r>
            <a:r>
              <a:rPr lang="en-US" sz="1800" dirty="0" smtClean="0">
                <a:solidFill>
                  <a:srgbClr val="FF0000"/>
                </a:solidFill>
              </a:rPr>
              <a:t>operations</a:t>
            </a:r>
            <a:r>
              <a:rPr lang="en-US" sz="1800" dirty="0" smtClean="0"/>
              <a:t> defined on them</a:t>
            </a:r>
          </a:p>
          <a:p>
            <a:r>
              <a:rPr lang="en-US" sz="1800" dirty="0" smtClean="0"/>
              <a:t>8 </a:t>
            </a:r>
            <a:r>
              <a:rPr lang="en-US" sz="1800" b="1" dirty="0" smtClean="0">
                <a:solidFill>
                  <a:srgbClr val="FF0000"/>
                </a:solidFill>
              </a:rPr>
              <a:t>primitive</a:t>
            </a:r>
            <a:r>
              <a:rPr lang="en-US" sz="1800" dirty="0" smtClean="0"/>
              <a:t> (built-in) data types in Java, mostly different types of </a:t>
            </a:r>
            <a:r>
              <a:rPr lang="en-US" sz="1800" b="1" dirty="0" smtClean="0"/>
              <a:t>numbers</a:t>
            </a:r>
            <a:r>
              <a:rPr lang="en-US" sz="1800" dirty="0" smtClean="0"/>
              <a:t>.</a:t>
            </a:r>
          </a:p>
          <a:p>
            <a:r>
              <a:rPr lang="en-US" sz="1800" dirty="0" smtClean="0"/>
              <a:t>Other types are provided in Java </a:t>
            </a:r>
            <a:r>
              <a:rPr lang="en-US" sz="1800" dirty="0" smtClean="0">
                <a:solidFill>
                  <a:srgbClr val="FF0000"/>
                </a:solidFill>
              </a:rPr>
              <a:t>libraries</a:t>
            </a:r>
          </a:p>
          <a:p>
            <a:r>
              <a:rPr lang="en-US" sz="1800" b="1" dirty="0" smtClean="0"/>
              <a:t>OOP is centered around the idea of creating </a:t>
            </a:r>
            <a:r>
              <a:rPr lang="en-US" sz="1800" b="1" dirty="0" smtClean="0">
                <a:solidFill>
                  <a:srgbClr val="FF0000"/>
                </a:solidFill>
              </a:rPr>
              <a:t>our own data types</a:t>
            </a:r>
            <a:r>
              <a:rPr lang="en-US" sz="1800" b="1" dirty="0" smtClean="0"/>
              <a:t> out of existing ones </a:t>
            </a:r>
            <a:r>
              <a:rPr lang="en-US" sz="1800" dirty="0" smtClean="0"/>
              <a:t>(we’ll see later)</a:t>
            </a:r>
          </a:p>
          <a:p>
            <a:endParaRPr lang="en-US" dirty="0"/>
          </a:p>
        </p:txBody>
      </p:sp>
    </p:spTree>
    <p:extLst>
      <p:ext uri="{BB962C8B-B14F-4D97-AF65-F5344CB8AC3E}">
        <p14:creationId xmlns:p14="http://schemas.microsoft.com/office/powerpoint/2010/main" val="26592948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t>Terminology</a:t>
            </a:r>
          </a:p>
          <a:p>
            <a:pPr marL="0" indent="0">
              <a:buNone/>
            </a:pPr>
            <a:r>
              <a:rPr lang="en-US" sz="1800" dirty="0" err="1" smtClean="0">
                <a:solidFill>
                  <a:schemeClr val="tx2">
                    <a:lumMod val="60000"/>
                    <a:lumOff val="40000"/>
                  </a:schemeClr>
                </a:solidFill>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 a, b, c;</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a = 1000;</a:t>
            </a:r>
          </a:p>
          <a:p>
            <a:pPr marL="0" indent="0">
              <a:buNone/>
            </a:pPr>
            <a:r>
              <a:rPr lang="en-US" sz="1800" dirty="0">
                <a:latin typeface="Consolas" panose="020B0609020204030204" pitchFamily="49" charset="0"/>
                <a:cs typeface="Consolas" panose="020B0609020204030204" pitchFamily="49" charset="0"/>
              </a:rPr>
              <a:t>b</a:t>
            </a:r>
            <a:r>
              <a:rPr lang="en-US" sz="1800" dirty="0" smtClean="0">
                <a:latin typeface="Consolas" panose="020B0609020204030204" pitchFamily="49" charset="0"/>
                <a:cs typeface="Consolas" panose="020B0609020204030204" pitchFamily="49" charset="0"/>
              </a:rPr>
              <a:t> = 100;</a:t>
            </a:r>
          </a:p>
          <a:p>
            <a:pPr marL="0" indent="0">
              <a:buNone/>
            </a:pPr>
            <a:r>
              <a:rPr lang="en-US" sz="1800" dirty="0" smtClean="0">
                <a:latin typeface="Consolas" panose="020B0609020204030204" pitchFamily="49" charset="0"/>
                <a:cs typeface="Consolas" panose="020B0609020204030204" pitchFamily="49" charset="0"/>
              </a:rPr>
              <a:t>c = a + b;</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8642627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t>Terminology</a:t>
            </a:r>
          </a:p>
          <a:p>
            <a:pPr marL="0" indent="0">
              <a:buNone/>
            </a:pPr>
            <a:r>
              <a:rPr lang="en-US" sz="1800" b="1" dirty="0" err="1" smtClean="0">
                <a:solidFill>
                  <a:srgbClr val="FF0000"/>
                </a:solidFill>
                <a:latin typeface="Consolas" panose="020B0609020204030204" pitchFamily="49" charset="0"/>
                <a:cs typeface="Consolas" panose="020B0609020204030204" pitchFamily="49" charset="0"/>
              </a:rPr>
              <a:t>int</a:t>
            </a:r>
            <a:r>
              <a:rPr lang="en-US" sz="1800" b="1" dirty="0" smtClean="0">
                <a:solidFill>
                  <a:srgbClr val="FF0000"/>
                </a:solidFill>
                <a:latin typeface="Consolas" panose="020B0609020204030204" pitchFamily="49" charset="0"/>
                <a:cs typeface="Consolas" panose="020B0609020204030204" pitchFamily="49" charset="0"/>
              </a:rPr>
              <a:t> a, b, c;</a:t>
            </a:r>
            <a:endParaRPr lang="en-US" sz="1800" b="1" dirty="0">
              <a:solidFill>
                <a:srgbClr val="FF0000"/>
              </a:solidFill>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a = 1000;</a:t>
            </a:r>
          </a:p>
          <a:p>
            <a:pPr marL="0" indent="0">
              <a:buNone/>
            </a:pPr>
            <a:r>
              <a:rPr lang="en-US" sz="1800" dirty="0">
                <a:latin typeface="Consolas" panose="020B0609020204030204" pitchFamily="49" charset="0"/>
                <a:cs typeface="Consolas" panose="020B0609020204030204" pitchFamily="49" charset="0"/>
              </a:rPr>
              <a:t>b</a:t>
            </a:r>
            <a:r>
              <a:rPr lang="en-US" sz="1800" dirty="0" smtClean="0">
                <a:latin typeface="Consolas" panose="020B0609020204030204" pitchFamily="49" charset="0"/>
                <a:cs typeface="Consolas" panose="020B0609020204030204" pitchFamily="49" charset="0"/>
              </a:rPr>
              <a:t> = 100;</a:t>
            </a:r>
          </a:p>
          <a:p>
            <a:pPr marL="0" indent="0">
              <a:buNone/>
            </a:pPr>
            <a:r>
              <a:rPr lang="en-US" sz="1800" dirty="0" smtClean="0">
                <a:latin typeface="Consolas" panose="020B0609020204030204" pitchFamily="49" charset="0"/>
                <a:cs typeface="Consolas" panose="020B0609020204030204" pitchFamily="49" charset="0"/>
              </a:rPr>
              <a:t>c = a + b;</a:t>
            </a:r>
          </a:p>
          <a:p>
            <a:pPr marL="0" indent="0">
              <a:buNone/>
            </a:pPr>
            <a:endParaRPr lang="en-US" sz="1800" dirty="0"/>
          </a:p>
          <a:p>
            <a:pPr marL="0" indent="0">
              <a:buNone/>
            </a:pPr>
            <a:r>
              <a:rPr lang="en-US" sz="1800" dirty="0" smtClean="0"/>
              <a:t>The first statement </a:t>
            </a:r>
            <a:r>
              <a:rPr lang="en-US" sz="1800" b="1" dirty="0" smtClean="0">
                <a:solidFill>
                  <a:srgbClr val="FF0000"/>
                </a:solidFill>
              </a:rPr>
              <a:t>declares</a:t>
            </a:r>
            <a:r>
              <a:rPr lang="en-US" sz="1800" dirty="0" smtClean="0"/>
              <a:t> 3 </a:t>
            </a:r>
            <a:r>
              <a:rPr lang="en-US" sz="1800" b="1" dirty="0" smtClean="0">
                <a:solidFill>
                  <a:srgbClr val="FF0000"/>
                </a:solidFill>
              </a:rPr>
              <a:t>variables</a:t>
            </a:r>
            <a:r>
              <a:rPr lang="en-US" sz="1800" dirty="0" smtClean="0"/>
              <a:t> with the </a:t>
            </a:r>
            <a:r>
              <a:rPr lang="en-US" sz="1800" b="1" dirty="0" smtClean="0">
                <a:solidFill>
                  <a:srgbClr val="FF0000"/>
                </a:solidFill>
              </a:rPr>
              <a:t>identifiers</a:t>
            </a:r>
            <a:r>
              <a:rPr lang="en-US" sz="1800" dirty="0" smtClean="0"/>
              <a:t> a, b, and c to be of </a:t>
            </a:r>
            <a:r>
              <a:rPr lang="en-US" sz="1800" b="1" dirty="0" smtClean="0">
                <a:solidFill>
                  <a:srgbClr val="FF0000"/>
                </a:solidFill>
              </a:rPr>
              <a:t>type</a:t>
            </a:r>
            <a:r>
              <a:rPr lang="en-US" sz="1800" dirty="0" smtClean="0"/>
              <a:t> </a:t>
            </a:r>
            <a:r>
              <a:rPr lang="en-US" sz="1800" dirty="0" err="1" smtClean="0">
                <a:latin typeface="Courier New" panose="02070309020205020404" pitchFamily="49" charset="0"/>
                <a:cs typeface="Courier New" panose="02070309020205020404" pitchFamily="49" charset="0"/>
              </a:rPr>
              <a:t>int</a:t>
            </a:r>
            <a:r>
              <a:rPr lang="en-US" sz="1800" dirty="0" smtClean="0"/>
              <a:t> (integer).</a:t>
            </a:r>
          </a:p>
          <a:p>
            <a:pPr marL="0" indent="0">
              <a:buNone/>
            </a:pPr>
            <a:endParaRPr lang="en-US" sz="1800" dirty="0"/>
          </a:p>
        </p:txBody>
      </p:sp>
    </p:spTree>
    <p:extLst>
      <p:ext uri="{BB962C8B-B14F-4D97-AF65-F5344CB8AC3E}">
        <p14:creationId xmlns:p14="http://schemas.microsoft.com/office/powerpoint/2010/main" val="32293844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t>Terminology</a:t>
            </a:r>
          </a:p>
          <a:p>
            <a:pPr marL="0" indent="0">
              <a:buNone/>
            </a:pP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 a, b, c;</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solidFill>
                  <a:srgbClr val="FF0000"/>
                </a:solidFill>
                <a:latin typeface="Consolas" panose="020B0609020204030204" pitchFamily="49" charset="0"/>
                <a:cs typeface="Consolas" panose="020B0609020204030204" pitchFamily="49" charset="0"/>
              </a:rPr>
              <a:t>a = 1000;</a:t>
            </a:r>
          </a:p>
          <a:p>
            <a:pPr marL="0" indent="0">
              <a:buNone/>
            </a:pPr>
            <a:r>
              <a:rPr lang="en-US" sz="1800" b="1" dirty="0">
                <a:solidFill>
                  <a:srgbClr val="FF0000"/>
                </a:solidFill>
                <a:latin typeface="Consolas" panose="020B0609020204030204" pitchFamily="49" charset="0"/>
                <a:cs typeface="Consolas" panose="020B0609020204030204" pitchFamily="49" charset="0"/>
              </a:rPr>
              <a:t>b</a:t>
            </a:r>
            <a:r>
              <a:rPr lang="en-US" sz="1800" b="1" dirty="0" smtClean="0">
                <a:solidFill>
                  <a:srgbClr val="FF0000"/>
                </a:solidFill>
                <a:latin typeface="Consolas" panose="020B0609020204030204" pitchFamily="49" charset="0"/>
                <a:cs typeface="Consolas" panose="020B0609020204030204" pitchFamily="49" charset="0"/>
              </a:rPr>
              <a:t> = 100;</a:t>
            </a:r>
          </a:p>
          <a:p>
            <a:pPr marL="0" indent="0">
              <a:buNone/>
            </a:pPr>
            <a:r>
              <a:rPr lang="en-US" sz="1800" dirty="0" smtClean="0">
                <a:latin typeface="Consolas" panose="020B0609020204030204" pitchFamily="49" charset="0"/>
                <a:cs typeface="Consolas" panose="020B0609020204030204" pitchFamily="49" charset="0"/>
              </a:rPr>
              <a:t>c = a + b;</a:t>
            </a:r>
          </a:p>
          <a:p>
            <a:pPr marL="0" indent="0">
              <a:buNone/>
            </a:pPr>
            <a:endParaRPr lang="en-US" sz="1800" dirty="0"/>
          </a:p>
          <a:p>
            <a:pPr marL="0" indent="0">
              <a:buNone/>
            </a:pPr>
            <a:r>
              <a:rPr lang="en-US" sz="1800" dirty="0" smtClean="0"/>
              <a:t>The first statement </a:t>
            </a:r>
            <a:r>
              <a:rPr lang="en-US" sz="1800" b="1" dirty="0" smtClean="0">
                <a:solidFill>
                  <a:srgbClr val="FF0000"/>
                </a:solidFill>
              </a:rPr>
              <a:t>declares</a:t>
            </a:r>
            <a:r>
              <a:rPr lang="en-US" sz="1800" dirty="0" smtClean="0"/>
              <a:t> 3 </a:t>
            </a:r>
            <a:r>
              <a:rPr lang="en-US" sz="1800" b="1" dirty="0" smtClean="0">
                <a:solidFill>
                  <a:srgbClr val="FF0000"/>
                </a:solidFill>
              </a:rPr>
              <a:t>variables</a:t>
            </a:r>
            <a:r>
              <a:rPr lang="en-US" sz="1800" dirty="0" smtClean="0"/>
              <a:t> with the </a:t>
            </a:r>
            <a:r>
              <a:rPr lang="en-US" sz="1800" b="1" dirty="0" smtClean="0">
                <a:solidFill>
                  <a:srgbClr val="FF0000"/>
                </a:solidFill>
              </a:rPr>
              <a:t>identifiers</a:t>
            </a:r>
            <a:r>
              <a:rPr lang="en-US" sz="1800" dirty="0" smtClean="0"/>
              <a:t> a, b, and c to be of </a:t>
            </a:r>
            <a:r>
              <a:rPr lang="en-US" sz="1800" b="1" dirty="0" smtClean="0">
                <a:solidFill>
                  <a:srgbClr val="FF0000"/>
                </a:solidFill>
              </a:rPr>
              <a:t>type</a:t>
            </a:r>
            <a:r>
              <a:rPr lang="en-US" sz="1800" dirty="0" smtClean="0"/>
              <a:t> </a:t>
            </a:r>
            <a:r>
              <a:rPr lang="en-US" sz="1800" dirty="0" err="1" smtClean="0">
                <a:latin typeface="Courier New" panose="02070309020205020404" pitchFamily="49" charset="0"/>
                <a:cs typeface="Courier New" panose="02070309020205020404" pitchFamily="49" charset="0"/>
              </a:rPr>
              <a:t>int</a:t>
            </a:r>
            <a:r>
              <a:rPr lang="en-US" sz="1800" dirty="0" smtClean="0"/>
              <a:t> (integer).</a:t>
            </a:r>
          </a:p>
          <a:p>
            <a:pPr marL="0" indent="0">
              <a:buNone/>
            </a:pPr>
            <a:r>
              <a:rPr lang="en-US" sz="1800" dirty="0" smtClean="0"/>
              <a:t>The next 2 </a:t>
            </a:r>
            <a:r>
              <a:rPr lang="en-US" sz="1800" b="1" dirty="0" smtClean="0">
                <a:solidFill>
                  <a:srgbClr val="FF0000"/>
                </a:solidFill>
              </a:rPr>
              <a:t>assignment statements</a:t>
            </a:r>
            <a:r>
              <a:rPr lang="en-US" sz="1800" dirty="0" smtClean="0"/>
              <a:t> change the values of the variables using the </a:t>
            </a:r>
            <a:r>
              <a:rPr lang="en-US" sz="1800" b="1" dirty="0" smtClean="0">
                <a:solidFill>
                  <a:srgbClr val="FF0000"/>
                </a:solidFill>
              </a:rPr>
              <a:t>literals</a:t>
            </a:r>
            <a:r>
              <a:rPr lang="en-US" sz="1800" dirty="0" smtClean="0"/>
              <a:t> </a:t>
            </a:r>
            <a:r>
              <a:rPr lang="en-US" sz="1800" dirty="0" smtClean="0">
                <a:latin typeface="Courier New" panose="02070309020205020404" pitchFamily="49" charset="0"/>
                <a:cs typeface="Courier New" panose="02070309020205020404" pitchFamily="49" charset="0"/>
              </a:rPr>
              <a:t>1000</a:t>
            </a:r>
            <a:r>
              <a:rPr lang="en-US" sz="1800" dirty="0" smtClean="0"/>
              <a:t> and </a:t>
            </a:r>
            <a:r>
              <a:rPr lang="en-US" sz="1800" dirty="0" smtClean="0">
                <a:latin typeface="Courier New" panose="02070309020205020404" pitchFamily="49" charset="0"/>
                <a:cs typeface="Courier New" panose="02070309020205020404" pitchFamily="49" charset="0"/>
              </a:rPr>
              <a:t>100</a:t>
            </a:r>
            <a:r>
              <a:rPr lang="en-US" sz="1800" dirty="0" smtClean="0"/>
              <a:t>.</a:t>
            </a:r>
          </a:p>
          <a:p>
            <a:pPr marL="0" indent="0">
              <a:buNone/>
            </a:pPr>
            <a:endParaRPr lang="en-US" sz="1800" dirty="0"/>
          </a:p>
        </p:txBody>
      </p:sp>
    </p:spTree>
    <p:extLst>
      <p:ext uri="{BB962C8B-B14F-4D97-AF65-F5344CB8AC3E}">
        <p14:creationId xmlns:p14="http://schemas.microsoft.com/office/powerpoint/2010/main" val="10626480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t>Terminology</a:t>
            </a:r>
          </a:p>
          <a:p>
            <a:pPr marL="0" indent="0">
              <a:buNone/>
            </a:pP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 a, b, c;</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a = 1000;</a:t>
            </a:r>
          </a:p>
          <a:p>
            <a:pPr marL="0" indent="0">
              <a:buNone/>
            </a:pPr>
            <a:r>
              <a:rPr lang="en-US" sz="1800" dirty="0">
                <a:latin typeface="Consolas" panose="020B0609020204030204" pitchFamily="49" charset="0"/>
                <a:cs typeface="Consolas" panose="020B0609020204030204" pitchFamily="49" charset="0"/>
              </a:rPr>
              <a:t>b</a:t>
            </a:r>
            <a:r>
              <a:rPr lang="en-US" sz="1800" dirty="0" smtClean="0">
                <a:latin typeface="Consolas" panose="020B0609020204030204" pitchFamily="49" charset="0"/>
                <a:cs typeface="Consolas" panose="020B0609020204030204" pitchFamily="49" charset="0"/>
              </a:rPr>
              <a:t> = 100;</a:t>
            </a:r>
          </a:p>
          <a:p>
            <a:pPr marL="0" indent="0">
              <a:buNone/>
            </a:pPr>
            <a:r>
              <a:rPr lang="en-US" sz="1800" b="1" dirty="0" smtClean="0">
                <a:solidFill>
                  <a:srgbClr val="FF0000"/>
                </a:solidFill>
                <a:latin typeface="Consolas" panose="020B0609020204030204" pitchFamily="49" charset="0"/>
                <a:cs typeface="Consolas" panose="020B0609020204030204" pitchFamily="49" charset="0"/>
              </a:rPr>
              <a:t>c = a + b;</a:t>
            </a:r>
          </a:p>
          <a:p>
            <a:pPr marL="0" indent="0">
              <a:buNone/>
            </a:pPr>
            <a:endParaRPr lang="en-US" sz="1800" dirty="0"/>
          </a:p>
          <a:p>
            <a:pPr marL="0" indent="0">
              <a:buNone/>
            </a:pPr>
            <a:r>
              <a:rPr lang="en-US" sz="1800" dirty="0" smtClean="0"/>
              <a:t>The first statement </a:t>
            </a:r>
            <a:r>
              <a:rPr lang="en-US" sz="1800" b="1" dirty="0" smtClean="0">
                <a:solidFill>
                  <a:srgbClr val="FF0000"/>
                </a:solidFill>
              </a:rPr>
              <a:t>declares</a:t>
            </a:r>
            <a:r>
              <a:rPr lang="en-US" sz="1800" dirty="0" smtClean="0"/>
              <a:t> 3 </a:t>
            </a:r>
            <a:r>
              <a:rPr lang="en-US" sz="1800" b="1" dirty="0" smtClean="0">
                <a:solidFill>
                  <a:srgbClr val="FF0000"/>
                </a:solidFill>
              </a:rPr>
              <a:t>variables</a:t>
            </a:r>
            <a:r>
              <a:rPr lang="en-US" sz="1800" dirty="0" smtClean="0"/>
              <a:t> with the </a:t>
            </a:r>
            <a:r>
              <a:rPr lang="en-US" sz="1800" b="1" dirty="0" smtClean="0">
                <a:solidFill>
                  <a:srgbClr val="FF0000"/>
                </a:solidFill>
              </a:rPr>
              <a:t>identifiers</a:t>
            </a:r>
            <a:r>
              <a:rPr lang="en-US" sz="1800" dirty="0" smtClean="0"/>
              <a:t> a, b, and c to be of </a:t>
            </a:r>
            <a:r>
              <a:rPr lang="en-US" sz="1800" b="1" dirty="0" smtClean="0">
                <a:solidFill>
                  <a:srgbClr val="FF0000"/>
                </a:solidFill>
              </a:rPr>
              <a:t>type</a:t>
            </a:r>
            <a:r>
              <a:rPr lang="en-US" sz="1800" dirty="0" smtClean="0"/>
              <a:t> </a:t>
            </a:r>
            <a:r>
              <a:rPr lang="en-US" sz="1800" dirty="0" err="1" smtClean="0">
                <a:latin typeface="Courier New" panose="02070309020205020404" pitchFamily="49" charset="0"/>
                <a:cs typeface="Courier New" panose="02070309020205020404" pitchFamily="49" charset="0"/>
              </a:rPr>
              <a:t>int</a:t>
            </a:r>
            <a:r>
              <a:rPr lang="en-US" sz="1800" dirty="0" smtClean="0"/>
              <a:t> (integer).</a:t>
            </a:r>
          </a:p>
          <a:p>
            <a:pPr marL="0" indent="0">
              <a:buNone/>
            </a:pPr>
            <a:r>
              <a:rPr lang="en-US" sz="1800" dirty="0" smtClean="0"/>
              <a:t>The next 2 </a:t>
            </a:r>
            <a:r>
              <a:rPr lang="en-US" sz="1800" b="1" dirty="0" smtClean="0">
                <a:solidFill>
                  <a:srgbClr val="FF0000"/>
                </a:solidFill>
              </a:rPr>
              <a:t>assignment statements</a:t>
            </a:r>
            <a:r>
              <a:rPr lang="en-US" sz="1800" dirty="0" smtClean="0"/>
              <a:t> change the values of the variables using the </a:t>
            </a:r>
            <a:r>
              <a:rPr lang="en-US" sz="1800" b="1" dirty="0" smtClean="0">
                <a:solidFill>
                  <a:srgbClr val="FF0000"/>
                </a:solidFill>
              </a:rPr>
              <a:t>literals</a:t>
            </a:r>
            <a:r>
              <a:rPr lang="en-US" sz="1800" dirty="0" smtClean="0"/>
              <a:t> </a:t>
            </a:r>
            <a:r>
              <a:rPr lang="en-US" sz="1800" dirty="0" smtClean="0">
                <a:latin typeface="Courier New" panose="02070309020205020404" pitchFamily="49" charset="0"/>
                <a:cs typeface="Courier New" panose="02070309020205020404" pitchFamily="49" charset="0"/>
              </a:rPr>
              <a:t>1000</a:t>
            </a:r>
            <a:r>
              <a:rPr lang="en-US" sz="1800" dirty="0" smtClean="0"/>
              <a:t> and </a:t>
            </a:r>
            <a:r>
              <a:rPr lang="en-US" sz="1800" dirty="0" smtClean="0">
                <a:latin typeface="Courier New" panose="02070309020205020404" pitchFamily="49" charset="0"/>
                <a:cs typeface="Courier New" panose="02070309020205020404" pitchFamily="49" charset="0"/>
              </a:rPr>
              <a:t>100</a:t>
            </a:r>
            <a:r>
              <a:rPr lang="en-US" sz="1800" dirty="0" smtClean="0"/>
              <a:t>.</a:t>
            </a:r>
          </a:p>
          <a:p>
            <a:pPr marL="0" indent="0">
              <a:buNone/>
            </a:pPr>
            <a:r>
              <a:rPr lang="en-US" sz="1800" dirty="0" smtClean="0"/>
              <a:t>The last statement assigns c the value of the </a:t>
            </a:r>
            <a:r>
              <a:rPr lang="en-US" sz="1800" b="1" dirty="0" smtClean="0">
                <a:solidFill>
                  <a:srgbClr val="FF0000"/>
                </a:solidFill>
              </a:rPr>
              <a:t>expression</a:t>
            </a:r>
            <a:r>
              <a:rPr lang="en-US" sz="1800" dirty="0" smtClean="0"/>
              <a:t> </a:t>
            </a:r>
            <a:r>
              <a:rPr lang="en-US" sz="1800" dirty="0" smtClean="0">
                <a:latin typeface="Courier New" panose="02070309020205020404" pitchFamily="49" charset="0"/>
                <a:cs typeface="Courier New" panose="02070309020205020404" pitchFamily="49" charset="0"/>
              </a:rPr>
              <a:t>a + b</a:t>
            </a:r>
            <a:r>
              <a:rPr lang="en-US" sz="1800" dirty="0" smtClean="0"/>
              <a:t>.</a:t>
            </a:r>
            <a:endParaRPr lang="en-US" sz="1800" dirty="0"/>
          </a:p>
        </p:txBody>
      </p:sp>
    </p:spTree>
    <p:extLst>
      <p:ext uri="{BB962C8B-B14F-4D97-AF65-F5344CB8AC3E}">
        <p14:creationId xmlns:p14="http://schemas.microsoft.com/office/powerpoint/2010/main" val="352050616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Integers</a:t>
            </a:r>
          </a:p>
          <a:p>
            <a:r>
              <a:rPr lang="en-US" sz="2000" b="1" dirty="0" err="1" smtClean="0">
                <a:solidFill>
                  <a:srgbClr val="FF0000"/>
                </a:solidFill>
                <a:latin typeface="Consolas" panose="020B0609020204030204" pitchFamily="49" charset="0"/>
                <a:cs typeface="Consolas" panose="020B0609020204030204" pitchFamily="49" charset="0"/>
              </a:rPr>
              <a:t>int</a:t>
            </a:r>
            <a:r>
              <a:rPr lang="en-US" sz="2000" dirty="0" smtClean="0"/>
              <a:t>: whole number in range -2</a:t>
            </a:r>
            <a:r>
              <a:rPr lang="en-US" sz="2000" baseline="30000" dirty="0" smtClean="0"/>
              <a:t>31</a:t>
            </a:r>
            <a:r>
              <a:rPr lang="en-US" sz="2000" dirty="0" smtClean="0"/>
              <a:t> and </a:t>
            </a:r>
            <a:r>
              <a:rPr lang="en-US" sz="2000" dirty="0"/>
              <a:t>2</a:t>
            </a:r>
            <a:r>
              <a:rPr lang="en-US" sz="2000" baseline="30000" dirty="0"/>
              <a:t>31</a:t>
            </a:r>
            <a:r>
              <a:rPr lang="en-US" sz="2000" dirty="0" smtClean="0"/>
              <a:t>-1 (32 bits)</a:t>
            </a:r>
          </a:p>
          <a:p>
            <a:r>
              <a:rPr lang="en-US" sz="2000" dirty="0" smtClean="0"/>
              <a:t>Used frequently in programs!</a:t>
            </a:r>
          </a:p>
          <a:p>
            <a:pPr marL="0" indent="0">
              <a:buNone/>
            </a:pPr>
            <a:endParaRPr lang="en-US" sz="1600" dirty="0" smtClean="0">
              <a:latin typeface="Consolas" panose="020B0609020204030204" pitchFamily="49" charset="0"/>
              <a:cs typeface="Consolas" panose="020B0609020204030204" pitchFamily="49" charset="0"/>
            </a:endParaRPr>
          </a:p>
          <a:p>
            <a:endParaRPr lang="en-US" dirty="0" smtClean="0"/>
          </a:p>
          <a:p>
            <a:endParaRPr lang="en-US" dirty="0"/>
          </a:p>
        </p:txBody>
      </p:sp>
    </p:spTree>
    <p:extLst>
      <p:ext uri="{BB962C8B-B14F-4D97-AF65-F5344CB8AC3E}">
        <p14:creationId xmlns:p14="http://schemas.microsoft.com/office/powerpoint/2010/main" val="3671110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Integers</a:t>
            </a:r>
          </a:p>
          <a:p>
            <a:r>
              <a:rPr lang="en-US" sz="2000" b="1" dirty="0" err="1" smtClean="0">
                <a:solidFill>
                  <a:srgbClr val="FF0000"/>
                </a:solidFill>
                <a:latin typeface="Consolas" panose="020B0609020204030204" pitchFamily="49" charset="0"/>
                <a:cs typeface="Consolas" panose="020B0609020204030204" pitchFamily="49" charset="0"/>
              </a:rPr>
              <a:t>int</a:t>
            </a:r>
            <a:r>
              <a:rPr lang="en-US" sz="2000" dirty="0" smtClean="0"/>
              <a:t>: whole number in range -2</a:t>
            </a:r>
            <a:r>
              <a:rPr lang="en-US" sz="2000" baseline="30000" dirty="0" smtClean="0"/>
              <a:t>31</a:t>
            </a:r>
            <a:r>
              <a:rPr lang="en-US" sz="2000" dirty="0" smtClean="0"/>
              <a:t> and </a:t>
            </a:r>
            <a:r>
              <a:rPr lang="en-US" sz="2000" dirty="0"/>
              <a:t>2</a:t>
            </a:r>
            <a:r>
              <a:rPr lang="en-US" sz="2000" baseline="30000" dirty="0"/>
              <a:t>31</a:t>
            </a:r>
            <a:r>
              <a:rPr lang="en-US" sz="2000" dirty="0" smtClean="0"/>
              <a:t>-1 (32 bits)</a:t>
            </a:r>
          </a:p>
          <a:p>
            <a:r>
              <a:rPr lang="en-US" sz="2000" dirty="0" smtClean="0"/>
              <a:t>Used frequently in programs!</a:t>
            </a:r>
          </a:p>
          <a:p>
            <a:r>
              <a:rPr lang="en-US" sz="2000" b="1" dirty="0" smtClean="0">
                <a:solidFill>
                  <a:srgbClr val="FF0000"/>
                </a:solidFill>
                <a:latin typeface="Consolas" panose="020B0609020204030204" pitchFamily="49" charset="0"/>
                <a:cs typeface="Consolas" panose="020B0609020204030204" pitchFamily="49" charset="0"/>
              </a:rPr>
              <a:t>short</a:t>
            </a:r>
            <a:r>
              <a:rPr lang="en-US" sz="2000" dirty="0" smtClean="0"/>
              <a:t>: whole number in range -2</a:t>
            </a:r>
            <a:r>
              <a:rPr lang="en-US" sz="2000" baseline="30000" dirty="0" smtClean="0"/>
              <a:t>15</a:t>
            </a:r>
            <a:r>
              <a:rPr lang="en-US" sz="2000" dirty="0" smtClean="0"/>
              <a:t> and 2</a:t>
            </a:r>
            <a:r>
              <a:rPr lang="en-US" sz="2000" baseline="30000" dirty="0" smtClean="0"/>
              <a:t>15</a:t>
            </a:r>
            <a:r>
              <a:rPr lang="en-US" sz="2000" dirty="0" smtClean="0"/>
              <a:t>-1 (16 bits)</a:t>
            </a:r>
          </a:p>
          <a:p>
            <a:endParaRPr lang="en-US" sz="1600" dirty="0" smtClean="0">
              <a:latin typeface="Consolas" panose="020B0609020204030204" pitchFamily="49" charset="0"/>
              <a:cs typeface="Consolas" panose="020B0609020204030204" pitchFamily="49" charset="0"/>
            </a:endParaRPr>
          </a:p>
          <a:p>
            <a:endParaRPr lang="en-US" dirty="0" smtClean="0"/>
          </a:p>
          <a:p>
            <a:endParaRPr lang="en-US" dirty="0"/>
          </a:p>
        </p:txBody>
      </p:sp>
    </p:spTree>
    <p:extLst>
      <p:ext uri="{BB962C8B-B14F-4D97-AF65-F5344CB8AC3E}">
        <p14:creationId xmlns:p14="http://schemas.microsoft.com/office/powerpoint/2010/main" val="196888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Integers</a:t>
            </a:r>
          </a:p>
          <a:p>
            <a:r>
              <a:rPr lang="en-US" sz="2000" b="1" dirty="0" err="1" smtClean="0">
                <a:solidFill>
                  <a:srgbClr val="FF0000"/>
                </a:solidFill>
                <a:latin typeface="Consolas" panose="020B0609020204030204" pitchFamily="49" charset="0"/>
                <a:cs typeface="Consolas" panose="020B0609020204030204" pitchFamily="49" charset="0"/>
              </a:rPr>
              <a:t>int</a:t>
            </a:r>
            <a:r>
              <a:rPr lang="en-US" sz="2000" dirty="0" smtClean="0"/>
              <a:t>: whole number in range -2</a:t>
            </a:r>
            <a:r>
              <a:rPr lang="en-US" sz="2000" baseline="30000" dirty="0" smtClean="0"/>
              <a:t>31</a:t>
            </a:r>
            <a:r>
              <a:rPr lang="en-US" sz="2000" dirty="0" smtClean="0"/>
              <a:t> and </a:t>
            </a:r>
            <a:r>
              <a:rPr lang="en-US" sz="2000" dirty="0"/>
              <a:t>2</a:t>
            </a:r>
            <a:r>
              <a:rPr lang="en-US" sz="2000" baseline="30000" dirty="0"/>
              <a:t>31</a:t>
            </a:r>
            <a:r>
              <a:rPr lang="en-US" sz="2000" dirty="0" smtClean="0"/>
              <a:t>-1 (32 bits)</a:t>
            </a:r>
          </a:p>
          <a:p>
            <a:r>
              <a:rPr lang="en-US" sz="2000" dirty="0" smtClean="0"/>
              <a:t>Used frequently in programs!</a:t>
            </a:r>
          </a:p>
          <a:p>
            <a:r>
              <a:rPr lang="en-US" sz="2000" b="1" dirty="0" smtClean="0">
                <a:solidFill>
                  <a:srgbClr val="FF0000"/>
                </a:solidFill>
                <a:latin typeface="Consolas" panose="020B0609020204030204" pitchFamily="49" charset="0"/>
                <a:cs typeface="Consolas" panose="020B0609020204030204" pitchFamily="49" charset="0"/>
              </a:rPr>
              <a:t>short</a:t>
            </a:r>
            <a:r>
              <a:rPr lang="en-US" sz="2000" dirty="0" smtClean="0"/>
              <a:t>: whole number in range -2</a:t>
            </a:r>
            <a:r>
              <a:rPr lang="en-US" sz="2000" baseline="30000" dirty="0" smtClean="0"/>
              <a:t>15</a:t>
            </a:r>
            <a:r>
              <a:rPr lang="en-US" sz="2000" dirty="0" smtClean="0"/>
              <a:t> and 2</a:t>
            </a:r>
            <a:r>
              <a:rPr lang="en-US" sz="2000" baseline="30000" dirty="0" smtClean="0"/>
              <a:t>15</a:t>
            </a:r>
            <a:r>
              <a:rPr lang="en-US" sz="2000" dirty="0" smtClean="0"/>
              <a:t>-1 (16 bits)</a:t>
            </a:r>
          </a:p>
          <a:p>
            <a:r>
              <a:rPr lang="en-US" sz="2000" b="1" dirty="0" smtClean="0">
                <a:solidFill>
                  <a:srgbClr val="FF0000"/>
                </a:solidFill>
                <a:latin typeface="Consolas" panose="020B0609020204030204" pitchFamily="49" charset="0"/>
                <a:cs typeface="Consolas" panose="020B0609020204030204" pitchFamily="49" charset="0"/>
              </a:rPr>
              <a:t>long</a:t>
            </a:r>
            <a:r>
              <a:rPr lang="en-US" sz="2000" dirty="0" smtClean="0"/>
              <a:t>: whole number in range -2</a:t>
            </a:r>
            <a:r>
              <a:rPr lang="en-US" sz="2000" baseline="30000" dirty="0" smtClean="0"/>
              <a:t>63</a:t>
            </a:r>
            <a:r>
              <a:rPr lang="en-US" sz="2000" dirty="0" smtClean="0"/>
              <a:t> and 2</a:t>
            </a:r>
            <a:r>
              <a:rPr lang="en-US" sz="2000" baseline="30000" dirty="0" smtClean="0"/>
              <a:t>63</a:t>
            </a:r>
            <a:r>
              <a:rPr lang="en-US" sz="2000" dirty="0" smtClean="0"/>
              <a:t>-1 (64 bits)</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endParaRPr lang="en-US" sz="1600" dirty="0" smtClean="0">
              <a:latin typeface="Consolas" panose="020B0609020204030204" pitchFamily="49" charset="0"/>
              <a:cs typeface="Consolas" panose="020B0609020204030204" pitchFamily="49" charset="0"/>
            </a:endParaRPr>
          </a:p>
          <a:p>
            <a:endParaRPr lang="en-US" dirty="0" smtClean="0"/>
          </a:p>
          <a:p>
            <a:endParaRPr lang="en-US" dirty="0"/>
          </a:p>
        </p:txBody>
      </p:sp>
    </p:spTree>
    <p:extLst>
      <p:ext uri="{BB962C8B-B14F-4D97-AF65-F5344CB8AC3E}">
        <p14:creationId xmlns:p14="http://schemas.microsoft.com/office/powerpoint/2010/main" val="17328447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b="1" dirty="0" smtClean="0"/>
              <a:t>Integers</a:t>
            </a:r>
          </a:p>
          <a:p>
            <a:r>
              <a:rPr lang="en-US" sz="2000" b="1" dirty="0" err="1" smtClean="0">
                <a:solidFill>
                  <a:srgbClr val="FF0000"/>
                </a:solidFill>
                <a:latin typeface="Consolas" panose="020B0609020204030204" pitchFamily="49" charset="0"/>
                <a:cs typeface="Consolas" panose="020B0609020204030204" pitchFamily="49" charset="0"/>
              </a:rPr>
              <a:t>int</a:t>
            </a:r>
            <a:r>
              <a:rPr lang="en-US" sz="2000" dirty="0" smtClean="0"/>
              <a:t>: whole number in range -2</a:t>
            </a:r>
            <a:r>
              <a:rPr lang="en-US" sz="2000" baseline="30000" dirty="0" smtClean="0"/>
              <a:t>31</a:t>
            </a:r>
            <a:r>
              <a:rPr lang="en-US" sz="2000" dirty="0" smtClean="0"/>
              <a:t> and </a:t>
            </a:r>
            <a:r>
              <a:rPr lang="en-US" sz="2000" dirty="0"/>
              <a:t>2</a:t>
            </a:r>
            <a:r>
              <a:rPr lang="en-US" sz="2000" baseline="30000" dirty="0"/>
              <a:t>31</a:t>
            </a:r>
            <a:r>
              <a:rPr lang="en-US" sz="2000" dirty="0" smtClean="0"/>
              <a:t>-1 (32 bits)</a:t>
            </a:r>
          </a:p>
          <a:p>
            <a:r>
              <a:rPr lang="en-US" sz="2000" dirty="0" smtClean="0"/>
              <a:t>Used frequently in programs!</a:t>
            </a:r>
          </a:p>
          <a:p>
            <a:r>
              <a:rPr lang="en-US" sz="2000" b="1" dirty="0" smtClean="0">
                <a:solidFill>
                  <a:srgbClr val="FF0000"/>
                </a:solidFill>
                <a:latin typeface="Consolas" panose="020B0609020204030204" pitchFamily="49" charset="0"/>
                <a:cs typeface="Consolas" panose="020B0609020204030204" pitchFamily="49" charset="0"/>
              </a:rPr>
              <a:t>short</a:t>
            </a:r>
            <a:r>
              <a:rPr lang="en-US" sz="2000" dirty="0" smtClean="0"/>
              <a:t>: whole number in range -2</a:t>
            </a:r>
            <a:r>
              <a:rPr lang="en-US" sz="2000" baseline="30000" dirty="0" smtClean="0"/>
              <a:t>15</a:t>
            </a:r>
            <a:r>
              <a:rPr lang="en-US" sz="2000" dirty="0" smtClean="0"/>
              <a:t> and 2</a:t>
            </a:r>
            <a:r>
              <a:rPr lang="en-US" sz="2000" baseline="30000" dirty="0" smtClean="0"/>
              <a:t>15</a:t>
            </a:r>
            <a:r>
              <a:rPr lang="en-US" sz="2000" dirty="0" smtClean="0"/>
              <a:t>-1 (16 bits)</a:t>
            </a:r>
          </a:p>
          <a:p>
            <a:r>
              <a:rPr lang="en-US" sz="2000" b="1" dirty="0" smtClean="0">
                <a:solidFill>
                  <a:srgbClr val="FF0000"/>
                </a:solidFill>
                <a:latin typeface="Consolas" panose="020B0609020204030204" pitchFamily="49" charset="0"/>
                <a:cs typeface="Consolas" panose="020B0609020204030204" pitchFamily="49" charset="0"/>
              </a:rPr>
              <a:t>long</a:t>
            </a:r>
            <a:r>
              <a:rPr lang="en-US" sz="2000" dirty="0" smtClean="0"/>
              <a:t>: whole number in range -2</a:t>
            </a:r>
            <a:r>
              <a:rPr lang="en-US" sz="2000" baseline="30000" dirty="0" smtClean="0"/>
              <a:t>63</a:t>
            </a:r>
            <a:r>
              <a:rPr lang="en-US" sz="2000" dirty="0" smtClean="0"/>
              <a:t> and 2</a:t>
            </a:r>
            <a:r>
              <a:rPr lang="en-US" sz="2000" baseline="30000" dirty="0" smtClean="0"/>
              <a:t>63</a:t>
            </a:r>
            <a:r>
              <a:rPr lang="en-US" sz="2000" dirty="0" smtClean="0"/>
              <a:t>-1 (64 bits)</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public</a:t>
            </a:r>
            <a:r>
              <a:rPr lang="en-US" sz="1600" dirty="0" smtClean="0">
                <a:latin typeface="Consolas" panose="020B0609020204030204" pitchFamily="49" charset="0"/>
                <a:cs typeface="Consolas" panose="020B0609020204030204" pitchFamily="49" charset="0"/>
              </a:rPr>
              <a:t> </a:t>
            </a: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class</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IntegerOperations</a:t>
            </a:r>
            <a:r>
              <a:rPr lang="en-US" sz="1600" dirty="0" smtClean="0">
                <a:latin typeface="Consolas" panose="020B0609020204030204" pitchFamily="49" charset="0"/>
                <a:cs typeface="Consolas" panose="020B0609020204030204" pitchFamily="49" charset="0"/>
              </a:rPr>
              <a:t> {</a:t>
            </a:r>
          </a:p>
          <a:p>
            <a:pPr marL="0" indent="0">
              <a:buNone/>
            </a:pPr>
            <a:r>
              <a:rPr lang="en-US" sz="1600" dirty="0" smtClean="0">
                <a:latin typeface="Consolas" panose="020B0609020204030204" pitchFamily="49" charset="0"/>
                <a:cs typeface="Consolas" panose="020B0609020204030204" pitchFamily="49" charset="0"/>
              </a:rPr>
              <a:t>	</a:t>
            </a: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public</a:t>
            </a:r>
            <a:r>
              <a:rPr lang="en-US" sz="1600" dirty="0" smtClean="0">
                <a:latin typeface="Consolas" panose="020B0609020204030204" pitchFamily="49" charset="0"/>
                <a:cs typeface="Consolas" panose="020B0609020204030204" pitchFamily="49" charset="0"/>
              </a:rPr>
              <a:t> </a:t>
            </a: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static</a:t>
            </a:r>
            <a:r>
              <a:rPr lang="en-US" sz="1600" dirty="0" smtClean="0">
                <a:latin typeface="Consolas" panose="020B0609020204030204" pitchFamily="49" charset="0"/>
                <a:cs typeface="Consolas" panose="020B0609020204030204" pitchFamily="49" charset="0"/>
              </a:rPr>
              <a:t> </a:t>
            </a: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void</a:t>
            </a:r>
            <a:r>
              <a:rPr lang="en-US" sz="1600" dirty="0" smtClean="0">
                <a:latin typeface="Consolas" panose="020B0609020204030204" pitchFamily="49" charset="0"/>
                <a:cs typeface="Consolas" panose="020B0609020204030204" pitchFamily="49" charset="0"/>
              </a:rPr>
              <a:t> main (String… </a:t>
            </a:r>
            <a:r>
              <a:rPr lang="en-US" sz="1600" dirty="0" err="1" smtClean="0">
                <a:latin typeface="Consolas" panose="020B0609020204030204" pitchFamily="49" charset="0"/>
                <a:cs typeface="Consolas" panose="020B0609020204030204" pitchFamily="49" charset="0"/>
              </a:rPr>
              <a:t>args</a:t>
            </a:r>
            <a:r>
              <a:rPr lang="en-US" sz="1600" dirty="0" smtClean="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solidFill>
                  <a:schemeClr val="tx2">
                    <a:lumMod val="60000"/>
                    <a:lumOff val="40000"/>
                  </a:schemeClr>
                </a:solidFill>
                <a:latin typeface="Consolas" panose="020B0609020204030204" pitchFamily="49" charset="0"/>
                <a:cs typeface="Consolas" panose="020B0609020204030204" pitchFamily="49" charset="0"/>
              </a:rPr>
              <a:t>int</a:t>
            </a: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 = </a:t>
            </a:r>
            <a:r>
              <a:rPr lang="en-US" sz="1600" dirty="0" err="1" smtClean="0">
                <a:latin typeface="Consolas" panose="020B0609020204030204" pitchFamily="49" charset="0"/>
                <a:cs typeface="Consolas" panose="020B0609020204030204" pitchFamily="49" charset="0"/>
              </a:rPr>
              <a:t>Integer.parseInt</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args</a:t>
            </a:r>
            <a:r>
              <a:rPr lang="en-US" sz="1600" dirty="0" smtClean="0">
                <a:latin typeface="Consolas" panose="020B0609020204030204" pitchFamily="49" charset="0"/>
                <a:cs typeface="Consolas" panose="020B0609020204030204" pitchFamily="49" charset="0"/>
              </a:rPr>
              <a:t>[0]);</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solidFill>
                  <a:schemeClr val="tx2">
                    <a:lumMod val="60000"/>
                    <a:lumOff val="40000"/>
                  </a:schemeClr>
                </a:solidFill>
                <a:latin typeface="Consolas" panose="020B0609020204030204" pitchFamily="49" charset="0"/>
                <a:cs typeface="Consolas" panose="020B0609020204030204" pitchFamily="49" charset="0"/>
              </a:rPr>
              <a:t>int</a:t>
            </a: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b = </a:t>
            </a:r>
            <a:r>
              <a:rPr lang="en-US" sz="1600" dirty="0" err="1" smtClean="0">
                <a:latin typeface="Consolas" panose="020B0609020204030204" pitchFamily="49" charset="0"/>
                <a:cs typeface="Consolas" panose="020B0609020204030204" pitchFamily="49" charset="0"/>
              </a:rPr>
              <a:t>Integer.parseInt</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args</a:t>
            </a:r>
            <a:r>
              <a:rPr lang="en-US" sz="1600" dirty="0" smtClean="0">
                <a:latin typeface="Consolas" panose="020B0609020204030204" pitchFamily="49" charset="0"/>
                <a:cs typeface="Consolas" panose="020B0609020204030204" pitchFamily="49" charset="0"/>
              </a:rPr>
              <a:t>[1]);</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solidFill>
                  <a:schemeClr val="tx2">
                    <a:lumMod val="60000"/>
                    <a:lumOff val="40000"/>
                  </a:schemeClr>
                </a:solidFill>
                <a:latin typeface="Consolas" panose="020B0609020204030204" pitchFamily="49" charset="0"/>
                <a:cs typeface="Consolas" panose="020B0609020204030204" pitchFamily="49" charset="0"/>
              </a:rPr>
              <a:t>int</a:t>
            </a: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sum = a + b;</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solidFill>
                  <a:schemeClr val="tx2">
                    <a:lumMod val="60000"/>
                    <a:lumOff val="40000"/>
                  </a:schemeClr>
                </a:solidFill>
                <a:latin typeface="Consolas" panose="020B0609020204030204" pitchFamily="49" charset="0"/>
                <a:cs typeface="Consolas" panose="020B0609020204030204" pitchFamily="49" charset="0"/>
              </a:rPr>
              <a:t>int</a:t>
            </a: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prod = a * b;</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System.out.println</a:t>
            </a:r>
            <a:r>
              <a:rPr lang="en-US" sz="1600" dirty="0" smtClean="0">
                <a:latin typeface="Consolas" panose="020B0609020204030204" pitchFamily="49" charset="0"/>
                <a:cs typeface="Consolas" panose="020B0609020204030204" pitchFamily="49" charset="0"/>
              </a:rPr>
              <a:t>(a + </a:t>
            </a:r>
            <a:r>
              <a:rPr lang="en-US" sz="1600" b="1" dirty="0" smtClean="0">
                <a:solidFill>
                  <a:schemeClr val="accent3">
                    <a:lumMod val="75000"/>
                  </a:schemeClr>
                </a:solidFill>
                <a:latin typeface="Consolas" panose="020B0609020204030204" pitchFamily="49" charset="0"/>
                <a:cs typeface="Consolas" panose="020B0609020204030204" pitchFamily="49" charset="0"/>
              </a:rPr>
              <a:t>“ + ”</a:t>
            </a:r>
            <a:r>
              <a:rPr lang="en-US" sz="1600" dirty="0" smtClean="0">
                <a:latin typeface="Consolas" panose="020B0609020204030204" pitchFamily="49" charset="0"/>
                <a:cs typeface="Consolas" panose="020B0609020204030204" pitchFamily="49" charset="0"/>
              </a:rPr>
              <a:t> + b + </a:t>
            </a:r>
            <a:r>
              <a:rPr lang="en-US" sz="1600" b="1" dirty="0" smtClean="0">
                <a:solidFill>
                  <a:schemeClr val="accent3">
                    <a:lumMod val="75000"/>
                  </a:schemeClr>
                </a:solidFill>
                <a:latin typeface="Consolas" panose="020B0609020204030204" pitchFamily="49" charset="0"/>
                <a:cs typeface="Consolas" panose="020B0609020204030204" pitchFamily="49" charset="0"/>
              </a:rPr>
              <a:t>“ = “</a:t>
            </a:r>
            <a:r>
              <a:rPr lang="en-US" sz="1600" b="1"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sum);</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smtClean="0">
                <a:solidFill>
                  <a:schemeClr val="tx1">
                    <a:lumMod val="50000"/>
                    <a:lumOff val="50000"/>
                  </a:schemeClr>
                </a:solidFill>
                <a:latin typeface="Consolas" panose="020B0609020204030204" pitchFamily="49" charset="0"/>
                <a:cs typeface="Consolas" panose="020B0609020204030204" pitchFamily="49" charset="0"/>
              </a:rPr>
              <a:t>// implement other operations and print results!</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a:t>
            </a:r>
          </a:p>
          <a:p>
            <a:endParaRPr lang="en-US" dirty="0" smtClean="0"/>
          </a:p>
          <a:p>
            <a:endParaRPr lang="en-US" dirty="0"/>
          </a:p>
        </p:txBody>
      </p:sp>
    </p:spTree>
    <p:extLst>
      <p:ext uri="{BB962C8B-B14F-4D97-AF65-F5344CB8AC3E}">
        <p14:creationId xmlns:p14="http://schemas.microsoft.com/office/powerpoint/2010/main" val="232427247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Characters and Strings</a:t>
            </a:r>
          </a:p>
          <a:p>
            <a:r>
              <a:rPr lang="en-US" sz="1800" b="1" dirty="0" smtClean="0">
                <a:solidFill>
                  <a:srgbClr val="FF0000"/>
                </a:solidFill>
                <a:latin typeface="Consolas" panose="020B0609020204030204" pitchFamily="49" charset="0"/>
                <a:cs typeface="Consolas" panose="020B0609020204030204" pitchFamily="49" charset="0"/>
              </a:rPr>
              <a:t>char</a:t>
            </a:r>
            <a:r>
              <a:rPr lang="en-US" sz="1800" dirty="0" smtClean="0"/>
              <a:t>: alphanumeric symbol, like the ones on your keyboard</a:t>
            </a:r>
          </a:p>
          <a:p>
            <a:r>
              <a:rPr lang="en-US" sz="1800" dirty="0" smtClean="0"/>
              <a:t>We mostly assign values to char variables (anything else, not very often)</a:t>
            </a:r>
          </a:p>
          <a:p>
            <a:r>
              <a:rPr lang="en-US" sz="1800" b="1" dirty="0" smtClean="0">
                <a:solidFill>
                  <a:srgbClr val="FF0000"/>
                </a:solidFill>
                <a:latin typeface="Consolas" panose="020B0609020204030204" pitchFamily="49" charset="0"/>
                <a:cs typeface="Consolas" panose="020B0609020204030204" pitchFamily="49" charset="0"/>
              </a:rPr>
              <a:t>String</a:t>
            </a:r>
            <a:r>
              <a:rPr lang="en-US" sz="1800" dirty="0" smtClean="0"/>
              <a:t>: sequence of characters; we mostly </a:t>
            </a:r>
            <a:r>
              <a:rPr lang="en-US" sz="1800" i="1" dirty="0" smtClean="0"/>
              <a:t>concatenate</a:t>
            </a:r>
            <a:r>
              <a:rPr lang="en-US" sz="1800" dirty="0" smtClean="0"/>
              <a:t> strings</a:t>
            </a:r>
          </a:p>
          <a:p>
            <a:r>
              <a:rPr lang="en-US" sz="1800" dirty="0" smtClean="0"/>
              <a:t>Note: </a:t>
            </a:r>
            <a:r>
              <a:rPr lang="en-US" sz="1800" b="1" dirty="0" smtClean="0">
                <a:solidFill>
                  <a:srgbClr val="FF0000"/>
                </a:solidFill>
                <a:latin typeface="Consolas" panose="020B0609020204030204" pitchFamily="49" charset="0"/>
                <a:cs typeface="Consolas" panose="020B0609020204030204" pitchFamily="49" charset="0"/>
              </a:rPr>
              <a:t>String</a:t>
            </a:r>
            <a:r>
              <a:rPr lang="en-US" sz="1800" dirty="0" smtClean="0"/>
              <a:t> is not built-in (it’s part of the </a:t>
            </a:r>
            <a:r>
              <a:rPr lang="en-US" sz="1800" b="1" dirty="0" err="1">
                <a:latin typeface="Consolas" panose="020B0609020204030204" pitchFamily="49" charset="0"/>
                <a:cs typeface="Consolas" panose="020B0609020204030204" pitchFamily="49" charset="0"/>
              </a:rPr>
              <a:t>j</a:t>
            </a:r>
            <a:r>
              <a:rPr lang="en-US" sz="1800" b="1" dirty="0" err="1" smtClean="0">
                <a:latin typeface="Consolas" panose="020B0609020204030204" pitchFamily="49" charset="0"/>
                <a:cs typeface="Consolas" panose="020B0609020204030204" pitchFamily="49" charset="0"/>
              </a:rPr>
              <a:t>ava.lang</a:t>
            </a:r>
            <a:r>
              <a:rPr lang="en-US" sz="1800" dirty="0" smtClean="0"/>
              <a:t> package)</a:t>
            </a:r>
          </a:p>
          <a:p>
            <a:pPr marL="0" indent="0">
              <a:buNone/>
            </a:pPr>
            <a:endParaRPr lang="en-US" sz="1600" dirty="0" smtClean="0">
              <a:latin typeface="Consolas" panose="020B0609020204030204" pitchFamily="49" charset="0"/>
              <a:cs typeface="Consolas" panose="020B0609020204030204" pitchFamily="49" charset="0"/>
            </a:endParaRPr>
          </a:p>
          <a:p>
            <a:endParaRPr lang="en-US" dirty="0" smtClean="0"/>
          </a:p>
          <a:p>
            <a:endParaRPr lang="en-US" dirty="0"/>
          </a:p>
        </p:txBody>
      </p:sp>
    </p:spTree>
    <p:extLst>
      <p:ext uri="{BB962C8B-B14F-4D97-AF65-F5344CB8AC3E}">
        <p14:creationId xmlns:p14="http://schemas.microsoft.com/office/powerpoint/2010/main" val="38783020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History</a:t>
            </a:r>
            <a:endParaRPr lang="en-US" dirty="0"/>
          </a:p>
        </p:txBody>
      </p:sp>
      <p:sp>
        <p:nvSpPr>
          <p:cNvPr id="8" name="Rectangle 7"/>
          <p:cNvSpPr/>
          <p:nvPr/>
        </p:nvSpPr>
        <p:spPr>
          <a:xfrm>
            <a:off x="2665252" y="1614664"/>
            <a:ext cx="4776620" cy="3416320"/>
          </a:xfrm>
          <a:prstGeom prst="rect">
            <a:avLst/>
          </a:prstGeom>
        </p:spPr>
        <p:txBody>
          <a:bodyPr wrap="square">
            <a:spAutoFit/>
          </a:bodyPr>
          <a:lstStyle/>
          <a:p>
            <a:r>
              <a:rPr lang="en-US" dirty="0" smtClean="0"/>
              <a:t> Since 1995</a:t>
            </a:r>
          </a:p>
          <a:p>
            <a:r>
              <a:rPr lang="en-US" dirty="0" smtClean="0"/>
              <a:t> - “Green Team”(SUN) – </a:t>
            </a:r>
            <a:r>
              <a:rPr lang="en-US" dirty="0"/>
              <a:t>led by </a:t>
            </a:r>
            <a:r>
              <a:rPr lang="en-US" b="1" dirty="0"/>
              <a:t>James </a:t>
            </a:r>
            <a:r>
              <a:rPr lang="en-US" b="1" dirty="0" smtClean="0"/>
              <a:t>Gosling</a:t>
            </a:r>
          </a:p>
          <a:p>
            <a:pPr marL="285750" indent="-285750">
              <a:buFont typeface="Arial"/>
              <a:buChar char="•"/>
            </a:pPr>
            <a:r>
              <a:rPr lang="en-US" b="1" dirty="0"/>
              <a:t>JDK 1.0 (January 21, 1996)</a:t>
            </a:r>
          </a:p>
          <a:p>
            <a:pPr marL="285750" indent="-285750">
              <a:buFont typeface="Arial"/>
              <a:buChar char="•"/>
            </a:pPr>
            <a:r>
              <a:rPr lang="en-US" b="1" dirty="0"/>
              <a:t>JDK 1.1 (February 19, 1997)</a:t>
            </a:r>
          </a:p>
          <a:p>
            <a:pPr marL="285750" indent="-285750">
              <a:buFont typeface="Arial"/>
              <a:buChar char="•"/>
            </a:pPr>
            <a:r>
              <a:rPr lang="en-US" b="1" dirty="0"/>
              <a:t>J2SE 1.2 (December 8, 1998)</a:t>
            </a:r>
          </a:p>
          <a:p>
            <a:pPr marL="285750" indent="-285750">
              <a:buFont typeface="Arial"/>
              <a:buChar char="•"/>
            </a:pPr>
            <a:r>
              <a:rPr lang="en-US" b="1" dirty="0"/>
              <a:t>J2SE 1.3 (May 8, 2000)</a:t>
            </a:r>
          </a:p>
          <a:p>
            <a:pPr marL="285750" indent="-285750">
              <a:buFont typeface="Arial"/>
              <a:buChar char="•"/>
            </a:pPr>
            <a:r>
              <a:rPr lang="en-US" b="1" dirty="0"/>
              <a:t>J2SE 1.4 (February 6, 2002)</a:t>
            </a:r>
          </a:p>
          <a:p>
            <a:pPr marL="285750" indent="-285750">
              <a:buFont typeface="Arial"/>
              <a:buChar char="•"/>
            </a:pPr>
            <a:r>
              <a:rPr lang="en-US" b="1" dirty="0"/>
              <a:t>J2SE 5.0 (September 30, 2004)</a:t>
            </a:r>
          </a:p>
          <a:p>
            <a:pPr marL="285750" indent="-285750">
              <a:buFont typeface="Arial"/>
              <a:buChar char="•"/>
            </a:pPr>
            <a:r>
              <a:rPr lang="en-US" b="1" dirty="0"/>
              <a:t>Java SE 6 (December 11, 2006)</a:t>
            </a:r>
          </a:p>
          <a:p>
            <a:pPr marL="285750" indent="-285750">
              <a:buFont typeface="Arial"/>
              <a:buChar char="•"/>
            </a:pPr>
            <a:r>
              <a:rPr lang="en-US" b="1" dirty="0"/>
              <a:t>Java SE 7 (July 28, 2011)</a:t>
            </a:r>
          </a:p>
          <a:p>
            <a:pPr marL="285750" indent="-285750">
              <a:buFont typeface="Arial"/>
              <a:buChar char="•"/>
            </a:pPr>
            <a:r>
              <a:rPr lang="en-US" b="1" dirty="0"/>
              <a:t>Java SE 8 (March 18, 2014)</a:t>
            </a:r>
          </a:p>
          <a:p>
            <a:r>
              <a:rPr lang="en-US" dirty="0" smtClean="0"/>
              <a:t>  </a:t>
            </a:r>
            <a:endParaRPr lang="en-US" dirty="0"/>
          </a:p>
        </p:txBody>
      </p:sp>
      <p:pic>
        <p:nvPicPr>
          <p:cNvPr id="10" name="Picture 9"/>
          <p:cNvPicPr>
            <a:picLocks noChangeAspect="1"/>
          </p:cNvPicPr>
          <p:nvPr/>
        </p:nvPicPr>
        <p:blipFill>
          <a:blip r:embed="rId3"/>
          <a:stretch>
            <a:fillRect/>
          </a:stretch>
        </p:blipFill>
        <p:spPr>
          <a:xfrm>
            <a:off x="752545" y="1395627"/>
            <a:ext cx="1586788" cy="2911756"/>
          </a:xfrm>
          <a:prstGeom prst="rect">
            <a:avLst/>
          </a:prstGeom>
        </p:spPr>
      </p:pic>
    </p:spTree>
    <p:extLst>
      <p:ext uri="{BB962C8B-B14F-4D97-AF65-F5344CB8AC3E}">
        <p14:creationId xmlns:p14="http://schemas.microsoft.com/office/powerpoint/2010/main" val="236771895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Characters and Strings</a:t>
            </a:r>
          </a:p>
          <a:p>
            <a:r>
              <a:rPr lang="en-US" sz="1800" b="1" dirty="0" smtClean="0">
                <a:solidFill>
                  <a:srgbClr val="FF0000"/>
                </a:solidFill>
                <a:latin typeface="Consolas" panose="020B0609020204030204" pitchFamily="49" charset="0"/>
                <a:cs typeface="Consolas" panose="020B0609020204030204" pitchFamily="49" charset="0"/>
              </a:rPr>
              <a:t>char</a:t>
            </a:r>
            <a:r>
              <a:rPr lang="en-US" sz="1800" dirty="0" smtClean="0"/>
              <a:t>: alphanumeric symbol, like the ones on your keyboard</a:t>
            </a:r>
          </a:p>
          <a:p>
            <a:r>
              <a:rPr lang="en-US" sz="1800" dirty="0" smtClean="0"/>
              <a:t>We mostly assign values to char variables (anything else, not very often)</a:t>
            </a:r>
          </a:p>
          <a:p>
            <a:r>
              <a:rPr lang="en-US" sz="1800" b="1" dirty="0" smtClean="0">
                <a:solidFill>
                  <a:srgbClr val="FF0000"/>
                </a:solidFill>
                <a:latin typeface="Consolas" panose="020B0609020204030204" pitchFamily="49" charset="0"/>
                <a:cs typeface="Consolas" panose="020B0609020204030204" pitchFamily="49" charset="0"/>
              </a:rPr>
              <a:t>String</a:t>
            </a:r>
            <a:r>
              <a:rPr lang="en-US" sz="1800" dirty="0" smtClean="0"/>
              <a:t>: sequence of characters; we mostly </a:t>
            </a:r>
            <a:r>
              <a:rPr lang="en-US" sz="1800" i="1" dirty="0" smtClean="0"/>
              <a:t>concatenate</a:t>
            </a:r>
            <a:r>
              <a:rPr lang="en-US" sz="1800" dirty="0" smtClean="0"/>
              <a:t> strings</a:t>
            </a:r>
          </a:p>
          <a:p>
            <a:r>
              <a:rPr lang="en-US" sz="1800" dirty="0" smtClean="0"/>
              <a:t>Note: </a:t>
            </a:r>
            <a:r>
              <a:rPr lang="en-US" sz="1800" b="1" dirty="0" smtClean="0">
                <a:solidFill>
                  <a:srgbClr val="FF0000"/>
                </a:solidFill>
                <a:latin typeface="Consolas" panose="020B0609020204030204" pitchFamily="49" charset="0"/>
                <a:cs typeface="Consolas" panose="020B0609020204030204" pitchFamily="49" charset="0"/>
              </a:rPr>
              <a:t>String</a:t>
            </a:r>
            <a:r>
              <a:rPr lang="en-US" sz="1800" dirty="0" smtClean="0"/>
              <a:t> is not built-in (it’s part of the </a:t>
            </a:r>
            <a:r>
              <a:rPr lang="en-US" sz="1800" b="1" dirty="0" err="1">
                <a:latin typeface="Consolas" panose="020B0609020204030204" pitchFamily="49" charset="0"/>
                <a:cs typeface="Consolas" panose="020B0609020204030204" pitchFamily="49" charset="0"/>
              </a:rPr>
              <a:t>j</a:t>
            </a:r>
            <a:r>
              <a:rPr lang="en-US" sz="1800" b="1" dirty="0" err="1" smtClean="0">
                <a:latin typeface="Consolas" panose="020B0609020204030204" pitchFamily="49" charset="0"/>
                <a:cs typeface="Consolas" panose="020B0609020204030204" pitchFamily="49" charset="0"/>
              </a:rPr>
              <a:t>ava.lang</a:t>
            </a:r>
            <a:r>
              <a:rPr lang="en-US" sz="1800" dirty="0" smtClean="0"/>
              <a:t> package)</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String a, b, c;</a:t>
            </a:r>
          </a:p>
          <a:p>
            <a:pPr marL="0" indent="0">
              <a:buNone/>
            </a:pPr>
            <a:r>
              <a:rPr lang="en-US" sz="1600" dirty="0" smtClean="0">
                <a:latin typeface="Consolas" panose="020B0609020204030204" pitchFamily="49" charset="0"/>
                <a:cs typeface="Consolas" panose="020B0609020204030204" pitchFamily="49" charset="0"/>
              </a:rPr>
              <a:t>a = </a:t>
            </a:r>
            <a:r>
              <a:rPr lang="en-US" sz="1600" dirty="0" smtClean="0">
                <a:solidFill>
                  <a:schemeClr val="accent3">
                    <a:lumMod val="75000"/>
                  </a:schemeClr>
                </a:solidFill>
                <a:latin typeface="Consolas" panose="020B0609020204030204" pitchFamily="49" charset="0"/>
                <a:cs typeface="Consolas" panose="020B0609020204030204" pitchFamily="49" charset="0"/>
              </a:rPr>
              <a:t>“My name is ”</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b = </a:t>
            </a:r>
            <a:r>
              <a:rPr lang="en-US" sz="1600" dirty="0" smtClean="0">
                <a:solidFill>
                  <a:schemeClr val="accent3">
                    <a:lumMod val="75000"/>
                  </a:schemeClr>
                </a:solidFill>
                <a:latin typeface="Consolas" panose="020B0609020204030204" pitchFamily="49" charset="0"/>
                <a:cs typeface="Consolas" panose="020B0609020204030204" pitchFamily="49" charset="0"/>
              </a:rPr>
              <a:t>“Paul”</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c = a + b;</a:t>
            </a:r>
          </a:p>
          <a:p>
            <a:endParaRPr lang="en-US" dirty="0" smtClean="0"/>
          </a:p>
          <a:p>
            <a:endParaRPr lang="en-US" dirty="0"/>
          </a:p>
        </p:txBody>
      </p:sp>
    </p:spTree>
    <p:extLst>
      <p:ext uri="{BB962C8B-B14F-4D97-AF65-F5344CB8AC3E}">
        <p14:creationId xmlns:p14="http://schemas.microsoft.com/office/powerpoint/2010/main" val="11342281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Characters and Strings</a:t>
            </a:r>
          </a:p>
          <a:p>
            <a:r>
              <a:rPr lang="en-US" sz="1800" b="1" dirty="0">
                <a:solidFill>
                  <a:srgbClr val="FF0000"/>
                </a:solidFill>
                <a:latin typeface="Consolas" panose="020B0609020204030204" pitchFamily="49" charset="0"/>
                <a:cs typeface="Consolas" panose="020B0609020204030204" pitchFamily="49" charset="0"/>
              </a:rPr>
              <a:t>char</a:t>
            </a:r>
            <a:r>
              <a:rPr lang="en-US" sz="1800" dirty="0"/>
              <a:t>: alphanumeric symbol, like the ones on your keyboard</a:t>
            </a:r>
          </a:p>
          <a:p>
            <a:r>
              <a:rPr lang="en-US" sz="1800" dirty="0"/>
              <a:t>We mostly assign values to char variables (anything else, not very often)</a:t>
            </a:r>
          </a:p>
          <a:p>
            <a:r>
              <a:rPr lang="en-US" sz="1800" b="1" dirty="0">
                <a:solidFill>
                  <a:srgbClr val="FF0000"/>
                </a:solidFill>
                <a:latin typeface="Consolas" panose="020B0609020204030204" pitchFamily="49" charset="0"/>
                <a:cs typeface="Consolas" panose="020B0609020204030204" pitchFamily="49" charset="0"/>
              </a:rPr>
              <a:t>String</a:t>
            </a:r>
            <a:r>
              <a:rPr lang="en-US" sz="1800" dirty="0"/>
              <a:t>: sequence of characters; we mostly </a:t>
            </a:r>
            <a:r>
              <a:rPr lang="en-US" sz="1800" i="1" dirty="0"/>
              <a:t>concatenate</a:t>
            </a:r>
            <a:r>
              <a:rPr lang="en-US" sz="1800" dirty="0"/>
              <a:t> strings</a:t>
            </a:r>
          </a:p>
          <a:p>
            <a:r>
              <a:rPr lang="en-US" sz="1800" dirty="0"/>
              <a:t>Note: </a:t>
            </a:r>
            <a:r>
              <a:rPr lang="en-US" sz="1800" b="1" dirty="0">
                <a:solidFill>
                  <a:srgbClr val="FF0000"/>
                </a:solidFill>
                <a:latin typeface="Consolas" panose="020B0609020204030204" pitchFamily="49" charset="0"/>
                <a:cs typeface="Consolas" panose="020B0609020204030204" pitchFamily="49" charset="0"/>
              </a:rPr>
              <a:t>String</a:t>
            </a:r>
            <a:r>
              <a:rPr lang="en-US" sz="1800" dirty="0"/>
              <a:t> is not built-in (it’s part of the </a:t>
            </a:r>
            <a:r>
              <a:rPr lang="en-US" sz="1800" b="1" dirty="0" err="1">
                <a:latin typeface="Consolas" panose="020B0609020204030204" pitchFamily="49" charset="0"/>
                <a:cs typeface="Consolas" panose="020B0609020204030204" pitchFamily="49" charset="0"/>
              </a:rPr>
              <a:t>java.lang</a:t>
            </a:r>
            <a:r>
              <a:rPr lang="en-US" sz="1800" dirty="0"/>
              <a:t> package)</a:t>
            </a:r>
            <a:endParaRPr lang="en-US" sz="1800" dirty="0" smtClean="0"/>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String a, b, c;  // we </a:t>
            </a:r>
            <a:r>
              <a:rPr lang="en-US" sz="1600" b="1" dirty="0" smtClean="0">
                <a:solidFill>
                  <a:srgbClr val="FF0000"/>
                </a:solidFill>
                <a:latin typeface="Consolas" panose="020B0609020204030204" pitchFamily="49" charset="0"/>
                <a:cs typeface="Consolas" panose="020B0609020204030204" pitchFamily="49" charset="0"/>
              </a:rPr>
              <a:t>declare</a:t>
            </a:r>
            <a:r>
              <a:rPr lang="en-US" sz="1600" dirty="0" smtClean="0">
                <a:latin typeface="Consolas" panose="020B0609020204030204" pitchFamily="49" charset="0"/>
                <a:cs typeface="Consolas" panose="020B0609020204030204" pitchFamily="49" charset="0"/>
              </a:rPr>
              <a:t> 3 variables of type String</a:t>
            </a:r>
          </a:p>
          <a:p>
            <a:pPr marL="0" indent="0">
              <a:buNone/>
            </a:pPr>
            <a:r>
              <a:rPr lang="en-US" sz="1600" dirty="0" smtClean="0">
                <a:latin typeface="Consolas" panose="020B0609020204030204" pitchFamily="49" charset="0"/>
                <a:cs typeface="Consolas" panose="020B0609020204030204" pitchFamily="49" charset="0"/>
              </a:rPr>
              <a:t>a = </a:t>
            </a:r>
            <a:r>
              <a:rPr lang="en-US" sz="1600" dirty="0" smtClean="0">
                <a:solidFill>
                  <a:schemeClr val="accent3">
                    <a:lumMod val="75000"/>
                  </a:schemeClr>
                </a:solidFill>
                <a:latin typeface="Consolas" panose="020B0609020204030204" pitchFamily="49" charset="0"/>
                <a:cs typeface="Consolas" panose="020B0609020204030204" pitchFamily="49" charset="0"/>
              </a:rPr>
              <a:t>“My name is ”</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b = </a:t>
            </a:r>
            <a:r>
              <a:rPr lang="en-US" sz="1600" dirty="0" smtClean="0">
                <a:solidFill>
                  <a:schemeClr val="accent3">
                    <a:lumMod val="75000"/>
                  </a:schemeClr>
                </a:solidFill>
                <a:latin typeface="Consolas" panose="020B0609020204030204" pitchFamily="49" charset="0"/>
                <a:cs typeface="Consolas" panose="020B0609020204030204" pitchFamily="49" charset="0"/>
              </a:rPr>
              <a:t>“Paul”</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c = a + b;</a:t>
            </a:r>
          </a:p>
          <a:p>
            <a:endParaRPr lang="en-US" dirty="0" smtClean="0"/>
          </a:p>
          <a:p>
            <a:endParaRPr lang="en-US" dirty="0"/>
          </a:p>
        </p:txBody>
      </p:sp>
    </p:spTree>
    <p:extLst>
      <p:ext uri="{BB962C8B-B14F-4D97-AF65-F5344CB8AC3E}">
        <p14:creationId xmlns:p14="http://schemas.microsoft.com/office/powerpoint/2010/main" val="399091909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Characters and Strings</a:t>
            </a:r>
          </a:p>
          <a:p>
            <a:r>
              <a:rPr lang="en-US" sz="1800" b="1" dirty="0">
                <a:solidFill>
                  <a:srgbClr val="FF0000"/>
                </a:solidFill>
                <a:latin typeface="Consolas" panose="020B0609020204030204" pitchFamily="49" charset="0"/>
                <a:cs typeface="Consolas" panose="020B0609020204030204" pitchFamily="49" charset="0"/>
              </a:rPr>
              <a:t>char</a:t>
            </a:r>
            <a:r>
              <a:rPr lang="en-US" sz="1800" dirty="0"/>
              <a:t>: alphanumeric symbol, like the ones on your keyboard</a:t>
            </a:r>
          </a:p>
          <a:p>
            <a:r>
              <a:rPr lang="en-US" sz="1800" dirty="0"/>
              <a:t>We mostly assign values to char variables (anything else, not very often)</a:t>
            </a:r>
          </a:p>
          <a:p>
            <a:r>
              <a:rPr lang="en-US" sz="1800" b="1" dirty="0">
                <a:solidFill>
                  <a:srgbClr val="FF0000"/>
                </a:solidFill>
                <a:latin typeface="Consolas" panose="020B0609020204030204" pitchFamily="49" charset="0"/>
                <a:cs typeface="Consolas" panose="020B0609020204030204" pitchFamily="49" charset="0"/>
              </a:rPr>
              <a:t>String</a:t>
            </a:r>
            <a:r>
              <a:rPr lang="en-US" sz="1800" dirty="0"/>
              <a:t>: sequence of characters; we mostly </a:t>
            </a:r>
            <a:r>
              <a:rPr lang="en-US" sz="1800" i="1" dirty="0"/>
              <a:t>concatenate</a:t>
            </a:r>
            <a:r>
              <a:rPr lang="en-US" sz="1800" dirty="0"/>
              <a:t> strings</a:t>
            </a:r>
          </a:p>
          <a:p>
            <a:r>
              <a:rPr lang="en-US" sz="1800" dirty="0"/>
              <a:t>Note: </a:t>
            </a:r>
            <a:r>
              <a:rPr lang="en-US" sz="1800" b="1" dirty="0">
                <a:solidFill>
                  <a:srgbClr val="FF0000"/>
                </a:solidFill>
                <a:latin typeface="Consolas" panose="020B0609020204030204" pitchFamily="49" charset="0"/>
                <a:cs typeface="Consolas" panose="020B0609020204030204" pitchFamily="49" charset="0"/>
              </a:rPr>
              <a:t>String</a:t>
            </a:r>
            <a:r>
              <a:rPr lang="en-US" sz="1800" dirty="0"/>
              <a:t> is not built-in (it’s part of the </a:t>
            </a:r>
            <a:r>
              <a:rPr lang="en-US" sz="1800" b="1" dirty="0" err="1">
                <a:latin typeface="Consolas" panose="020B0609020204030204" pitchFamily="49" charset="0"/>
                <a:cs typeface="Consolas" panose="020B0609020204030204" pitchFamily="49" charset="0"/>
              </a:rPr>
              <a:t>java.lang</a:t>
            </a:r>
            <a:r>
              <a:rPr lang="en-US" sz="1800" dirty="0"/>
              <a:t> package)</a:t>
            </a:r>
            <a:endParaRPr lang="en-US" sz="1800" dirty="0" smtClean="0"/>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String a, b, c;  // we </a:t>
            </a:r>
            <a:r>
              <a:rPr lang="en-US" sz="1600" b="1" dirty="0" smtClean="0">
                <a:solidFill>
                  <a:srgbClr val="FF0000"/>
                </a:solidFill>
                <a:latin typeface="Consolas" panose="020B0609020204030204" pitchFamily="49" charset="0"/>
                <a:cs typeface="Consolas" panose="020B0609020204030204" pitchFamily="49" charset="0"/>
              </a:rPr>
              <a:t>declare</a:t>
            </a:r>
            <a:r>
              <a:rPr lang="en-US" sz="1600" dirty="0" smtClean="0">
                <a:latin typeface="Consolas" panose="020B0609020204030204" pitchFamily="49" charset="0"/>
                <a:cs typeface="Consolas" panose="020B0609020204030204" pitchFamily="49" charset="0"/>
              </a:rPr>
              <a:t> 3 variables of type String</a:t>
            </a:r>
          </a:p>
          <a:p>
            <a:pPr marL="0" indent="0">
              <a:buNone/>
            </a:pPr>
            <a:r>
              <a:rPr lang="en-US" sz="1600" dirty="0" smtClean="0">
                <a:latin typeface="Consolas" panose="020B0609020204030204" pitchFamily="49" charset="0"/>
                <a:cs typeface="Consolas" panose="020B0609020204030204" pitchFamily="49" charset="0"/>
              </a:rPr>
              <a:t>a = </a:t>
            </a:r>
            <a:r>
              <a:rPr lang="en-US" sz="1600" dirty="0" smtClean="0">
                <a:solidFill>
                  <a:schemeClr val="accent3">
                    <a:lumMod val="75000"/>
                  </a:schemeClr>
                </a:solidFill>
                <a:latin typeface="Consolas" panose="020B0609020204030204" pitchFamily="49" charset="0"/>
                <a:cs typeface="Consolas" panose="020B0609020204030204" pitchFamily="49" charset="0"/>
              </a:rPr>
              <a:t>“My name is ”</a:t>
            </a:r>
            <a:r>
              <a:rPr lang="en-US" sz="1600" dirty="0" smtClean="0">
                <a:latin typeface="Consolas" panose="020B0609020204030204" pitchFamily="49" charset="0"/>
                <a:cs typeface="Consolas" panose="020B0609020204030204" pitchFamily="49" charset="0"/>
              </a:rPr>
              <a:t>;  // we </a:t>
            </a:r>
            <a:r>
              <a:rPr lang="en-US" sz="1600" b="1" dirty="0" smtClean="0">
                <a:solidFill>
                  <a:srgbClr val="FF0000"/>
                </a:solidFill>
                <a:latin typeface="Consolas" panose="020B0609020204030204" pitchFamily="49" charset="0"/>
                <a:cs typeface="Consolas" panose="020B0609020204030204" pitchFamily="49" charset="0"/>
              </a:rPr>
              <a:t>assign</a:t>
            </a:r>
            <a:r>
              <a:rPr lang="en-US" sz="1600" dirty="0" smtClean="0">
                <a:latin typeface="Consolas" panose="020B0609020204030204" pitchFamily="49" charset="0"/>
                <a:cs typeface="Consolas" panose="020B0609020204030204" pitchFamily="49" charset="0"/>
              </a:rPr>
              <a:t> values to variables a and b</a:t>
            </a:r>
          </a:p>
          <a:p>
            <a:pPr marL="0" indent="0">
              <a:buNone/>
            </a:pPr>
            <a:r>
              <a:rPr lang="en-US" sz="1600" dirty="0" smtClean="0">
                <a:latin typeface="Consolas" panose="020B0609020204030204" pitchFamily="49" charset="0"/>
                <a:cs typeface="Consolas" panose="020B0609020204030204" pitchFamily="49" charset="0"/>
              </a:rPr>
              <a:t>b = </a:t>
            </a:r>
            <a:r>
              <a:rPr lang="en-US" sz="1600" dirty="0" smtClean="0">
                <a:solidFill>
                  <a:schemeClr val="accent3">
                    <a:lumMod val="75000"/>
                  </a:schemeClr>
                </a:solidFill>
                <a:latin typeface="Consolas" panose="020B0609020204030204" pitchFamily="49" charset="0"/>
                <a:cs typeface="Consolas" panose="020B0609020204030204" pitchFamily="49" charset="0"/>
              </a:rPr>
              <a:t>“Paul”</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c = a + b;</a:t>
            </a:r>
          </a:p>
          <a:p>
            <a:endParaRPr lang="en-US" dirty="0" smtClean="0"/>
          </a:p>
          <a:p>
            <a:endParaRPr lang="en-US" dirty="0"/>
          </a:p>
        </p:txBody>
      </p:sp>
    </p:spTree>
    <p:extLst>
      <p:ext uri="{BB962C8B-B14F-4D97-AF65-F5344CB8AC3E}">
        <p14:creationId xmlns:p14="http://schemas.microsoft.com/office/powerpoint/2010/main" val="157882602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Characters and Strings</a:t>
            </a:r>
          </a:p>
          <a:p>
            <a:r>
              <a:rPr lang="en-US" sz="1800" b="1" dirty="0">
                <a:solidFill>
                  <a:srgbClr val="FF0000"/>
                </a:solidFill>
                <a:latin typeface="Consolas" panose="020B0609020204030204" pitchFamily="49" charset="0"/>
                <a:cs typeface="Consolas" panose="020B0609020204030204" pitchFamily="49" charset="0"/>
              </a:rPr>
              <a:t>char</a:t>
            </a:r>
            <a:r>
              <a:rPr lang="en-US" sz="1800" dirty="0"/>
              <a:t>: alphanumeric symbol, like the ones on your keyboard</a:t>
            </a:r>
          </a:p>
          <a:p>
            <a:r>
              <a:rPr lang="en-US" sz="1800" dirty="0"/>
              <a:t>We mostly assign values to char variables (anything else, not very often)</a:t>
            </a:r>
          </a:p>
          <a:p>
            <a:r>
              <a:rPr lang="en-US" sz="1800" b="1" dirty="0">
                <a:solidFill>
                  <a:srgbClr val="FF0000"/>
                </a:solidFill>
                <a:latin typeface="Consolas" panose="020B0609020204030204" pitchFamily="49" charset="0"/>
                <a:cs typeface="Consolas" panose="020B0609020204030204" pitchFamily="49" charset="0"/>
              </a:rPr>
              <a:t>String</a:t>
            </a:r>
            <a:r>
              <a:rPr lang="en-US" sz="1800" dirty="0"/>
              <a:t>: sequence of characters; we mostly </a:t>
            </a:r>
            <a:r>
              <a:rPr lang="en-US" sz="1800" i="1" dirty="0"/>
              <a:t>concatenate</a:t>
            </a:r>
            <a:r>
              <a:rPr lang="en-US" sz="1800" dirty="0"/>
              <a:t> strings</a:t>
            </a:r>
          </a:p>
          <a:p>
            <a:r>
              <a:rPr lang="en-US" sz="1800" dirty="0"/>
              <a:t>Note: </a:t>
            </a:r>
            <a:r>
              <a:rPr lang="en-US" sz="1800" b="1" dirty="0">
                <a:solidFill>
                  <a:srgbClr val="FF0000"/>
                </a:solidFill>
                <a:latin typeface="Consolas" panose="020B0609020204030204" pitchFamily="49" charset="0"/>
                <a:cs typeface="Consolas" panose="020B0609020204030204" pitchFamily="49" charset="0"/>
              </a:rPr>
              <a:t>String</a:t>
            </a:r>
            <a:r>
              <a:rPr lang="en-US" sz="1800" dirty="0"/>
              <a:t> is not built-in (it’s part of the </a:t>
            </a:r>
            <a:r>
              <a:rPr lang="en-US" sz="1800" b="1" dirty="0" err="1">
                <a:latin typeface="Consolas" panose="020B0609020204030204" pitchFamily="49" charset="0"/>
                <a:cs typeface="Consolas" panose="020B0609020204030204" pitchFamily="49" charset="0"/>
              </a:rPr>
              <a:t>java.lang</a:t>
            </a:r>
            <a:r>
              <a:rPr lang="en-US" sz="1800" dirty="0"/>
              <a:t> package)</a:t>
            </a:r>
            <a:endParaRPr lang="en-US" sz="1800" dirty="0" smtClean="0"/>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String a, b, c;  // we </a:t>
            </a:r>
            <a:r>
              <a:rPr lang="en-US" sz="1600" b="1" dirty="0" smtClean="0">
                <a:solidFill>
                  <a:srgbClr val="FF0000"/>
                </a:solidFill>
                <a:latin typeface="Consolas" panose="020B0609020204030204" pitchFamily="49" charset="0"/>
                <a:cs typeface="Consolas" panose="020B0609020204030204" pitchFamily="49" charset="0"/>
              </a:rPr>
              <a:t>declare</a:t>
            </a:r>
            <a:r>
              <a:rPr lang="en-US" sz="1600" dirty="0" smtClean="0">
                <a:latin typeface="Consolas" panose="020B0609020204030204" pitchFamily="49" charset="0"/>
                <a:cs typeface="Consolas" panose="020B0609020204030204" pitchFamily="49" charset="0"/>
              </a:rPr>
              <a:t> 3 variables of type String</a:t>
            </a:r>
          </a:p>
          <a:p>
            <a:pPr marL="0" indent="0">
              <a:buNone/>
            </a:pPr>
            <a:r>
              <a:rPr lang="en-US" sz="1600" dirty="0" smtClean="0">
                <a:latin typeface="Consolas" panose="020B0609020204030204" pitchFamily="49" charset="0"/>
                <a:cs typeface="Consolas" panose="020B0609020204030204" pitchFamily="49" charset="0"/>
              </a:rPr>
              <a:t>a = </a:t>
            </a:r>
            <a:r>
              <a:rPr lang="en-US" sz="1600" dirty="0" smtClean="0">
                <a:solidFill>
                  <a:schemeClr val="accent3">
                    <a:lumMod val="75000"/>
                  </a:schemeClr>
                </a:solidFill>
                <a:latin typeface="Consolas" panose="020B0609020204030204" pitchFamily="49" charset="0"/>
                <a:cs typeface="Consolas" panose="020B0609020204030204" pitchFamily="49" charset="0"/>
              </a:rPr>
              <a:t>“My name is ”</a:t>
            </a:r>
            <a:r>
              <a:rPr lang="en-US" sz="1600" dirty="0" smtClean="0">
                <a:latin typeface="Consolas" panose="020B0609020204030204" pitchFamily="49" charset="0"/>
                <a:cs typeface="Consolas" panose="020B0609020204030204" pitchFamily="49" charset="0"/>
              </a:rPr>
              <a:t>;  // we </a:t>
            </a:r>
            <a:r>
              <a:rPr lang="en-US" sz="1600" b="1" dirty="0" smtClean="0">
                <a:solidFill>
                  <a:srgbClr val="FF0000"/>
                </a:solidFill>
                <a:latin typeface="Consolas" panose="020B0609020204030204" pitchFamily="49" charset="0"/>
                <a:cs typeface="Consolas" panose="020B0609020204030204" pitchFamily="49" charset="0"/>
              </a:rPr>
              <a:t>assign</a:t>
            </a:r>
            <a:r>
              <a:rPr lang="en-US" sz="1600" dirty="0" smtClean="0">
                <a:latin typeface="Consolas" panose="020B0609020204030204" pitchFamily="49" charset="0"/>
                <a:cs typeface="Consolas" panose="020B0609020204030204" pitchFamily="49" charset="0"/>
              </a:rPr>
              <a:t> values to variables a and b</a:t>
            </a:r>
          </a:p>
          <a:p>
            <a:pPr marL="0" indent="0">
              <a:buNone/>
            </a:pPr>
            <a:r>
              <a:rPr lang="en-US" sz="1600" dirty="0" smtClean="0">
                <a:latin typeface="Consolas" panose="020B0609020204030204" pitchFamily="49" charset="0"/>
                <a:cs typeface="Consolas" panose="020B0609020204030204" pitchFamily="49" charset="0"/>
              </a:rPr>
              <a:t>b = </a:t>
            </a:r>
            <a:r>
              <a:rPr lang="en-US" sz="1600" dirty="0" smtClean="0">
                <a:solidFill>
                  <a:schemeClr val="accent3">
                    <a:lumMod val="75000"/>
                  </a:schemeClr>
                </a:solidFill>
                <a:latin typeface="Consolas" panose="020B0609020204030204" pitchFamily="49" charset="0"/>
                <a:cs typeface="Consolas" panose="020B0609020204030204" pitchFamily="49" charset="0"/>
              </a:rPr>
              <a:t>“Paul”</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c = a + b;  // </a:t>
            </a:r>
            <a:r>
              <a:rPr lang="en-US" sz="1600" b="1" dirty="0" smtClean="0">
                <a:solidFill>
                  <a:srgbClr val="FF0000"/>
                </a:solidFill>
                <a:latin typeface="Consolas" panose="020B0609020204030204" pitchFamily="49" charset="0"/>
                <a:cs typeface="Consolas" panose="020B0609020204030204" pitchFamily="49" charset="0"/>
              </a:rPr>
              <a:t>concatenate</a:t>
            </a:r>
            <a:r>
              <a:rPr lang="en-US" sz="1600" dirty="0" smtClean="0">
                <a:latin typeface="Consolas" panose="020B0609020204030204" pitchFamily="49" charset="0"/>
                <a:cs typeface="Consolas" panose="020B0609020204030204" pitchFamily="49" charset="0"/>
              </a:rPr>
              <a:t> a and b and </a:t>
            </a:r>
            <a:r>
              <a:rPr lang="en-US" sz="1600" b="1" dirty="0" smtClean="0">
                <a:solidFill>
                  <a:srgbClr val="FF0000"/>
                </a:solidFill>
                <a:latin typeface="Consolas" panose="020B0609020204030204" pitchFamily="49" charset="0"/>
                <a:cs typeface="Consolas" panose="020B0609020204030204" pitchFamily="49" charset="0"/>
              </a:rPr>
              <a:t>assign</a:t>
            </a:r>
            <a:r>
              <a:rPr lang="en-US" sz="1600" dirty="0" smtClean="0">
                <a:latin typeface="Consolas" panose="020B0609020204030204" pitchFamily="49" charset="0"/>
                <a:cs typeface="Consolas" panose="020B0609020204030204" pitchFamily="49" charset="0"/>
              </a:rPr>
              <a:t> the </a:t>
            </a:r>
            <a:r>
              <a:rPr lang="en-US" sz="1600" b="1" dirty="0" smtClean="0">
                <a:solidFill>
                  <a:srgbClr val="FF0000"/>
                </a:solidFill>
                <a:latin typeface="Consolas" panose="020B0609020204030204" pitchFamily="49" charset="0"/>
                <a:cs typeface="Consolas" panose="020B0609020204030204" pitchFamily="49" charset="0"/>
              </a:rPr>
              <a:t>expression</a:t>
            </a:r>
            <a:r>
              <a:rPr lang="en-US" sz="1600" dirty="0" smtClean="0">
                <a:latin typeface="Consolas" panose="020B0609020204030204" pitchFamily="49" charset="0"/>
                <a:cs typeface="Consolas" panose="020B0609020204030204" pitchFamily="49" charset="0"/>
              </a:rPr>
              <a:t> value to c</a:t>
            </a:r>
          </a:p>
          <a:p>
            <a:endParaRPr lang="en-US" dirty="0" smtClean="0"/>
          </a:p>
          <a:p>
            <a:endParaRPr lang="en-US" dirty="0"/>
          </a:p>
        </p:txBody>
      </p:sp>
    </p:spTree>
    <p:extLst>
      <p:ext uri="{BB962C8B-B14F-4D97-AF65-F5344CB8AC3E}">
        <p14:creationId xmlns:p14="http://schemas.microsoft.com/office/powerpoint/2010/main" val="408197144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Real Numbers</a:t>
            </a:r>
          </a:p>
          <a:p>
            <a:r>
              <a:rPr lang="en-US" sz="2000" b="1" dirty="0" smtClean="0">
                <a:solidFill>
                  <a:srgbClr val="FF0000"/>
                </a:solidFill>
                <a:latin typeface="Consolas" panose="020B0609020204030204" pitchFamily="49" charset="0"/>
                <a:cs typeface="Consolas" panose="020B0609020204030204" pitchFamily="49" charset="0"/>
              </a:rPr>
              <a:t>float</a:t>
            </a:r>
            <a:r>
              <a:rPr lang="en-US" sz="2000" dirty="0" smtClean="0"/>
              <a:t>: 32 bit floating-point numbers with single precision</a:t>
            </a:r>
          </a:p>
          <a:p>
            <a:r>
              <a:rPr lang="en-US" sz="2000" b="1" dirty="0" smtClean="0">
                <a:solidFill>
                  <a:srgbClr val="FF0000"/>
                </a:solidFill>
                <a:latin typeface="Consolas" panose="020B0609020204030204" pitchFamily="49" charset="0"/>
                <a:cs typeface="Consolas" panose="020B0609020204030204" pitchFamily="49" charset="0"/>
              </a:rPr>
              <a:t>double</a:t>
            </a:r>
            <a:r>
              <a:rPr lang="en-US" sz="2000" dirty="0" smtClean="0"/>
              <a:t>: 64 bit floating-point numbers with double precision. </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public</a:t>
            </a:r>
            <a:r>
              <a:rPr lang="en-US" sz="1600" dirty="0" smtClean="0">
                <a:latin typeface="Consolas" panose="020B0609020204030204" pitchFamily="49" charset="0"/>
                <a:cs typeface="Consolas" panose="020B0609020204030204" pitchFamily="49" charset="0"/>
              </a:rPr>
              <a:t> </a:t>
            </a: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class</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DoubleOperations</a:t>
            </a:r>
            <a:r>
              <a:rPr lang="en-US" sz="1600" dirty="0" smtClean="0">
                <a:latin typeface="Consolas" panose="020B0609020204030204" pitchFamily="49" charset="0"/>
                <a:cs typeface="Consolas" panose="020B0609020204030204" pitchFamily="49" charset="0"/>
              </a:rPr>
              <a:t> {</a:t>
            </a:r>
          </a:p>
          <a:p>
            <a:pPr marL="0" indent="0">
              <a:buNone/>
            </a:pPr>
            <a:r>
              <a:rPr lang="en-US" sz="1600" dirty="0" smtClean="0">
                <a:latin typeface="Consolas" panose="020B0609020204030204" pitchFamily="49" charset="0"/>
                <a:cs typeface="Consolas" panose="020B0609020204030204" pitchFamily="49" charset="0"/>
              </a:rPr>
              <a:t>	</a:t>
            </a: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public</a:t>
            </a:r>
            <a:r>
              <a:rPr lang="en-US" sz="1600" dirty="0" smtClean="0">
                <a:latin typeface="Consolas" panose="020B0609020204030204" pitchFamily="49" charset="0"/>
                <a:cs typeface="Consolas" panose="020B0609020204030204" pitchFamily="49" charset="0"/>
              </a:rPr>
              <a:t> </a:t>
            </a: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static</a:t>
            </a:r>
            <a:r>
              <a:rPr lang="en-US" sz="1600" dirty="0" smtClean="0">
                <a:latin typeface="Consolas" panose="020B0609020204030204" pitchFamily="49" charset="0"/>
                <a:cs typeface="Consolas" panose="020B0609020204030204" pitchFamily="49" charset="0"/>
              </a:rPr>
              <a:t> void main(String… </a:t>
            </a:r>
            <a:r>
              <a:rPr lang="en-US" sz="1600" dirty="0" err="1" smtClean="0">
                <a:latin typeface="Consolas" panose="020B0609020204030204" pitchFamily="49" charset="0"/>
                <a:cs typeface="Consolas" panose="020B0609020204030204" pitchFamily="49" charset="0"/>
              </a:rPr>
              <a:t>args</a:t>
            </a:r>
            <a:r>
              <a:rPr lang="en-US" sz="1600" dirty="0" smtClean="0">
                <a:latin typeface="Consolas" panose="020B0609020204030204" pitchFamily="49" charset="0"/>
                <a:cs typeface="Consolas" panose="020B0609020204030204" pitchFamily="49" charset="0"/>
              </a:rPr>
              <a:t>) {</a:t>
            </a:r>
          </a:p>
          <a:p>
            <a:pPr marL="0" indent="0">
              <a:buNone/>
            </a:pPr>
            <a:r>
              <a:rPr lang="en-US" sz="1600" dirty="0" smtClean="0">
                <a:latin typeface="Consolas" panose="020B0609020204030204" pitchFamily="49" charset="0"/>
                <a:cs typeface="Consolas" panose="020B0609020204030204" pitchFamily="49" charset="0"/>
              </a:rPr>
              <a:t>		</a:t>
            </a:r>
            <a:r>
              <a:rPr lang="en-US" sz="1600" dirty="0" smtClean="0">
                <a:solidFill>
                  <a:schemeClr val="tx2">
                    <a:lumMod val="60000"/>
                    <a:lumOff val="40000"/>
                  </a:schemeClr>
                </a:solidFill>
                <a:latin typeface="Consolas" panose="020B0609020204030204" pitchFamily="49" charset="0"/>
                <a:cs typeface="Consolas" panose="020B0609020204030204" pitchFamily="49" charset="0"/>
              </a:rPr>
              <a:t>double</a:t>
            </a:r>
            <a:r>
              <a:rPr lang="en-US" sz="1600" dirty="0" smtClean="0">
                <a:latin typeface="Consolas" panose="020B0609020204030204" pitchFamily="49" charset="0"/>
                <a:cs typeface="Consolas" panose="020B0609020204030204" pitchFamily="49" charset="0"/>
              </a:rPr>
              <a:t> a = </a:t>
            </a:r>
            <a:r>
              <a:rPr lang="en-US" sz="1600" dirty="0" err="1" smtClean="0">
                <a:latin typeface="Consolas" panose="020B0609020204030204" pitchFamily="49" charset="0"/>
                <a:cs typeface="Consolas" panose="020B0609020204030204" pitchFamily="49" charset="0"/>
              </a:rPr>
              <a:t>Double.parseDouble</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args</a:t>
            </a:r>
            <a:r>
              <a:rPr lang="en-US" sz="1600" dirty="0" smtClean="0">
                <a:latin typeface="Consolas" panose="020B0609020204030204" pitchFamily="49" charset="0"/>
                <a:cs typeface="Consolas" panose="020B0609020204030204" pitchFamily="49" charset="0"/>
              </a:rPr>
              <a:t>[0]);</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 = </a:t>
            </a:r>
            <a:r>
              <a:rPr lang="en-US" sz="1600" dirty="0" err="1" smtClean="0">
                <a:latin typeface="Consolas" panose="020B0609020204030204" pitchFamily="49" charset="0"/>
                <a:cs typeface="Consolas" panose="020B0609020204030204" pitchFamily="49" charset="0"/>
              </a:rPr>
              <a:t>Math.toRadians</a:t>
            </a:r>
            <a:r>
              <a:rPr lang="en-US" sz="1600" dirty="0" smtClean="0">
                <a:latin typeface="Consolas" panose="020B0609020204030204" pitchFamily="49" charset="0"/>
                <a:cs typeface="Consolas" panose="020B0609020204030204" pitchFamily="49" charset="0"/>
              </a:rPr>
              <a:t>(a);</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System.out.println</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Math.sin</a:t>
            </a:r>
            <a:r>
              <a:rPr lang="en-US" sz="1600" dirty="0" smtClean="0">
                <a:latin typeface="Consolas" panose="020B0609020204030204" pitchFamily="49" charset="0"/>
                <a:cs typeface="Consolas" panose="020B0609020204030204" pitchFamily="49" charset="0"/>
              </a:rPr>
              <a:t>(” + a + “) = ” + </a:t>
            </a:r>
            <a:r>
              <a:rPr lang="en-US" sz="1600" dirty="0" err="1" smtClean="0">
                <a:latin typeface="Consolas" panose="020B0609020204030204" pitchFamily="49" charset="0"/>
                <a:cs typeface="Consolas" panose="020B0609020204030204" pitchFamily="49" charset="0"/>
              </a:rPr>
              <a:t>Math.sin</a:t>
            </a:r>
            <a:r>
              <a:rPr lang="en-US" sz="1600" dirty="0" smtClean="0">
                <a:latin typeface="Consolas" panose="020B0609020204030204" pitchFamily="49" charset="0"/>
                <a:cs typeface="Consolas" panose="020B0609020204030204" pitchFamily="49" charset="0"/>
              </a:rPr>
              <a:t>(a));</a:t>
            </a:r>
            <a:endParaRPr lang="en-US" sz="1600" dirty="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sz="1600" dirty="0" smtClean="0">
              <a:latin typeface="Consolas" panose="020B0609020204030204" pitchFamily="49" charset="0"/>
              <a:cs typeface="Consolas" panose="020B0609020204030204" pitchFamily="49" charset="0"/>
            </a:endParaRPr>
          </a:p>
          <a:p>
            <a:endParaRPr lang="en-US" dirty="0" smtClean="0"/>
          </a:p>
          <a:p>
            <a:endParaRPr lang="en-US" dirty="0"/>
          </a:p>
        </p:txBody>
      </p:sp>
    </p:spTree>
    <p:extLst>
      <p:ext uri="{BB962C8B-B14F-4D97-AF65-F5344CB8AC3E}">
        <p14:creationId xmlns:p14="http://schemas.microsoft.com/office/powerpoint/2010/main" val="272678383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Real Numbers</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latin typeface="Verdana" panose="020B0604030504040204" pitchFamily="34" charset="0"/>
                <a:ea typeface="Verdana" panose="020B0604030504040204" pitchFamily="34" charset="0"/>
                <a:cs typeface="Verdana" panose="020B0604030504040204" pitchFamily="34" charset="0"/>
              </a:rPr>
              <a:t>Write a short program which reads a double number (let’s call it x) from the </a:t>
            </a:r>
            <a:r>
              <a:rPr lang="en-US" sz="1600" b="1" dirty="0" smtClean="0">
                <a:latin typeface="Verdana" panose="020B0604030504040204" pitchFamily="34" charset="0"/>
                <a:ea typeface="Verdana" panose="020B0604030504040204" pitchFamily="34" charset="0"/>
                <a:cs typeface="Verdana" panose="020B0604030504040204" pitchFamily="34" charset="0"/>
              </a:rPr>
              <a:t>standard input</a:t>
            </a:r>
            <a:r>
              <a:rPr lang="en-US" sz="1600" dirty="0" smtClean="0">
                <a:latin typeface="Verdana" panose="020B0604030504040204" pitchFamily="34" charset="0"/>
                <a:ea typeface="Verdana" panose="020B0604030504040204" pitchFamily="34" charset="0"/>
                <a:cs typeface="Verdana" panose="020B0604030504040204" pitchFamily="34" charset="0"/>
              </a:rPr>
              <a:t> (keyboard), calculates</a:t>
            </a:r>
          </a:p>
          <a:p>
            <a:pPr marL="0" indent="0">
              <a:buNone/>
            </a:pP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600" dirty="0" smtClean="0">
                <a:latin typeface="Verdana" panose="020B0604030504040204" pitchFamily="34" charset="0"/>
                <a:ea typeface="Verdana" panose="020B0604030504040204" pitchFamily="34" charset="0"/>
                <a:cs typeface="Verdana" panose="020B0604030504040204" pitchFamily="34" charset="0"/>
              </a:rPr>
              <a:t>sin</a:t>
            </a:r>
            <a:r>
              <a:rPr lang="en-US" sz="1600" baseline="30000" dirty="0" smtClean="0"/>
              <a:t>2</a:t>
            </a:r>
            <a:r>
              <a:rPr lang="en-US" sz="1600" dirty="0" smtClean="0">
                <a:latin typeface="Verdana" panose="020B0604030504040204" pitchFamily="34" charset="0"/>
                <a:ea typeface="Verdana" panose="020B0604030504040204" pitchFamily="34" charset="0"/>
                <a:cs typeface="Verdana" panose="020B0604030504040204" pitchFamily="34" charset="0"/>
              </a:rPr>
              <a:t>(x) + cos</a:t>
            </a:r>
            <a:r>
              <a:rPr lang="en-US" sz="1600" baseline="30000" dirty="0"/>
              <a:t>2</a:t>
            </a:r>
            <a:r>
              <a:rPr lang="en-US" sz="1600" dirty="0" smtClean="0">
                <a:latin typeface="Verdana" panose="020B0604030504040204" pitchFamily="34" charset="0"/>
                <a:ea typeface="Verdana" panose="020B0604030504040204" pitchFamily="34" charset="0"/>
                <a:cs typeface="Verdana" panose="020B0604030504040204" pitchFamily="34" charset="0"/>
              </a:rPr>
              <a:t>(x)</a:t>
            </a:r>
          </a:p>
          <a:p>
            <a:pPr marL="0" indent="0">
              <a:buNone/>
            </a:pP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600" dirty="0" smtClean="0">
                <a:latin typeface="Verdana" panose="020B0604030504040204" pitchFamily="34" charset="0"/>
                <a:ea typeface="Verdana" panose="020B0604030504040204" pitchFamily="34" charset="0"/>
                <a:cs typeface="Verdana" panose="020B0604030504040204" pitchFamily="34" charset="0"/>
              </a:rPr>
              <a:t>and prints the result to the </a:t>
            </a:r>
            <a:r>
              <a:rPr lang="en-US" sz="1600" b="1" dirty="0" smtClean="0">
                <a:latin typeface="Verdana" panose="020B0604030504040204" pitchFamily="34" charset="0"/>
                <a:ea typeface="Verdana" panose="020B0604030504040204" pitchFamily="34" charset="0"/>
                <a:cs typeface="Verdana" panose="020B0604030504040204" pitchFamily="34" charset="0"/>
              </a:rPr>
              <a:t>standard output</a:t>
            </a:r>
            <a:r>
              <a:rPr lang="en-US" sz="1600" dirty="0" smtClean="0">
                <a:latin typeface="Verdana" panose="020B0604030504040204" pitchFamily="34" charset="0"/>
                <a:ea typeface="Verdana" panose="020B0604030504040204" pitchFamily="34" charset="0"/>
                <a:cs typeface="Verdana" panose="020B0604030504040204" pitchFamily="34" charset="0"/>
              </a:rPr>
              <a:t> (screen).</a:t>
            </a:r>
          </a:p>
          <a:p>
            <a:pPr marL="0" indent="0">
              <a:buNone/>
            </a:pP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600" b="1" i="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600" b="1" i="1" dirty="0" smtClean="0">
                <a:latin typeface="Verdana" panose="020B0604030504040204" pitchFamily="34" charset="0"/>
                <a:ea typeface="Verdana" panose="020B0604030504040204" pitchFamily="34" charset="0"/>
                <a:cs typeface="Verdana" panose="020B0604030504040204" pitchFamily="34" charset="0"/>
              </a:rPr>
              <a:t>Is the result always equal to 1?</a:t>
            </a:r>
          </a:p>
          <a:p>
            <a:pPr marL="0" indent="0">
              <a:buNone/>
            </a:pPr>
            <a:endParaRPr lang="en-US" dirty="0"/>
          </a:p>
        </p:txBody>
      </p:sp>
      <p:pic>
        <p:nvPicPr>
          <p:cNvPr id="4" name="Content Placeholder 3"/>
          <p:cNvPicPr>
            <a:picLocks noChangeAspect="1"/>
          </p:cNvPicPr>
          <p:nvPr/>
        </p:nvPicPr>
        <p:blipFill rotWithShape="1">
          <a:blip r:embed="rId2"/>
          <a:srcRect t="-33113" b="-33113"/>
          <a:stretch/>
        </p:blipFill>
        <p:spPr>
          <a:xfrm>
            <a:off x="6400800" y="2258381"/>
            <a:ext cx="2191081" cy="3361999"/>
          </a:xfrm>
          <a:prstGeom prst="rect">
            <a:avLst/>
          </a:prstGeom>
        </p:spPr>
      </p:pic>
    </p:spTree>
    <p:extLst>
      <p:ext uri="{BB962C8B-B14F-4D97-AF65-F5344CB8AC3E}">
        <p14:creationId xmlns:p14="http://schemas.microsoft.com/office/powerpoint/2010/main" val="2444312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Types of Data</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Booleans</a:t>
            </a:r>
          </a:p>
          <a:p>
            <a:r>
              <a:rPr lang="en-US" sz="2000" b="1" dirty="0" err="1" smtClean="0">
                <a:solidFill>
                  <a:srgbClr val="FF0000"/>
                </a:solidFill>
                <a:latin typeface="Consolas" panose="020B0609020204030204" pitchFamily="49" charset="0"/>
                <a:cs typeface="Consolas" panose="020B0609020204030204" pitchFamily="49" charset="0"/>
              </a:rPr>
              <a:t>boolean</a:t>
            </a:r>
            <a:r>
              <a:rPr lang="en-US" sz="2000" dirty="0" smtClean="0"/>
              <a:t> has just 2 values: </a:t>
            </a:r>
            <a:r>
              <a:rPr lang="en-US" sz="2000" dirty="0" smtClean="0">
                <a:latin typeface="Consolas" panose="020B0609020204030204" pitchFamily="49" charset="0"/>
                <a:cs typeface="Consolas" panose="020B0609020204030204" pitchFamily="49" charset="0"/>
              </a:rPr>
              <a:t>true</a:t>
            </a:r>
            <a:r>
              <a:rPr lang="en-US" sz="2000" dirty="0" smtClean="0"/>
              <a:t> and </a:t>
            </a:r>
            <a:r>
              <a:rPr lang="en-US" sz="2000" dirty="0" smtClean="0">
                <a:latin typeface="Consolas" panose="020B0609020204030204" pitchFamily="49" charset="0"/>
                <a:cs typeface="Consolas" panose="020B0609020204030204" pitchFamily="49" charset="0"/>
              </a:rPr>
              <a:t>false</a:t>
            </a:r>
            <a:r>
              <a:rPr lang="en-US" sz="2000" dirty="0" smtClean="0"/>
              <a:t>.</a:t>
            </a:r>
          </a:p>
          <a:p>
            <a:r>
              <a:rPr lang="en-US" sz="2000" dirty="0" smtClean="0"/>
              <a:t>Operators:</a:t>
            </a:r>
          </a:p>
          <a:p>
            <a:pPr lvl="1"/>
            <a:r>
              <a:rPr lang="en-US" sz="1600" dirty="0" smtClean="0"/>
              <a:t>and:  </a:t>
            </a:r>
            <a:r>
              <a:rPr lang="en-US" sz="1600" b="1" dirty="0" smtClean="0">
                <a:solidFill>
                  <a:srgbClr val="FF0000"/>
                </a:solidFill>
                <a:latin typeface="Consolas" panose="020B0609020204030204" pitchFamily="49" charset="0"/>
                <a:cs typeface="Consolas" panose="020B0609020204030204" pitchFamily="49" charset="0"/>
              </a:rPr>
              <a:t>a &amp;&amp; b</a:t>
            </a:r>
            <a:r>
              <a:rPr lang="en-US" sz="1600" dirty="0" smtClean="0">
                <a:solidFill>
                  <a:srgbClr val="FF0000"/>
                </a:solidFill>
                <a:latin typeface="Consolas" panose="020B0609020204030204" pitchFamily="49" charset="0"/>
                <a:cs typeface="Consolas" panose="020B0609020204030204" pitchFamily="49" charset="0"/>
              </a:rPr>
              <a:t> </a:t>
            </a:r>
            <a:r>
              <a:rPr lang="en-US" sz="1600" dirty="0" smtClean="0"/>
              <a:t>is </a:t>
            </a:r>
            <a:r>
              <a:rPr lang="en-US" sz="1600" dirty="0" smtClean="0">
                <a:latin typeface="Consolas" panose="020B0609020204030204" pitchFamily="49" charset="0"/>
                <a:cs typeface="Consolas" panose="020B0609020204030204" pitchFamily="49" charset="0"/>
              </a:rPr>
              <a:t>true</a:t>
            </a:r>
            <a:r>
              <a:rPr lang="en-US" sz="1600" dirty="0" smtClean="0"/>
              <a:t> if both </a:t>
            </a:r>
            <a:r>
              <a:rPr lang="en-US" sz="1600" dirty="0" smtClean="0">
                <a:latin typeface="Consolas" panose="020B0609020204030204" pitchFamily="49" charset="0"/>
                <a:cs typeface="Consolas" panose="020B0609020204030204" pitchFamily="49" charset="0"/>
              </a:rPr>
              <a:t>a</a:t>
            </a:r>
            <a:r>
              <a:rPr lang="en-US" sz="1600" dirty="0" smtClean="0"/>
              <a:t> and </a:t>
            </a:r>
            <a:r>
              <a:rPr lang="en-US" sz="1600" dirty="0" smtClean="0">
                <a:latin typeface="Consolas" panose="020B0609020204030204" pitchFamily="49" charset="0"/>
                <a:cs typeface="Consolas" panose="020B0609020204030204" pitchFamily="49" charset="0"/>
              </a:rPr>
              <a:t>b</a:t>
            </a:r>
            <a:r>
              <a:rPr lang="en-US" sz="1600" dirty="0" smtClean="0"/>
              <a:t> are </a:t>
            </a:r>
            <a:r>
              <a:rPr lang="en-US" sz="1600" dirty="0" smtClean="0">
                <a:latin typeface="Consolas" panose="020B0609020204030204" pitchFamily="49" charset="0"/>
                <a:cs typeface="Consolas" panose="020B0609020204030204" pitchFamily="49" charset="0"/>
              </a:rPr>
              <a:t>true</a:t>
            </a:r>
          </a:p>
          <a:p>
            <a:pPr lvl="1"/>
            <a:r>
              <a:rPr lang="en-US" sz="1600" dirty="0"/>
              <a:t>o</a:t>
            </a:r>
            <a:r>
              <a:rPr lang="en-US" sz="1600" dirty="0" smtClean="0"/>
              <a:t>r:    </a:t>
            </a:r>
            <a:r>
              <a:rPr lang="en-US" sz="1600" b="1" dirty="0" smtClean="0">
                <a:solidFill>
                  <a:srgbClr val="FF0000"/>
                </a:solidFill>
                <a:latin typeface="Consolas" panose="020B0609020204030204" pitchFamily="49" charset="0"/>
                <a:cs typeface="Consolas" panose="020B0609020204030204" pitchFamily="49" charset="0"/>
              </a:rPr>
              <a:t>a || b</a:t>
            </a:r>
            <a:r>
              <a:rPr lang="en-US" sz="1600" dirty="0" smtClean="0">
                <a:solidFill>
                  <a:srgbClr val="FF0000"/>
                </a:solidFill>
                <a:latin typeface="Consolas" panose="020B0609020204030204" pitchFamily="49" charset="0"/>
                <a:cs typeface="Consolas" panose="020B0609020204030204" pitchFamily="49" charset="0"/>
              </a:rPr>
              <a:t> </a:t>
            </a:r>
            <a:r>
              <a:rPr lang="en-US" sz="1600" dirty="0" smtClean="0"/>
              <a:t>is </a:t>
            </a:r>
            <a:r>
              <a:rPr lang="en-US" sz="1600" dirty="0" smtClean="0">
                <a:latin typeface="Consolas" panose="020B0609020204030204" pitchFamily="49" charset="0"/>
                <a:cs typeface="Consolas" panose="020B0609020204030204" pitchFamily="49" charset="0"/>
              </a:rPr>
              <a:t>true</a:t>
            </a:r>
            <a:r>
              <a:rPr lang="en-US" sz="1600" dirty="0" smtClean="0"/>
              <a:t> is either </a:t>
            </a:r>
            <a:r>
              <a:rPr lang="en-US" sz="1600" dirty="0" smtClean="0">
                <a:latin typeface="Consolas" panose="020B0609020204030204" pitchFamily="49" charset="0"/>
                <a:cs typeface="Consolas" panose="020B0609020204030204" pitchFamily="49" charset="0"/>
              </a:rPr>
              <a:t>a</a:t>
            </a:r>
            <a:r>
              <a:rPr lang="en-US" sz="1600" dirty="0" smtClean="0"/>
              <a:t> or </a:t>
            </a:r>
            <a:r>
              <a:rPr lang="en-US" sz="1600" dirty="0" smtClean="0">
                <a:latin typeface="Consolas" panose="020B0609020204030204" pitchFamily="49" charset="0"/>
                <a:cs typeface="Consolas" panose="020B0609020204030204" pitchFamily="49" charset="0"/>
              </a:rPr>
              <a:t>b</a:t>
            </a:r>
            <a:r>
              <a:rPr lang="en-US" sz="1600" dirty="0" smtClean="0"/>
              <a:t> is </a:t>
            </a:r>
            <a:r>
              <a:rPr lang="en-US" sz="1600" dirty="0" smtClean="0">
                <a:latin typeface="Consolas" panose="020B0609020204030204" pitchFamily="49" charset="0"/>
                <a:cs typeface="Consolas" panose="020B0609020204030204" pitchFamily="49" charset="0"/>
              </a:rPr>
              <a:t>true</a:t>
            </a:r>
          </a:p>
          <a:p>
            <a:pPr lvl="1"/>
            <a:r>
              <a:rPr lang="en-US" sz="1600" dirty="0"/>
              <a:t>n</a:t>
            </a:r>
            <a:r>
              <a:rPr lang="en-US" sz="1600" dirty="0" smtClean="0"/>
              <a:t>ot:  </a:t>
            </a:r>
            <a:r>
              <a:rPr lang="en-US" sz="1600" b="1" dirty="0" smtClean="0">
                <a:solidFill>
                  <a:srgbClr val="FF0000"/>
                </a:solidFill>
                <a:latin typeface="Consolas" panose="020B0609020204030204" pitchFamily="49" charset="0"/>
                <a:cs typeface="Consolas" panose="020B0609020204030204" pitchFamily="49" charset="0"/>
              </a:rPr>
              <a:t>!a</a:t>
            </a:r>
            <a:r>
              <a:rPr lang="en-US" sz="1600" dirty="0" smtClean="0"/>
              <a:t> is </a:t>
            </a:r>
            <a:r>
              <a:rPr lang="en-US" sz="1600" dirty="0" smtClean="0">
                <a:latin typeface="Consolas" panose="020B0609020204030204" pitchFamily="49" charset="0"/>
                <a:cs typeface="Consolas" panose="020B0609020204030204" pitchFamily="49" charset="0"/>
              </a:rPr>
              <a:t>true</a:t>
            </a:r>
            <a:r>
              <a:rPr lang="en-US" sz="1600" dirty="0" smtClean="0"/>
              <a:t> if </a:t>
            </a:r>
            <a:r>
              <a:rPr lang="en-US" sz="1600" dirty="0" smtClean="0">
                <a:latin typeface="Consolas" panose="020B0609020204030204" pitchFamily="49" charset="0"/>
                <a:cs typeface="Consolas" panose="020B0609020204030204" pitchFamily="49" charset="0"/>
              </a:rPr>
              <a:t>a</a:t>
            </a:r>
            <a:r>
              <a:rPr lang="en-US" sz="1600" dirty="0" smtClean="0"/>
              <a:t> is </a:t>
            </a:r>
            <a:r>
              <a:rPr lang="en-US" sz="1600" dirty="0" smtClean="0">
                <a:latin typeface="Consolas" panose="020B0609020204030204" pitchFamily="49" charset="0"/>
                <a:cs typeface="Consolas" panose="020B0609020204030204" pitchFamily="49" charset="0"/>
              </a:rPr>
              <a:t>false</a:t>
            </a:r>
          </a:p>
          <a:p>
            <a:pPr lvl="1"/>
            <a:r>
              <a:rPr lang="en-US" sz="1600" dirty="0" smtClean="0">
                <a:latin typeface="Verdana" panose="020B0604030504040204" pitchFamily="34" charset="0"/>
                <a:ea typeface="Verdana" panose="020B0604030504040204" pitchFamily="34" charset="0"/>
                <a:cs typeface="Verdana" panose="020B0604030504040204" pitchFamily="34" charset="0"/>
              </a:rPr>
              <a:t>Comparisons</a:t>
            </a:r>
            <a:r>
              <a:rPr lang="en-US" sz="1600" dirty="0" smtClean="0">
                <a:latin typeface="Consolas" panose="020B0609020204030204" pitchFamily="49" charset="0"/>
                <a:cs typeface="Consolas" panose="020B0609020204030204" pitchFamily="49" charset="0"/>
              </a:rPr>
              <a:t>:</a:t>
            </a:r>
          </a:p>
          <a:p>
            <a:pPr lvl="2"/>
            <a:r>
              <a:rPr lang="en-US" sz="1200" dirty="0" smtClean="0">
                <a:latin typeface="Consolas" panose="020B0609020204030204" pitchFamily="49" charset="0"/>
                <a:cs typeface="Consolas" panose="020B0609020204030204" pitchFamily="49" charset="0"/>
              </a:rPr>
              <a:t>==  </a:t>
            </a:r>
            <a:r>
              <a:rPr lang="en-US" sz="1400" dirty="0" smtClean="0">
                <a:latin typeface="Verdana" panose="020B0604030504040204" pitchFamily="34" charset="0"/>
                <a:ea typeface="Verdana" panose="020B0604030504040204" pitchFamily="34" charset="0"/>
                <a:cs typeface="Verdana" panose="020B0604030504040204" pitchFamily="34" charset="0"/>
              </a:rPr>
              <a:t>equality test</a:t>
            </a:r>
          </a:p>
          <a:p>
            <a:pPr lvl="2"/>
            <a:r>
              <a:rPr lang="en-US" sz="1200" dirty="0" smtClean="0">
                <a:latin typeface="Consolas" panose="020B0609020204030204" pitchFamily="49" charset="0"/>
                <a:cs typeface="Consolas" panose="020B0609020204030204" pitchFamily="49" charset="0"/>
              </a:rPr>
              <a:t>!=  </a:t>
            </a:r>
            <a:r>
              <a:rPr lang="en-US" sz="1400" dirty="0" smtClean="0">
                <a:latin typeface="Verdana" panose="020B0604030504040204" pitchFamily="34" charset="0"/>
                <a:ea typeface="Verdana" panose="020B0604030504040204" pitchFamily="34" charset="0"/>
                <a:cs typeface="Verdana" panose="020B0604030504040204" pitchFamily="34" charset="0"/>
              </a:rPr>
              <a:t>inequality test</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endParaRPr lang="en-US" sz="1600" dirty="0" smtClean="0">
              <a:latin typeface="Consolas" panose="020B0609020204030204" pitchFamily="49" charset="0"/>
              <a:cs typeface="Consolas" panose="020B0609020204030204" pitchFamily="49" charset="0"/>
            </a:endParaRPr>
          </a:p>
          <a:p>
            <a:endParaRPr lang="en-US" dirty="0" smtClean="0"/>
          </a:p>
          <a:p>
            <a:endParaRPr lang="en-US" dirty="0"/>
          </a:p>
        </p:txBody>
      </p:sp>
    </p:spTree>
    <p:extLst>
      <p:ext uri="{BB962C8B-B14F-4D97-AF65-F5344CB8AC3E}">
        <p14:creationId xmlns:p14="http://schemas.microsoft.com/office/powerpoint/2010/main" val="171945281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libraries</a:t>
            </a:r>
            <a:endParaRPr lang="en-US" dirty="0"/>
          </a:p>
        </p:txBody>
      </p:sp>
      <p:pic>
        <p:nvPicPr>
          <p:cNvPr id="4" name="Content Placeholder 3"/>
          <p:cNvPicPr>
            <a:picLocks noGrp="1" noChangeAspect="1"/>
          </p:cNvPicPr>
          <p:nvPr>
            <p:ph idx="1"/>
          </p:nvPr>
        </p:nvPicPr>
        <p:blipFill rotWithShape="1">
          <a:blip r:embed="rId2"/>
          <a:srcRect r="2905"/>
          <a:stretch/>
        </p:blipFill>
        <p:spPr>
          <a:xfrm>
            <a:off x="0" y="1600200"/>
            <a:ext cx="9144000" cy="4525963"/>
          </a:xfrm>
        </p:spPr>
      </p:pic>
    </p:spTree>
    <p:extLst>
      <p:ext uri="{BB962C8B-B14F-4D97-AF65-F5344CB8AC3E}">
        <p14:creationId xmlns:p14="http://schemas.microsoft.com/office/powerpoint/2010/main" val="114434595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lnSpcReduction="10000"/>
          </a:bodyPr>
          <a:lstStyle/>
          <a:p>
            <a:r>
              <a:rPr lang="en-US" sz="1800" b="1" dirty="0"/>
              <a:t>Instance Variables (Non-Static Fields) </a:t>
            </a:r>
            <a:r>
              <a:rPr lang="en-US" sz="1800" dirty="0" smtClean="0"/>
              <a:t>- objects </a:t>
            </a:r>
            <a:r>
              <a:rPr lang="en-US" sz="1800" dirty="0"/>
              <a:t>store their individual states in "non-static fields", that is, fields declared without the </a:t>
            </a:r>
            <a:r>
              <a:rPr lang="en-US" sz="1800" dirty="0">
                <a:solidFill>
                  <a:schemeClr val="tx2">
                    <a:lumMod val="60000"/>
                    <a:lumOff val="40000"/>
                  </a:schemeClr>
                </a:solidFill>
                <a:latin typeface="Consolas" panose="020B0609020204030204" pitchFamily="49" charset="0"/>
                <a:cs typeface="Consolas" panose="020B0609020204030204" pitchFamily="49" charset="0"/>
              </a:rPr>
              <a:t>static</a:t>
            </a:r>
            <a:r>
              <a:rPr lang="en-US" sz="1800" dirty="0">
                <a:solidFill>
                  <a:schemeClr val="tx2">
                    <a:lumMod val="60000"/>
                    <a:lumOff val="40000"/>
                  </a:schemeClr>
                </a:solidFill>
              </a:rPr>
              <a:t> </a:t>
            </a:r>
            <a:r>
              <a:rPr lang="en-US" sz="1800" dirty="0"/>
              <a:t>keyword. </a:t>
            </a:r>
            <a:endParaRPr lang="en-US" sz="1800" dirty="0" smtClean="0"/>
          </a:p>
          <a:p>
            <a:endParaRPr lang="en-US" sz="1800" dirty="0"/>
          </a:p>
          <a:p>
            <a:r>
              <a:rPr lang="en-US" sz="1800" b="1" dirty="0"/>
              <a:t>Class Variables (Static Fields) </a:t>
            </a:r>
            <a:r>
              <a:rPr lang="en-US" sz="1800" b="1" dirty="0" smtClean="0"/>
              <a:t>- </a:t>
            </a:r>
            <a:r>
              <a:rPr lang="ro-RO" sz="1800" dirty="0"/>
              <a:t>a</a:t>
            </a:r>
            <a:r>
              <a:rPr lang="en-US" sz="1800" dirty="0" smtClean="0"/>
              <a:t> </a:t>
            </a:r>
            <a:r>
              <a:rPr lang="en-US" sz="1800" dirty="0"/>
              <a:t>class variable is any field declared with the static modifier; this tells the compiler that there is exactly one copy of this variable in existence, regardless of how many times the class has been instantiated. </a:t>
            </a:r>
            <a:endParaRPr lang="en-US" sz="1800" dirty="0" smtClean="0"/>
          </a:p>
          <a:p>
            <a:endParaRPr lang="en-US" sz="1800" dirty="0"/>
          </a:p>
          <a:p>
            <a:r>
              <a:rPr lang="en-US" sz="1800" b="1" dirty="0"/>
              <a:t>Local Variables </a:t>
            </a:r>
            <a:r>
              <a:rPr lang="en-US" sz="1800" b="1" dirty="0" smtClean="0"/>
              <a:t> - </a:t>
            </a:r>
            <a:r>
              <a:rPr lang="en-US" sz="1800" dirty="0"/>
              <a:t>s</a:t>
            </a:r>
            <a:r>
              <a:rPr lang="en-US" sz="1800" dirty="0" smtClean="0"/>
              <a:t>imilar </a:t>
            </a:r>
            <a:r>
              <a:rPr lang="en-US" sz="1800" dirty="0"/>
              <a:t>to how an object stores its state in fields, a method will often store its temporary state in local variables</a:t>
            </a:r>
            <a:r>
              <a:rPr lang="en-US" sz="1800" dirty="0" smtClean="0"/>
              <a:t>.</a:t>
            </a:r>
          </a:p>
          <a:p>
            <a:endParaRPr lang="en-US" sz="1800" dirty="0"/>
          </a:p>
          <a:p>
            <a:r>
              <a:rPr lang="en-US" sz="1800" b="1" dirty="0"/>
              <a:t>Parameters</a:t>
            </a:r>
            <a:r>
              <a:rPr lang="en-US" sz="1800" dirty="0"/>
              <a:t> - Parameters are the variables that are listed as part of a method declaration.</a:t>
            </a:r>
          </a:p>
        </p:txBody>
      </p:sp>
    </p:spTree>
    <p:extLst>
      <p:ext uri="{BB962C8B-B14F-4D97-AF65-F5344CB8AC3E}">
        <p14:creationId xmlns:p14="http://schemas.microsoft.com/office/powerpoint/2010/main" val="48571798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pic>
        <p:nvPicPr>
          <p:cNvPr id="4" name="Content Placeholder 3"/>
          <p:cNvPicPr>
            <a:picLocks noGrp="1" noChangeAspect="1"/>
          </p:cNvPicPr>
          <p:nvPr>
            <p:ph idx="1"/>
          </p:nvPr>
        </p:nvPicPr>
        <p:blipFill rotWithShape="1">
          <a:blip r:embed="rId2"/>
          <a:srcRect t="-33113" b="-33113"/>
          <a:stretch/>
        </p:blipFill>
        <p:spPr>
          <a:xfrm>
            <a:off x="457200" y="871711"/>
            <a:ext cx="2191081" cy="3361999"/>
          </a:xfrm>
          <a:prstGeom prst="rect">
            <a:avLst/>
          </a:prstGeom>
        </p:spPr>
      </p:pic>
      <p:sp>
        <p:nvSpPr>
          <p:cNvPr id="5" name="TextBox 4"/>
          <p:cNvSpPr txBox="1"/>
          <p:nvPr/>
        </p:nvSpPr>
        <p:spPr>
          <a:xfrm>
            <a:off x="3175235" y="1850866"/>
            <a:ext cx="5093887" cy="1754327"/>
          </a:xfrm>
          <a:prstGeom prst="rect">
            <a:avLst/>
          </a:prstGeom>
          <a:noFill/>
        </p:spPr>
        <p:txBody>
          <a:bodyPr wrap="square" rtlCol="0">
            <a:spAutoFit/>
          </a:bodyPr>
          <a:lstStyle/>
          <a:p>
            <a:pPr marL="285750" indent="-285750">
              <a:buFontTx/>
              <a:buChar char="-"/>
            </a:pPr>
            <a:r>
              <a:rPr lang="en-US" dirty="0" smtClean="0"/>
              <a:t>Open a text editor</a:t>
            </a:r>
          </a:p>
          <a:p>
            <a:pPr marL="285750" indent="-285750">
              <a:buFontTx/>
              <a:buChar char="-"/>
            </a:pPr>
            <a:r>
              <a:rPr lang="en-US" dirty="0"/>
              <a:t>Define a method to calculate the division of one number by another</a:t>
            </a:r>
          </a:p>
          <a:p>
            <a:pPr marL="285750" indent="-285750">
              <a:buFontTx/>
              <a:buChar char="-"/>
            </a:pPr>
            <a:r>
              <a:rPr lang="en-US" dirty="0" smtClean="0"/>
              <a:t>Print the result</a:t>
            </a:r>
          </a:p>
          <a:p>
            <a:pPr marL="285750" indent="-285750">
              <a:buFontTx/>
              <a:buChar char="-"/>
            </a:pPr>
            <a:r>
              <a:rPr lang="en-US" dirty="0" smtClean="0"/>
              <a:t>Calculate and print 1 / 2, 4 / 1, 10 / 0 </a:t>
            </a:r>
            <a:r>
              <a:rPr lang="en-US" dirty="0" smtClean="0">
                <a:sym typeface="Wingdings"/>
              </a:rPr>
              <a:t></a:t>
            </a:r>
            <a:endParaRPr lang="en-US" dirty="0" smtClean="0"/>
          </a:p>
          <a:p>
            <a:pPr marL="285750" indent="-285750">
              <a:buFontTx/>
              <a:buChar char="-"/>
            </a:pPr>
            <a:endParaRPr lang="en-US" dirty="0" smtClean="0"/>
          </a:p>
        </p:txBody>
      </p:sp>
    </p:spTree>
    <p:extLst>
      <p:ext uri="{BB962C8B-B14F-4D97-AF65-F5344CB8AC3E}">
        <p14:creationId xmlns:p14="http://schemas.microsoft.com/office/powerpoint/2010/main" val="13707225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3" name="Content Placeholder 2"/>
          <p:cNvSpPr>
            <a:spLocks noGrp="1"/>
          </p:cNvSpPr>
          <p:nvPr>
            <p:ph idx="1"/>
          </p:nvPr>
        </p:nvSpPr>
        <p:spPr/>
        <p:txBody>
          <a:bodyPr>
            <a:normAutofit/>
          </a:bodyPr>
          <a:lstStyle/>
          <a:p>
            <a:endParaRPr lang="en-US" sz="1800" dirty="0"/>
          </a:p>
          <a:p>
            <a:endParaRPr lang="en-US" sz="1800" dirty="0"/>
          </a:p>
        </p:txBody>
      </p:sp>
      <p:pic>
        <p:nvPicPr>
          <p:cNvPr id="4" name="Picture 3" descr="Screen Shot 2015-03-31 at 8.30.2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96404"/>
            <a:ext cx="4350568" cy="4187421"/>
          </a:xfrm>
          <a:prstGeom prst="rect">
            <a:avLst/>
          </a:prstGeom>
        </p:spPr>
      </p:pic>
      <p:sp>
        <p:nvSpPr>
          <p:cNvPr id="5" name="TextBox 4"/>
          <p:cNvSpPr txBox="1"/>
          <p:nvPr/>
        </p:nvSpPr>
        <p:spPr>
          <a:xfrm>
            <a:off x="152400" y="6432034"/>
            <a:ext cx="7893069" cy="307777"/>
          </a:xfrm>
          <a:prstGeom prst="rect">
            <a:avLst/>
          </a:prstGeom>
          <a:noFill/>
        </p:spPr>
        <p:txBody>
          <a:bodyPr wrap="none" rtlCol="0">
            <a:spAutoFit/>
          </a:bodyPr>
          <a:lstStyle/>
          <a:p>
            <a:r>
              <a:rPr lang="en-US" sz="1400" dirty="0"/>
              <a:t>A Ranking of the Top Programming Languages (By Growth, Popularity, and Job Demand)(IEEE </a:t>
            </a:r>
            <a:r>
              <a:rPr lang="en-US" sz="1400" dirty="0" smtClean="0"/>
              <a:t>2014 / 2016)</a:t>
            </a:r>
            <a:endParaRPr lang="en-US" sz="1400" dirty="0"/>
          </a:p>
        </p:txBody>
      </p:sp>
      <p:pic>
        <p:nvPicPr>
          <p:cNvPr id="6" name="Picture 5" descr="Mjc5MjI0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263" y="1996555"/>
            <a:ext cx="4534704" cy="2630984"/>
          </a:xfrm>
          <a:prstGeom prst="rect">
            <a:avLst/>
          </a:prstGeom>
        </p:spPr>
      </p:pic>
    </p:spTree>
    <p:extLst>
      <p:ext uri="{BB962C8B-B14F-4D97-AF65-F5344CB8AC3E}">
        <p14:creationId xmlns:p14="http://schemas.microsoft.com/office/powerpoint/2010/main" val="419387649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384105613"/>
              </p:ext>
            </p:extLst>
          </p:nvPr>
        </p:nvGraphicFramePr>
        <p:xfrm>
          <a:off x="579446" y="1663627"/>
          <a:ext cx="7988300" cy="4183941"/>
        </p:xfrm>
        <a:graphic>
          <a:graphicData uri="http://schemas.openxmlformats.org/drawingml/2006/table">
            <a:tbl>
              <a:tblPr firstRow="1" bandRow="1">
                <a:tableStyleId>{5C22544A-7EE6-4342-B048-85BDC9FD1C3A}</a:tableStyleId>
              </a:tblPr>
              <a:tblGrid>
                <a:gridCol w="3994150"/>
                <a:gridCol w="3994150"/>
              </a:tblGrid>
              <a:tr h="455862">
                <a:tc>
                  <a:txBody>
                    <a:bodyPr/>
                    <a:lstStyle/>
                    <a:p>
                      <a:r>
                        <a:rPr lang="en-US" dirty="0" smtClean="0"/>
                        <a:t>Type</a:t>
                      </a:r>
                      <a:endParaRPr lang="en-US" dirty="0"/>
                    </a:p>
                  </a:txBody>
                  <a:tcPr/>
                </a:tc>
                <a:tc>
                  <a:txBody>
                    <a:bodyPr/>
                    <a:lstStyle/>
                    <a:p>
                      <a:endParaRPr lang="en-US" dirty="0"/>
                    </a:p>
                  </a:txBody>
                  <a:tcPr/>
                </a:tc>
              </a:tr>
              <a:tr h="7868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Arithmetic</a:t>
                      </a:r>
                      <a:endParaRPr lang="en-US" dirty="0"/>
                    </a:p>
                  </a:txBody>
                  <a:tcPr/>
                </a:tc>
                <a:tc>
                  <a:txBody>
                    <a:bodyPr/>
                    <a:lstStyle/>
                    <a:p>
                      <a:r>
                        <a:rPr lang="en-US" dirty="0" smtClean="0"/>
                        <a:t>+, -, /,</a:t>
                      </a:r>
                      <a:r>
                        <a:rPr lang="en-US" baseline="0" dirty="0" smtClean="0"/>
                        <a:t> *, %</a:t>
                      </a:r>
                    </a:p>
                    <a:p>
                      <a:r>
                        <a:rPr lang="en-US" baseline="0" dirty="0" smtClean="0"/>
                        <a:t>--, ++</a:t>
                      </a:r>
                      <a:endParaRPr lang="en-US" dirty="0"/>
                    </a:p>
                  </a:txBody>
                  <a:tcPr/>
                </a:tc>
              </a:tr>
              <a:tr h="455862">
                <a:tc>
                  <a:txBody>
                    <a:bodyPr/>
                    <a:lstStyle/>
                    <a:p>
                      <a:r>
                        <a:rPr lang="en-US" dirty="0" smtClean="0"/>
                        <a:t>Relational</a:t>
                      </a:r>
                      <a:endParaRPr lang="en-US" dirty="0"/>
                    </a:p>
                  </a:txBody>
                  <a:tcPr/>
                </a:tc>
                <a:tc>
                  <a:txBody>
                    <a:bodyPr/>
                    <a:lstStyle/>
                    <a:p>
                      <a:r>
                        <a:rPr lang="en-US" dirty="0" smtClean="0"/>
                        <a:t>&lt;, &gt;, &gt;=, &lt;=, ==</a:t>
                      </a:r>
                      <a:endParaRPr lang="en-US" dirty="0"/>
                    </a:p>
                  </a:txBody>
                  <a:tcPr/>
                </a:tc>
              </a:tr>
              <a:tr h="455862">
                <a:tc>
                  <a:txBody>
                    <a:bodyPr/>
                    <a:lstStyle/>
                    <a:p>
                      <a:r>
                        <a:rPr lang="en-US" dirty="0" smtClean="0"/>
                        <a:t>Bitwise </a:t>
                      </a:r>
                      <a:endParaRPr lang="en-US" dirty="0"/>
                    </a:p>
                  </a:txBody>
                  <a:tcPr/>
                </a:tc>
                <a:tc>
                  <a:txBody>
                    <a:bodyPr/>
                    <a:lstStyle/>
                    <a:p>
                      <a:r>
                        <a:rPr lang="en-US" dirty="0" smtClean="0"/>
                        <a:t>&amp;, |, ^,</a:t>
                      </a:r>
                      <a:r>
                        <a:rPr lang="en-US" baseline="0" dirty="0" smtClean="0"/>
                        <a:t> ~, &lt;&lt;  , &gt;&gt;, &gt;&gt;</a:t>
                      </a:r>
                      <a:endParaRPr lang="en-US" dirty="0"/>
                    </a:p>
                  </a:txBody>
                  <a:tcPr/>
                </a:tc>
              </a:tr>
              <a:tr h="455862">
                <a:tc>
                  <a:txBody>
                    <a:bodyPr/>
                    <a:lstStyle/>
                    <a:p>
                      <a:r>
                        <a:rPr lang="en-US" dirty="0" smtClean="0"/>
                        <a:t>Logical</a:t>
                      </a:r>
                      <a:endParaRPr lang="en-US" dirty="0"/>
                    </a:p>
                  </a:txBody>
                  <a:tcPr/>
                </a:tc>
                <a:tc>
                  <a:txBody>
                    <a:bodyPr/>
                    <a:lstStyle/>
                    <a:p>
                      <a:r>
                        <a:rPr lang="en-US" dirty="0" smtClean="0"/>
                        <a:t> &amp;&amp; , ||,</a:t>
                      </a:r>
                      <a:r>
                        <a:rPr lang="en-US" baseline="0" dirty="0" smtClean="0"/>
                        <a:t> !</a:t>
                      </a:r>
                      <a:endParaRPr lang="en-US" dirty="0"/>
                    </a:p>
                  </a:txBody>
                  <a:tcPr/>
                </a:tc>
              </a:tr>
              <a:tr h="786831">
                <a:tc>
                  <a:txBody>
                    <a:bodyPr/>
                    <a:lstStyle/>
                    <a:p>
                      <a:r>
                        <a:rPr lang="en-US" dirty="0" smtClean="0"/>
                        <a:t>Assignment</a:t>
                      </a:r>
                      <a:endParaRPr lang="en-US" dirty="0"/>
                    </a:p>
                  </a:txBody>
                  <a:tcPr/>
                </a:tc>
                <a:tc>
                  <a:txBody>
                    <a:bodyPr/>
                    <a:lstStyle/>
                    <a:p>
                      <a:r>
                        <a:rPr lang="en-US" dirty="0" smtClean="0"/>
                        <a:t> =, +=, -=, *=, /=, %=, &gt;&gt;=, &lt;&lt;=, |= , &amp;=, ^=</a:t>
                      </a:r>
                      <a:endParaRPr lang="en-US" dirty="0"/>
                    </a:p>
                  </a:txBody>
                  <a:tcPr/>
                </a:tc>
              </a:tr>
              <a:tr h="786831">
                <a:tc>
                  <a:txBody>
                    <a:bodyPr/>
                    <a:lstStyle/>
                    <a:p>
                      <a:r>
                        <a:rPr lang="en-US" dirty="0" err="1" smtClean="0"/>
                        <a:t>Misc</a:t>
                      </a:r>
                      <a:endParaRPr lang="en-US" dirty="0"/>
                    </a:p>
                  </a:txBody>
                  <a:tcPr/>
                </a:tc>
                <a:tc>
                  <a:txBody>
                    <a:bodyPr/>
                    <a:lstStyle/>
                    <a:p>
                      <a:r>
                        <a:rPr lang="en-US" dirty="0" smtClean="0"/>
                        <a:t> conditional: ( ?</a:t>
                      </a:r>
                      <a:r>
                        <a:rPr lang="en-US" baseline="0" dirty="0" smtClean="0"/>
                        <a:t> : )</a:t>
                      </a:r>
                    </a:p>
                    <a:p>
                      <a:r>
                        <a:rPr lang="en-US" baseline="0" dirty="0" smtClean="0"/>
                        <a:t> </a:t>
                      </a:r>
                      <a:r>
                        <a:rPr lang="en-US" baseline="0" dirty="0" err="1" smtClean="0"/>
                        <a:t>instanceof</a:t>
                      </a:r>
                      <a:endParaRPr lang="en-US" dirty="0"/>
                    </a:p>
                  </a:txBody>
                  <a:tcPr/>
                </a:tc>
              </a:tr>
            </a:tbl>
          </a:graphicData>
        </a:graphic>
      </p:graphicFrame>
    </p:spTree>
    <p:extLst>
      <p:ext uri="{BB962C8B-B14F-4D97-AF65-F5344CB8AC3E}">
        <p14:creationId xmlns:p14="http://schemas.microsoft.com/office/powerpoint/2010/main" val="63338828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pic>
        <p:nvPicPr>
          <p:cNvPr id="4" name="Content Placeholder 3"/>
          <p:cNvPicPr>
            <a:picLocks noGrp="1" noChangeAspect="1"/>
          </p:cNvPicPr>
          <p:nvPr>
            <p:ph idx="1"/>
          </p:nvPr>
        </p:nvPicPr>
        <p:blipFill rotWithShape="1">
          <a:blip r:embed="rId2"/>
          <a:srcRect t="-33113" b="-33113"/>
          <a:stretch/>
        </p:blipFill>
        <p:spPr>
          <a:xfrm>
            <a:off x="457200" y="871711"/>
            <a:ext cx="2191081" cy="3361999"/>
          </a:xfrm>
          <a:prstGeom prst="rect">
            <a:avLst/>
          </a:prstGeom>
        </p:spPr>
      </p:pic>
      <p:sp>
        <p:nvSpPr>
          <p:cNvPr id="5" name="TextBox 4"/>
          <p:cNvSpPr txBox="1"/>
          <p:nvPr/>
        </p:nvSpPr>
        <p:spPr>
          <a:xfrm>
            <a:off x="3175235" y="1850866"/>
            <a:ext cx="5093887" cy="1200329"/>
          </a:xfrm>
          <a:prstGeom prst="rect">
            <a:avLst/>
          </a:prstGeom>
          <a:noFill/>
        </p:spPr>
        <p:txBody>
          <a:bodyPr wrap="square" rtlCol="0">
            <a:spAutoFit/>
          </a:bodyPr>
          <a:lstStyle/>
          <a:p>
            <a:pPr marL="285750" indent="-285750">
              <a:buFontTx/>
              <a:buChar char="-"/>
            </a:pPr>
            <a:r>
              <a:rPr lang="en-US" dirty="0" smtClean="0"/>
              <a:t>Operators’ joy </a:t>
            </a:r>
            <a:r>
              <a:rPr lang="en-US" dirty="0" smtClean="0">
                <a:sym typeface="Wingdings"/>
              </a:rPr>
              <a:t></a:t>
            </a:r>
          </a:p>
          <a:p>
            <a:pPr marL="742950" lvl="1" indent="-285750">
              <a:buFontTx/>
              <a:buChar char="-"/>
            </a:pPr>
            <a:r>
              <a:rPr lang="en-US" dirty="0" smtClean="0">
                <a:sym typeface="Wingdings"/>
              </a:rPr>
              <a:t>Groups of students should provide different running code to test one set of operators</a:t>
            </a:r>
            <a:r>
              <a:rPr lang="ro-RO" dirty="0" smtClean="0">
                <a:sym typeface="Wingdings"/>
              </a:rPr>
              <a:t>.</a:t>
            </a:r>
            <a:endParaRPr lang="en-US" dirty="0" smtClean="0"/>
          </a:p>
          <a:p>
            <a:endParaRPr lang="en-US" dirty="0" smtClean="0"/>
          </a:p>
        </p:txBody>
      </p:sp>
    </p:spTree>
    <p:extLst>
      <p:ext uri="{BB962C8B-B14F-4D97-AF65-F5344CB8AC3E}">
        <p14:creationId xmlns:p14="http://schemas.microsoft.com/office/powerpoint/2010/main" val="279393298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pic>
        <p:nvPicPr>
          <p:cNvPr id="4" name="Content Placeholder 3" descr="Screen Shot 2015-03-30 at 6.18.43 PM.png"/>
          <p:cNvPicPr>
            <a:picLocks noGrp="1" noChangeAspect="1"/>
          </p:cNvPicPr>
          <p:nvPr>
            <p:ph idx="1"/>
          </p:nvPr>
        </p:nvPicPr>
        <p:blipFill>
          <a:blip r:embed="rId3">
            <a:extLst>
              <a:ext uri="{28A0092B-C50C-407E-A947-70E740481C1C}">
                <a14:useLocalDpi xmlns:a14="http://schemas.microsoft.com/office/drawing/2010/main" val="0"/>
              </a:ext>
            </a:extLst>
          </a:blip>
          <a:srcRect l="-42613" r="-42613"/>
          <a:stretch>
            <a:fillRect/>
          </a:stretch>
        </p:blipFill>
        <p:spPr/>
      </p:pic>
    </p:spTree>
    <p:extLst>
      <p:ext uri="{BB962C8B-B14F-4D97-AF65-F5344CB8AC3E}">
        <p14:creationId xmlns:p14="http://schemas.microsoft.com/office/powerpoint/2010/main" val="416787837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pic>
        <p:nvPicPr>
          <p:cNvPr id="4" name="Content Placeholder 3"/>
          <p:cNvPicPr>
            <a:picLocks noGrp="1" noChangeAspect="1"/>
          </p:cNvPicPr>
          <p:nvPr>
            <p:ph idx="1"/>
          </p:nvPr>
        </p:nvPicPr>
        <p:blipFill rotWithShape="1">
          <a:blip r:embed="rId3"/>
          <a:srcRect t="-33113" b="-33113"/>
          <a:stretch/>
        </p:blipFill>
        <p:spPr>
          <a:xfrm>
            <a:off x="457200" y="871711"/>
            <a:ext cx="2191081" cy="3361999"/>
          </a:xfrm>
          <a:prstGeom prst="rect">
            <a:avLst/>
          </a:prstGeom>
        </p:spPr>
      </p:pic>
      <p:sp>
        <p:nvSpPr>
          <p:cNvPr id="5" name="TextBox 4"/>
          <p:cNvSpPr txBox="1"/>
          <p:nvPr/>
        </p:nvSpPr>
        <p:spPr>
          <a:xfrm>
            <a:off x="2847975" y="1850866"/>
            <a:ext cx="6076950" cy="2154436"/>
          </a:xfrm>
          <a:prstGeom prst="rect">
            <a:avLst/>
          </a:prstGeom>
          <a:noFill/>
        </p:spPr>
        <p:txBody>
          <a:bodyPr wrap="square" rtlCol="0">
            <a:spAutoFit/>
          </a:bodyPr>
          <a:lstStyle/>
          <a:p>
            <a:r>
              <a:rPr lang="en-US" dirty="0" smtClean="0"/>
              <a:t>Evaluate (no code to be run!)</a:t>
            </a:r>
          </a:p>
          <a:p>
            <a:endParaRPr lang="en-US" dirty="0" smtClean="0">
              <a:sym typeface="Wingdings"/>
            </a:endParaRPr>
          </a:p>
          <a:p>
            <a:r>
              <a:rPr lang="hu-HU" sz="1600" dirty="0">
                <a:solidFill>
                  <a:schemeClr val="tx2">
                    <a:lumMod val="60000"/>
                    <a:lumOff val="40000"/>
                  </a:schemeClr>
                </a:solidFill>
                <a:latin typeface="Consolas" panose="020B0609020204030204" pitchFamily="49" charset="0"/>
                <a:cs typeface="Consolas" panose="020B0609020204030204" pitchFamily="49" charset="0"/>
              </a:rPr>
              <a:t>int</a:t>
            </a:r>
            <a:r>
              <a:rPr lang="hu-HU" sz="1600" dirty="0">
                <a:latin typeface="Consolas" panose="020B0609020204030204" pitchFamily="49" charset="0"/>
                <a:cs typeface="Consolas" panose="020B0609020204030204" pitchFamily="49" charset="0"/>
              </a:rPr>
              <a:t> a = 10, b = 5, c = 16;</a:t>
            </a:r>
          </a:p>
          <a:p>
            <a:r>
              <a:rPr lang="fr-FR" sz="1600" dirty="0" err="1" smtClean="0">
                <a:solidFill>
                  <a:schemeClr val="tx2">
                    <a:lumMod val="60000"/>
                    <a:lumOff val="40000"/>
                  </a:schemeClr>
                </a:solidFill>
                <a:latin typeface="Consolas" panose="020B0609020204030204" pitchFamily="49" charset="0"/>
                <a:cs typeface="Consolas" panose="020B0609020204030204" pitchFamily="49" charset="0"/>
              </a:rPr>
              <a:t>int</a:t>
            </a:r>
            <a:r>
              <a:rPr lang="fr-FR" sz="1600" dirty="0" smtClean="0">
                <a:solidFill>
                  <a:schemeClr val="tx2">
                    <a:lumMod val="60000"/>
                    <a:lumOff val="40000"/>
                  </a:schemeClr>
                </a:solidFill>
                <a:latin typeface="Consolas" panose="020B0609020204030204" pitchFamily="49" charset="0"/>
                <a:cs typeface="Consolas" panose="020B0609020204030204" pitchFamily="49" charset="0"/>
              </a:rPr>
              <a:t> </a:t>
            </a:r>
            <a:r>
              <a:rPr lang="fr-FR" sz="1600" dirty="0">
                <a:latin typeface="Consolas" panose="020B0609020204030204" pitchFamily="49" charset="0"/>
                <a:cs typeface="Consolas" panose="020B0609020204030204" pitchFamily="49" charset="0"/>
              </a:rPr>
              <a:t>d = (a &gt;&gt; 2 - 100) &gt; 0 ? 1 : 0;</a:t>
            </a:r>
          </a:p>
          <a:p>
            <a:r>
              <a:rPr lang="hu-HU" sz="1600" dirty="0" smtClean="0">
                <a:solidFill>
                  <a:schemeClr val="tx2">
                    <a:lumMod val="60000"/>
                    <a:lumOff val="40000"/>
                  </a:schemeClr>
                </a:solidFill>
                <a:latin typeface="Consolas" panose="020B0609020204030204" pitchFamily="49" charset="0"/>
                <a:cs typeface="Consolas" panose="020B0609020204030204" pitchFamily="49" charset="0"/>
              </a:rPr>
              <a:t>int</a:t>
            </a:r>
            <a:r>
              <a:rPr lang="hu-HU" sz="1600" dirty="0" smtClean="0">
                <a:latin typeface="Consolas" panose="020B0609020204030204" pitchFamily="49" charset="0"/>
                <a:cs typeface="Consolas" panose="020B0609020204030204" pitchFamily="49" charset="0"/>
              </a:rPr>
              <a:t> </a:t>
            </a:r>
            <a:r>
              <a:rPr lang="hu-HU" sz="1600" dirty="0">
                <a:latin typeface="Consolas" panose="020B0609020204030204" pitchFamily="49" charset="0"/>
                <a:cs typeface="Consolas" panose="020B0609020204030204" pitchFamily="49" charset="0"/>
              </a:rPr>
              <a:t>e = ++a - b * 2 + 4 / c &lt;&lt; 3 - 1;</a:t>
            </a:r>
          </a:p>
          <a:p>
            <a:r>
              <a:rPr lang="fr-FR" sz="1600" dirty="0" err="1" smtClean="0">
                <a:solidFill>
                  <a:schemeClr val="tx2">
                    <a:lumMod val="60000"/>
                    <a:lumOff val="40000"/>
                  </a:schemeClr>
                </a:solidFill>
                <a:latin typeface="Consolas" panose="020B0609020204030204" pitchFamily="49" charset="0"/>
                <a:cs typeface="Consolas" panose="020B0609020204030204" pitchFamily="49" charset="0"/>
              </a:rPr>
              <a:t>int</a:t>
            </a:r>
            <a:r>
              <a:rPr lang="fr-FR" sz="1600" dirty="0" smtClean="0">
                <a:solidFill>
                  <a:schemeClr val="tx2">
                    <a:lumMod val="60000"/>
                    <a:lumOff val="40000"/>
                  </a:schemeClr>
                </a:solidFill>
                <a:latin typeface="Consolas" panose="020B0609020204030204" pitchFamily="49" charset="0"/>
                <a:cs typeface="Consolas" panose="020B0609020204030204" pitchFamily="49" charset="0"/>
              </a:rPr>
              <a:t> </a:t>
            </a:r>
            <a:r>
              <a:rPr lang="fr-FR" sz="1600" dirty="0">
                <a:latin typeface="Consolas" panose="020B0609020204030204" pitchFamily="49" charset="0"/>
                <a:cs typeface="Consolas" panose="020B0609020204030204" pitchFamily="49" charset="0"/>
              </a:rPr>
              <a:t>f = a &gt;&gt;&gt; 2 - b-- % 4;</a:t>
            </a:r>
          </a:p>
          <a:p>
            <a:r>
              <a:rPr lang="nl-NL" sz="1600" dirty="0" err="1" smtClean="0">
                <a:solidFill>
                  <a:schemeClr val="tx2">
                    <a:lumMod val="60000"/>
                    <a:lumOff val="40000"/>
                  </a:schemeClr>
                </a:solidFill>
                <a:latin typeface="Consolas" panose="020B0609020204030204" pitchFamily="49" charset="0"/>
                <a:cs typeface="Consolas" panose="020B0609020204030204" pitchFamily="49" charset="0"/>
              </a:rPr>
              <a:t>boolean</a:t>
            </a:r>
            <a:r>
              <a:rPr lang="nl-NL" sz="1600" dirty="0" smtClean="0">
                <a:solidFill>
                  <a:schemeClr val="tx2">
                    <a:lumMod val="60000"/>
                    <a:lumOff val="40000"/>
                  </a:schemeClr>
                </a:solidFill>
                <a:latin typeface="Consolas" panose="020B0609020204030204" pitchFamily="49" charset="0"/>
                <a:cs typeface="Consolas" panose="020B0609020204030204" pitchFamily="49" charset="0"/>
              </a:rPr>
              <a:t> </a:t>
            </a:r>
            <a:r>
              <a:rPr lang="nl-NL" sz="1600" dirty="0">
                <a:latin typeface="Consolas" panose="020B0609020204030204" pitchFamily="49" charset="0"/>
                <a:cs typeface="Consolas" panose="020B0609020204030204" pitchFamily="49" charset="0"/>
              </a:rPr>
              <a:t>g = </a:t>
            </a:r>
            <a:r>
              <a:rPr lang="nl-NL" sz="1600" dirty="0" err="1">
                <a:latin typeface="Consolas" panose="020B0609020204030204" pitchFamily="49" charset="0"/>
                <a:cs typeface="Consolas" panose="020B0609020204030204" pitchFamily="49" charset="0"/>
              </a:rPr>
              <a:t>true</a:t>
            </a:r>
            <a:r>
              <a:rPr lang="nl-NL" sz="1600" dirty="0">
                <a:latin typeface="Consolas" panose="020B0609020204030204" pitchFamily="49" charset="0"/>
                <a:cs typeface="Consolas" panose="020B0609020204030204" pitchFamily="49" charset="0"/>
              </a:rPr>
              <a:t> || (100 + 4 / 4 - 100 &lt;&lt; 4 &gt; 0);</a:t>
            </a:r>
          </a:p>
          <a:p>
            <a:r>
              <a:rPr lang="nl-NL" dirty="0"/>
              <a:t>		</a:t>
            </a:r>
            <a:endParaRPr lang="en-US" dirty="0" smtClean="0"/>
          </a:p>
        </p:txBody>
      </p:sp>
    </p:spTree>
    <p:extLst>
      <p:ext uri="{BB962C8B-B14F-4D97-AF65-F5344CB8AC3E}">
        <p14:creationId xmlns:p14="http://schemas.microsoft.com/office/powerpoint/2010/main" val="219216578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Terminology</a:t>
            </a:r>
            <a:endParaRPr lang="en-US" sz="1800" dirty="0">
              <a:latin typeface="Consolas" panose="020B0609020204030204" pitchFamily="49" charset="0"/>
              <a:cs typeface="Consolas" panose="020B0609020204030204" pitchFamily="49" charset="0"/>
            </a:endParaRPr>
          </a:p>
          <a:p>
            <a:pPr marL="0" indent="0">
              <a:buNone/>
            </a:pPr>
            <a:r>
              <a:rPr lang="en-US" sz="16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Flow of Control</a:t>
            </a:r>
            <a:r>
              <a:rPr lang="en-US" sz="1600" dirty="0" smtClean="0">
                <a:latin typeface="Verdana" panose="020B0604030504040204" pitchFamily="34" charset="0"/>
                <a:ea typeface="Verdana" panose="020B0604030504040204" pitchFamily="34" charset="0"/>
                <a:cs typeface="Verdana" panose="020B0604030504040204" pitchFamily="34" charset="0"/>
              </a:rPr>
              <a:t>: the sequence of </a:t>
            </a:r>
            <a:r>
              <a:rPr lang="en-US" sz="1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statements</a:t>
            </a:r>
            <a:r>
              <a:rPr lang="en-US" sz="1600" dirty="0" smtClean="0">
                <a:latin typeface="Verdana" panose="020B0604030504040204" pitchFamily="34" charset="0"/>
                <a:ea typeface="Verdana" panose="020B0604030504040204" pitchFamily="34" charset="0"/>
                <a:cs typeface="Verdana" panose="020B0604030504040204" pitchFamily="34" charset="0"/>
              </a:rPr>
              <a:t> that are executed in a program.</a:t>
            </a:r>
          </a:p>
          <a:p>
            <a:pPr marL="0" indent="0">
              <a:buNone/>
            </a:pPr>
            <a:r>
              <a:rPr lang="en-US" sz="1600" dirty="0" smtClean="0">
                <a:latin typeface="Verdana" panose="020B0604030504040204" pitchFamily="34" charset="0"/>
                <a:ea typeface="Verdana" panose="020B0604030504040204" pitchFamily="34" charset="0"/>
                <a:cs typeface="Verdana" panose="020B0604030504040204" pitchFamily="34" charset="0"/>
              </a:rPr>
              <a:t>Simplest case: statements are executed one after another.</a:t>
            </a:r>
          </a:p>
          <a:p>
            <a:pPr marL="0" indent="0">
              <a:buNone/>
            </a:pP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6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4495446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Terminology</a:t>
            </a:r>
            <a:endParaRPr lang="en-US" sz="1800" dirty="0">
              <a:latin typeface="Consolas" panose="020B0609020204030204" pitchFamily="49" charset="0"/>
              <a:cs typeface="Consolas" panose="020B0609020204030204" pitchFamily="49" charset="0"/>
            </a:endParaRPr>
          </a:p>
          <a:p>
            <a:pPr marL="0" indent="0">
              <a:buNone/>
            </a:pPr>
            <a:r>
              <a:rPr lang="en-US" sz="16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Flow of Control</a:t>
            </a:r>
            <a:r>
              <a:rPr lang="en-US" sz="1600" dirty="0" smtClean="0">
                <a:latin typeface="Verdana" panose="020B0604030504040204" pitchFamily="34" charset="0"/>
                <a:ea typeface="Verdana" panose="020B0604030504040204" pitchFamily="34" charset="0"/>
                <a:cs typeface="Verdana" panose="020B0604030504040204" pitchFamily="34" charset="0"/>
              </a:rPr>
              <a:t>: the sequence of </a:t>
            </a:r>
            <a:r>
              <a:rPr lang="en-US" sz="1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statements</a:t>
            </a:r>
            <a:r>
              <a:rPr lang="en-US" sz="1600" dirty="0" smtClean="0">
                <a:latin typeface="Verdana" panose="020B0604030504040204" pitchFamily="34" charset="0"/>
                <a:ea typeface="Verdana" panose="020B0604030504040204" pitchFamily="34" charset="0"/>
                <a:cs typeface="Verdana" panose="020B0604030504040204" pitchFamily="34" charset="0"/>
              </a:rPr>
              <a:t> that are executed in a program.</a:t>
            </a:r>
          </a:p>
          <a:p>
            <a:pPr marL="0" indent="0">
              <a:buNone/>
            </a:pPr>
            <a:r>
              <a:rPr lang="en-US" sz="1600" dirty="0" smtClean="0">
                <a:latin typeface="Verdana" panose="020B0604030504040204" pitchFamily="34" charset="0"/>
                <a:ea typeface="Verdana" panose="020B0604030504040204" pitchFamily="34" charset="0"/>
                <a:cs typeface="Verdana" panose="020B0604030504040204" pitchFamily="34" charset="0"/>
              </a:rPr>
              <a:t>Simplest case: statements are executed one after another.</a:t>
            </a:r>
          </a:p>
          <a:p>
            <a:pPr marL="0" indent="0">
              <a:buNone/>
            </a:pPr>
            <a:r>
              <a:rPr lang="en-US" sz="1600" b="1" dirty="0" smtClean="0">
                <a:latin typeface="Verdana" panose="020B0604030504040204" pitchFamily="34" charset="0"/>
                <a:ea typeface="Verdana" panose="020B0604030504040204" pitchFamily="34" charset="0"/>
                <a:cs typeface="Verdana" panose="020B0604030504040204" pitchFamily="34" charset="0"/>
              </a:rPr>
              <a:t>Real-life</a:t>
            </a:r>
            <a:r>
              <a:rPr lang="en-US" sz="1600" dirty="0" smtClean="0">
                <a:latin typeface="Verdana" panose="020B0604030504040204" pitchFamily="34" charset="0"/>
                <a:ea typeface="Verdana" panose="020B0604030504040204" pitchFamily="34" charset="0"/>
                <a:cs typeface="Verdana" panose="020B0604030504040204" pitchFamily="34" charset="0"/>
              </a:rPr>
              <a:t>: programs have certain</a:t>
            </a:r>
            <a:r>
              <a:rPr lang="en-US" sz="1600" b="1" dirty="0" smtClean="0">
                <a:latin typeface="Verdana" panose="020B0604030504040204" pitchFamily="34" charset="0"/>
                <a:ea typeface="Verdana" panose="020B0604030504040204" pitchFamily="34" charset="0"/>
                <a:cs typeface="Verdana" panose="020B0604030504040204" pitchFamily="34" charset="0"/>
              </a:rPr>
              <a:t> paths of execution</a:t>
            </a: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600"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134" y="3162300"/>
            <a:ext cx="2368550" cy="2963863"/>
          </a:xfrm>
          <a:prstGeom prst="rect">
            <a:avLst/>
          </a:prstGeom>
        </p:spPr>
      </p:pic>
    </p:spTree>
    <p:extLst>
      <p:ext uri="{BB962C8B-B14F-4D97-AF65-F5344CB8AC3E}">
        <p14:creationId xmlns:p14="http://schemas.microsoft.com/office/powerpoint/2010/main" val="345799095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i</a:t>
            </a:r>
            <a:r>
              <a:rPr lang="en-US" sz="2000" b="1" dirty="0" smtClean="0"/>
              <a:t>f-else statement</a:t>
            </a:r>
          </a:p>
          <a:p>
            <a:pPr marL="0" indent="0">
              <a:buNone/>
            </a:pPr>
            <a:endParaRPr lang="en-US" sz="2000" b="1" dirty="0" smtClean="0"/>
          </a:p>
          <a:p>
            <a:pPr marL="457200" lvl="1" indent="0">
              <a:buNone/>
            </a:pPr>
            <a:r>
              <a:rPr lang="en-US" sz="1800" dirty="0" smtClean="0">
                <a:solidFill>
                  <a:schemeClr val="tx2">
                    <a:lumMod val="60000"/>
                    <a:lumOff val="40000"/>
                  </a:schemeClr>
                </a:solidFill>
                <a:latin typeface="Consolas" panose="020B0609020204030204" pitchFamily="49" charset="0"/>
                <a:cs typeface="Consolas" panose="020B0609020204030204" pitchFamily="49" charset="0"/>
              </a:rPr>
              <a:t>if</a:t>
            </a:r>
            <a:r>
              <a:rPr lang="en-US" sz="1800" dirty="0" smtClean="0">
                <a:latin typeface="Consolas" panose="020B0609020204030204" pitchFamily="49" charset="0"/>
                <a:cs typeface="Consolas" panose="020B0609020204030204" pitchFamily="49" charset="0"/>
              </a:rPr>
              <a:t> (&lt;</a:t>
            </a:r>
            <a:r>
              <a:rPr lang="en-US" sz="1800" dirty="0" err="1" smtClean="0">
                <a:latin typeface="Consolas" panose="020B0609020204030204" pitchFamily="49" charset="0"/>
                <a:cs typeface="Consolas" panose="020B0609020204030204" pitchFamily="49" charset="0"/>
              </a:rPr>
              <a:t>boolean</a:t>
            </a:r>
            <a:r>
              <a:rPr lang="en-US" sz="1800" dirty="0" smtClean="0">
                <a:latin typeface="Consolas" panose="020B0609020204030204" pitchFamily="49" charset="0"/>
                <a:cs typeface="Consolas" panose="020B0609020204030204" pitchFamily="49" charset="0"/>
              </a:rPr>
              <a:t> expression&gt;) {</a:t>
            </a:r>
          </a:p>
          <a:p>
            <a:pPr marL="457200"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 statements;</a:t>
            </a:r>
          </a:p>
          <a:p>
            <a:pPr marL="457200" lvl="1" indent="0">
              <a:buNone/>
            </a:pPr>
            <a:r>
              <a:rPr lang="en-US" sz="1800" dirty="0" smtClean="0">
                <a:latin typeface="Consolas" panose="020B0609020204030204" pitchFamily="49" charset="0"/>
                <a:cs typeface="Consolas" panose="020B0609020204030204" pitchFamily="49" charset="0"/>
              </a:rPr>
              <a:t>} </a:t>
            </a:r>
            <a:r>
              <a:rPr lang="en-US" sz="1800" dirty="0" smtClean="0">
                <a:solidFill>
                  <a:schemeClr val="tx2">
                    <a:lumMod val="60000"/>
                    <a:lumOff val="40000"/>
                  </a:schemeClr>
                </a:solidFill>
                <a:latin typeface="Consolas" panose="020B0609020204030204" pitchFamily="49" charset="0"/>
                <a:cs typeface="Consolas" panose="020B0609020204030204" pitchFamily="49" charset="0"/>
              </a:rPr>
              <a:t>else</a:t>
            </a:r>
            <a:r>
              <a:rPr lang="en-US" sz="1800" dirty="0" smtClean="0">
                <a:latin typeface="Consolas" panose="020B0609020204030204" pitchFamily="49" charset="0"/>
                <a:cs typeface="Consolas" panose="020B0609020204030204" pitchFamily="49" charset="0"/>
              </a:rPr>
              <a:t> {</a:t>
            </a:r>
          </a:p>
          <a:p>
            <a:pPr marL="457200"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 statements</a:t>
            </a:r>
            <a:r>
              <a:rPr lang="en-US" sz="1800" dirty="0">
                <a:latin typeface="Consolas" panose="020B0609020204030204" pitchFamily="49" charset="0"/>
                <a:cs typeface="Consolas" panose="020B0609020204030204" pitchFamily="49" charset="0"/>
              </a:rPr>
              <a:t>;</a:t>
            </a:r>
          </a:p>
          <a:p>
            <a:pPr marL="457200" lvl="1" indent="0">
              <a:buNone/>
            </a:pPr>
            <a:r>
              <a:rPr lang="en-US" sz="1800" dirty="0" smtClean="0">
                <a:latin typeface="Consolas" panose="020B0609020204030204" pitchFamily="49" charset="0"/>
                <a:cs typeface="Consolas" panose="020B0609020204030204" pitchFamily="49" charset="0"/>
              </a:rPr>
              <a:t>}</a:t>
            </a:r>
          </a:p>
          <a:p>
            <a:pPr marL="457200" lvl="1"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8532611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Switch statement</a:t>
            </a:r>
          </a:p>
          <a:p>
            <a:pPr marL="0" indent="0">
              <a:buNone/>
            </a:pPr>
            <a:endParaRPr lang="en-US" dirty="0"/>
          </a:p>
          <a:p>
            <a:pPr marL="0" indent="0">
              <a:buNone/>
            </a:pPr>
            <a:r>
              <a:rPr lang="en-US" sz="1800" dirty="0" smtClean="0">
                <a:solidFill>
                  <a:schemeClr val="tx2">
                    <a:lumMod val="60000"/>
                    <a:lumOff val="40000"/>
                  </a:schemeClr>
                </a:solidFill>
                <a:latin typeface="Consolas" panose="020B0609020204030204" pitchFamily="49" charset="0"/>
                <a:cs typeface="Consolas" panose="020B0609020204030204" pitchFamily="49" charset="0"/>
              </a:rPr>
              <a:t>switch</a:t>
            </a:r>
            <a:r>
              <a:rPr lang="en-US" sz="1800" dirty="0" smtClean="0">
                <a:latin typeface="Consolas" panose="020B0609020204030204" pitchFamily="49" charset="0"/>
                <a:cs typeface="Consolas" panose="020B0609020204030204" pitchFamily="49" charset="0"/>
              </a:rPr>
              <a:t>(expression) {</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smtClean="0">
                <a:solidFill>
                  <a:schemeClr val="tx2">
                    <a:lumMod val="60000"/>
                    <a:lumOff val="40000"/>
                  </a:schemeClr>
                </a:solidFill>
                <a:latin typeface="Consolas" panose="020B0609020204030204" pitchFamily="49" charset="0"/>
                <a:cs typeface="Consolas" panose="020B0609020204030204" pitchFamily="49" charset="0"/>
              </a:rPr>
              <a:t>case</a:t>
            </a:r>
            <a:r>
              <a:rPr lang="en-US" sz="1800" dirty="0" smtClean="0">
                <a:latin typeface="Consolas" panose="020B0609020204030204" pitchFamily="49" charset="0"/>
                <a:cs typeface="Consolas" panose="020B0609020204030204" pitchFamily="49" charset="0"/>
              </a:rPr>
              <a:t> value:</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do something</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break; </a:t>
            </a:r>
            <a:r>
              <a:rPr lang="en-US" sz="1800" dirty="0" smtClean="0">
                <a:latin typeface="Consolas" panose="020B0609020204030204" pitchFamily="49" charset="0"/>
                <a:cs typeface="Consolas" panose="020B0609020204030204" pitchFamily="49" charset="0"/>
              </a:rPr>
              <a:t>// optional</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a:solidFill>
                  <a:schemeClr val="tx2">
                    <a:lumMod val="60000"/>
                    <a:lumOff val="40000"/>
                  </a:schemeClr>
                </a:solidFill>
                <a:latin typeface="Consolas" panose="020B0609020204030204" pitchFamily="49" charset="0"/>
                <a:cs typeface="Consolas" panose="020B0609020204030204" pitchFamily="49" charset="0"/>
              </a:rPr>
              <a:t>case</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value:</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do something else</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break; </a:t>
            </a:r>
            <a:r>
              <a:rPr lang="en-US" sz="1800" dirty="0" smtClean="0">
                <a:latin typeface="Consolas" panose="020B0609020204030204" pitchFamily="49" charset="0"/>
                <a:cs typeface="Consolas" panose="020B0609020204030204" pitchFamily="49" charset="0"/>
              </a:rPr>
              <a:t>// optional</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smtClean="0">
                <a:solidFill>
                  <a:schemeClr val="tx2">
                    <a:lumMod val="60000"/>
                    <a:lumOff val="40000"/>
                  </a:schemeClr>
                </a:solidFill>
                <a:latin typeface="Consolas" panose="020B0609020204030204" pitchFamily="49" charset="0"/>
                <a:cs typeface="Consolas" panose="020B0609020204030204" pitchFamily="49" charset="0"/>
              </a:rPr>
              <a:t>default</a:t>
            </a:r>
            <a:r>
              <a:rPr lang="en-US" sz="1800" dirty="0" smtClean="0">
                <a:latin typeface="Consolas" panose="020B0609020204030204" pitchFamily="49" charset="0"/>
                <a:cs typeface="Consolas" panose="020B0609020204030204" pitchFamily="49" charset="0"/>
              </a:rPr>
              <a:t>: // optional</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do something if value is none of the cases above</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a:t>
            </a:r>
            <a:endParaRPr lang="en-US" sz="18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5814481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a:t>
            </a:r>
            <a:endParaRPr lang="en-US" dirty="0"/>
          </a:p>
        </p:txBody>
      </p:sp>
      <p:pic>
        <p:nvPicPr>
          <p:cNvPr id="4" name="Content Placeholder 3"/>
          <p:cNvPicPr>
            <a:picLocks noGrp="1" noChangeAspect="1"/>
          </p:cNvPicPr>
          <p:nvPr>
            <p:ph idx="1"/>
          </p:nvPr>
        </p:nvPicPr>
        <p:blipFill rotWithShape="1">
          <a:blip r:embed="rId3"/>
          <a:srcRect t="-33113" b="-33113"/>
          <a:stretch/>
        </p:blipFill>
        <p:spPr>
          <a:xfrm>
            <a:off x="457200" y="871711"/>
            <a:ext cx="2191081" cy="3361999"/>
          </a:xfrm>
          <a:prstGeom prst="rect">
            <a:avLst/>
          </a:prstGeom>
        </p:spPr>
      </p:pic>
      <p:sp>
        <p:nvSpPr>
          <p:cNvPr id="5" name="TextBox 4"/>
          <p:cNvSpPr txBox="1"/>
          <p:nvPr/>
        </p:nvSpPr>
        <p:spPr>
          <a:xfrm>
            <a:off x="3175235" y="1850866"/>
            <a:ext cx="5093887" cy="646331"/>
          </a:xfrm>
          <a:prstGeom prst="rect">
            <a:avLst/>
          </a:prstGeom>
          <a:noFill/>
        </p:spPr>
        <p:txBody>
          <a:bodyPr wrap="square" rtlCol="0">
            <a:spAutoFit/>
          </a:bodyPr>
          <a:lstStyle/>
          <a:p>
            <a:pPr marL="285750" indent="-285750">
              <a:buFontTx/>
              <a:buChar char="-"/>
            </a:pPr>
            <a:r>
              <a:rPr lang="en-US" dirty="0" smtClean="0"/>
              <a:t>Implement an arithmetic calculator</a:t>
            </a:r>
            <a:r>
              <a:rPr lang="ro-RO" dirty="0" smtClean="0">
                <a:solidFill>
                  <a:srgbClr val="C00000"/>
                </a:solidFill>
              </a:rPr>
              <a:t>!</a:t>
            </a:r>
            <a:endParaRPr lang="nl-NL" i="1" dirty="0">
              <a:solidFill>
                <a:srgbClr val="C00000"/>
              </a:solidFill>
            </a:endParaRPr>
          </a:p>
          <a:p>
            <a:r>
              <a:rPr lang="nl-NL" dirty="0"/>
              <a:t>		</a:t>
            </a:r>
            <a:endParaRPr lang="en-US" dirty="0" smtClean="0"/>
          </a:p>
        </p:txBody>
      </p:sp>
    </p:spTree>
    <p:extLst>
      <p:ext uri="{BB962C8B-B14F-4D97-AF65-F5344CB8AC3E}">
        <p14:creationId xmlns:p14="http://schemas.microsoft.com/office/powerpoint/2010/main" val="275555310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While loop</a:t>
            </a: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solidFill>
                  <a:schemeClr val="tx2">
                    <a:lumMod val="60000"/>
                    <a:lumOff val="40000"/>
                  </a:schemeClr>
                </a:solidFill>
                <a:latin typeface="Consolas" panose="020B0609020204030204" pitchFamily="49" charset="0"/>
                <a:cs typeface="Consolas" panose="020B0609020204030204" pitchFamily="49" charset="0"/>
              </a:rPr>
              <a:t>while</a:t>
            </a:r>
            <a:r>
              <a:rPr lang="en-US" sz="1800" dirty="0" smtClean="0">
                <a:latin typeface="Consolas" panose="020B0609020204030204" pitchFamily="49" charset="0"/>
                <a:cs typeface="Consolas" panose="020B0609020204030204" pitchFamily="49" charset="0"/>
              </a:rPr>
              <a:t>(&lt;</a:t>
            </a:r>
            <a:r>
              <a:rPr lang="en-US" sz="1800" dirty="0" err="1">
                <a:latin typeface="Consolas" panose="020B0609020204030204" pitchFamily="49" charset="0"/>
                <a:cs typeface="Consolas" panose="020B0609020204030204" pitchFamily="49" charset="0"/>
              </a:rPr>
              <a:t>b</a:t>
            </a:r>
            <a:r>
              <a:rPr lang="en-US" sz="1800" dirty="0" err="1" smtClean="0">
                <a:latin typeface="Consolas" panose="020B0609020204030204" pitchFamily="49" charset="0"/>
                <a:cs typeface="Consolas" panose="020B0609020204030204" pitchFamily="49" charset="0"/>
              </a:rPr>
              <a:t>oolean</a:t>
            </a:r>
            <a:r>
              <a:rPr lang="en-US" sz="1800" dirty="0" smtClean="0">
                <a:latin typeface="Consolas" panose="020B0609020204030204" pitchFamily="49" charset="0"/>
                <a:cs typeface="Consolas" panose="020B0609020204030204" pitchFamily="49" charset="0"/>
              </a:rPr>
              <a:t> expression&gt;)</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Statements</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202024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pic>
        <p:nvPicPr>
          <p:cNvPr id="8" name="Picture 7" descr="static1.squarespa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952" y="1359902"/>
            <a:ext cx="6420931" cy="4793908"/>
          </a:xfrm>
          <a:prstGeom prst="rect">
            <a:avLst/>
          </a:prstGeom>
        </p:spPr>
      </p:pic>
    </p:spTree>
    <p:extLst>
      <p:ext uri="{BB962C8B-B14F-4D97-AF65-F5344CB8AC3E}">
        <p14:creationId xmlns:p14="http://schemas.microsoft.com/office/powerpoint/2010/main" val="429321481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Do-While loop</a:t>
            </a: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a:solidFill>
                  <a:schemeClr val="tx2">
                    <a:lumMod val="60000"/>
                    <a:lumOff val="40000"/>
                  </a:schemeClr>
                </a:solidFill>
                <a:latin typeface="Consolas" panose="020B0609020204030204" pitchFamily="49" charset="0"/>
                <a:cs typeface="Consolas" panose="020B0609020204030204" pitchFamily="49" charset="0"/>
              </a:rPr>
              <a:t>d</a:t>
            </a:r>
            <a:r>
              <a:rPr lang="en-US" sz="1800" dirty="0" smtClean="0">
                <a:solidFill>
                  <a:schemeClr val="tx2">
                    <a:lumMod val="60000"/>
                    <a:lumOff val="40000"/>
                  </a:schemeClr>
                </a:solidFill>
                <a:latin typeface="Consolas" panose="020B0609020204030204" pitchFamily="49" charset="0"/>
                <a:cs typeface="Consolas" panose="020B0609020204030204" pitchFamily="49" charset="0"/>
              </a:rPr>
              <a:t>o </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Statements</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a:t>
            </a:r>
            <a:r>
              <a:rPr lang="en-US" sz="1800" dirty="0" smtClean="0">
                <a:solidFill>
                  <a:schemeClr val="tx2">
                    <a:lumMod val="60000"/>
                    <a:lumOff val="40000"/>
                  </a:schemeClr>
                </a:solidFill>
                <a:latin typeface="Consolas" panose="020B0609020204030204" pitchFamily="49" charset="0"/>
                <a:cs typeface="Consolas" panose="020B0609020204030204" pitchFamily="49" charset="0"/>
              </a:rPr>
              <a:t>while</a:t>
            </a:r>
            <a:r>
              <a:rPr lang="en-US" sz="1800" dirty="0" smtClean="0">
                <a:latin typeface="Consolas" panose="020B0609020204030204" pitchFamily="49" charset="0"/>
                <a:cs typeface="Consolas" panose="020B0609020204030204" pitchFamily="49" charset="0"/>
              </a:rPr>
              <a:t>(&lt;</a:t>
            </a:r>
            <a:r>
              <a:rPr lang="en-US" sz="1800" dirty="0" err="1" smtClean="0">
                <a:latin typeface="Consolas" panose="020B0609020204030204" pitchFamily="49" charset="0"/>
                <a:cs typeface="Consolas" panose="020B0609020204030204" pitchFamily="49" charset="0"/>
              </a:rPr>
              <a:t>boolean</a:t>
            </a:r>
            <a:r>
              <a:rPr lang="en-US" sz="1800" dirty="0" smtClean="0">
                <a:latin typeface="Consolas" panose="020B0609020204030204" pitchFamily="49" charset="0"/>
                <a:cs typeface="Consolas" panose="020B0609020204030204" pitchFamily="49" charset="0"/>
              </a:rPr>
              <a:t> expression&gt; is true);</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061741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For loop</a:t>
            </a:r>
          </a:p>
          <a:p>
            <a:pPr marL="0" indent="0">
              <a:buNone/>
            </a:pPr>
            <a:endParaRPr lang="en-US" sz="2100" dirty="0" smtClean="0">
              <a:latin typeface="Consolas" panose="020B0609020204030204" pitchFamily="49" charset="0"/>
              <a:cs typeface="Consolas" panose="020B0609020204030204" pitchFamily="49" charset="0"/>
            </a:endParaRPr>
          </a:p>
          <a:p>
            <a:pPr marL="0" indent="0">
              <a:buNone/>
            </a:pPr>
            <a:r>
              <a:rPr lang="en-US" sz="1800" dirty="0" smtClean="0">
                <a:solidFill>
                  <a:schemeClr val="tx2">
                    <a:lumMod val="60000"/>
                    <a:lumOff val="40000"/>
                  </a:schemeClr>
                </a:solidFill>
                <a:latin typeface="Consolas" panose="020B0609020204030204" pitchFamily="49" charset="0"/>
                <a:cs typeface="Consolas" panose="020B0609020204030204" pitchFamily="49" charset="0"/>
              </a:rPr>
              <a:t>for</a:t>
            </a:r>
            <a:r>
              <a:rPr lang="en-US" sz="1800" dirty="0" smtClean="0">
                <a:latin typeface="Consolas" panose="020B0609020204030204" pitchFamily="49" charset="0"/>
                <a:cs typeface="Consolas" panose="020B0609020204030204" pitchFamily="49" charset="0"/>
              </a:rPr>
              <a:t>(&lt;initialization&gt;; &lt;</a:t>
            </a:r>
            <a:r>
              <a:rPr lang="en-US" sz="1800" dirty="0" err="1" smtClean="0">
                <a:latin typeface="Consolas" panose="020B0609020204030204" pitchFamily="49" charset="0"/>
                <a:cs typeface="Consolas" panose="020B0609020204030204" pitchFamily="49" charset="0"/>
              </a:rPr>
              <a:t>boolean</a:t>
            </a:r>
            <a:r>
              <a:rPr lang="en-US" sz="1800" dirty="0" smtClean="0">
                <a:latin typeface="Consolas" panose="020B0609020204030204" pitchFamily="49" charset="0"/>
                <a:cs typeface="Consolas" panose="020B0609020204030204" pitchFamily="49" charset="0"/>
              </a:rPr>
              <a:t> expression&gt;; &lt;update&gt;)</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Statements</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solidFill>
                  <a:schemeClr val="tx2">
                    <a:lumMod val="60000"/>
                    <a:lumOff val="40000"/>
                  </a:schemeClr>
                </a:solidFill>
                <a:latin typeface="Consolas" panose="020B0609020204030204" pitchFamily="49" charset="0"/>
                <a:cs typeface="Consolas" panose="020B0609020204030204" pitchFamily="49" charset="0"/>
              </a:rPr>
              <a:t>for</a:t>
            </a:r>
            <a:r>
              <a:rPr lang="en-US" sz="1800" dirty="0" smtClean="0">
                <a:latin typeface="Consolas" panose="020B0609020204030204" pitchFamily="49" charset="0"/>
                <a:cs typeface="Consolas" panose="020B0609020204030204" pitchFamily="49" charset="0"/>
              </a:rPr>
              <a:t>(declaration </a:t>
            </a:r>
            <a:r>
              <a:rPr lang="en-US" sz="1800" dirty="0">
                <a:latin typeface="Consolas" panose="020B0609020204030204" pitchFamily="49" charset="0"/>
                <a:cs typeface="Consolas" panose="020B0609020204030204" pitchFamily="49" charset="0"/>
              </a:rPr>
              <a:t>: expression</a:t>
            </a:r>
            <a:r>
              <a:rPr lang="en-US" sz="1800" dirty="0" smtClean="0">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Statements</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5015715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a:t>
            </a:r>
            <a:endParaRPr lang="en-US" dirty="0"/>
          </a:p>
        </p:txBody>
      </p:sp>
      <p:sp>
        <p:nvSpPr>
          <p:cNvPr id="3" name="Content Placeholder 2"/>
          <p:cNvSpPr>
            <a:spLocks noGrp="1"/>
          </p:cNvSpPr>
          <p:nvPr>
            <p:ph idx="1"/>
          </p:nvPr>
        </p:nvSpPr>
        <p:spPr/>
        <p:txBody>
          <a:bodyPr>
            <a:normAutofit fontScale="40000" lnSpcReduction="20000"/>
          </a:bodyPr>
          <a:lstStyle/>
          <a:p>
            <a:r>
              <a:rPr lang="en-US" sz="4000" b="1" dirty="0"/>
              <a:t>c</a:t>
            </a:r>
            <a:r>
              <a:rPr lang="en-US" sz="4000" b="1" dirty="0" smtClean="0"/>
              <a:t>ontinue</a:t>
            </a:r>
            <a:r>
              <a:rPr lang="en-US" sz="4000" dirty="0" smtClean="0"/>
              <a:t> and </a:t>
            </a:r>
            <a:r>
              <a:rPr lang="en-US" sz="4000" b="1" dirty="0" smtClean="0"/>
              <a:t>break</a:t>
            </a:r>
          </a:p>
          <a:p>
            <a:pPr marL="0" indent="0">
              <a:buNone/>
            </a:pPr>
            <a:endParaRPr lang="en-US" i="1" dirty="0" smtClean="0"/>
          </a:p>
          <a:p>
            <a:pPr marL="0" indent="0">
              <a:buNone/>
            </a:pPr>
            <a:r>
              <a:rPr lang="en-US" i="1" dirty="0"/>
              <a:t>	</a:t>
            </a:r>
            <a:r>
              <a:rPr lang="en-US" dirty="0">
                <a:solidFill>
                  <a:schemeClr val="tx2">
                    <a:lumMod val="60000"/>
                    <a:lumOff val="40000"/>
                  </a:schemeClr>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numbers = { 10, 20, 30, 40, 50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a:solidFill>
                  <a:schemeClr val="tx2">
                    <a:lumMod val="60000"/>
                    <a:lumOff val="40000"/>
                  </a:schemeClr>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sum = 0;</a:t>
            </a:r>
          </a:p>
          <a:p>
            <a:pPr marL="0" indent="0">
              <a:buNone/>
            </a:pPr>
            <a:r>
              <a:rPr lang="en-US" dirty="0">
                <a:latin typeface="Consolas" panose="020B0609020204030204" pitchFamily="49" charset="0"/>
                <a:cs typeface="Consolas" panose="020B0609020204030204" pitchFamily="49" charset="0"/>
              </a:rPr>
              <a:t>	</a:t>
            </a:r>
            <a:r>
              <a:rPr lang="en-US" dirty="0">
                <a:solidFill>
                  <a:schemeClr val="tx2">
                    <a:lumMod val="60000"/>
                    <a:lumOff val="40000"/>
                  </a:schemeClr>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dirty="0">
                <a:solidFill>
                  <a:schemeClr val="tx2">
                    <a:lumMod val="60000"/>
                    <a:lumOff val="40000"/>
                  </a:schemeClr>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 numbers) {</a:t>
            </a:r>
          </a:p>
          <a:p>
            <a:pPr marL="0" indent="0">
              <a:buNone/>
            </a:pPr>
            <a:r>
              <a:rPr lang="en-US" dirty="0">
                <a:latin typeface="Consolas" panose="020B0609020204030204" pitchFamily="49" charset="0"/>
                <a:cs typeface="Consolas" panose="020B0609020204030204" pitchFamily="49" charset="0"/>
              </a:rPr>
              <a:t>		if (x == 30) {</a:t>
            </a:r>
          </a:p>
          <a:p>
            <a:pPr marL="0" indent="0">
              <a:buNone/>
            </a:pPr>
            <a:r>
              <a:rPr lang="en-US" dirty="0">
                <a:latin typeface="Consolas" panose="020B0609020204030204" pitchFamily="49" charset="0"/>
                <a:cs typeface="Consolas" panose="020B0609020204030204" pitchFamily="49" charset="0"/>
              </a:rPr>
              <a:t>			</a:t>
            </a:r>
            <a:r>
              <a:rPr lang="en-US" dirty="0">
                <a:solidFill>
                  <a:schemeClr val="tx2">
                    <a:lumMod val="60000"/>
                    <a:lumOff val="40000"/>
                  </a:schemeClr>
                </a:solidFill>
                <a:latin typeface="Consolas" panose="020B0609020204030204" pitchFamily="49" charset="0"/>
                <a:cs typeface="Consolas" panose="020B0609020204030204" pitchFamily="49" charset="0"/>
              </a:rPr>
              <a:t>continue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sum += x;</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a:solidFill>
                  <a:schemeClr val="tx2">
                    <a:lumMod val="60000"/>
                    <a:lumOff val="40000"/>
                  </a:schemeClr>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(sum &gt; 100) {</a:t>
            </a:r>
          </a:p>
          <a:p>
            <a:pPr marL="0" indent="0">
              <a:buNone/>
            </a:pPr>
            <a:r>
              <a:rPr lang="en-US" dirty="0">
                <a:latin typeface="Consolas" panose="020B0609020204030204" pitchFamily="49" charset="0"/>
                <a:cs typeface="Consolas" panose="020B0609020204030204" pitchFamily="49" charset="0"/>
              </a:rPr>
              <a:t>			</a:t>
            </a:r>
            <a:r>
              <a:rPr lang="en-US" dirty="0">
                <a:solidFill>
                  <a:schemeClr val="tx2">
                    <a:lumMod val="60000"/>
                    <a:lumOff val="40000"/>
                  </a:schemeClr>
                </a:solidFill>
                <a:latin typeface="Consolas" panose="020B0609020204030204" pitchFamily="49" charset="0"/>
                <a:cs typeface="Consolas" panose="020B0609020204030204" pitchFamily="49" charset="0"/>
              </a:rPr>
              <a:t>break</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System.out.print</a:t>
            </a:r>
            <a:r>
              <a:rPr lang="en-US" dirty="0">
                <a:latin typeface="Consolas" panose="020B0609020204030204" pitchFamily="49" charset="0"/>
                <a:cs typeface="Consolas" panose="020B0609020204030204" pitchFamily="49" charset="0"/>
              </a:rPr>
              <a:t>(x);</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System.out.print</a:t>
            </a:r>
            <a:r>
              <a:rPr lang="en-US" dirty="0">
                <a:latin typeface="Consolas" panose="020B0609020204030204" pitchFamily="49" charset="0"/>
                <a:cs typeface="Consolas" panose="020B0609020204030204" pitchFamily="49" charset="0"/>
              </a:rPr>
              <a:t>("\n");</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System.out.print</a:t>
            </a:r>
            <a:r>
              <a:rPr lang="en-US" dirty="0">
                <a:latin typeface="Consolas" panose="020B0609020204030204" pitchFamily="49" charset="0"/>
                <a:cs typeface="Consolas" panose="020B0609020204030204" pitchFamily="49" charset="0"/>
              </a:rPr>
              <a:t>("sum: " + sum);</a:t>
            </a:r>
            <a:endParaRPr lang="en-US" dirty="0" smtClean="0">
              <a:latin typeface="Consolas" panose="020B0609020204030204" pitchFamily="49" charset="0"/>
              <a:cs typeface="Consolas" panose="020B0609020204030204" pitchFamily="49" charset="0"/>
            </a:endParaRPr>
          </a:p>
        </p:txBody>
      </p:sp>
      <p:sp>
        <p:nvSpPr>
          <p:cNvPr id="5" name="Rectangle 4"/>
          <p:cNvSpPr/>
          <p:nvPr/>
        </p:nvSpPr>
        <p:spPr>
          <a:xfrm>
            <a:off x="4479667" y="2967335"/>
            <a:ext cx="184666" cy="923330"/>
          </a:xfrm>
          <a:prstGeom prst="rect">
            <a:avLst/>
          </a:prstGeom>
          <a:noFill/>
        </p:spPr>
        <p:txBody>
          <a:bodyPr wrap="non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6" name="Content Placeholder 3"/>
          <p:cNvPicPr>
            <a:picLocks noChangeAspect="1"/>
          </p:cNvPicPr>
          <p:nvPr/>
        </p:nvPicPr>
        <p:blipFill rotWithShape="1">
          <a:blip r:embed="rId2"/>
          <a:srcRect t="-33113" b="-33113"/>
          <a:stretch/>
        </p:blipFill>
        <p:spPr>
          <a:xfrm>
            <a:off x="6718300" y="871711"/>
            <a:ext cx="2191081" cy="3361999"/>
          </a:xfrm>
          <a:prstGeom prst="rect">
            <a:avLst/>
          </a:prstGeom>
        </p:spPr>
      </p:pic>
    </p:spTree>
    <p:extLst>
      <p:ext uri="{BB962C8B-B14F-4D97-AF65-F5344CB8AC3E}">
        <p14:creationId xmlns:p14="http://schemas.microsoft.com/office/powerpoint/2010/main" val="262743902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JavaDoc</a:t>
            </a:r>
            <a:endParaRPr lang="en-US" dirty="0"/>
          </a:p>
        </p:txBody>
      </p:sp>
      <p:pic>
        <p:nvPicPr>
          <p:cNvPr id="4" name="Content Placeholder 3" descr="Screen Shot 2015-03-30 at 8.38.59 PM.png"/>
          <p:cNvPicPr>
            <a:picLocks noGrp="1" noChangeAspect="1"/>
          </p:cNvPicPr>
          <p:nvPr>
            <p:ph idx="1"/>
          </p:nvPr>
        </p:nvPicPr>
        <p:blipFill>
          <a:blip r:embed="rId2">
            <a:extLst>
              <a:ext uri="{28A0092B-C50C-407E-A947-70E740481C1C}">
                <a14:useLocalDpi xmlns:a14="http://schemas.microsoft.com/office/drawing/2010/main" val="0"/>
              </a:ext>
            </a:extLst>
          </a:blip>
          <a:srcRect l="-15028" r="-15028"/>
          <a:stretch>
            <a:fillRect/>
          </a:stretch>
        </p:blipFill>
        <p:spPr/>
      </p:pic>
    </p:spTree>
    <p:extLst>
      <p:ext uri="{BB962C8B-B14F-4D97-AF65-F5344CB8AC3E}">
        <p14:creationId xmlns:p14="http://schemas.microsoft.com/office/powerpoint/2010/main" val="251646602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r>
              <a:rPr lang="ro-RO" dirty="0" smtClean="0"/>
              <a:t>D</a:t>
            </a:r>
            <a:r>
              <a:rPr lang="en-US" dirty="0" err="1" smtClean="0"/>
              <a:t>oc</a:t>
            </a:r>
            <a:endParaRPr lang="en-US" dirty="0"/>
          </a:p>
        </p:txBody>
      </p:sp>
      <p:sp>
        <p:nvSpPr>
          <p:cNvPr id="3" name="Content Placeholder 2"/>
          <p:cNvSpPr>
            <a:spLocks noGrp="1"/>
          </p:cNvSpPr>
          <p:nvPr>
            <p:ph idx="1"/>
          </p:nvPr>
        </p:nvSpPr>
        <p:spPr/>
        <p:txBody>
          <a:bodyPr>
            <a:normAutofit fontScale="40000" lnSpcReduction="20000"/>
          </a:bodyPr>
          <a:lstStyle/>
          <a:p>
            <a:r>
              <a:rPr lang="en-US" dirty="0"/>
              <a:t>/**</a:t>
            </a:r>
          </a:p>
          <a:p>
            <a:r>
              <a:rPr lang="en-US" dirty="0"/>
              <a:t> * Returns an Image object that can then be painted on the screen. </a:t>
            </a:r>
          </a:p>
          <a:p>
            <a:r>
              <a:rPr lang="en-US" dirty="0"/>
              <a:t> * The </a:t>
            </a:r>
            <a:r>
              <a:rPr lang="en-US" dirty="0" err="1"/>
              <a:t>url</a:t>
            </a:r>
            <a:r>
              <a:rPr lang="en-US" dirty="0"/>
              <a:t> argument must specify an absolute {@link URL}. The name</a:t>
            </a:r>
          </a:p>
          <a:p>
            <a:r>
              <a:rPr lang="en-US" dirty="0"/>
              <a:t> * argument is a specifier that is relative to the </a:t>
            </a:r>
            <a:r>
              <a:rPr lang="en-US" dirty="0" err="1"/>
              <a:t>url</a:t>
            </a:r>
            <a:r>
              <a:rPr lang="en-US" dirty="0"/>
              <a:t> argument. </a:t>
            </a:r>
          </a:p>
          <a:p>
            <a:r>
              <a:rPr lang="en-US" dirty="0"/>
              <a:t> * &lt;p&gt;</a:t>
            </a:r>
          </a:p>
          <a:p>
            <a:r>
              <a:rPr lang="en-US" dirty="0"/>
              <a:t> * This method always returns immediately, whether or not the </a:t>
            </a:r>
          </a:p>
          <a:p>
            <a:r>
              <a:rPr lang="en-US" dirty="0"/>
              <a:t> * image exists. When this applet attempts to draw the image on</a:t>
            </a:r>
          </a:p>
          <a:p>
            <a:r>
              <a:rPr lang="en-US" dirty="0"/>
              <a:t> * the screen, the data will be loaded. The graphics primitives </a:t>
            </a:r>
          </a:p>
          <a:p>
            <a:r>
              <a:rPr lang="en-US" dirty="0"/>
              <a:t> * that draw the image will incrementally paint on the screen. </a:t>
            </a:r>
          </a:p>
          <a:p>
            <a:r>
              <a:rPr lang="en-US" dirty="0"/>
              <a:t> *</a:t>
            </a:r>
          </a:p>
          <a:p>
            <a:r>
              <a:rPr lang="en-US" dirty="0"/>
              <a:t> * @</a:t>
            </a:r>
            <a:r>
              <a:rPr lang="en-US" dirty="0" err="1"/>
              <a:t>param</a:t>
            </a:r>
            <a:r>
              <a:rPr lang="en-US" dirty="0"/>
              <a:t>  </a:t>
            </a:r>
            <a:r>
              <a:rPr lang="en-US" dirty="0" err="1"/>
              <a:t>url</a:t>
            </a:r>
            <a:r>
              <a:rPr lang="en-US" dirty="0"/>
              <a:t>  an absolute URL giving the base location of the image</a:t>
            </a:r>
          </a:p>
          <a:p>
            <a:r>
              <a:rPr lang="en-US" dirty="0"/>
              <a:t> * @</a:t>
            </a:r>
            <a:r>
              <a:rPr lang="en-US" dirty="0" err="1"/>
              <a:t>param</a:t>
            </a:r>
            <a:r>
              <a:rPr lang="en-US" dirty="0"/>
              <a:t>  name the location of the image, relative to the </a:t>
            </a:r>
            <a:r>
              <a:rPr lang="en-US" dirty="0" err="1"/>
              <a:t>url</a:t>
            </a:r>
            <a:r>
              <a:rPr lang="en-US" dirty="0"/>
              <a:t> argument</a:t>
            </a:r>
          </a:p>
          <a:p>
            <a:r>
              <a:rPr lang="en-US" dirty="0"/>
              <a:t> * @return      the image at the specified URL</a:t>
            </a:r>
          </a:p>
          <a:p>
            <a:r>
              <a:rPr lang="en-US" dirty="0"/>
              <a:t> * @see         Image</a:t>
            </a:r>
          </a:p>
          <a:p>
            <a:r>
              <a:rPr lang="en-US" dirty="0"/>
              <a:t> */</a:t>
            </a:r>
          </a:p>
          <a:p>
            <a:r>
              <a:rPr lang="en-US" dirty="0"/>
              <a:t> public Image </a:t>
            </a:r>
            <a:r>
              <a:rPr lang="en-US" dirty="0" err="1"/>
              <a:t>getImage</a:t>
            </a:r>
            <a:r>
              <a:rPr lang="en-US" dirty="0"/>
              <a:t>(URL </a:t>
            </a:r>
            <a:r>
              <a:rPr lang="en-US" dirty="0" err="1"/>
              <a:t>url</a:t>
            </a:r>
            <a:r>
              <a:rPr lang="en-US" dirty="0"/>
              <a:t>, String name) {</a:t>
            </a:r>
          </a:p>
          <a:p>
            <a:r>
              <a:rPr lang="en-US" dirty="0"/>
              <a:t>        try {</a:t>
            </a:r>
          </a:p>
          <a:p>
            <a:r>
              <a:rPr lang="en-US" dirty="0"/>
              <a:t>            return </a:t>
            </a:r>
            <a:r>
              <a:rPr lang="en-US" dirty="0" err="1"/>
              <a:t>getImage</a:t>
            </a:r>
            <a:r>
              <a:rPr lang="en-US" dirty="0"/>
              <a:t>(new URL(</a:t>
            </a:r>
            <a:r>
              <a:rPr lang="en-US" dirty="0" err="1"/>
              <a:t>url</a:t>
            </a:r>
            <a:r>
              <a:rPr lang="en-US" dirty="0"/>
              <a:t>, name));</a:t>
            </a:r>
          </a:p>
          <a:p>
            <a:r>
              <a:rPr lang="en-US" dirty="0"/>
              <a:t>        } catch (</a:t>
            </a:r>
            <a:r>
              <a:rPr lang="en-US" dirty="0" err="1"/>
              <a:t>MalformedURLException</a:t>
            </a:r>
            <a:r>
              <a:rPr lang="en-US" dirty="0"/>
              <a:t> e) {</a:t>
            </a:r>
          </a:p>
          <a:p>
            <a:r>
              <a:rPr lang="en-US" dirty="0"/>
              <a:t>            return null;</a:t>
            </a:r>
          </a:p>
          <a:p>
            <a:r>
              <a:rPr lang="en-US" dirty="0"/>
              <a:t>        }</a:t>
            </a:r>
          </a:p>
          <a:p>
            <a:r>
              <a:rPr lang="en-US" dirty="0"/>
              <a:t> }</a:t>
            </a:r>
          </a:p>
        </p:txBody>
      </p:sp>
    </p:spTree>
    <p:extLst>
      <p:ext uri="{BB962C8B-B14F-4D97-AF65-F5344CB8AC3E}">
        <p14:creationId xmlns:p14="http://schemas.microsoft.com/office/powerpoint/2010/main" val="397810375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JavaDoc</a:t>
            </a:r>
            <a:endParaRPr lang="en-US" dirty="0"/>
          </a:p>
        </p:txBody>
      </p:sp>
      <p:pic>
        <p:nvPicPr>
          <p:cNvPr id="4" name="Content Placeholder 3"/>
          <p:cNvPicPr>
            <a:picLocks noGrp="1" noChangeAspect="1"/>
          </p:cNvPicPr>
          <p:nvPr>
            <p:ph idx="1"/>
          </p:nvPr>
        </p:nvPicPr>
        <p:blipFill rotWithShape="1">
          <a:blip r:embed="rId2"/>
          <a:srcRect t="-33113" b="-33113"/>
          <a:stretch/>
        </p:blipFill>
        <p:spPr>
          <a:xfrm>
            <a:off x="457200" y="871711"/>
            <a:ext cx="2191081" cy="3361999"/>
          </a:xfrm>
          <a:prstGeom prst="rect">
            <a:avLst/>
          </a:prstGeom>
        </p:spPr>
      </p:pic>
      <p:sp>
        <p:nvSpPr>
          <p:cNvPr id="5" name="TextBox 4"/>
          <p:cNvSpPr txBox="1"/>
          <p:nvPr/>
        </p:nvSpPr>
        <p:spPr>
          <a:xfrm>
            <a:off x="3175235" y="1850866"/>
            <a:ext cx="5093887" cy="1754327"/>
          </a:xfrm>
          <a:prstGeom prst="rect">
            <a:avLst/>
          </a:prstGeom>
          <a:noFill/>
        </p:spPr>
        <p:txBody>
          <a:bodyPr wrap="square" rtlCol="0">
            <a:spAutoFit/>
          </a:bodyPr>
          <a:lstStyle/>
          <a:p>
            <a:pPr marL="285750" indent="-285750">
              <a:buFontTx/>
              <a:buChar char="-"/>
            </a:pPr>
            <a:r>
              <a:rPr lang="en-US" dirty="0" smtClean="0"/>
              <a:t>Download Java SE docs </a:t>
            </a:r>
          </a:p>
          <a:p>
            <a:pPr marL="285750" indent="-285750">
              <a:buFontTx/>
              <a:buChar char="-"/>
            </a:pPr>
            <a:r>
              <a:rPr lang="en-US" dirty="0" smtClean="0"/>
              <a:t>Read at home, </a:t>
            </a:r>
            <a:r>
              <a:rPr lang="en-US" dirty="0" err="1" smtClean="0"/>
              <a:t>javadoc</a:t>
            </a:r>
            <a:r>
              <a:rPr lang="en-US" dirty="0" smtClean="0"/>
              <a:t> best practices:</a:t>
            </a:r>
          </a:p>
          <a:p>
            <a:endParaRPr lang="en-US" dirty="0" smtClean="0"/>
          </a:p>
          <a:p>
            <a:r>
              <a:rPr lang="en-US" dirty="0" smtClean="0"/>
              <a:t>http</a:t>
            </a:r>
            <a:r>
              <a:rPr lang="en-US" dirty="0"/>
              <a:t>://</a:t>
            </a:r>
            <a:r>
              <a:rPr lang="en-US" dirty="0" err="1"/>
              <a:t>www.oracle.com</a:t>
            </a:r>
            <a:r>
              <a:rPr lang="en-US" dirty="0"/>
              <a:t>/</a:t>
            </a:r>
            <a:r>
              <a:rPr lang="en-US" dirty="0" err="1"/>
              <a:t>technetwork</a:t>
            </a:r>
            <a:r>
              <a:rPr lang="en-US" dirty="0"/>
              <a:t>/java/</a:t>
            </a:r>
            <a:r>
              <a:rPr lang="en-US" dirty="0" err="1"/>
              <a:t>javase</a:t>
            </a:r>
            <a:r>
              <a:rPr lang="en-US" dirty="0"/>
              <a:t>/documentation/index-137868.html</a:t>
            </a:r>
            <a:endParaRPr lang="en-US" dirty="0" smtClean="0"/>
          </a:p>
          <a:p>
            <a:endParaRPr lang="en-US" dirty="0" smtClean="0"/>
          </a:p>
        </p:txBody>
      </p:sp>
    </p:spTree>
    <p:extLst>
      <p:ext uri="{BB962C8B-B14F-4D97-AF65-F5344CB8AC3E}">
        <p14:creationId xmlns:p14="http://schemas.microsoft.com/office/powerpoint/2010/main" val="60355966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fontScale="85000" lnSpcReduction="20000"/>
          </a:bodyPr>
          <a:lstStyle/>
          <a:p>
            <a:r>
              <a:rPr lang="en-US" dirty="0">
                <a:hlinkClick r:id="rId2"/>
              </a:rPr>
              <a:t>https://www.tutorialspoint.com/java/</a:t>
            </a:r>
            <a:r>
              <a:rPr lang="en-US" dirty="0" smtClean="0">
                <a:hlinkClick r:id="rId2"/>
              </a:rPr>
              <a:t>java_basic_operators.htm</a:t>
            </a:r>
            <a:endParaRPr lang="en-US" dirty="0" smtClean="0"/>
          </a:p>
          <a:p>
            <a:r>
              <a:rPr lang="en-US" dirty="0">
                <a:hlinkClick r:id="rId3"/>
              </a:rPr>
              <a:t>https://www.tutorialspoint.com/java/</a:t>
            </a:r>
            <a:r>
              <a:rPr lang="en-US" dirty="0" smtClean="0">
                <a:hlinkClick r:id="rId3"/>
              </a:rPr>
              <a:t>java_loop_control.htm</a:t>
            </a:r>
            <a:endParaRPr lang="en-US" dirty="0" smtClean="0"/>
          </a:p>
          <a:p>
            <a:r>
              <a:rPr lang="en-US" dirty="0">
                <a:hlinkClick r:id="rId4"/>
              </a:rPr>
              <a:t>https://www.tutorialspoint.com/java/</a:t>
            </a:r>
            <a:r>
              <a:rPr lang="en-US" dirty="0" smtClean="0">
                <a:hlinkClick r:id="rId4"/>
              </a:rPr>
              <a:t>java_basic_datatypes.htm</a:t>
            </a:r>
            <a:endParaRPr lang="en-US" dirty="0" smtClean="0"/>
          </a:p>
          <a:p>
            <a:r>
              <a:rPr lang="en-US" dirty="0">
                <a:hlinkClick r:id="rId5"/>
              </a:rPr>
              <a:t>https://docs.oracle.com/javase/tutorial/java/nutsandbolts/</a:t>
            </a:r>
            <a:r>
              <a:rPr lang="en-US" dirty="0" smtClean="0">
                <a:hlinkClick r:id="rId5"/>
              </a:rPr>
              <a:t>operators.html</a:t>
            </a:r>
            <a:endParaRPr lang="en-US" dirty="0" smtClean="0"/>
          </a:p>
          <a:p>
            <a:r>
              <a:rPr lang="en-US" dirty="0">
                <a:hlinkClick r:id="rId6"/>
              </a:rPr>
              <a:t>https://docs.oracle.com/javase/tutorial/java/nutsandbolts/</a:t>
            </a:r>
            <a:r>
              <a:rPr lang="en-US" dirty="0" smtClean="0">
                <a:hlinkClick r:id="rId6"/>
              </a:rPr>
              <a:t>datatypes.html</a:t>
            </a:r>
            <a:endParaRPr lang="en-US" dirty="0" smtClean="0"/>
          </a:p>
          <a:p>
            <a:r>
              <a:rPr lang="en-US" dirty="0">
                <a:hlinkClick r:id="rId7"/>
              </a:rPr>
              <a:t>https://docs.oracle.com/javase/tutorial/java/nutsandbolts/</a:t>
            </a:r>
            <a:r>
              <a:rPr lang="en-US" dirty="0" smtClean="0">
                <a:hlinkClick r:id="rId7"/>
              </a:rPr>
              <a:t>flow.html</a:t>
            </a:r>
            <a:endParaRPr lang="en-US" dirty="0" smtClean="0"/>
          </a:p>
          <a:p>
            <a:endParaRPr lang="en-US" dirty="0"/>
          </a:p>
        </p:txBody>
      </p:sp>
    </p:spTree>
    <p:extLst>
      <p:ext uri="{BB962C8B-B14F-4D97-AF65-F5344CB8AC3E}">
        <p14:creationId xmlns:p14="http://schemas.microsoft.com/office/powerpoint/2010/main" val="4023736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pic>
        <p:nvPicPr>
          <p:cNvPr id="2" name="Content Placeholder 1"/>
          <p:cNvPicPr>
            <a:picLocks noGrp="1" noChangeAspect="1"/>
          </p:cNvPicPr>
          <p:nvPr>
            <p:ph idx="1"/>
          </p:nvPr>
        </p:nvPicPr>
        <p:blipFill>
          <a:blip r:embed="rId3"/>
          <a:srcRect t="8678" b="8678"/>
          <a:stretch>
            <a:fillRect/>
          </a:stretch>
        </p:blipFill>
        <p:spPr>
          <a:xfrm>
            <a:off x="457201" y="1600201"/>
            <a:ext cx="3556248" cy="1955799"/>
          </a:xfrm>
        </p:spPr>
      </p:pic>
      <p:sp>
        <p:nvSpPr>
          <p:cNvPr id="3" name="TextBox 2"/>
          <p:cNvSpPr txBox="1"/>
          <p:nvPr/>
        </p:nvSpPr>
        <p:spPr>
          <a:xfrm>
            <a:off x="355600" y="4457700"/>
            <a:ext cx="8064500" cy="954107"/>
          </a:xfrm>
          <a:prstGeom prst="rect">
            <a:avLst/>
          </a:prstGeom>
          <a:noFill/>
        </p:spPr>
        <p:txBody>
          <a:bodyPr wrap="square" rtlCol="0">
            <a:spAutoFit/>
          </a:bodyPr>
          <a:lstStyle/>
          <a:p>
            <a:r>
              <a:rPr lang="en-US" sz="2800" b="1" dirty="0" smtClean="0"/>
              <a:t>Implement and document the pseudo-code homework</a:t>
            </a:r>
            <a:r>
              <a:rPr lang="ro-RO" sz="2800" b="1" dirty="0" smtClean="0"/>
              <a:t>, </a:t>
            </a:r>
            <a:r>
              <a:rPr lang="en-US" sz="2800" b="1" dirty="0"/>
              <a:t>in Java!</a:t>
            </a:r>
          </a:p>
        </p:txBody>
      </p:sp>
    </p:spTree>
    <p:extLst>
      <p:ext uri="{BB962C8B-B14F-4D97-AF65-F5344CB8AC3E}">
        <p14:creationId xmlns:p14="http://schemas.microsoft.com/office/powerpoint/2010/main" val="26043262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Java?</a:t>
            </a:r>
            <a:endParaRPr lang="en-US" dirty="0"/>
          </a:p>
        </p:txBody>
      </p:sp>
      <p:sp>
        <p:nvSpPr>
          <p:cNvPr id="5" name="Content Placeholder 4"/>
          <p:cNvSpPr>
            <a:spLocks noGrp="1"/>
          </p:cNvSpPr>
          <p:nvPr>
            <p:ph idx="1"/>
          </p:nvPr>
        </p:nvSpPr>
        <p:spPr/>
        <p:txBody>
          <a:bodyPr>
            <a:normAutofit fontScale="70000" lnSpcReduction="20000"/>
          </a:bodyPr>
          <a:lstStyle/>
          <a:p>
            <a:r>
              <a:rPr lang="en-US" b="1" dirty="0" smtClean="0"/>
              <a:t>JAVA</a:t>
            </a:r>
            <a:r>
              <a:rPr lang="en-US" dirty="0" smtClean="0"/>
              <a:t> – general purpose </a:t>
            </a:r>
            <a:r>
              <a:rPr lang="en-US" b="1" dirty="0" smtClean="0"/>
              <a:t>object-oriented</a:t>
            </a:r>
            <a:r>
              <a:rPr lang="en-US" dirty="0" smtClean="0"/>
              <a:t>  programming language</a:t>
            </a:r>
          </a:p>
          <a:p>
            <a:r>
              <a:rPr lang="en-US" b="1" dirty="0" smtClean="0"/>
              <a:t>JAVA – </a:t>
            </a:r>
            <a:r>
              <a:rPr lang="en-US" dirty="0" smtClean="0"/>
              <a:t>write once, run anywhere</a:t>
            </a:r>
          </a:p>
          <a:p>
            <a:r>
              <a:rPr lang="en-US" b="1" dirty="0" smtClean="0"/>
              <a:t>Features:</a:t>
            </a:r>
          </a:p>
          <a:p>
            <a:pPr lvl="1"/>
            <a:r>
              <a:rPr lang="en-US" b="1" dirty="0" smtClean="0"/>
              <a:t>Simple</a:t>
            </a:r>
          </a:p>
          <a:p>
            <a:pPr lvl="1"/>
            <a:r>
              <a:rPr lang="en-US" b="1" dirty="0" smtClean="0"/>
              <a:t>Object Oriented</a:t>
            </a:r>
          </a:p>
          <a:p>
            <a:pPr lvl="1"/>
            <a:r>
              <a:rPr lang="en-US" b="1" dirty="0" smtClean="0"/>
              <a:t>Interpreted but compiled</a:t>
            </a:r>
          </a:p>
          <a:p>
            <a:pPr lvl="1"/>
            <a:r>
              <a:rPr lang="en-US" b="1" dirty="0" smtClean="0"/>
              <a:t>Robust</a:t>
            </a:r>
          </a:p>
          <a:p>
            <a:pPr lvl="1"/>
            <a:r>
              <a:rPr lang="en-US" b="1" dirty="0" smtClean="0"/>
              <a:t>Secure</a:t>
            </a:r>
          </a:p>
          <a:p>
            <a:pPr lvl="1"/>
            <a:r>
              <a:rPr lang="en-US" b="1" dirty="0" smtClean="0"/>
              <a:t>Multithreaded</a:t>
            </a:r>
          </a:p>
          <a:p>
            <a:pPr lvl="1"/>
            <a:r>
              <a:rPr lang="en-US" b="1" dirty="0" smtClean="0"/>
              <a:t>Distributed</a:t>
            </a:r>
          </a:p>
          <a:p>
            <a:pPr lvl="1"/>
            <a:r>
              <a:rPr lang="en-US" b="1" dirty="0" smtClean="0"/>
              <a:t>Portable</a:t>
            </a:r>
          </a:p>
          <a:p>
            <a:pPr lvl="1"/>
            <a:r>
              <a:rPr lang="en-US" b="1" dirty="0" smtClean="0"/>
              <a:t>Dynamic</a:t>
            </a:r>
          </a:p>
          <a:p>
            <a:pPr lvl="1"/>
            <a:r>
              <a:rPr lang="en-US" b="1" dirty="0" smtClean="0"/>
              <a:t>High Performance</a:t>
            </a:r>
          </a:p>
          <a:p>
            <a:pPr lvl="1"/>
            <a:endParaRPr lang="en-US" b="1" dirty="0" smtClean="0"/>
          </a:p>
          <a:p>
            <a:pPr lvl="1"/>
            <a:endParaRPr lang="en-US" b="1" dirty="0" smtClean="0"/>
          </a:p>
          <a:p>
            <a:pPr lvl="1"/>
            <a:endParaRPr lang="en-US" b="1" dirty="0"/>
          </a:p>
        </p:txBody>
      </p:sp>
    </p:spTree>
    <p:extLst>
      <p:ext uri="{BB962C8B-B14F-4D97-AF65-F5344CB8AC3E}">
        <p14:creationId xmlns:p14="http://schemas.microsoft.com/office/powerpoint/2010/main" val="34222135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9647852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41786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a:t>
            </a:r>
            <a:r>
              <a:rPr lang="en-US" dirty="0" smtClean="0">
                <a:sym typeface="Wingdings" panose="05000000000000000000" pitchFamily="2" charset="2"/>
              </a:rPr>
              <a:t> B</a:t>
            </a:r>
            <a:r>
              <a:rPr lang="en-US" dirty="0" smtClean="0"/>
              <a:t>inary</a:t>
            </a:r>
            <a:endParaRPr lang="en-US" dirty="0"/>
          </a:p>
        </p:txBody>
      </p:sp>
      <p:sp>
        <p:nvSpPr>
          <p:cNvPr id="3" name="Content Placeholder 2"/>
          <p:cNvSpPr>
            <a:spLocks noGrp="1"/>
          </p:cNvSpPr>
          <p:nvPr>
            <p:ph idx="1"/>
          </p:nvPr>
        </p:nvSpPr>
        <p:spPr/>
        <p:txBody>
          <a:bodyPr>
            <a:normAutofit/>
          </a:bodyPr>
          <a:lstStyle/>
          <a:p>
            <a:r>
              <a:rPr lang="en-US" sz="1800" dirty="0" smtClean="0"/>
              <a:t>Computers </a:t>
            </a:r>
            <a:r>
              <a:rPr lang="en-US" sz="1800" dirty="0" smtClean="0">
                <a:sym typeface="Wingdings" panose="05000000000000000000" pitchFamily="2" charset="2"/>
              </a:rPr>
              <a:t>understand only 1s and 0s</a:t>
            </a:r>
          </a:p>
          <a:p>
            <a:r>
              <a:rPr lang="en-US" sz="1800" dirty="0" smtClean="0">
                <a:sym typeface="Wingdings" panose="05000000000000000000" pitchFamily="2" charset="2"/>
              </a:rPr>
              <a:t>Compilation: source code  object code (semantically equivalent)</a:t>
            </a:r>
          </a:p>
          <a:p>
            <a:r>
              <a:rPr lang="en-US" sz="1800" dirty="0" smtClean="0">
                <a:sym typeface="Wingdings" panose="05000000000000000000" pitchFamily="2" charset="2"/>
              </a:rPr>
              <a:t>Pre-compilation + compilation + linking =&gt; </a:t>
            </a:r>
            <a:r>
              <a:rPr lang="en-US" sz="1800" b="1" dirty="0" smtClean="0">
                <a:sym typeface="Wingdings" panose="05000000000000000000" pitchFamily="2" charset="2"/>
              </a:rPr>
              <a:t>machine code</a:t>
            </a:r>
            <a:endParaRPr lang="en-US" sz="1800" b="1" dirty="0" smtClean="0"/>
          </a:p>
          <a:p>
            <a:r>
              <a:rPr lang="en-US" sz="1800" dirty="0"/>
              <a:t>N</a:t>
            </a:r>
            <a:r>
              <a:rPr lang="en-US" sz="1800" dirty="0" smtClean="0"/>
              <a:t>o HLL features (type </a:t>
            </a:r>
            <a:r>
              <a:rPr lang="en-US" sz="1800" dirty="0"/>
              <a:t>checking, </a:t>
            </a:r>
            <a:r>
              <a:rPr lang="en-US" sz="1800" dirty="0" smtClean="0"/>
              <a:t>exception handling, etc.)</a:t>
            </a:r>
          </a:p>
          <a:p>
            <a:r>
              <a:rPr lang="en-US" sz="1800" dirty="0" smtClean="0"/>
              <a:t>Ada, Fortran, C, C++, Go, Objective-C, Swift</a:t>
            </a:r>
          </a:p>
          <a:p>
            <a:pPr marL="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827" y="3758406"/>
            <a:ext cx="6058746" cy="1705213"/>
          </a:xfrm>
          <a:prstGeom prst="rect">
            <a:avLst/>
          </a:prstGeom>
        </p:spPr>
      </p:pic>
    </p:spTree>
    <p:extLst>
      <p:ext uri="{BB962C8B-B14F-4D97-AF65-F5344CB8AC3E}">
        <p14:creationId xmlns:p14="http://schemas.microsoft.com/office/powerpoint/2010/main" val="23955304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these bits executed?</a:t>
            </a:r>
            <a:endParaRPr lang="en-US" dirty="0"/>
          </a:p>
        </p:txBody>
      </p:sp>
      <p:sp>
        <p:nvSpPr>
          <p:cNvPr id="3" name="Content Placeholder 2"/>
          <p:cNvSpPr>
            <a:spLocks noGrp="1"/>
          </p:cNvSpPr>
          <p:nvPr>
            <p:ph idx="1"/>
          </p:nvPr>
        </p:nvSpPr>
        <p:spPr/>
        <p:txBody>
          <a:bodyPr>
            <a:normAutofit/>
          </a:bodyPr>
          <a:lstStyle/>
          <a:p>
            <a:r>
              <a:rPr lang="en-US" sz="1800" dirty="0" smtClean="0"/>
              <a:t>CPU </a:t>
            </a:r>
            <a:r>
              <a:rPr lang="en-US" sz="1800" b="1" dirty="0" smtClean="0">
                <a:solidFill>
                  <a:srgbClr val="FF0000"/>
                </a:solidFill>
              </a:rPr>
              <a:t>continuously</a:t>
            </a:r>
            <a:r>
              <a:rPr lang="en-US" sz="1800" dirty="0" smtClean="0"/>
              <a:t> does this:</a:t>
            </a:r>
          </a:p>
          <a:p>
            <a:pPr marL="800100" lvl="1" indent="-342900">
              <a:buFont typeface="+mj-lt"/>
              <a:buAutoNum type="arabicPeriod"/>
            </a:pPr>
            <a:r>
              <a:rPr lang="en-US" sz="1400" dirty="0" smtClean="0"/>
              <a:t>Loads next instruction from memory: 10000011 (opcode for ADD)</a:t>
            </a:r>
          </a:p>
          <a:p>
            <a:pPr marL="800100" lvl="1" indent="-342900">
              <a:buFont typeface="+mj-lt"/>
              <a:buAutoNum type="arabicPeriod"/>
            </a:pPr>
            <a:r>
              <a:rPr lang="en-US" sz="1400" dirty="0" smtClean="0"/>
              <a:t>Loads operands from memory: 1011001…001 (some numbers)</a:t>
            </a:r>
          </a:p>
          <a:p>
            <a:pPr marL="800100" lvl="1" indent="-342900">
              <a:buFont typeface="+mj-lt"/>
              <a:buAutoNum type="arabicPeriod"/>
            </a:pPr>
            <a:r>
              <a:rPr lang="en-US" sz="1400" dirty="0" smtClean="0"/>
              <a:t>Performs operation (ALU)</a:t>
            </a:r>
          </a:p>
          <a:p>
            <a:pPr marL="800100" lvl="1" indent="-342900">
              <a:buFont typeface="+mj-lt"/>
              <a:buAutoNum type="arabicPeriod"/>
            </a:pPr>
            <a:r>
              <a:rPr lang="en-US" sz="1400" dirty="0" smtClean="0"/>
              <a:t>Stores result back in memory</a:t>
            </a:r>
          </a:p>
          <a:p>
            <a:r>
              <a:rPr lang="en-US" sz="1800" dirty="0"/>
              <a:t>V</a:t>
            </a:r>
            <a:r>
              <a:rPr lang="en-US" sz="1800" dirty="0" smtClean="0"/>
              <a:t>on </a:t>
            </a:r>
            <a:r>
              <a:rPr lang="en-US" sz="1800" dirty="0" err="1" smtClean="0"/>
              <a:t>Newmann</a:t>
            </a:r>
            <a:r>
              <a:rPr lang="en-US" sz="1800" dirty="0" smtClean="0"/>
              <a:t> machine</a:t>
            </a:r>
          </a:p>
          <a:p>
            <a:pPr marL="0" indent="0">
              <a:buNone/>
            </a:pPr>
            <a:endParaRPr lang="en-US"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5" y="3385339"/>
            <a:ext cx="3112129" cy="2845599"/>
          </a:xfrm>
          <a:prstGeom prst="rect">
            <a:avLst/>
          </a:prstGeom>
        </p:spPr>
      </p:pic>
    </p:spTree>
    <p:extLst>
      <p:ext uri="{BB962C8B-B14F-4D97-AF65-F5344CB8AC3E}">
        <p14:creationId xmlns:p14="http://schemas.microsoft.com/office/powerpoint/2010/main" val="15730110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2606</TotalTime>
  <Words>4624</Words>
  <Application>Microsoft Macintosh PowerPoint</Application>
  <PresentationFormat>On-screen Show (4:3)</PresentationFormat>
  <Paragraphs>531</Paragraphs>
  <Slides>57</Slides>
  <Notes>20</Notes>
  <HiddenSlides>3</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intro To Java</vt:lpstr>
      <vt:lpstr>Agenda</vt:lpstr>
      <vt:lpstr>History</vt:lpstr>
      <vt:lpstr>Why Java?</vt:lpstr>
      <vt:lpstr>Why Java?</vt:lpstr>
      <vt:lpstr>Why Java?</vt:lpstr>
      <vt:lpstr>Why Java?</vt:lpstr>
      <vt:lpstr>Source  Binary</vt:lpstr>
      <vt:lpstr>How are these bits executed?</vt:lpstr>
      <vt:lpstr>How are these bits executed?</vt:lpstr>
      <vt:lpstr>Source  Binary: The Java way</vt:lpstr>
      <vt:lpstr>JVM</vt:lpstr>
      <vt:lpstr>SETUP</vt:lpstr>
      <vt:lpstr>Java Class Structure</vt:lpstr>
      <vt:lpstr>SETUP</vt:lpstr>
      <vt:lpstr>Naming Convention</vt:lpstr>
      <vt:lpstr>Data Types</vt:lpstr>
      <vt:lpstr>Data Types</vt:lpstr>
      <vt:lpstr>Data Types</vt:lpstr>
      <vt:lpstr>Data Types</vt:lpstr>
      <vt:lpstr>Built-in Types of Data</vt:lpstr>
      <vt:lpstr>Built-in Types of Data</vt:lpstr>
      <vt:lpstr>Built-in Types of Data</vt:lpstr>
      <vt:lpstr>Built-in Types of Data</vt:lpstr>
      <vt:lpstr>Built-in Types of Data</vt:lpstr>
      <vt:lpstr>Built-in Types of Data</vt:lpstr>
      <vt:lpstr>Built-in Types of Data</vt:lpstr>
      <vt:lpstr>Built-in Types of Data</vt:lpstr>
      <vt:lpstr>Built-in Types of Data</vt:lpstr>
      <vt:lpstr>Built-in Types of Data</vt:lpstr>
      <vt:lpstr>Built-in Types of Data</vt:lpstr>
      <vt:lpstr>Built-in Types of Data</vt:lpstr>
      <vt:lpstr>Built-in Types of Data</vt:lpstr>
      <vt:lpstr>Built-in Types of Data</vt:lpstr>
      <vt:lpstr>Built-in Types of Data</vt:lpstr>
      <vt:lpstr>Built-in Types of Data</vt:lpstr>
      <vt:lpstr>Java libraries</vt:lpstr>
      <vt:lpstr>Variables</vt:lpstr>
      <vt:lpstr>Variables</vt:lpstr>
      <vt:lpstr>Operators</vt:lpstr>
      <vt:lpstr>Operators</vt:lpstr>
      <vt:lpstr>Operators</vt:lpstr>
      <vt:lpstr>Operators</vt:lpstr>
      <vt:lpstr>Flow of control</vt:lpstr>
      <vt:lpstr>Flow of control</vt:lpstr>
      <vt:lpstr>Flow of control</vt:lpstr>
      <vt:lpstr>Flow of control</vt:lpstr>
      <vt:lpstr>Flow of control</vt:lpstr>
      <vt:lpstr>Flow of control</vt:lpstr>
      <vt:lpstr>Flow of control</vt:lpstr>
      <vt:lpstr>Flow of control</vt:lpstr>
      <vt:lpstr>Flow of control</vt:lpstr>
      <vt:lpstr>JavaDoc</vt:lpstr>
      <vt:lpstr>JavaDoc</vt:lpstr>
      <vt:lpstr>JavaDoc</vt:lpstr>
      <vt:lpstr>Bibliography</vt:lpstr>
      <vt:lpstr>Homework</vt:lpstr>
    </vt:vector>
  </TitlesOfParts>
  <Company>Scoala Informala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Sorin Stan</dc:creator>
  <cp:lastModifiedBy>sebi presecan</cp:lastModifiedBy>
  <cp:revision>246</cp:revision>
  <dcterms:created xsi:type="dcterms:W3CDTF">2013-09-11T14:13:40Z</dcterms:created>
  <dcterms:modified xsi:type="dcterms:W3CDTF">2016-10-20T12:08:58Z</dcterms:modified>
</cp:coreProperties>
</file>