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19.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1.xml.rels" ContentType="application/vnd.openxmlformats-package.relationships+xml"/>
  <Override PartName="/ppt/notesSlides/_rels/notesSlide15.xml.rels" ContentType="application/vnd.openxmlformats-package.relationships+xml"/>
  <Override PartName="/ppt/notesSlides/_rels/notesSlide20.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media/image21.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28"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29"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30"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31"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32" name="PlaceHolder 6"/>
          <p:cNvSpPr>
            <a:spLocks noGrp="1"/>
          </p:cNvSpPr>
          <p:nvPr>
            <p:ph type="sldNum"/>
          </p:nvPr>
        </p:nvSpPr>
        <p:spPr>
          <a:xfrm>
            <a:off x="4278960" y="10157400"/>
            <a:ext cx="3280680" cy="534240"/>
          </a:xfrm>
          <a:prstGeom prst="rect">
            <a:avLst/>
          </a:prstGeom>
        </p:spPr>
        <p:txBody>
          <a:bodyPr lIns="0" rIns="0" tIns="0" bIns="0" anchor="b"/>
          <a:p>
            <a:pPr algn="r"/>
            <a:fld id="{686A65C5-2B45-4782-928A-9F12528CD8DD}"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1143000" y="685800"/>
            <a:ext cx="4571280" cy="3428280"/>
          </a:xfrm>
          <a:prstGeom prst="rect">
            <a:avLst/>
          </a:prstGeom>
        </p:spPr>
      </p:sp>
      <p:sp>
        <p:nvSpPr>
          <p:cNvPr id="306"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30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C3E351A-4097-40B0-AF8A-E87F2160D55A}"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1143000" y="685800"/>
            <a:ext cx="4571280" cy="3428280"/>
          </a:xfrm>
          <a:prstGeom prst="rect">
            <a:avLst/>
          </a:prstGeom>
        </p:spPr>
      </p:sp>
      <p:sp>
        <p:nvSpPr>
          <p:cNvPr id="309"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31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C46F45E-1625-4278-BD11-ECD0A4B21736}"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1143000" y="685800"/>
            <a:ext cx="4571280" cy="3428280"/>
          </a:xfrm>
          <a:prstGeom prst="rect">
            <a:avLst/>
          </a:prstGeom>
        </p:spPr>
      </p:sp>
      <p:sp>
        <p:nvSpPr>
          <p:cNvPr id="312"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31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B4B8C290-9011-4B31-8A24-35DCA514110A}"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1143000" y="685800"/>
            <a:ext cx="4571280" cy="3428280"/>
          </a:xfrm>
          <a:prstGeom prst="rect">
            <a:avLst/>
          </a:prstGeom>
        </p:spPr>
      </p:sp>
      <p:sp>
        <p:nvSpPr>
          <p:cNvPr id="315"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31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5A813A8-5CE1-4B0B-A039-97D4379E5970}"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1143000" y="685800"/>
            <a:ext cx="4571280" cy="3428280"/>
          </a:xfrm>
          <a:prstGeom prst="rect">
            <a:avLst/>
          </a:prstGeom>
        </p:spPr>
      </p:sp>
      <p:sp>
        <p:nvSpPr>
          <p:cNvPr id="318"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31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29D7D4B-3C7B-429D-A8C6-017D21826425}"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1143000" y="685800"/>
            <a:ext cx="4571280" cy="3428280"/>
          </a:xfrm>
          <a:prstGeom prst="rect">
            <a:avLst/>
          </a:prstGeom>
        </p:spPr>
      </p:sp>
      <p:sp>
        <p:nvSpPr>
          <p:cNvPr id="321"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32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1D0C7A6-FFEC-49DC-A305-5902A3B0741C}"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1143000" y="685800"/>
            <a:ext cx="4571280" cy="3428280"/>
          </a:xfrm>
          <a:prstGeom prst="rect">
            <a:avLst/>
          </a:prstGeom>
        </p:spPr>
      </p:sp>
      <p:sp>
        <p:nvSpPr>
          <p:cNvPr id="324"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32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C35DDFB-454F-46D2-9564-D928CCBC23B2}"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1143000" y="685800"/>
            <a:ext cx="4571280" cy="3428280"/>
          </a:xfrm>
          <a:prstGeom prst="rect">
            <a:avLst/>
          </a:prstGeom>
        </p:spPr>
      </p:sp>
      <p:sp>
        <p:nvSpPr>
          <p:cNvPr id="327"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32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93266A55-7C5D-4BB1-A89B-D2197A57D333}"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1143000" y="685800"/>
            <a:ext cx="4571280" cy="3428280"/>
          </a:xfrm>
          <a:prstGeom prst="rect">
            <a:avLst/>
          </a:prstGeom>
        </p:spPr>
      </p:sp>
      <p:sp>
        <p:nvSpPr>
          <p:cNvPr id="330"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33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94753A3-69AD-42C6-A756-53C909B4131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1143000" y="685800"/>
            <a:ext cx="4571280" cy="3428280"/>
          </a:xfrm>
          <a:prstGeom prst="rect">
            <a:avLst/>
          </a:prstGeom>
        </p:spPr>
      </p:sp>
      <p:sp>
        <p:nvSpPr>
          <p:cNvPr id="288" name="PlaceHolder 2"/>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Fir de executie = </a:t>
            </a:r>
            <a:r>
              <a:rPr b="0" lang="en-US" sz="1200" spc="-1" strike="noStrike">
                <a:solidFill>
                  <a:srgbClr val="000000"/>
                </a:solidFill>
                <a:latin typeface="+mn-lt"/>
                <a:ea typeface="+mn-ea"/>
              </a:rPr>
              <a:t>succesiune secventiala de instructiuni care se executa ın cadrul unui proces</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Proces - mai multe fire de executie</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Utilitate: calcule matematice in background; asteptarea eliberarii unei resurse</a:t>
            </a:r>
            <a:endParaRPr b="0" lang="en-US" sz="1200" spc="-1" strike="noStrike">
              <a:latin typeface="Arial"/>
            </a:endParaRPr>
          </a:p>
        </p:txBody>
      </p:sp>
      <p:sp>
        <p:nvSpPr>
          <p:cNvPr id="28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F697E4E-14C0-40CC-83E7-8EFB88534A39}"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1143000" y="685800"/>
            <a:ext cx="4571280" cy="3428280"/>
          </a:xfrm>
          <a:prstGeom prst="rect">
            <a:avLst/>
          </a:prstGeom>
        </p:spPr>
      </p:sp>
      <p:sp>
        <p:nvSpPr>
          <p:cNvPr id="333" name="PlaceHolder 2"/>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1200" spc="-1" strike="noStrike">
                <a:solidFill>
                  <a:srgbClr val="000000"/>
                </a:solidFill>
                <a:latin typeface="+mn-lt"/>
                <a:ea typeface="+mn-ea"/>
              </a:rPr>
              <a:t>Priorities are set using a positive integer, usually between 1 and 10, and the JVM will never change a thread's priority. Default priority is 5</a:t>
            </a:r>
            <a:endParaRPr b="0" lang="en-US" sz="1200" spc="-1" strike="noStrike">
              <a:latin typeface="Arial"/>
            </a:endParaRPr>
          </a:p>
        </p:txBody>
      </p:sp>
      <p:sp>
        <p:nvSpPr>
          <p:cNvPr id="33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77B9F1A-63A6-445E-BF9C-941DEC7FD8F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1143000" y="685800"/>
            <a:ext cx="4571280" cy="3428280"/>
          </a:xfrm>
          <a:prstGeom prst="rect">
            <a:avLst/>
          </a:prstGeom>
        </p:spPr>
      </p:sp>
      <p:sp>
        <p:nvSpPr>
          <p:cNvPr id="336"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33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8761555-6E52-493B-8BE0-080A22A4301A}"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1143000" y="685800"/>
            <a:ext cx="4571280" cy="3428280"/>
          </a:xfrm>
          <a:prstGeom prst="rect">
            <a:avLst/>
          </a:prstGeom>
        </p:spPr>
      </p:sp>
      <p:sp>
        <p:nvSpPr>
          <p:cNvPr id="291" name="PlaceHolder 2"/>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Concurenta – in paralel, in acelasi timp</a:t>
            </a:r>
            <a:endParaRPr b="0" lang="en-US" sz="2000" spc="-1" strike="noStrike">
              <a:latin typeface="Arial"/>
            </a:endParaRPr>
          </a:p>
          <a:p>
            <a:pPr marL="216000" indent="-215640">
              <a:lnSpc>
                <a:spcPct val="100000"/>
              </a:lnSpc>
            </a:pPr>
            <a:r>
              <a:rPr b="0" lang="en-US" sz="2000" spc="-1" strike="noStrike">
                <a:latin typeface="Arial"/>
              </a:rPr>
              <a:t>Planificare la executie</a:t>
            </a:r>
            <a:endParaRPr b="0" lang="en-US" sz="2000" spc="-1" strike="noStrike">
              <a:latin typeface="Arial"/>
            </a:endParaRPr>
          </a:p>
        </p:txBody>
      </p:sp>
      <p:sp>
        <p:nvSpPr>
          <p:cNvPr id="29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4302296-E776-467E-B48A-CA39FBB2E72A}"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1143000" y="685800"/>
            <a:ext cx="4571280" cy="3428280"/>
          </a:xfrm>
          <a:prstGeom prst="rect">
            <a:avLst/>
          </a:prstGeom>
        </p:spPr>
      </p:sp>
      <p:sp>
        <p:nvSpPr>
          <p:cNvPr id="294" name="PlaceHolder 2"/>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JVM schedules own threads; </a:t>
            </a:r>
            <a:endParaRPr b="0" lang="en-US" sz="2000" spc="-1" strike="noStrike">
              <a:latin typeface="Arial"/>
            </a:endParaRPr>
          </a:p>
        </p:txBody>
      </p:sp>
      <p:sp>
        <p:nvSpPr>
          <p:cNvPr id="29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4634EE9-FE8F-48FB-8E25-506F91B52D35}"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1143000" y="685800"/>
            <a:ext cx="4571280" cy="3428280"/>
          </a:xfrm>
          <a:prstGeom prst="rect">
            <a:avLst/>
          </a:prstGeom>
        </p:spPr>
      </p:sp>
      <p:sp>
        <p:nvSpPr>
          <p:cNvPr id="297" name="PlaceHolder 2"/>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1200" spc="-1" strike="noStrike">
                <a:solidFill>
                  <a:srgbClr val="000000"/>
                </a:solidFill>
                <a:latin typeface="+mn-lt"/>
                <a:ea typeface="+mn-ea"/>
              </a:rPr>
              <a:t>You always write the code that needs to be run in a separate thread in a run() method</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Implementing Runnable is more common</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Extending the Thread class is the easiest, but it's usually not a good OO practic, because subclassing should be reserved for specialized versions of more general superclasses. Chances are, though, that the thread work you want is really just a job to be done </a:t>
            </a:r>
            <a:r>
              <a:rPr b="0" i="1" lang="en-US" sz="1200" spc="-1" strike="noStrike">
                <a:solidFill>
                  <a:srgbClr val="000000"/>
                </a:solidFill>
                <a:latin typeface="+mn-lt"/>
                <a:ea typeface="+mn-ea"/>
              </a:rPr>
              <a:t>by </a:t>
            </a:r>
            <a:r>
              <a:rPr b="0" lang="en-US" sz="1200" spc="-1" strike="noStrike">
                <a:solidFill>
                  <a:srgbClr val="000000"/>
                </a:solidFill>
                <a:latin typeface="+mn-lt"/>
                <a:ea typeface="+mn-ea"/>
              </a:rPr>
              <a:t>a thread. In that case, you should design a class that implements the Runnable interface, which also leaves your class free to extend some </a:t>
            </a:r>
            <a:r>
              <a:rPr b="0" i="1" lang="en-US" sz="1200" spc="-1" strike="noStrike">
                <a:solidFill>
                  <a:srgbClr val="000000"/>
                </a:solidFill>
                <a:latin typeface="+mn-lt"/>
                <a:ea typeface="+mn-ea"/>
              </a:rPr>
              <a:t>other </a:t>
            </a:r>
            <a:r>
              <a:rPr b="0" lang="en-US" sz="1200" spc="-1" strike="noStrike">
                <a:solidFill>
                  <a:srgbClr val="000000"/>
                </a:solidFill>
                <a:latin typeface="+mn-lt"/>
                <a:ea typeface="+mn-ea"/>
              </a:rPr>
              <a:t>class.</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Sketch advantantages/disadvantages of both approaches</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Run vs start  </a:t>
            </a:r>
            <a:endParaRPr b="0" lang="en-US" sz="1200" spc="-1" strike="noStrike">
              <a:latin typeface="Arial"/>
            </a:endParaRPr>
          </a:p>
        </p:txBody>
      </p:sp>
      <p:sp>
        <p:nvSpPr>
          <p:cNvPr id="29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2EBD456-9AE6-484D-8A5B-12D6B0E0C260}"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1143000" y="685800"/>
            <a:ext cx="4571280" cy="3428280"/>
          </a:xfrm>
          <a:prstGeom prst="rect">
            <a:avLst/>
          </a:prstGeom>
        </p:spPr>
      </p:sp>
      <p:sp>
        <p:nvSpPr>
          <p:cNvPr id="300" name="PlaceHolder 2"/>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1200" spc="-1" strike="noStrike">
                <a:solidFill>
                  <a:srgbClr val="000000"/>
                </a:solidFill>
                <a:latin typeface="+mn-lt"/>
                <a:ea typeface="+mn-ea"/>
              </a:rPr>
              <a:t>The limitation with this approach (besides being a poor design choice in most cases) is that if you extend Thread</a:t>
            </a:r>
            <a:r>
              <a:rPr b="0" i="1" lang="en-US" sz="1200" spc="-1" strike="noStrike">
                <a:solidFill>
                  <a:srgbClr val="000000"/>
                </a:solidFill>
                <a:latin typeface="+mn-lt"/>
                <a:ea typeface="+mn-ea"/>
              </a:rPr>
              <a:t>, you can't extend anything else</a:t>
            </a:r>
            <a:r>
              <a:rPr b="0" lang="en-US" sz="1200" spc="-1" strike="noStrike">
                <a:solidFill>
                  <a:srgbClr val="000000"/>
                </a:solidFill>
                <a:latin typeface="+mn-lt"/>
                <a:ea typeface="+mn-ea"/>
              </a:rPr>
              <a:t>.</a:t>
            </a:r>
            <a:endParaRPr b="0" lang="en-US" sz="1200" spc="-1" strike="noStrike">
              <a:latin typeface="Arial"/>
            </a:endParaRPr>
          </a:p>
        </p:txBody>
      </p:sp>
      <p:sp>
        <p:nvSpPr>
          <p:cNvPr id="30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16344EB-9C87-4C69-A523-62AA2BA9B71C}"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1143000" y="685800"/>
            <a:ext cx="4571280" cy="3428280"/>
          </a:xfrm>
          <a:prstGeom prst="rect">
            <a:avLst/>
          </a:prstGeom>
        </p:spPr>
      </p:sp>
      <p:sp>
        <p:nvSpPr>
          <p:cNvPr id="303"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30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50AA28B-BC7D-4BF6-8B97-C4471AECC40E}"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9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1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2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2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slideLayout" Target="../slideLayouts/slideLayout19.xml"/><Relationship Id="rId14" Type="http://schemas.openxmlformats.org/officeDocument/2006/relationships/slideLayout" Target="../slideLayouts/slideLayout20.xml"/><Relationship Id="rId15" Type="http://schemas.openxmlformats.org/officeDocument/2006/relationships/slideLayout" Target="../slideLayouts/slideLayout21.xml"/><Relationship Id="rId16" Type="http://schemas.openxmlformats.org/officeDocument/2006/relationships/slideLayout" Target="../slideLayouts/slideLayout22.xml"/><Relationship Id="rId17" Type="http://schemas.openxmlformats.org/officeDocument/2006/relationships/slideLayout" Target="../slideLayouts/slideLayout23.xml"/><Relationship Id="rId1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344520" y="214920"/>
            <a:ext cx="2140920" cy="932040"/>
          </a:xfrm>
          <a:prstGeom prst="rect">
            <a:avLst/>
          </a:prstGeom>
          <a:ln>
            <a:noFill/>
          </a:ln>
        </p:spPr>
      </p:pic>
      <p:pic>
        <p:nvPicPr>
          <p:cNvPr id="1" name="Picture 10" descr=""/>
          <p:cNvPicPr/>
          <p:nvPr/>
        </p:nvPicPr>
        <p:blipFill>
          <a:blip r:embed="rId3"/>
          <a:stretch/>
        </p:blipFill>
        <p:spPr>
          <a:xfrm>
            <a:off x="0" y="1245240"/>
            <a:ext cx="9143280" cy="113760"/>
          </a:xfrm>
          <a:prstGeom prst="rect">
            <a:avLst/>
          </a:prstGeom>
          <a:ln>
            <a:noFill/>
          </a:ln>
        </p:spPr>
      </p:pic>
      <p:pic>
        <p:nvPicPr>
          <p:cNvPr id="2" name="Picture 11" descr=""/>
          <p:cNvPicPr/>
          <p:nvPr/>
        </p:nvPicPr>
        <p:blipFill>
          <a:blip r:embed="rId4"/>
          <a:stretch/>
        </p:blipFill>
        <p:spPr>
          <a:xfrm>
            <a:off x="0" y="6242040"/>
            <a:ext cx="9143280" cy="113760"/>
          </a:xfrm>
          <a:prstGeom prst="rect">
            <a:avLst/>
          </a:prstGeom>
          <a:ln>
            <a:noFill/>
          </a:ln>
        </p:spPr>
      </p:pic>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9" descr=""/>
          <p:cNvPicPr/>
          <p:nvPr/>
        </p:nvPicPr>
        <p:blipFill>
          <a:blip r:embed="rId2"/>
          <a:stretch/>
        </p:blipFill>
        <p:spPr>
          <a:xfrm>
            <a:off x="344520" y="214920"/>
            <a:ext cx="2140920" cy="932040"/>
          </a:xfrm>
          <a:prstGeom prst="rect">
            <a:avLst/>
          </a:prstGeom>
          <a:ln>
            <a:noFill/>
          </a:ln>
        </p:spPr>
      </p:pic>
      <p:pic>
        <p:nvPicPr>
          <p:cNvPr id="42" name="Picture 10" descr=""/>
          <p:cNvPicPr/>
          <p:nvPr/>
        </p:nvPicPr>
        <p:blipFill>
          <a:blip r:embed="rId3"/>
          <a:stretch/>
        </p:blipFill>
        <p:spPr>
          <a:xfrm>
            <a:off x="0" y="1245240"/>
            <a:ext cx="9143280" cy="113760"/>
          </a:xfrm>
          <a:prstGeom prst="rect">
            <a:avLst/>
          </a:prstGeom>
          <a:ln>
            <a:noFill/>
          </a:ln>
        </p:spPr>
      </p:pic>
      <p:pic>
        <p:nvPicPr>
          <p:cNvPr id="43" name="Picture 11" descr=""/>
          <p:cNvPicPr/>
          <p:nvPr/>
        </p:nvPicPr>
        <p:blipFill>
          <a:blip r:embed="rId4"/>
          <a:stretch/>
        </p:blipFill>
        <p:spPr>
          <a:xfrm>
            <a:off x="0" y="6242040"/>
            <a:ext cx="9143280" cy="113760"/>
          </a:xfrm>
          <a:prstGeom prst="rect">
            <a:avLst/>
          </a:prstGeom>
          <a:ln>
            <a:noFill/>
          </a:ln>
        </p:spPr>
      </p:pic>
      <p:pic>
        <p:nvPicPr>
          <p:cNvPr id="44" name="Picture 8" descr=""/>
          <p:cNvPicPr/>
          <p:nvPr/>
        </p:nvPicPr>
        <p:blipFill>
          <a:blip r:embed="rId5"/>
          <a:stretch/>
        </p:blipFill>
        <p:spPr>
          <a:xfrm>
            <a:off x="0" y="1245240"/>
            <a:ext cx="9143280" cy="113760"/>
          </a:xfrm>
          <a:prstGeom prst="rect">
            <a:avLst/>
          </a:prstGeom>
          <a:ln>
            <a:noFill/>
          </a:ln>
        </p:spPr>
      </p:pic>
      <p:pic>
        <p:nvPicPr>
          <p:cNvPr id="45" name="Picture 9" descr=""/>
          <p:cNvPicPr/>
          <p:nvPr/>
        </p:nvPicPr>
        <p:blipFill>
          <a:blip r:embed="rId6"/>
          <a:stretch/>
        </p:blipFill>
        <p:spPr>
          <a:xfrm>
            <a:off x="1800" y="6242040"/>
            <a:ext cx="9143280" cy="113760"/>
          </a:xfrm>
          <a:prstGeom prst="rect">
            <a:avLst/>
          </a:prstGeom>
          <a:ln>
            <a:noFill/>
          </a:ln>
        </p:spPr>
      </p:pic>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Picture 9" descr=""/>
          <p:cNvPicPr/>
          <p:nvPr/>
        </p:nvPicPr>
        <p:blipFill>
          <a:blip r:embed="rId2"/>
          <a:stretch/>
        </p:blipFill>
        <p:spPr>
          <a:xfrm>
            <a:off x="344520" y="214920"/>
            <a:ext cx="2140920" cy="932040"/>
          </a:xfrm>
          <a:prstGeom prst="rect">
            <a:avLst/>
          </a:prstGeom>
          <a:ln>
            <a:noFill/>
          </a:ln>
        </p:spPr>
      </p:pic>
      <p:pic>
        <p:nvPicPr>
          <p:cNvPr id="85" name="Picture 10" descr=""/>
          <p:cNvPicPr/>
          <p:nvPr/>
        </p:nvPicPr>
        <p:blipFill>
          <a:blip r:embed="rId3"/>
          <a:stretch/>
        </p:blipFill>
        <p:spPr>
          <a:xfrm>
            <a:off x="0" y="1245240"/>
            <a:ext cx="9143280" cy="113760"/>
          </a:xfrm>
          <a:prstGeom prst="rect">
            <a:avLst/>
          </a:prstGeom>
          <a:ln>
            <a:noFill/>
          </a:ln>
        </p:spPr>
      </p:pic>
      <p:pic>
        <p:nvPicPr>
          <p:cNvPr id="86" name="Picture 11" descr=""/>
          <p:cNvPicPr/>
          <p:nvPr/>
        </p:nvPicPr>
        <p:blipFill>
          <a:blip r:embed="rId4"/>
          <a:stretch/>
        </p:blipFill>
        <p:spPr>
          <a:xfrm>
            <a:off x="0" y="6242040"/>
            <a:ext cx="9143280" cy="113760"/>
          </a:xfrm>
          <a:prstGeom prst="rect">
            <a:avLst/>
          </a:prstGeom>
          <a:ln>
            <a:noFill/>
          </a:ln>
        </p:spPr>
      </p:pic>
      <p:pic>
        <p:nvPicPr>
          <p:cNvPr id="87" name="Picture 8" descr=""/>
          <p:cNvPicPr/>
          <p:nvPr/>
        </p:nvPicPr>
        <p:blipFill>
          <a:blip r:embed="rId5"/>
          <a:stretch/>
        </p:blipFill>
        <p:spPr>
          <a:xfrm>
            <a:off x="0" y="1245240"/>
            <a:ext cx="9143280" cy="113760"/>
          </a:xfrm>
          <a:prstGeom prst="rect">
            <a:avLst/>
          </a:prstGeom>
          <a:ln>
            <a:noFill/>
          </a:ln>
        </p:spPr>
      </p:pic>
      <p:pic>
        <p:nvPicPr>
          <p:cNvPr id="88" name="Picture 9" descr=""/>
          <p:cNvPicPr/>
          <p:nvPr/>
        </p:nvPicPr>
        <p:blipFill>
          <a:blip r:embed="rId6"/>
          <a:stretch/>
        </p:blipFill>
        <p:spPr>
          <a:xfrm>
            <a:off x="0" y="6242040"/>
            <a:ext cx="9143280" cy="113760"/>
          </a:xfrm>
          <a:prstGeom prst="rect">
            <a:avLst/>
          </a:prstGeom>
          <a:ln>
            <a:noFill/>
          </a:ln>
        </p:spPr>
      </p:pic>
      <p:sp>
        <p:nvSpPr>
          <p:cNvPr id="89" name="PlaceHolder 1"/>
          <p:cNvSpPr>
            <a:spLocks noGrp="1"/>
          </p:cNvSpPr>
          <p:nvPr>
            <p:ph type="title"/>
          </p:nvPr>
        </p:nvSpPr>
        <p:spPr>
          <a:xfrm>
            <a:off x="685800" y="2130480"/>
            <a:ext cx="7771680" cy="14691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3.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7.xml"/>
</Relationships>
</file>

<file path=ppt/slides/_rels/slide5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7.xml"/>
</Relationships>
</file>

<file path=ppt/slides/_rels/slide5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7.xml"/>
</Relationships>
</file>

<file path=ppt/slides/_rels/slide5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cap="all">
                <a:solidFill>
                  <a:srgbClr val="000000"/>
                </a:solidFill>
                <a:latin typeface="Verdana"/>
              </a:rPr>
              <a:t>CONCURRENCY</a:t>
            </a:r>
            <a:endParaRPr b="0" lang="en-US" sz="4000" spc="-1" strike="noStrike">
              <a:latin typeface="Arial"/>
            </a:endParaRPr>
          </a:p>
        </p:txBody>
      </p:sp>
      <p:sp>
        <p:nvSpPr>
          <p:cNvPr id="134"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US" sz="2000" spc="-1" strike="noStrike">
                <a:solidFill>
                  <a:srgbClr val="8b8b8b"/>
                </a:solidFill>
                <a:latin typeface="Verdana"/>
              </a:rPr>
              <a:t>Session 13</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Instantiating Threads</a:t>
            </a:r>
            <a:endParaRPr b="0" lang="en-US" sz="2800" spc="-1" strike="noStrike">
              <a:latin typeface="Arial"/>
            </a:endParaRPr>
          </a:p>
        </p:txBody>
      </p:sp>
      <p:sp>
        <p:nvSpPr>
          <p:cNvPr id="155" name="CustomShape 2"/>
          <p:cNvSpPr/>
          <p:nvPr/>
        </p:nvSpPr>
        <p:spPr>
          <a:xfrm>
            <a:off x="317880" y="2219760"/>
            <a:ext cx="8547480" cy="912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221c1d"/>
                </a:solidFill>
                <a:latin typeface="Courier New"/>
                <a:ea typeface="DejaVu Sans"/>
              </a:rPr>
              <a:t>MyRunnable r = new MyRunnable();</a:t>
            </a: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Thread t = new Thread(r); // Pass your Runnable to the Thread</a:t>
            </a: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t.start();</a:t>
            </a:r>
            <a:endParaRPr b="0" lang="en-US" sz="1800" spc="-1" strike="noStrike">
              <a:latin typeface="Arial"/>
            </a:endParaRPr>
          </a:p>
        </p:txBody>
      </p:sp>
      <p:sp>
        <p:nvSpPr>
          <p:cNvPr id="156" name="CustomShape 3"/>
          <p:cNvSpPr/>
          <p:nvPr/>
        </p:nvSpPr>
        <p:spPr>
          <a:xfrm>
            <a:off x="56160" y="1665720"/>
            <a:ext cx="2734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Instantiating a thread:</a:t>
            </a:r>
            <a:endParaRPr b="0" lang="en-US" sz="1800" spc="-1" strike="noStrike">
              <a:latin typeface="Arial"/>
            </a:endParaRPr>
          </a:p>
        </p:txBody>
      </p:sp>
      <p:sp>
        <p:nvSpPr>
          <p:cNvPr id="157" name="CustomShape 4"/>
          <p:cNvSpPr/>
          <p:nvPr/>
        </p:nvSpPr>
        <p:spPr>
          <a:xfrm>
            <a:off x="295200" y="3916080"/>
            <a:ext cx="8390880" cy="1460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1c1d"/>
                </a:solidFill>
                <a:latin typeface="Calibri"/>
                <a:ea typeface="DejaVu Sans"/>
              </a:rPr>
              <a:t>When calling start()</a:t>
            </a:r>
            <a:endParaRPr b="0" lang="en-US" sz="1800" spc="-1" strike="noStrike">
              <a:latin typeface="Arial"/>
            </a:endParaRPr>
          </a:p>
          <a:p>
            <a:pPr marL="285840" indent="-285120">
              <a:lnSpc>
                <a:spcPct val="100000"/>
              </a:lnSpc>
              <a:buClr>
                <a:srgbClr val="221c1d"/>
              </a:buClr>
              <a:buFont typeface="StarSymbol"/>
              <a:buChar char="-"/>
            </a:pPr>
            <a:r>
              <a:rPr b="0" lang="en-US" sz="1800" spc="-1" strike="noStrike">
                <a:solidFill>
                  <a:srgbClr val="221c1d"/>
                </a:solidFill>
                <a:latin typeface="Calibri"/>
                <a:ea typeface="DejaVu Sans"/>
              </a:rPr>
              <a:t>A new thread of execution starts (with a new call stack).</a:t>
            </a:r>
            <a:endParaRPr b="0" lang="en-US" sz="1800" spc="-1" strike="noStrike">
              <a:latin typeface="Arial"/>
            </a:endParaRPr>
          </a:p>
          <a:p>
            <a:pPr marL="285840" indent="-285120">
              <a:lnSpc>
                <a:spcPct val="100000"/>
              </a:lnSpc>
              <a:buClr>
                <a:srgbClr val="221c1d"/>
              </a:buClr>
              <a:buFont typeface="StarSymbol"/>
              <a:buChar char="-"/>
            </a:pPr>
            <a:r>
              <a:rPr b="0" lang="en-US" sz="1800" spc="-1" strike="noStrike">
                <a:solidFill>
                  <a:srgbClr val="221c1d"/>
                </a:solidFill>
                <a:latin typeface="Calibri"/>
                <a:ea typeface="DejaVu Sans"/>
              </a:rPr>
              <a:t>The thread moves from the </a:t>
            </a:r>
            <a:r>
              <a:rPr b="0" i="1" lang="en-US" sz="1800" spc="-1" strike="noStrike">
                <a:solidFill>
                  <a:srgbClr val="221c1d"/>
                </a:solidFill>
                <a:latin typeface="Calibri"/>
                <a:ea typeface="DejaVu Sans"/>
              </a:rPr>
              <a:t>new </a:t>
            </a:r>
            <a:r>
              <a:rPr b="0" lang="en-US" sz="1800" spc="-1" strike="noStrike">
                <a:solidFill>
                  <a:srgbClr val="221c1d"/>
                </a:solidFill>
                <a:latin typeface="Calibri"/>
                <a:ea typeface="DejaVu Sans"/>
              </a:rPr>
              <a:t>state to the </a:t>
            </a:r>
            <a:r>
              <a:rPr b="0" i="1" lang="en-US" sz="1800" spc="-1" strike="noStrike">
                <a:solidFill>
                  <a:srgbClr val="221c1d"/>
                </a:solidFill>
                <a:latin typeface="Calibri"/>
                <a:ea typeface="DejaVu Sans"/>
              </a:rPr>
              <a:t>runnable </a:t>
            </a:r>
            <a:r>
              <a:rPr b="0" lang="en-US" sz="1800" spc="-1" strike="noStrike">
                <a:solidFill>
                  <a:srgbClr val="221c1d"/>
                </a:solidFill>
                <a:latin typeface="Calibri"/>
                <a:ea typeface="DejaVu Sans"/>
              </a:rPr>
              <a:t>state.</a:t>
            </a:r>
            <a:endParaRPr b="0" lang="en-US" sz="1800" spc="-1" strike="noStrike">
              <a:latin typeface="Arial"/>
            </a:endParaRPr>
          </a:p>
          <a:p>
            <a:pPr marL="285840" indent="-285120">
              <a:lnSpc>
                <a:spcPct val="100000"/>
              </a:lnSpc>
              <a:buClr>
                <a:srgbClr val="221c1d"/>
              </a:buClr>
              <a:buFont typeface="StarSymbol"/>
              <a:buChar char="-"/>
            </a:pPr>
            <a:r>
              <a:rPr b="0" lang="en-US" sz="1800" spc="-1" strike="noStrike">
                <a:solidFill>
                  <a:srgbClr val="221c1d"/>
                </a:solidFill>
                <a:latin typeface="Calibri"/>
                <a:ea typeface="DejaVu Sans"/>
              </a:rPr>
              <a:t>When the thread gets a chance to execute, its target run() method will run.</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Threads – Call Stacks</a:t>
            </a:r>
            <a:endParaRPr b="0" lang="en-US" sz="2800" spc="-1" strike="noStrike">
              <a:latin typeface="Arial"/>
            </a:endParaRPr>
          </a:p>
        </p:txBody>
      </p:sp>
      <p:pic>
        <p:nvPicPr>
          <p:cNvPr id="159" name="Picture 4" descr=""/>
          <p:cNvPicPr/>
          <p:nvPr/>
        </p:nvPicPr>
        <p:blipFill>
          <a:blip r:embed="rId1"/>
          <a:stretch/>
        </p:blipFill>
        <p:spPr>
          <a:xfrm>
            <a:off x="757440" y="1416960"/>
            <a:ext cx="6009480" cy="47426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Exercise</a:t>
            </a:r>
            <a:endParaRPr b="0" lang="en-US" sz="2800" spc="-1" strike="noStrike">
              <a:latin typeface="Arial"/>
            </a:endParaRPr>
          </a:p>
        </p:txBody>
      </p:sp>
      <p:sp>
        <p:nvSpPr>
          <p:cNvPr id="161" name="CustomShape 2"/>
          <p:cNvSpPr/>
          <p:nvPr/>
        </p:nvSpPr>
        <p:spPr>
          <a:xfrm>
            <a:off x="614520" y="2050560"/>
            <a:ext cx="8071560" cy="1735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1c1d"/>
                </a:solidFill>
                <a:latin typeface="Goudy"/>
                <a:ea typeface="DejaVu Sans"/>
              </a:rPr>
              <a:t>Create a simple counting thread. It will count from start to end with a certain step.</a:t>
            </a:r>
            <a:endParaRPr b="0" lang="en-US" sz="1800" spc="-1" strike="noStrike">
              <a:latin typeface="Arial"/>
            </a:endParaRPr>
          </a:p>
          <a:p>
            <a:pPr>
              <a:lnSpc>
                <a:spcPct val="100000"/>
              </a:lnSpc>
            </a:pPr>
            <a:r>
              <a:rPr b="0" lang="en-US" sz="1800" spc="-1" strike="noStrike">
                <a:solidFill>
                  <a:srgbClr val="221c1d"/>
                </a:solidFill>
                <a:latin typeface="Goudy"/>
                <a:ea typeface="DejaVu Sans"/>
              </a:rPr>
              <a:t>Create 3 instances of the thread, that will count from 1 to 100 with the following steps: 2, 3 and 5. </a:t>
            </a:r>
            <a:endParaRPr b="0" lang="en-US" sz="1800" spc="-1" strike="noStrike">
              <a:latin typeface="Arial"/>
            </a:endParaRPr>
          </a:p>
          <a:p>
            <a:pPr>
              <a:lnSpc>
                <a:spcPct val="100000"/>
              </a:lnSpc>
            </a:pPr>
            <a:r>
              <a:rPr b="0" lang="en-US" sz="1800" spc="-1" strike="noStrike">
                <a:solidFill>
                  <a:srgbClr val="221c1d"/>
                </a:solidFill>
                <a:latin typeface="Goudy"/>
                <a:ea typeface="DejaVu Sans"/>
              </a:rPr>
              <a:t>Set a name for each thread and when printing the numbers, print also the name of the thread.</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Thread States </a:t>
            </a:r>
            <a:endParaRPr b="0" lang="en-US" sz="2800" spc="-1" strike="noStrike">
              <a:latin typeface="Arial"/>
            </a:endParaRPr>
          </a:p>
        </p:txBody>
      </p:sp>
      <p:pic>
        <p:nvPicPr>
          <p:cNvPr id="163" name="Picture 2" descr=""/>
          <p:cNvPicPr/>
          <p:nvPr/>
        </p:nvPicPr>
        <p:blipFill>
          <a:blip r:embed="rId1"/>
          <a:stretch/>
        </p:blipFill>
        <p:spPr>
          <a:xfrm>
            <a:off x="1796760" y="1656000"/>
            <a:ext cx="3571200" cy="1656720"/>
          </a:xfrm>
          <a:prstGeom prst="rect">
            <a:avLst/>
          </a:prstGeom>
          <a:ln>
            <a:noFill/>
          </a:ln>
        </p:spPr>
      </p:pic>
      <p:sp>
        <p:nvSpPr>
          <p:cNvPr id="164" name="CustomShape 2"/>
          <p:cNvSpPr/>
          <p:nvPr/>
        </p:nvSpPr>
        <p:spPr>
          <a:xfrm>
            <a:off x="466920" y="3612600"/>
            <a:ext cx="7889400" cy="6386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221c1d"/>
                </a:solidFill>
                <a:latin typeface="Calibri"/>
                <a:ea typeface="DejaVu Sans"/>
              </a:rPr>
              <a:t>New - </a:t>
            </a:r>
            <a:r>
              <a:rPr b="0" lang="en-US" sz="1800" spc="-1" strike="noStrike">
                <a:solidFill>
                  <a:srgbClr val="221c1d"/>
                </a:solidFill>
                <a:latin typeface="Calibri"/>
                <a:ea typeface="DejaVu Sans"/>
              </a:rPr>
              <a:t>state of the thread after the Thread instance has been created, but the start() method has not been invoke. </a:t>
            </a:r>
            <a:endParaRPr b="0" lang="en-US" sz="1800" spc="-1" strike="noStrike">
              <a:latin typeface="Arial"/>
            </a:endParaRPr>
          </a:p>
        </p:txBody>
      </p:sp>
      <p:sp>
        <p:nvSpPr>
          <p:cNvPr id="165" name="CustomShape 3"/>
          <p:cNvSpPr/>
          <p:nvPr/>
        </p:nvSpPr>
        <p:spPr>
          <a:xfrm>
            <a:off x="466920" y="4285440"/>
            <a:ext cx="8406720" cy="14608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221c1d"/>
                </a:solidFill>
                <a:latin typeface="Calibri"/>
                <a:ea typeface="DejaVu Sans"/>
              </a:rPr>
              <a:t>Runnable </a:t>
            </a:r>
            <a:r>
              <a:rPr b="0" lang="en-US" sz="1800" spc="-1" strike="noStrike">
                <a:solidFill>
                  <a:srgbClr val="221c1d"/>
                </a:solidFill>
                <a:latin typeface="Calibri"/>
                <a:ea typeface="DejaVu Sans"/>
              </a:rPr>
              <a:t>- state of the thread when it's eligible to run, but the scheduler has not selected it to be the running thread. A thread first enters the runnable state when the </a:t>
            </a:r>
            <a:r>
              <a:rPr b="0" i="1" lang="en-US" sz="1800" spc="-1" strike="noStrike">
                <a:solidFill>
                  <a:srgbClr val="221c1d"/>
                </a:solidFill>
                <a:latin typeface="Calibri"/>
                <a:ea typeface="DejaVu Sans"/>
              </a:rPr>
              <a:t>start() </a:t>
            </a:r>
            <a:r>
              <a:rPr b="0" lang="en-US" sz="1800" spc="-1" strike="noStrike">
                <a:solidFill>
                  <a:srgbClr val="221c1d"/>
                </a:solidFill>
                <a:latin typeface="Calibri"/>
                <a:ea typeface="DejaVu Sans"/>
              </a:rPr>
              <a:t>method is invoked, but a thread can also return to the runnable state after either running or coming back from a blocked, waiting, or sleeping state. </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Thread States </a:t>
            </a:r>
            <a:endParaRPr b="0" lang="en-US" sz="2800" spc="-1" strike="noStrike">
              <a:latin typeface="Arial"/>
            </a:endParaRPr>
          </a:p>
        </p:txBody>
      </p:sp>
      <p:pic>
        <p:nvPicPr>
          <p:cNvPr id="167" name="Picture 2" descr=""/>
          <p:cNvPicPr/>
          <p:nvPr/>
        </p:nvPicPr>
        <p:blipFill>
          <a:blip r:embed="rId1"/>
          <a:stretch/>
        </p:blipFill>
        <p:spPr>
          <a:xfrm>
            <a:off x="1796760" y="1656000"/>
            <a:ext cx="3571200" cy="1656720"/>
          </a:xfrm>
          <a:prstGeom prst="rect">
            <a:avLst/>
          </a:prstGeom>
          <a:ln>
            <a:noFill/>
          </a:ln>
        </p:spPr>
      </p:pic>
      <p:sp>
        <p:nvSpPr>
          <p:cNvPr id="168" name="CustomShape 2"/>
          <p:cNvSpPr/>
          <p:nvPr/>
        </p:nvSpPr>
        <p:spPr>
          <a:xfrm>
            <a:off x="629640" y="3512520"/>
            <a:ext cx="8056440" cy="14608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221c1d"/>
                </a:solidFill>
                <a:latin typeface="Calibri"/>
                <a:ea typeface="DejaVu Sans"/>
              </a:rPr>
              <a:t>Running </a:t>
            </a:r>
            <a:r>
              <a:rPr b="0" lang="en-US" sz="1800" spc="-1" strike="noStrike">
                <a:solidFill>
                  <a:srgbClr val="221c1d"/>
                </a:solidFill>
                <a:latin typeface="Calibri"/>
                <a:ea typeface="DejaVu Sans"/>
              </a:rPr>
              <a:t> - state of a thread when the thread scheduler selects it (from the runnable pool) to be the currently executing process. </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There are several ways to get to the runnable state, but only </a:t>
            </a:r>
            <a:r>
              <a:rPr b="0" i="1" lang="en-US" sz="1800" spc="-1" strike="noStrike">
                <a:solidFill>
                  <a:srgbClr val="221c1d"/>
                </a:solidFill>
                <a:latin typeface="Calibri"/>
                <a:ea typeface="DejaVu Sans"/>
              </a:rPr>
              <a:t>one </a:t>
            </a:r>
            <a:r>
              <a:rPr b="0" lang="en-US" sz="1800" spc="-1" strike="noStrike">
                <a:solidFill>
                  <a:srgbClr val="221c1d"/>
                </a:solidFill>
                <a:latin typeface="Calibri"/>
                <a:ea typeface="DejaVu Sans"/>
              </a:rPr>
              <a:t>way to get to the running state: the scheduler chooses a thread from the runnable pool.</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Thread States </a:t>
            </a:r>
            <a:endParaRPr b="0" lang="en-US" sz="2800" spc="-1" strike="noStrike">
              <a:latin typeface="Arial"/>
            </a:endParaRPr>
          </a:p>
        </p:txBody>
      </p:sp>
      <p:pic>
        <p:nvPicPr>
          <p:cNvPr id="170" name="Picture 2" descr=""/>
          <p:cNvPicPr/>
          <p:nvPr/>
        </p:nvPicPr>
        <p:blipFill>
          <a:blip r:embed="rId1"/>
          <a:stretch/>
        </p:blipFill>
        <p:spPr>
          <a:xfrm>
            <a:off x="1737360" y="903600"/>
            <a:ext cx="3571200" cy="1656720"/>
          </a:xfrm>
          <a:prstGeom prst="rect">
            <a:avLst/>
          </a:prstGeom>
          <a:ln>
            <a:noFill/>
          </a:ln>
        </p:spPr>
      </p:pic>
      <p:sp>
        <p:nvSpPr>
          <p:cNvPr id="171" name="CustomShape 2"/>
          <p:cNvSpPr/>
          <p:nvPr/>
        </p:nvSpPr>
        <p:spPr>
          <a:xfrm>
            <a:off x="524520" y="2468880"/>
            <a:ext cx="8161560" cy="39297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221c1d"/>
                </a:solidFill>
                <a:latin typeface="Calibri"/>
                <a:ea typeface="DejaVu Sans"/>
              </a:rPr>
              <a:t>Waiting/blocked/sleeping - </a:t>
            </a:r>
            <a:r>
              <a:rPr b="0" lang="en-US" sz="1800" spc="-1" strike="noStrike">
                <a:solidFill>
                  <a:srgbClr val="221c1d"/>
                </a:solidFill>
                <a:latin typeface="Calibri"/>
                <a:ea typeface="DejaVu Sans"/>
              </a:rPr>
              <a:t>state of a thread when it's not eligible to run. It is not </a:t>
            </a:r>
            <a:r>
              <a:rPr b="0" i="1" lang="en-US" sz="1800" spc="-1" strike="noStrike">
                <a:solidFill>
                  <a:srgbClr val="221c1d"/>
                </a:solidFill>
                <a:latin typeface="Calibri"/>
                <a:ea typeface="DejaVu Sans"/>
              </a:rPr>
              <a:t>runnable</a:t>
            </a:r>
            <a:r>
              <a:rPr b="0" lang="en-US" sz="1800" spc="-1" strike="noStrike">
                <a:solidFill>
                  <a:srgbClr val="221c1d"/>
                </a:solidFill>
                <a:latin typeface="Calibri"/>
                <a:ea typeface="DejaVu Sans"/>
              </a:rPr>
              <a:t>, but it might </a:t>
            </a:r>
            <a:r>
              <a:rPr b="0" i="1" lang="en-US" sz="1800" spc="-1" strike="noStrike">
                <a:solidFill>
                  <a:srgbClr val="221c1d"/>
                </a:solidFill>
                <a:latin typeface="Calibri"/>
                <a:ea typeface="DejaVu Sans"/>
              </a:rPr>
              <a:t>return </a:t>
            </a:r>
            <a:r>
              <a:rPr b="0" lang="en-US" sz="1800" spc="-1" strike="noStrike">
                <a:solidFill>
                  <a:srgbClr val="221c1d"/>
                </a:solidFill>
                <a:latin typeface="Calibri"/>
                <a:ea typeface="DejaVu Sans"/>
              </a:rPr>
              <a:t>to a runnable state later if a particular event occurs. </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A thread may be </a:t>
            </a:r>
            <a:r>
              <a:rPr b="0" i="1" lang="en-US" sz="1800" spc="-1" strike="noStrike">
                <a:solidFill>
                  <a:srgbClr val="221c1d"/>
                </a:solidFill>
                <a:latin typeface="Calibri"/>
                <a:ea typeface="DejaVu Sans"/>
              </a:rPr>
              <a:t>blocked </a:t>
            </a:r>
            <a:r>
              <a:rPr b="0" lang="en-US" sz="1800" spc="-1" strike="noStrike">
                <a:solidFill>
                  <a:srgbClr val="221c1d"/>
                </a:solidFill>
                <a:latin typeface="Calibri"/>
                <a:ea typeface="DejaVu Sans"/>
              </a:rPr>
              <a:t>waiting for a resource (like I/O or an object's lock), in which case the event that sends it back to runnable is the availability of the resource.</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A thread may be </a:t>
            </a:r>
            <a:r>
              <a:rPr b="0" i="1" lang="en-US" sz="1800" spc="-1" strike="noStrike">
                <a:solidFill>
                  <a:srgbClr val="221c1d"/>
                </a:solidFill>
                <a:latin typeface="Calibri"/>
                <a:ea typeface="DejaVu Sans"/>
              </a:rPr>
              <a:t>sleeping </a:t>
            </a:r>
            <a:r>
              <a:rPr b="0" lang="en-US" sz="1800" spc="-1" strike="noStrike">
                <a:solidFill>
                  <a:srgbClr val="221c1d"/>
                </a:solidFill>
                <a:latin typeface="Calibri"/>
                <a:ea typeface="DejaVu Sans"/>
              </a:rPr>
              <a:t>because the thread's run code </a:t>
            </a:r>
            <a:r>
              <a:rPr b="0" i="1" lang="en-US" sz="1800" spc="-1" strike="noStrike">
                <a:solidFill>
                  <a:srgbClr val="221c1d"/>
                </a:solidFill>
                <a:latin typeface="Calibri"/>
                <a:ea typeface="DejaVu Sans"/>
              </a:rPr>
              <a:t>tells </a:t>
            </a:r>
            <a:r>
              <a:rPr b="0" lang="en-US" sz="1800" spc="-1" strike="noStrike">
                <a:solidFill>
                  <a:srgbClr val="221c1d"/>
                </a:solidFill>
                <a:latin typeface="Calibri"/>
                <a:ea typeface="DejaVu Sans"/>
              </a:rPr>
              <a:t>it to sleep for some period of time, in which case the event that sends it back to runnable is that it wakes up because its sleep time has expired. </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Or the thread may be </a:t>
            </a:r>
            <a:r>
              <a:rPr b="0" i="1" lang="en-US" sz="1800" spc="-1" strike="noStrike">
                <a:solidFill>
                  <a:srgbClr val="221c1d"/>
                </a:solidFill>
                <a:latin typeface="Calibri"/>
                <a:ea typeface="DejaVu Sans"/>
              </a:rPr>
              <a:t>waiting</a:t>
            </a:r>
            <a:r>
              <a:rPr b="0" lang="en-US" sz="1800" spc="-1" strike="noStrike">
                <a:solidFill>
                  <a:srgbClr val="221c1d"/>
                </a:solidFill>
                <a:latin typeface="Calibri"/>
                <a:ea typeface="DejaVu Sans"/>
              </a:rPr>
              <a:t>, because the thread's run code </a:t>
            </a:r>
            <a:r>
              <a:rPr b="0" i="1" lang="en-US" sz="1800" spc="-1" strike="noStrike">
                <a:solidFill>
                  <a:srgbClr val="221c1d"/>
                </a:solidFill>
                <a:latin typeface="Calibri"/>
                <a:ea typeface="DejaVu Sans"/>
              </a:rPr>
              <a:t>causes </a:t>
            </a:r>
            <a:r>
              <a:rPr b="0" lang="en-US" sz="1800" spc="-1" strike="noStrike">
                <a:solidFill>
                  <a:srgbClr val="221c1d"/>
                </a:solidFill>
                <a:latin typeface="Calibri"/>
                <a:ea typeface="DejaVu Sans"/>
              </a:rPr>
              <a:t>it to wait, in which case the event that sends it back to runnable is that another thread sends a notification that it may no longer be necessary for the thread to wait</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Thread States </a:t>
            </a:r>
            <a:endParaRPr b="0" lang="en-US" sz="2800" spc="-1" strike="noStrike">
              <a:latin typeface="Arial"/>
            </a:endParaRPr>
          </a:p>
        </p:txBody>
      </p:sp>
      <p:pic>
        <p:nvPicPr>
          <p:cNvPr id="173" name="Picture 2" descr=""/>
          <p:cNvPicPr/>
          <p:nvPr/>
        </p:nvPicPr>
        <p:blipFill>
          <a:blip r:embed="rId1"/>
          <a:stretch/>
        </p:blipFill>
        <p:spPr>
          <a:xfrm>
            <a:off x="1796760" y="1656000"/>
            <a:ext cx="3571200" cy="1656720"/>
          </a:xfrm>
          <a:prstGeom prst="rect">
            <a:avLst/>
          </a:prstGeom>
          <a:ln>
            <a:noFill/>
          </a:ln>
        </p:spPr>
      </p:pic>
      <p:sp>
        <p:nvSpPr>
          <p:cNvPr id="174" name="CustomShape 2"/>
          <p:cNvSpPr/>
          <p:nvPr/>
        </p:nvSpPr>
        <p:spPr>
          <a:xfrm>
            <a:off x="438480" y="3553560"/>
            <a:ext cx="8247600" cy="11865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221c1d"/>
                </a:solidFill>
                <a:latin typeface="Calibri"/>
                <a:ea typeface="DejaVu Sans"/>
              </a:rPr>
              <a:t>Dead </a:t>
            </a:r>
            <a:r>
              <a:rPr b="0" lang="en-US" sz="1800" spc="-1" strike="noStrike">
                <a:solidFill>
                  <a:srgbClr val="221c1d"/>
                </a:solidFill>
                <a:latin typeface="Calibri"/>
                <a:ea typeface="DejaVu Sans"/>
              </a:rPr>
              <a:t>A thread is considered dead when its </a:t>
            </a:r>
            <a:r>
              <a:rPr b="0" lang="en-US" sz="1600" spc="-1" strike="noStrike">
                <a:solidFill>
                  <a:srgbClr val="221c1d"/>
                </a:solidFill>
                <a:latin typeface="Calibri"/>
                <a:ea typeface="DejaVu Sans"/>
              </a:rPr>
              <a:t>run() </a:t>
            </a:r>
            <a:r>
              <a:rPr b="0" lang="en-US" sz="1800" spc="-1" strike="noStrike">
                <a:solidFill>
                  <a:srgbClr val="221c1d"/>
                </a:solidFill>
                <a:latin typeface="Calibri"/>
                <a:ea typeface="DejaVu Sans"/>
              </a:rPr>
              <a:t>method completes.  </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Once a thread is dead, it can never be brought back to life. If you invoke </a:t>
            </a:r>
            <a:r>
              <a:rPr b="0" lang="en-US" sz="1600" spc="-1" strike="noStrike">
                <a:solidFill>
                  <a:srgbClr val="221c1d"/>
                </a:solidFill>
                <a:latin typeface="Calibri"/>
                <a:ea typeface="DejaVu Sans"/>
              </a:rPr>
              <a:t>start() </a:t>
            </a:r>
            <a:r>
              <a:rPr b="0" lang="en-US" sz="1800" spc="-1" strike="noStrike">
                <a:solidFill>
                  <a:srgbClr val="221c1d"/>
                </a:solidFill>
                <a:latin typeface="Calibri"/>
                <a:ea typeface="DejaVu Sans"/>
              </a:rPr>
              <a:t>on a dead Thread instance, you'll get a runtime (not compiler) exception.</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Thread States </a:t>
            </a:r>
            <a:endParaRPr b="0" lang="en-US" sz="2800" spc="-1" strike="noStrike">
              <a:latin typeface="Arial"/>
            </a:endParaRPr>
          </a:p>
        </p:txBody>
      </p:sp>
      <p:sp>
        <p:nvSpPr>
          <p:cNvPr id="176" name="CustomShape 2"/>
          <p:cNvSpPr/>
          <p:nvPr/>
        </p:nvSpPr>
        <p:spPr>
          <a:xfrm>
            <a:off x="479520" y="1890000"/>
            <a:ext cx="8206560" cy="1735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221c1d"/>
                </a:solidFill>
                <a:latin typeface="Calibri"/>
                <a:ea typeface="DejaVu Sans"/>
              </a:rPr>
              <a:t>Sleeping</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The sleep() method is a static method of class Thread. </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You use it in your code to "slow a thread down" by forcing it to go into a sleep mode before coming back to runnable . When a thread sleeps, it drifts off somewhere and doesn't return to runnable until it wakes up.</a:t>
            </a:r>
            <a:endParaRPr b="0" lang="en-US" sz="1800" spc="-1" strike="noStrike">
              <a:latin typeface="Arial"/>
            </a:endParaRPr>
          </a:p>
        </p:txBody>
      </p:sp>
      <p:sp>
        <p:nvSpPr>
          <p:cNvPr id="177" name="CustomShape 3"/>
          <p:cNvSpPr/>
          <p:nvPr/>
        </p:nvSpPr>
        <p:spPr>
          <a:xfrm>
            <a:off x="479520" y="3429000"/>
            <a:ext cx="7434360" cy="912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1c1d"/>
                </a:solidFill>
                <a:latin typeface="Courier New"/>
                <a:ea typeface="DejaVu Sans"/>
              </a:rPr>
              <a:t>try {</a:t>
            </a: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    </a:t>
            </a:r>
            <a:r>
              <a:rPr b="0" lang="en-US" sz="1800" spc="-1" strike="noStrike">
                <a:solidFill>
                  <a:srgbClr val="221c1d"/>
                </a:solidFill>
                <a:latin typeface="Courier New"/>
                <a:ea typeface="DejaVu Sans"/>
              </a:rPr>
              <a:t>Thread.sleep(5*60*1000); // Sleep for 5 minutes</a:t>
            </a: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 catch (InterruptedException ex) { }</a:t>
            </a: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Exercise</a:t>
            </a:r>
            <a:endParaRPr b="0" lang="en-US" sz="2800" spc="-1" strike="noStrike">
              <a:latin typeface="Arial"/>
            </a:endParaRPr>
          </a:p>
        </p:txBody>
      </p:sp>
      <p:sp>
        <p:nvSpPr>
          <p:cNvPr id="179" name="CustomShape 2"/>
          <p:cNvSpPr/>
          <p:nvPr/>
        </p:nvSpPr>
        <p:spPr>
          <a:xfrm>
            <a:off x="614520" y="2050560"/>
            <a:ext cx="8071560" cy="912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1c1d"/>
                </a:solidFill>
                <a:latin typeface="Goudy"/>
                <a:ea typeface="DejaVu Sans"/>
              </a:rPr>
              <a:t>Create a simple counting thread. It will count to 100, pausing one second between each number. </a:t>
            </a:r>
            <a:endParaRPr b="0" lang="en-US" sz="1800" spc="-1" strike="noStrike">
              <a:latin typeface="Arial"/>
            </a:endParaRPr>
          </a:p>
          <a:p>
            <a:pPr>
              <a:lnSpc>
                <a:spcPct val="100000"/>
              </a:lnSpc>
            </a:pPr>
            <a:r>
              <a:rPr b="0" lang="en-US" sz="1800" spc="-1" strike="noStrike">
                <a:solidFill>
                  <a:srgbClr val="221c1d"/>
                </a:solidFill>
                <a:latin typeface="Goudy"/>
                <a:ea typeface="DejaVu Sans"/>
              </a:rPr>
              <a:t>Also, it will output a string every ten numbers.</a:t>
            </a:r>
            <a:endParaRPr b="0" lang="en-US"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Thread Priorities </a:t>
            </a:r>
            <a:endParaRPr b="0" lang="en-US" sz="2800" spc="-1" strike="noStrike">
              <a:latin typeface="Arial"/>
            </a:endParaRPr>
          </a:p>
        </p:txBody>
      </p:sp>
      <p:sp>
        <p:nvSpPr>
          <p:cNvPr id="181" name="CustomShape 2"/>
          <p:cNvSpPr/>
          <p:nvPr/>
        </p:nvSpPr>
        <p:spPr>
          <a:xfrm>
            <a:off x="329760" y="1691640"/>
            <a:ext cx="8206560" cy="28324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1c1d"/>
                </a:solidFill>
                <a:latin typeface="Calibri"/>
                <a:ea typeface="DejaVu Sans"/>
              </a:rPr>
              <a:t>The scheduler does use </a:t>
            </a:r>
            <a:r>
              <a:rPr b="1" i="1" lang="en-US" sz="1800" spc="-1" strike="noStrike">
                <a:solidFill>
                  <a:srgbClr val="221c1d"/>
                </a:solidFill>
                <a:latin typeface="Calibri"/>
                <a:ea typeface="DejaVu Sans"/>
              </a:rPr>
              <a:t>thread priorities </a:t>
            </a:r>
            <a:r>
              <a:rPr b="0" lang="en-US" sz="1800" spc="-1" strike="noStrike">
                <a:solidFill>
                  <a:srgbClr val="221c1d"/>
                </a:solidFill>
                <a:latin typeface="Calibri"/>
                <a:ea typeface="DejaVu Sans"/>
              </a:rPr>
              <a:t>in one important  way: If a thread enters the runnable state, and it has a higher priority than any of the threads in the pool and a higher priority than the currently running thread, </a:t>
            </a:r>
            <a:r>
              <a:rPr b="0" i="1" lang="en-US" sz="1800" spc="-1" strike="noStrike">
                <a:solidFill>
                  <a:srgbClr val="221c1d"/>
                </a:solidFill>
                <a:latin typeface="Calibri"/>
                <a:ea typeface="DejaVu Sans"/>
              </a:rPr>
              <a:t>the lower-priority running thread usually will be bumped back to runnable and the highest-priority thread will be chosen to run. </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In other words, at any given time the currently running thread usually will not have a priority that is lower than any of the threads in the pool. </a:t>
            </a:r>
            <a:r>
              <a:rPr b="0" i="1" lang="en-US" sz="1800" spc="-1" strike="noStrike">
                <a:solidFill>
                  <a:srgbClr val="221c1d"/>
                </a:solidFill>
                <a:latin typeface="Calibri"/>
                <a:ea typeface="DejaVu Sans"/>
              </a:rPr>
              <a:t>In most cases, the running thread will be of equal or greater priority than the highest priority threads in the pool.</a:t>
            </a:r>
            <a:endParaRPr b="0" lang="en-US"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Threads</a:t>
            </a:r>
            <a:r>
              <a:rPr b="1" lang="en-US" sz="2800" spc="-1" strike="noStrike">
                <a:solidFill>
                  <a:srgbClr val="000000"/>
                </a:solidFill>
                <a:latin typeface="Verdana"/>
              </a:rPr>
              <a:t> </a:t>
            </a:r>
            <a:endParaRPr b="0" lang="en-US" sz="2800" spc="-1" strike="noStrike">
              <a:latin typeface="Arial"/>
            </a:endParaRPr>
          </a:p>
        </p:txBody>
      </p:sp>
      <p:sp>
        <p:nvSpPr>
          <p:cNvPr id="136" name="CustomShape 2"/>
          <p:cNvSpPr/>
          <p:nvPr/>
        </p:nvSpPr>
        <p:spPr>
          <a:xfrm>
            <a:off x="337320" y="158256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1" lang="en-US" sz="2400" spc="-1" strike="noStrike">
                <a:solidFill>
                  <a:srgbClr val="000000"/>
                </a:solidFill>
                <a:latin typeface="Calibri"/>
              </a:rPr>
              <a:t>Thread</a:t>
            </a:r>
            <a:r>
              <a:rPr b="0" lang="en-US" sz="2400" spc="-1" strike="noStrike">
                <a:solidFill>
                  <a:srgbClr val="000000"/>
                </a:solidFill>
                <a:latin typeface="Calibri"/>
              </a:rPr>
              <a:t> of execution is a sequence of programmed instructions that are part of a process</a:t>
            </a:r>
            <a:endParaRPr b="0" lang="en-US" sz="2400" spc="-1" strike="noStrike">
              <a:latin typeface="Arial"/>
            </a:endParaRPr>
          </a:p>
          <a:p>
            <a:pPr>
              <a:lnSpc>
                <a:spcPct val="100000"/>
              </a:lnSpc>
              <a:spcBef>
                <a:spcPts val="479"/>
              </a:spcBef>
            </a:pPr>
            <a:r>
              <a:rPr b="0" lang="en-US" sz="2400" spc="-1" strike="noStrike">
                <a:solidFill>
                  <a:srgbClr val="000000"/>
                </a:solidFill>
                <a:latin typeface="Verdana"/>
              </a:rPr>
              <a:t>	</a:t>
            </a:r>
            <a:r>
              <a:rPr b="0" lang="en-US" sz="2400" spc="-1" strike="noStrike">
                <a:solidFill>
                  <a:srgbClr val="000000"/>
                </a:solidFill>
                <a:latin typeface="Verdana"/>
              </a:rPr>
              <a:t>	</a:t>
            </a:r>
            <a:r>
              <a:rPr b="0" lang="en-US" sz="2400" spc="-1" strike="noStrike">
                <a:solidFill>
                  <a:srgbClr val="000000"/>
                </a:solidFill>
                <a:latin typeface="Verdana"/>
              </a:rPr>
              <a:t>Program                          Program</a:t>
            </a:r>
            <a:endParaRPr b="0" lang="en-US" sz="2400" spc="-1" strike="noStrike">
              <a:latin typeface="Arial"/>
            </a:endParaRPr>
          </a:p>
          <a:p>
            <a:pPr>
              <a:lnSpc>
                <a:spcPct val="100000"/>
              </a:lnSpc>
              <a:spcBef>
                <a:spcPts val="479"/>
              </a:spcBef>
            </a:pPr>
            <a:r>
              <a:rPr b="0" lang="en-US" sz="2400" spc="-1" strike="noStrike">
                <a:solidFill>
                  <a:srgbClr val="000000"/>
                </a:solidFill>
                <a:latin typeface="Verdana"/>
              </a:rPr>
              <a:t>        </a:t>
            </a:r>
            <a:r>
              <a:rPr b="0" lang="en-US" sz="2400" spc="-1" strike="noStrike">
                <a:solidFill>
                  <a:srgbClr val="000000"/>
                </a:solidFill>
                <a:latin typeface="Verdana"/>
              </a:rPr>
              <a:t>(Process)                         (Process)</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r>
              <a:rPr b="0" lang="en-US" sz="2400" spc="-1" strike="noStrike">
                <a:solidFill>
                  <a:srgbClr val="000000"/>
                </a:solidFill>
                <a:latin typeface="Verdana"/>
              </a:rPr>
              <a:t>       </a:t>
            </a:r>
            <a:endParaRPr b="0" lang="en-US" sz="2400" spc="-1" strike="noStrike">
              <a:latin typeface="Arial"/>
            </a:endParaRPr>
          </a:p>
        </p:txBody>
      </p:sp>
      <p:pic>
        <p:nvPicPr>
          <p:cNvPr id="137" name="Picture 5" descr=""/>
          <p:cNvPicPr/>
          <p:nvPr/>
        </p:nvPicPr>
        <p:blipFill>
          <a:blip r:embed="rId1"/>
          <a:stretch/>
        </p:blipFill>
        <p:spPr>
          <a:xfrm>
            <a:off x="4973400" y="3390120"/>
            <a:ext cx="2704320" cy="1361520"/>
          </a:xfrm>
          <a:prstGeom prst="rect">
            <a:avLst/>
          </a:prstGeom>
          <a:ln>
            <a:noFill/>
          </a:ln>
        </p:spPr>
      </p:pic>
      <p:pic>
        <p:nvPicPr>
          <p:cNvPr id="138" name="Picture 6" descr=""/>
          <p:cNvPicPr/>
          <p:nvPr/>
        </p:nvPicPr>
        <p:blipFill>
          <a:blip r:embed="rId2"/>
          <a:stretch/>
        </p:blipFill>
        <p:spPr>
          <a:xfrm>
            <a:off x="1309320" y="3390120"/>
            <a:ext cx="1627920" cy="1351800"/>
          </a:xfrm>
          <a:prstGeom prst="rect">
            <a:avLst/>
          </a:prstGeom>
          <a:ln>
            <a:noFill/>
          </a:ln>
        </p:spPr>
      </p:pic>
      <p:sp>
        <p:nvSpPr>
          <p:cNvPr id="139" name="CustomShape 3"/>
          <p:cNvSpPr/>
          <p:nvPr/>
        </p:nvSpPr>
        <p:spPr>
          <a:xfrm>
            <a:off x="326520" y="5010120"/>
            <a:ext cx="8239680" cy="821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Calibri"/>
                <a:ea typeface="DejaVu Sans"/>
              </a:rPr>
              <a:t>A thread is managed independently by a scheduler, which is typically a part of the operating system.</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Thread Priorities</a:t>
            </a:r>
            <a:endParaRPr b="0" lang="en-US" sz="2800" spc="-1" strike="noStrike">
              <a:latin typeface="Arial"/>
            </a:endParaRPr>
          </a:p>
        </p:txBody>
      </p:sp>
      <p:sp>
        <p:nvSpPr>
          <p:cNvPr id="183" name="CustomShape 2"/>
          <p:cNvSpPr/>
          <p:nvPr/>
        </p:nvSpPr>
        <p:spPr>
          <a:xfrm>
            <a:off x="599760" y="1642680"/>
            <a:ext cx="8086320" cy="50270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221c1d"/>
                </a:solidFill>
                <a:latin typeface="Calibri"/>
                <a:ea typeface="DejaVu Sans"/>
              </a:rPr>
              <a:t>Setting a Thread's Priority </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A thread gets a default priority that is </a:t>
            </a:r>
            <a:r>
              <a:rPr b="0" i="1" lang="en-US" sz="1800" spc="-1" strike="noStrike">
                <a:solidFill>
                  <a:srgbClr val="221c1d"/>
                </a:solidFill>
                <a:latin typeface="Calibri"/>
                <a:ea typeface="DejaVu Sans"/>
              </a:rPr>
              <a:t>the priority of the thread of execution that creates it. </a:t>
            </a:r>
            <a:r>
              <a:rPr b="0" lang="en-US" sz="1800" spc="-1" strike="noStrike">
                <a:solidFill>
                  <a:srgbClr val="221c1d"/>
                </a:solidFill>
                <a:latin typeface="Calibri"/>
                <a:ea typeface="DejaVu Sans"/>
              </a:rPr>
              <a:t>For example, in the code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public class TestThreads {</a:t>
            </a: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   </a:t>
            </a:r>
            <a:r>
              <a:rPr b="0" lang="en-US" sz="1800" spc="-1" strike="noStrike">
                <a:solidFill>
                  <a:srgbClr val="221c1d"/>
                </a:solidFill>
                <a:latin typeface="Courier New"/>
                <a:ea typeface="DejaVu Sans"/>
              </a:rPr>
              <a:t>public static void main (String [] args) {</a:t>
            </a: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      </a:t>
            </a:r>
            <a:r>
              <a:rPr b="0" lang="en-US" sz="1800" spc="-1" strike="noStrike">
                <a:solidFill>
                  <a:srgbClr val="221c1d"/>
                </a:solidFill>
                <a:latin typeface="Courier New"/>
                <a:ea typeface="DejaVu Sans"/>
              </a:rPr>
              <a:t>MyThread t = new MyThread();</a:t>
            </a: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   </a:t>
            </a:r>
            <a:r>
              <a:rPr b="0" lang="en-US" sz="1800" spc="-1" strike="noStrike">
                <a:solidFill>
                  <a:srgbClr val="221c1d"/>
                </a:solidFill>
                <a:latin typeface="Courier New"/>
                <a:ea typeface="DejaVu Sans"/>
              </a:rPr>
              <a:t>}</a:t>
            </a: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the thread referenced by t will have the same priority as the </a:t>
            </a:r>
            <a:r>
              <a:rPr b="0" i="1" lang="en-US" sz="1800" spc="-1" strike="noStrike">
                <a:solidFill>
                  <a:srgbClr val="221c1d"/>
                </a:solidFill>
                <a:latin typeface="Calibri"/>
                <a:ea typeface="DejaVu Sans"/>
              </a:rPr>
              <a:t>main </a:t>
            </a:r>
            <a:r>
              <a:rPr b="0" lang="en-US" sz="1800" spc="-1" strike="noStrike">
                <a:solidFill>
                  <a:srgbClr val="221c1d"/>
                </a:solidFill>
                <a:latin typeface="Calibri"/>
                <a:ea typeface="DejaVu Sans"/>
              </a:rPr>
              <a:t>thread.</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You can also set a thread's priority directly by calling the setPriority() method: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FooRunnable r = new FooRunnable();</a:t>
            </a: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Thread t = new Thread(r);</a:t>
            </a: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t.setPriority(8);</a:t>
            </a:r>
            <a:endParaRPr b="0" lang="en-US" sz="1800" spc="-1" strike="noStrike">
              <a:latin typeface="Arial"/>
            </a:endParaRPr>
          </a:p>
          <a:p>
            <a:pPr>
              <a:lnSpc>
                <a:spcPct val="100000"/>
              </a:lnSpc>
            </a:pPr>
            <a:r>
              <a:rPr b="0" lang="en-US" sz="1800" spc="-1" strike="noStrike">
                <a:solidFill>
                  <a:srgbClr val="221c1d"/>
                </a:solidFill>
                <a:latin typeface="Courier New"/>
                <a:ea typeface="DejaVu Sans"/>
              </a:rPr>
              <a:t>t.start();</a:t>
            </a:r>
            <a:endParaRPr b="0" lang="en-US"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Daemon Threads</a:t>
            </a:r>
            <a:endParaRPr b="0" lang="en-US" sz="2800" spc="-1" strike="noStrike">
              <a:latin typeface="Arial"/>
            </a:endParaRPr>
          </a:p>
        </p:txBody>
      </p:sp>
      <p:sp>
        <p:nvSpPr>
          <p:cNvPr id="185" name="CustomShape 2"/>
          <p:cNvSpPr/>
          <p:nvPr/>
        </p:nvSpPr>
        <p:spPr>
          <a:xfrm>
            <a:off x="304200" y="1491120"/>
            <a:ext cx="8097120" cy="2010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800" spc="-1" strike="noStrike">
                <a:solidFill>
                  <a:srgbClr val="000000"/>
                </a:solidFill>
                <a:latin typeface="Calibri"/>
                <a:ea typeface="DejaVu Sans"/>
              </a:rPr>
              <a:t>A </a:t>
            </a:r>
            <a:r>
              <a:rPr b="1" lang="en-US" sz="1800" spc="-1" strike="noStrike">
                <a:solidFill>
                  <a:srgbClr val="000000"/>
                </a:solidFill>
                <a:latin typeface="Calibri"/>
                <a:ea typeface="DejaVu Sans"/>
              </a:rPr>
              <a:t>daemon thread </a:t>
            </a:r>
            <a:r>
              <a:rPr b="0" lang="en-US" sz="1800" spc="-1" strike="noStrike">
                <a:solidFill>
                  <a:srgbClr val="000000"/>
                </a:solidFill>
                <a:latin typeface="Calibri"/>
                <a:ea typeface="DejaVu Sans"/>
              </a:rPr>
              <a:t>is a thread, that does not prevent the JVM from exiting when the program finishes but the thread is still running.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An example for a daemon thread is the garbage collection.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You can use the setDaemon() method to change the Thread daemon .</a:t>
            </a:r>
            <a:endParaRPr b="0" lang="en-US" sz="1800" spc="-1" strike="noStrike">
              <a:latin typeface="Arial"/>
            </a:endParaRPr>
          </a:p>
        </p:txBody>
      </p:sp>
      <p:sp>
        <p:nvSpPr>
          <p:cNvPr id="186" name="CustomShape 3"/>
          <p:cNvSpPr/>
          <p:nvPr/>
        </p:nvSpPr>
        <p:spPr>
          <a:xfrm>
            <a:off x="304200" y="3175200"/>
            <a:ext cx="8689320" cy="33822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800" spc="-1" strike="noStrike">
                <a:solidFill>
                  <a:srgbClr val="000000"/>
                </a:solidFill>
                <a:latin typeface="Calibri"/>
                <a:ea typeface="DejaVu Sans"/>
              </a:rPr>
              <a:t>When a Java Virtual Machine starts up, there is usually a single non-daemon thread (which typically calls the method named main of some designated class).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The Java Virtual Machine continues to execute threads until either of the following occurs:</a:t>
            </a:r>
            <a:endParaRPr b="0" lang="en-US" sz="1800" spc="-1" strike="noStrike">
              <a:latin typeface="Arial"/>
            </a:endParaRPr>
          </a:p>
          <a:p>
            <a:pPr>
              <a:lnSpc>
                <a:spcPct val="100000"/>
              </a:lnSpc>
            </a:pPr>
            <a:endParaRPr b="0" lang="en-US" sz="1800" spc="-1" strike="noStrike">
              <a:latin typeface="Arial"/>
            </a:endParaRPr>
          </a:p>
          <a:p>
            <a:pPr marL="216000" indent="-215640">
              <a:lnSpc>
                <a:spcPct val="100000"/>
              </a:lnSpc>
              <a:buClr>
                <a:srgbClr val="000000"/>
              </a:buClr>
              <a:buFont typeface="Symbol"/>
              <a:buChar char=""/>
            </a:pPr>
            <a:r>
              <a:rPr b="0" lang="en-US" sz="1800" spc="-1" strike="noStrike">
                <a:solidFill>
                  <a:srgbClr val="000000"/>
                </a:solidFill>
                <a:latin typeface="Calibri"/>
                <a:ea typeface="DejaVu Sans"/>
              </a:rPr>
              <a:t>All threads that are not daemon threads have died, either by returning from the call to the run method or by throwing an exception that propagates beyond the run method.  </a:t>
            </a:r>
            <a:br/>
            <a:r>
              <a:rPr b="0" lang="en-US" sz="1800" spc="-1" strike="noStrike">
                <a:solidFill>
                  <a:srgbClr val="000000"/>
                </a:solidFill>
                <a:latin typeface="Calibri"/>
                <a:ea typeface="DejaVu Sans"/>
              </a:rPr>
              <a:t> </a:t>
            </a:r>
            <a:endParaRPr b="0" lang="en-US" sz="1800" spc="-1" strike="noStrike">
              <a:latin typeface="Arial"/>
            </a:endParaRPr>
          </a:p>
          <a:p>
            <a:pPr marL="216000" indent="-215640">
              <a:lnSpc>
                <a:spcPct val="100000"/>
              </a:lnSpc>
              <a:buClr>
                <a:srgbClr val="000000"/>
              </a:buClr>
              <a:buFont typeface="Symbol"/>
              <a:buChar char=""/>
            </a:pPr>
            <a:r>
              <a:rPr b="0" lang="en-US" sz="1800" spc="-1" strike="noStrike">
                <a:solidFill>
                  <a:srgbClr val="000000"/>
                </a:solidFill>
                <a:latin typeface="Calibri"/>
                <a:ea typeface="DejaVu Sans"/>
              </a:rPr>
              <a:t>The exit method of class Runtime has been called and the security manager has permitted the exit operation to take place. </a:t>
            </a:r>
            <a:endParaRPr b="0" lang="en-US"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Join</a:t>
            </a:r>
            <a:endParaRPr b="0" lang="en-US" sz="2800" spc="-1" strike="noStrike">
              <a:latin typeface="Arial"/>
            </a:endParaRPr>
          </a:p>
        </p:txBody>
      </p:sp>
      <p:sp>
        <p:nvSpPr>
          <p:cNvPr id="18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360"/>
              </a:spcBef>
              <a:buClr>
                <a:srgbClr val="000000"/>
              </a:buClr>
              <a:buFont typeface="Arial"/>
              <a:buChar char="•"/>
            </a:pPr>
            <a:r>
              <a:rPr b="0" lang="en-US" sz="1800" spc="-1" strike="noStrike">
                <a:solidFill>
                  <a:srgbClr val="000000"/>
                </a:solidFill>
                <a:latin typeface="Calibri"/>
              </a:rPr>
              <a:t>The non-static join() method of class Thread lets one thread "join onto the end"of another thread. </a:t>
            </a:r>
            <a:endParaRPr b="0" lang="en-US" sz="1800" spc="-1" strike="noStrike">
              <a:latin typeface="Arial"/>
            </a:endParaRPr>
          </a:p>
          <a:p>
            <a:pPr>
              <a:lnSpc>
                <a:spcPct val="100000"/>
              </a:lnSpc>
              <a:spcBef>
                <a:spcPts val="360"/>
              </a:spcBef>
            </a:pPr>
            <a:endParaRPr b="0" lang="en-US" sz="1800" spc="-1" strike="noStrike">
              <a:latin typeface="Arial"/>
            </a:endParaRPr>
          </a:p>
          <a:p>
            <a:pPr marL="343080" indent="-342360">
              <a:lnSpc>
                <a:spcPct val="100000"/>
              </a:lnSpc>
              <a:spcBef>
                <a:spcPts val="360"/>
              </a:spcBef>
              <a:buClr>
                <a:srgbClr val="000000"/>
              </a:buClr>
              <a:buFont typeface="Arial"/>
              <a:buChar char="•"/>
            </a:pPr>
            <a:r>
              <a:rPr b="0" lang="en-US" sz="1800" spc="-1" strike="noStrike">
                <a:solidFill>
                  <a:srgbClr val="000000"/>
                </a:solidFill>
                <a:latin typeface="Calibri"/>
              </a:rPr>
              <a:t>If you have a thread B that can't do its work until another thread A has completed </a:t>
            </a:r>
            <a:r>
              <a:rPr b="0" i="1" lang="en-US" sz="1800" spc="-1" strike="noStrike">
                <a:solidFill>
                  <a:srgbClr val="000000"/>
                </a:solidFill>
                <a:latin typeface="Calibri"/>
              </a:rPr>
              <a:t>its </a:t>
            </a:r>
            <a:r>
              <a:rPr b="0" lang="en-US" sz="1800" spc="-1" strike="noStrike">
                <a:solidFill>
                  <a:srgbClr val="000000"/>
                </a:solidFill>
                <a:latin typeface="Calibri"/>
              </a:rPr>
              <a:t>work, then you want thread B to "join" thread A. This means that thread B will not become runnable until A has finished (and entered the dead state).</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r>
              <a:rPr b="0" lang="en-US" sz="1800" spc="-1" strike="noStrike">
                <a:solidFill>
                  <a:srgbClr val="000000"/>
                </a:solidFill>
                <a:latin typeface="Courier New"/>
              </a:rPr>
              <a:t>   </a:t>
            </a:r>
            <a:r>
              <a:rPr b="0" lang="en-US" sz="1800" spc="-1" strike="noStrike">
                <a:solidFill>
                  <a:srgbClr val="000000"/>
                </a:solidFill>
                <a:latin typeface="Courier New"/>
              </a:rPr>
              <a:t>Thread t = new Thread();</a:t>
            </a:r>
            <a:endParaRPr b="0" lang="en-US" sz="1800" spc="-1" strike="noStrike">
              <a:latin typeface="Arial"/>
            </a:endParaRPr>
          </a:p>
          <a:p>
            <a:pPr>
              <a:lnSpc>
                <a:spcPct val="100000"/>
              </a:lnSpc>
              <a:spcBef>
                <a:spcPts val="360"/>
              </a:spcBef>
            </a:pPr>
            <a:r>
              <a:rPr b="0" lang="en-US" sz="1800" spc="-1" strike="noStrike">
                <a:solidFill>
                  <a:srgbClr val="000000"/>
                </a:solidFill>
                <a:latin typeface="Courier New"/>
              </a:rPr>
              <a:t>   </a:t>
            </a:r>
            <a:r>
              <a:rPr b="0" lang="en-US" sz="1800" spc="-1" strike="noStrike">
                <a:solidFill>
                  <a:srgbClr val="000000"/>
                </a:solidFill>
                <a:latin typeface="Courier New"/>
              </a:rPr>
              <a:t>t.start();</a:t>
            </a:r>
            <a:endParaRPr b="0" lang="en-US" sz="1800" spc="-1" strike="noStrike">
              <a:latin typeface="Arial"/>
            </a:endParaRPr>
          </a:p>
          <a:p>
            <a:pPr>
              <a:lnSpc>
                <a:spcPct val="100000"/>
              </a:lnSpc>
              <a:spcBef>
                <a:spcPts val="360"/>
              </a:spcBef>
            </a:pPr>
            <a:r>
              <a:rPr b="0" lang="en-US" sz="1800" spc="-1" strike="noStrike">
                <a:solidFill>
                  <a:srgbClr val="000000"/>
                </a:solidFill>
                <a:latin typeface="Courier New"/>
              </a:rPr>
              <a:t>   </a:t>
            </a:r>
            <a:r>
              <a:rPr b="0" lang="en-US" sz="1800" spc="-1" strike="noStrike">
                <a:solidFill>
                  <a:srgbClr val="000000"/>
                </a:solidFill>
                <a:latin typeface="Courier New"/>
              </a:rPr>
              <a:t>t.join();</a:t>
            </a:r>
            <a:endParaRPr b="0" lang="en-US" sz="1800" spc="-1" strike="noStrike">
              <a:latin typeface="Arial"/>
            </a:endParaRPr>
          </a:p>
          <a:p>
            <a:pPr>
              <a:lnSpc>
                <a:spcPct val="100000"/>
              </a:lnSpc>
              <a:spcBef>
                <a:spcPts val="360"/>
              </a:spcBef>
            </a:pPr>
            <a:endParaRPr b="0" lang="en-US" sz="1800" spc="-1" strike="noStrike">
              <a:latin typeface="Arial"/>
            </a:endParaRPr>
          </a:p>
          <a:p>
            <a:pPr marL="343080" indent="-342360">
              <a:lnSpc>
                <a:spcPct val="100000"/>
              </a:lnSpc>
              <a:spcBef>
                <a:spcPts val="360"/>
              </a:spcBef>
              <a:buClr>
                <a:srgbClr val="000000"/>
              </a:buClr>
              <a:buFont typeface="Arial"/>
              <a:buChar char="•"/>
            </a:pPr>
            <a:r>
              <a:rPr b="0" lang="en-US" sz="1800" spc="-1" strike="noStrike">
                <a:solidFill>
                  <a:srgbClr val="000000"/>
                </a:solidFill>
                <a:latin typeface="Calibri"/>
              </a:rPr>
              <a:t>The preceding code takes the currently running thread (if this were in the main() method, then that would be the main thread) and </a:t>
            </a:r>
            <a:r>
              <a:rPr b="0" i="1" lang="en-US" sz="1800" spc="-1" strike="noStrike">
                <a:solidFill>
                  <a:srgbClr val="000000"/>
                </a:solidFill>
                <a:latin typeface="Calibri"/>
              </a:rPr>
              <a:t>joins </a:t>
            </a:r>
            <a:r>
              <a:rPr b="0" lang="en-US" sz="1800" spc="-1" strike="noStrike">
                <a:solidFill>
                  <a:srgbClr val="000000"/>
                </a:solidFill>
                <a:latin typeface="Calibri"/>
              </a:rPr>
              <a:t>it to the end of the thread referenced by t. This blocks the current thread from becoming runnable until after the thread referenced by t is no longer alive. In other words, the code t.join() means "Join me (the current thread) to the end of t, so that t must finish before I (the current thread) can run again."</a:t>
            </a:r>
            <a:endParaRPr b="0" lang="en-US"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Exercise</a:t>
            </a:r>
            <a:endParaRPr b="0" lang="en-US" sz="2800" spc="-1" strike="noStrike">
              <a:latin typeface="Arial"/>
            </a:endParaRPr>
          </a:p>
        </p:txBody>
      </p:sp>
      <p:sp>
        <p:nvSpPr>
          <p:cNvPr id="1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360"/>
              </a:spcBef>
              <a:buClr>
                <a:srgbClr val="000000"/>
              </a:buClr>
              <a:buFont typeface="Arial"/>
              <a:buChar char="•"/>
            </a:pPr>
            <a:r>
              <a:rPr b="0" lang="en-US" sz="1800" spc="-1" strike="noStrike">
                <a:solidFill>
                  <a:srgbClr val="000000"/>
                </a:solidFill>
                <a:latin typeface="Calibri"/>
              </a:rPr>
              <a:t>1. Write a program that runs 5 threads, each thread randomizes a number between 1 and 10. The main thread waits for all the others to finish, calculates the sum of the numbers which were randomized and prints that sum. You will need to implement a Runnable class that randomizes a number and store it in a member field. When all the threads have done, your main program can go over all the objects and check the stored values in each object.</a:t>
            </a:r>
            <a:endParaRPr b="0" lang="en-US" sz="1800" spc="-1" strike="noStrike">
              <a:latin typeface="Arial"/>
            </a:endParaRPr>
          </a:p>
          <a:p>
            <a:pPr marL="343080" indent="-342360">
              <a:lnSpc>
                <a:spcPct val="100000"/>
              </a:lnSpc>
              <a:spcBef>
                <a:spcPts val="360"/>
              </a:spcBef>
              <a:buClr>
                <a:srgbClr val="000000"/>
              </a:buClr>
              <a:buFont typeface="Arial"/>
              <a:buChar char="•"/>
            </a:pPr>
            <a:r>
              <a:rPr b="0" lang="en-US" sz="1800" spc="-1" strike="noStrike">
                <a:solidFill>
                  <a:srgbClr val="000000"/>
                </a:solidFill>
                <a:latin typeface="Calibri"/>
              </a:rPr>
              <a:t>2. Modify the program in (1) so that instead of each object keeping its own score, you will use one collection to store all the results in.</a:t>
            </a:r>
            <a:endParaRPr b="0" lang="en-U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Synchronization</a:t>
            </a:r>
            <a:endParaRPr b="0" lang="en-US" sz="3200" spc="-1" strike="noStrike">
              <a:latin typeface="Arial"/>
            </a:endParaRPr>
          </a:p>
        </p:txBody>
      </p:sp>
      <p:sp>
        <p:nvSpPr>
          <p:cNvPr id="192" name="CustomShape 2"/>
          <p:cNvSpPr/>
          <p:nvPr/>
        </p:nvSpPr>
        <p:spPr>
          <a:xfrm>
            <a:off x="457200" y="1791000"/>
            <a:ext cx="7996680" cy="2283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Its overall purpose is to </a:t>
            </a:r>
            <a:r>
              <a:rPr b="1" lang="en-US" sz="1800" spc="-1" strike="noStrike">
                <a:solidFill>
                  <a:srgbClr val="000000"/>
                </a:solidFill>
                <a:latin typeface="Calibri"/>
                <a:ea typeface="DejaVu Sans"/>
              </a:rPr>
              <a:t>only allow one thread at a time</a:t>
            </a:r>
            <a:r>
              <a:rPr b="0" lang="en-US" sz="1800" spc="-1" strike="noStrike">
                <a:solidFill>
                  <a:srgbClr val="000000"/>
                </a:solidFill>
                <a:latin typeface="Calibri"/>
                <a:ea typeface="DejaVu Sans"/>
              </a:rPr>
              <a:t> into a particular section of code thus allowing us to protect, for example, variables or data from being corrupted by simultaneous modifications from different threads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At its simplest level, a block of code that is marked as synchronized in Java tells the JVM: "only let one thread in here at a time". </a:t>
            </a:r>
            <a:endParaRPr b="0" lang="en-US" sz="1800" spc="-1" strike="noStrike">
              <a:latin typeface="Arial"/>
            </a:endParaRPr>
          </a:p>
          <a:p>
            <a:pPr>
              <a:lnSpc>
                <a:spcPct val="100000"/>
              </a:lnSpc>
            </a:pPr>
            <a:endParaRPr b="0" lang="en-US" sz="1800" spc="-1" strike="noStrike">
              <a:latin typeface="Arial"/>
            </a:endParaRPr>
          </a:p>
        </p:txBody>
      </p:sp>
      <p:sp>
        <p:nvSpPr>
          <p:cNvPr id="193" name="CustomShape 3"/>
          <p:cNvSpPr/>
          <p:nvPr/>
        </p:nvSpPr>
        <p:spPr>
          <a:xfrm>
            <a:off x="37440" y="-199800"/>
            <a:ext cx="183960" cy="368640"/>
          </a:xfrm>
          <a:prstGeom prst="rect">
            <a:avLst/>
          </a:prstGeom>
          <a:noFill/>
          <a:ln>
            <a:noFill/>
          </a:ln>
        </p:spPr>
        <p:style>
          <a:lnRef idx="0"/>
          <a:fillRef idx="0"/>
          <a:effectRef idx="0"/>
          <a:fontRef idx="minor"/>
        </p:style>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Synchronization</a:t>
            </a:r>
            <a:endParaRPr b="0" lang="en-US" sz="3200" spc="-1" strike="noStrike">
              <a:latin typeface="Arial"/>
            </a:endParaRPr>
          </a:p>
        </p:txBody>
      </p:sp>
      <p:sp>
        <p:nvSpPr>
          <p:cNvPr id="195" name="CustomShape 2"/>
          <p:cNvSpPr/>
          <p:nvPr/>
        </p:nvSpPr>
        <p:spPr>
          <a:xfrm>
            <a:off x="457200" y="1791000"/>
            <a:ext cx="7996680" cy="912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Synchronized Instance Methods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96" name="CustomShape 3"/>
          <p:cNvSpPr/>
          <p:nvPr/>
        </p:nvSpPr>
        <p:spPr>
          <a:xfrm>
            <a:off x="37440" y="-199800"/>
            <a:ext cx="183960" cy="368640"/>
          </a:xfrm>
          <a:prstGeom prst="rect">
            <a:avLst/>
          </a:prstGeom>
          <a:noFill/>
          <a:ln>
            <a:noFill/>
          </a:ln>
        </p:spPr>
        <p:style>
          <a:lnRef idx="0"/>
          <a:fillRef idx="0"/>
          <a:effectRef idx="0"/>
          <a:fontRef idx="minor"/>
        </p:style>
      </p:sp>
      <p:sp>
        <p:nvSpPr>
          <p:cNvPr id="197" name="CustomShape 4"/>
          <p:cNvSpPr/>
          <p:nvPr/>
        </p:nvSpPr>
        <p:spPr>
          <a:xfrm>
            <a:off x="471600" y="2256480"/>
            <a:ext cx="5807160" cy="91476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1800" spc="-1" strike="noStrike">
                <a:solidFill>
                  <a:srgbClr val="000000"/>
                </a:solidFill>
                <a:latin typeface="Courier New"/>
                <a:ea typeface="DejaVu Sans"/>
              </a:rPr>
              <a:t>public </a:t>
            </a:r>
            <a:r>
              <a:rPr b="1" lang="en-US" sz="1800" spc="-1" strike="noStrike">
                <a:solidFill>
                  <a:srgbClr val="000000"/>
                </a:solidFill>
                <a:latin typeface="Courier New"/>
                <a:ea typeface="DejaVu Sans"/>
              </a:rPr>
              <a:t>synchronized</a:t>
            </a:r>
            <a:r>
              <a:rPr b="0" lang="en-US" sz="1800" spc="-1" strike="noStrike">
                <a:solidFill>
                  <a:srgbClr val="000000"/>
                </a:solidFill>
                <a:latin typeface="Courier New"/>
                <a:ea typeface="DejaVu Sans"/>
              </a:rPr>
              <a:t> void add(int value){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this.count += value;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endParaRPr b="0" lang="en-US" sz="1800" spc="-1" strike="noStrike">
              <a:latin typeface="Arial"/>
            </a:endParaRPr>
          </a:p>
        </p:txBody>
      </p:sp>
      <p:sp>
        <p:nvSpPr>
          <p:cNvPr id="198" name="CustomShape 5"/>
          <p:cNvSpPr/>
          <p:nvPr/>
        </p:nvSpPr>
        <p:spPr>
          <a:xfrm>
            <a:off x="457200" y="3633480"/>
            <a:ext cx="7996680" cy="2009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 synchronized instance method in Java is synchronized on the instance (object) owning the method.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Only one thread can execute inside a synchronized instance method.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If more than one instance exist, then one thread at a time can execute inside a synchronized instance method per instance. One thread per instance. </a:t>
            </a:r>
            <a:endParaRPr b="0" lang="en-U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Synchronization</a:t>
            </a:r>
            <a:endParaRPr b="0" lang="en-US" sz="3200" spc="-1" strike="noStrike">
              <a:latin typeface="Arial"/>
            </a:endParaRPr>
          </a:p>
        </p:txBody>
      </p:sp>
      <p:sp>
        <p:nvSpPr>
          <p:cNvPr id="200" name="CustomShape 2"/>
          <p:cNvSpPr/>
          <p:nvPr/>
        </p:nvSpPr>
        <p:spPr>
          <a:xfrm>
            <a:off x="457200" y="1791000"/>
            <a:ext cx="7996680" cy="912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Synchronized Static Methods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01" name="CustomShape 3"/>
          <p:cNvSpPr/>
          <p:nvPr/>
        </p:nvSpPr>
        <p:spPr>
          <a:xfrm>
            <a:off x="37440" y="-199800"/>
            <a:ext cx="183960" cy="368640"/>
          </a:xfrm>
          <a:prstGeom prst="rect">
            <a:avLst/>
          </a:prstGeom>
          <a:noFill/>
          <a:ln>
            <a:noFill/>
          </a:ln>
        </p:spPr>
        <p:style>
          <a:lnRef idx="0"/>
          <a:fillRef idx="0"/>
          <a:effectRef idx="0"/>
          <a:fontRef idx="minor"/>
        </p:style>
      </p:sp>
      <p:sp>
        <p:nvSpPr>
          <p:cNvPr id="202" name="CustomShape 4"/>
          <p:cNvSpPr/>
          <p:nvPr/>
        </p:nvSpPr>
        <p:spPr>
          <a:xfrm>
            <a:off x="474120" y="2256480"/>
            <a:ext cx="6767280" cy="91476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1800" spc="-1" strike="noStrike">
                <a:solidFill>
                  <a:srgbClr val="000000"/>
                </a:solidFill>
                <a:latin typeface="Courier New"/>
                <a:ea typeface="DejaVu Sans"/>
              </a:rPr>
              <a:t>public static </a:t>
            </a:r>
            <a:r>
              <a:rPr b="1" lang="en-US" sz="1800" spc="-1" strike="noStrike">
                <a:solidFill>
                  <a:srgbClr val="000000"/>
                </a:solidFill>
                <a:latin typeface="Courier New"/>
                <a:ea typeface="DejaVu Sans"/>
              </a:rPr>
              <a:t>synchronized</a:t>
            </a:r>
            <a:r>
              <a:rPr b="0" lang="en-US" sz="1800" spc="-1" strike="noStrike">
                <a:solidFill>
                  <a:srgbClr val="000000"/>
                </a:solidFill>
                <a:latin typeface="Courier New"/>
                <a:ea typeface="DejaVu Sans"/>
              </a:rPr>
              <a:t> void add(int value){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count += value;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endParaRPr b="0" lang="en-US" sz="1800" spc="-1" strike="noStrike">
              <a:latin typeface="Arial"/>
            </a:endParaRPr>
          </a:p>
        </p:txBody>
      </p:sp>
      <p:sp>
        <p:nvSpPr>
          <p:cNvPr id="203" name="CustomShape 5"/>
          <p:cNvSpPr/>
          <p:nvPr/>
        </p:nvSpPr>
        <p:spPr>
          <a:xfrm>
            <a:off x="457200" y="3633480"/>
            <a:ext cx="7996680" cy="1460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Synchronized static methods are synchronized on the class object of the class the synchronized static method belongs to.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Since only one class object exists in the Java VM per class, only one thread can execute inside a static synchronized method in the same class.</a:t>
            </a:r>
            <a:endParaRPr b="0" lang="en-US"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Synchronization</a:t>
            </a:r>
            <a:endParaRPr b="0" lang="en-US" sz="3200" spc="-1" strike="noStrike">
              <a:latin typeface="Arial"/>
            </a:endParaRPr>
          </a:p>
        </p:txBody>
      </p:sp>
      <p:sp>
        <p:nvSpPr>
          <p:cNvPr id="205" name="CustomShape 2"/>
          <p:cNvSpPr/>
          <p:nvPr/>
        </p:nvSpPr>
        <p:spPr>
          <a:xfrm>
            <a:off x="457200" y="1791000"/>
            <a:ext cx="7996680" cy="912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Synchronized Blocks in Instance Methods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06" name="CustomShape 3"/>
          <p:cNvSpPr/>
          <p:nvPr/>
        </p:nvSpPr>
        <p:spPr>
          <a:xfrm>
            <a:off x="37440" y="-199800"/>
            <a:ext cx="183960" cy="368640"/>
          </a:xfrm>
          <a:prstGeom prst="rect">
            <a:avLst/>
          </a:prstGeom>
          <a:noFill/>
          <a:ln>
            <a:noFill/>
          </a:ln>
        </p:spPr>
        <p:style>
          <a:lnRef idx="0"/>
          <a:fillRef idx="0"/>
          <a:effectRef idx="0"/>
          <a:fontRef idx="minor"/>
        </p:style>
      </p:sp>
      <p:sp>
        <p:nvSpPr>
          <p:cNvPr id="207" name="CustomShape 4"/>
          <p:cNvSpPr/>
          <p:nvPr/>
        </p:nvSpPr>
        <p:spPr>
          <a:xfrm>
            <a:off x="457200" y="3633480"/>
            <a:ext cx="7996680" cy="638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Mark a block of code as synchronized. This code will now execute as if it was a synchronized method. </a:t>
            </a:r>
            <a:endParaRPr b="0" lang="en-US" sz="1800" spc="-1" strike="noStrike">
              <a:latin typeface="Arial"/>
            </a:endParaRPr>
          </a:p>
        </p:txBody>
      </p:sp>
      <p:sp>
        <p:nvSpPr>
          <p:cNvPr id="208" name="CustomShape 5"/>
          <p:cNvSpPr/>
          <p:nvPr/>
        </p:nvSpPr>
        <p:spPr>
          <a:xfrm>
            <a:off x="467280" y="2185920"/>
            <a:ext cx="4161240" cy="146340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1800" spc="-1" strike="noStrike">
                <a:solidFill>
                  <a:srgbClr val="000000"/>
                </a:solidFill>
                <a:latin typeface="Courier New"/>
                <a:ea typeface="DejaVu Sans"/>
              </a:rPr>
              <a:t>public void add(int value){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1" lang="en-US" sz="1800" spc="-1" strike="noStrike">
                <a:solidFill>
                  <a:srgbClr val="000000"/>
                </a:solidFill>
                <a:latin typeface="Courier New"/>
                <a:ea typeface="DejaVu Sans"/>
              </a:rPr>
              <a:t>synchronized(this){</a:t>
            </a:r>
            <a:r>
              <a:rPr b="0" lang="en-US" sz="1800" spc="-1" strike="noStrike">
                <a:solidFill>
                  <a:srgbClr val="000000"/>
                </a:solidFill>
                <a:latin typeface="Courier New"/>
                <a:ea typeface="DejaVu Sans"/>
              </a:rPr>
              <a: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this.count += value; </a:t>
            </a:r>
            <a:endParaRPr b="0" lang="en-US" sz="1800" spc="-1" strike="noStrike">
              <a:latin typeface="Arial"/>
            </a:endParaRPr>
          </a:p>
          <a:p>
            <a:pPr>
              <a:lnSpc>
                <a:spcPct val="100000"/>
              </a:lnSpc>
            </a:pPr>
            <a:r>
              <a:rPr b="1" lang="en-US" sz="1800" spc="-1" strike="noStrike">
                <a:solidFill>
                  <a:srgbClr val="000000"/>
                </a:solidFill>
                <a:latin typeface="Courier New"/>
                <a:ea typeface="DejaVu Sans"/>
              </a:rPr>
              <a:t>    </a:t>
            </a:r>
            <a:r>
              <a:rPr b="1" lang="en-US" sz="1800" spc="-1" strike="noStrike">
                <a:solidFill>
                  <a:srgbClr val="000000"/>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Synchronization</a:t>
            </a:r>
            <a:endParaRPr b="0" lang="en-US" sz="3200" spc="-1" strike="noStrike">
              <a:latin typeface="Arial"/>
            </a:endParaRPr>
          </a:p>
        </p:txBody>
      </p:sp>
      <p:sp>
        <p:nvSpPr>
          <p:cNvPr id="210" name="CustomShape 2"/>
          <p:cNvSpPr/>
          <p:nvPr/>
        </p:nvSpPr>
        <p:spPr>
          <a:xfrm>
            <a:off x="457200" y="1791000"/>
            <a:ext cx="7996680" cy="912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Synchronized Blocks in Static Methods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11" name="CustomShape 3"/>
          <p:cNvSpPr/>
          <p:nvPr/>
        </p:nvSpPr>
        <p:spPr>
          <a:xfrm>
            <a:off x="37440" y="-199800"/>
            <a:ext cx="183960" cy="368640"/>
          </a:xfrm>
          <a:prstGeom prst="rect">
            <a:avLst/>
          </a:prstGeom>
          <a:noFill/>
          <a:ln>
            <a:noFill/>
          </a:ln>
        </p:spPr>
        <p:style>
          <a:lnRef idx="0"/>
          <a:fillRef idx="0"/>
          <a:effectRef idx="0"/>
          <a:fontRef idx="minor"/>
        </p:style>
      </p:sp>
      <p:sp>
        <p:nvSpPr>
          <p:cNvPr id="212" name="CustomShape 4"/>
          <p:cNvSpPr/>
          <p:nvPr/>
        </p:nvSpPr>
        <p:spPr>
          <a:xfrm>
            <a:off x="525960" y="2108880"/>
            <a:ext cx="7590240" cy="365796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1800" spc="-1" strike="noStrike">
                <a:solidFill>
                  <a:srgbClr val="000000"/>
                </a:solidFill>
                <a:latin typeface="Courier New"/>
                <a:ea typeface="DejaVu Sans"/>
              </a:rPr>
              <a:t>public class MyClass {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 static synchronized void log1(String msg1,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String msg2){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log.writeln(msg1);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log.writeln(msg2);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 static void log2(String msg1, String msg2){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synchronized(MyClass.class){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log.writeln(msg1);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log.writeln(msg2);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endParaRPr b="0" lang="en-US" sz="1800" spc="-1" strike="noStrike">
              <a:latin typeface="Arial"/>
            </a:endParaRPr>
          </a:p>
        </p:txBody>
      </p:sp>
      <p:sp>
        <p:nvSpPr>
          <p:cNvPr id="213" name="CustomShape 5"/>
          <p:cNvSpPr/>
          <p:nvPr/>
        </p:nvSpPr>
        <p:spPr>
          <a:xfrm>
            <a:off x="222120" y="5828760"/>
            <a:ext cx="762840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Only one thread can execute inside any of these two methods at the same time. </a:t>
            </a:r>
            <a:endParaRPr b="0" lang="en-US"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Synchronization</a:t>
            </a:r>
            <a:endParaRPr b="0" lang="en-US" sz="3200" spc="-1" strike="noStrike">
              <a:latin typeface="Arial"/>
            </a:endParaRPr>
          </a:p>
        </p:txBody>
      </p:sp>
      <p:sp>
        <p:nvSpPr>
          <p:cNvPr id="215" name="CustomShape 2"/>
          <p:cNvSpPr/>
          <p:nvPr/>
        </p:nvSpPr>
        <p:spPr>
          <a:xfrm>
            <a:off x="457200" y="1791000"/>
            <a:ext cx="7996680" cy="3106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Imagine, for example, that we have a counter that needs to be incremented at random points in time by different threads.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Risk: two threads could simultaneously try and update the counter at the same time, and in so doing corrupt the value of the counter (or at least, miss an increment, because one thread reads the present value unaware that another thread is just about to write a new, incremented value).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Solution: wrap the update code in a synchronized block, we avoid this risk: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16" name="CustomShape 3"/>
          <p:cNvSpPr/>
          <p:nvPr/>
        </p:nvSpPr>
        <p:spPr>
          <a:xfrm>
            <a:off x="37440" y="-199800"/>
            <a:ext cx="183960" cy="368640"/>
          </a:xfrm>
          <a:prstGeom prst="rect">
            <a:avLst/>
          </a:prstGeom>
          <a:noFill/>
          <a:ln>
            <a:noFill/>
          </a:ln>
        </p:spPr>
        <p:style>
          <a:lnRef idx="0"/>
          <a:fillRef idx="0"/>
          <a:effectRef idx="0"/>
          <a:fontRef idx="minor"/>
        </p:style>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Threads vs Process</a:t>
            </a:r>
            <a:endParaRPr b="0" lang="en-US" sz="2800" spc="-1" strike="noStrike">
              <a:latin typeface="Arial"/>
            </a:endParaRPr>
          </a:p>
        </p:txBody>
      </p:sp>
      <p:sp>
        <p:nvSpPr>
          <p:cNvPr id="141" name="CustomShape 2"/>
          <p:cNvSpPr/>
          <p:nvPr/>
        </p:nvSpPr>
        <p:spPr>
          <a:xfrm>
            <a:off x="321840" y="1113840"/>
            <a:ext cx="8364240" cy="3978360"/>
          </a:xfrm>
          <a:prstGeom prst="rect">
            <a:avLst/>
          </a:prstGeom>
          <a:noFill/>
          <a:ln>
            <a:noFill/>
          </a:ln>
        </p:spPr>
        <p:style>
          <a:lnRef idx="0"/>
          <a:fillRef idx="0"/>
          <a:effectRef idx="0"/>
          <a:fontRef idx="minor"/>
        </p:style>
        <p:txBody>
          <a:bodyPr lIns="90000" rIns="90000" tIns="45000" bIns="45000" anchor="ctr"/>
          <a:p>
            <a:pPr>
              <a:lnSpc>
                <a:spcPct val="100000"/>
              </a:lnSpc>
            </a:pPr>
            <a:r>
              <a:rPr b="1" i="1" lang="en-US" sz="1800" spc="-1" strike="noStrike">
                <a:solidFill>
                  <a:srgbClr val="000000"/>
                </a:solidFill>
                <a:latin typeface="Calibri"/>
              </a:rPr>
              <a:t>Similarities</a:t>
            </a:r>
            <a:r>
              <a:rPr b="0" lang="en-US" sz="1800" spc="-1" strike="noStrike">
                <a:solidFill>
                  <a:srgbClr val="000000"/>
                </a:solidFill>
                <a:latin typeface="Calibri"/>
              </a:rPr>
              <a:t>:</a:t>
            </a:r>
            <a:endParaRPr b="0" lang="en-US" sz="1800" spc="-1" strike="noStrike">
              <a:latin typeface="Arial"/>
            </a:endParaRPr>
          </a:p>
          <a:p>
            <a:pPr marL="343080" indent="-342360">
              <a:lnSpc>
                <a:spcPct val="100000"/>
              </a:lnSpc>
              <a:buClr>
                <a:srgbClr val="000000"/>
              </a:buClr>
              <a:buFont typeface="Arial"/>
              <a:buChar char="-"/>
            </a:pPr>
            <a:r>
              <a:rPr b="0" lang="en-US" sz="1800" spc="-1" strike="noStrike">
                <a:solidFill>
                  <a:srgbClr val="000000"/>
                </a:solidFill>
                <a:latin typeface="Calibri"/>
              </a:rPr>
              <a:t>Concurrency</a:t>
            </a:r>
            <a:endParaRPr b="0" lang="en-US" sz="1800" spc="-1" strike="noStrike">
              <a:latin typeface="Arial"/>
            </a:endParaRPr>
          </a:p>
          <a:p>
            <a:pPr marL="343080" indent="-342360">
              <a:lnSpc>
                <a:spcPct val="100000"/>
              </a:lnSpc>
              <a:buClr>
                <a:srgbClr val="000000"/>
              </a:buClr>
              <a:buFont typeface="Arial"/>
              <a:buChar char="-"/>
            </a:pPr>
            <a:r>
              <a:rPr b="0" lang="en-US" sz="1800" spc="-1" strike="noStrike">
                <a:solidFill>
                  <a:srgbClr val="000000"/>
                </a:solidFill>
                <a:latin typeface="Calibri"/>
              </a:rPr>
              <a:t>Execution planning</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i="1" lang="en-US" sz="1800" spc="-1" strike="noStrike">
                <a:solidFill>
                  <a:srgbClr val="000000"/>
                </a:solidFill>
                <a:latin typeface="Calibri"/>
              </a:rPr>
              <a:t>Differences</a:t>
            </a:r>
            <a:r>
              <a:rPr b="0" lang="en-US" sz="1800" spc="-1" strike="noStrike">
                <a:solidFill>
                  <a:srgbClr val="000000"/>
                </a:solidFill>
                <a:latin typeface="Calibri"/>
              </a:rPr>
              <a:t>:</a:t>
            </a:r>
            <a:endParaRPr b="0" lang="en-US" sz="1800" spc="-1" strike="noStrike">
              <a:latin typeface="Arial"/>
            </a:endParaRPr>
          </a:p>
          <a:p>
            <a:pPr marL="343080" indent="-342360">
              <a:lnSpc>
                <a:spcPct val="100000"/>
              </a:lnSpc>
              <a:buClr>
                <a:srgbClr val="000000"/>
              </a:buClr>
              <a:buFont typeface="Arial"/>
              <a:buChar char="-"/>
            </a:pPr>
            <a:r>
              <a:rPr b="0" lang="en-US" sz="1800" spc="-1" strike="noStrike">
                <a:solidFill>
                  <a:srgbClr val="000000"/>
                </a:solidFill>
                <a:latin typeface="Calibri"/>
              </a:rPr>
              <a:t>One thread can exist only inside of a process</a:t>
            </a:r>
            <a:endParaRPr b="0" lang="en-US" sz="1800" spc="-1" strike="noStrike">
              <a:latin typeface="Arial"/>
            </a:endParaRPr>
          </a:p>
          <a:p>
            <a:pPr marL="343080" indent="-342360">
              <a:lnSpc>
                <a:spcPct val="100000"/>
              </a:lnSpc>
              <a:buClr>
                <a:srgbClr val="000000"/>
              </a:buClr>
              <a:buFont typeface="Arial"/>
              <a:buChar char="-"/>
            </a:pPr>
            <a:r>
              <a:rPr b="0" lang="en-US" sz="1800" spc="-1" strike="noStrike">
                <a:solidFill>
                  <a:srgbClr val="000000"/>
                </a:solidFill>
                <a:latin typeface="Calibri"/>
              </a:rPr>
              <a:t>Process = code + data</a:t>
            </a:r>
            <a:endParaRPr b="0" lang="en-US" sz="1800" spc="-1" strike="noStrike">
              <a:latin typeface="Arial"/>
            </a:endParaRPr>
          </a:p>
          <a:p>
            <a:pPr marL="343080" indent="-342360">
              <a:lnSpc>
                <a:spcPct val="100000"/>
              </a:lnSpc>
              <a:buClr>
                <a:srgbClr val="000000"/>
              </a:buClr>
              <a:buFont typeface="Arial"/>
              <a:buChar char="-"/>
            </a:pPr>
            <a:r>
              <a:rPr b="0" lang="en-US" sz="1800" spc="-1" strike="noStrike">
                <a:solidFill>
                  <a:srgbClr val="000000"/>
                </a:solidFill>
                <a:latin typeface="Calibri"/>
              </a:rPr>
              <a:t>Thread = code</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Synchronization</a:t>
            </a:r>
            <a:endParaRPr b="0" lang="en-US" sz="3200" spc="-1" strike="noStrike">
              <a:latin typeface="Arial"/>
            </a:endParaRPr>
          </a:p>
        </p:txBody>
      </p:sp>
      <p:sp>
        <p:nvSpPr>
          <p:cNvPr id="218" name="CustomShape 2"/>
          <p:cNvSpPr/>
          <p:nvPr/>
        </p:nvSpPr>
        <p:spPr>
          <a:xfrm>
            <a:off x="37440" y="-199800"/>
            <a:ext cx="183960" cy="368640"/>
          </a:xfrm>
          <a:prstGeom prst="rect">
            <a:avLst/>
          </a:prstGeom>
          <a:noFill/>
          <a:ln>
            <a:noFill/>
          </a:ln>
        </p:spPr>
        <p:style>
          <a:lnRef idx="0"/>
          <a:fillRef idx="0"/>
          <a:effectRef idx="0"/>
          <a:fontRef idx="minor"/>
        </p:style>
      </p:sp>
      <p:sp>
        <p:nvSpPr>
          <p:cNvPr id="219" name="CustomShape 3"/>
          <p:cNvSpPr/>
          <p:nvPr/>
        </p:nvSpPr>
        <p:spPr>
          <a:xfrm>
            <a:off x="357120" y="1575000"/>
            <a:ext cx="6777360" cy="39322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800" spc="-1" strike="noStrike">
                <a:solidFill>
                  <a:srgbClr val="000000"/>
                </a:solidFill>
                <a:latin typeface="Courier New"/>
                <a:ea typeface="DejaVu Sans"/>
              </a:rPr>
              <a:t>public class Counter {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private int count = 0;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 void increment() {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1" lang="en-US" sz="1800" spc="-1" strike="noStrike">
                <a:solidFill>
                  <a:srgbClr val="000000"/>
                </a:solidFill>
                <a:latin typeface="Courier New"/>
                <a:ea typeface="DejaVu Sans"/>
              </a:rPr>
              <a:t>synchronized (this) {</a:t>
            </a:r>
            <a:r>
              <a:rPr b="0" lang="en-US" sz="1800" spc="-1" strike="noStrike">
                <a:solidFill>
                  <a:srgbClr val="000000"/>
                </a:solidFill>
                <a:latin typeface="Courier New"/>
                <a:ea typeface="DejaVu Sans"/>
              </a:rPr>
              <a: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count++;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 int getCount() {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1" lang="en-US" sz="1800" spc="-1" strike="noStrike">
                <a:solidFill>
                  <a:srgbClr val="000000"/>
                </a:solidFill>
                <a:latin typeface="Courier New"/>
                <a:ea typeface="DejaVu Sans"/>
              </a:rPr>
              <a:t>synchronized (this) {</a:t>
            </a:r>
            <a:r>
              <a:rPr b="0" lang="en-US" sz="1800" spc="-1" strike="noStrike">
                <a:solidFill>
                  <a:srgbClr val="000000"/>
                </a:solidFill>
                <a:latin typeface="Courier New"/>
                <a:ea typeface="DejaVu Sans"/>
              </a:rPr>
              <a: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return count;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endParaRPr b="0" lang="en-US"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Synchronization</a:t>
            </a:r>
            <a:endParaRPr b="0" lang="en-US" sz="3200" spc="-1" strike="noStrike">
              <a:latin typeface="Arial"/>
            </a:endParaRPr>
          </a:p>
        </p:txBody>
      </p:sp>
      <p:sp>
        <p:nvSpPr>
          <p:cNvPr id="221" name="CustomShape 2"/>
          <p:cNvSpPr/>
          <p:nvPr/>
        </p:nvSpPr>
        <p:spPr>
          <a:xfrm>
            <a:off x="37440" y="-199800"/>
            <a:ext cx="183960" cy="368640"/>
          </a:xfrm>
          <a:prstGeom prst="rect">
            <a:avLst/>
          </a:prstGeom>
          <a:noFill/>
          <a:ln>
            <a:noFill/>
          </a:ln>
        </p:spPr>
        <p:style>
          <a:lnRef idx="0"/>
          <a:fillRef idx="0"/>
          <a:effectRef idx="0"/>
          <a:fontRef idx="minor"/>
        </p:style>
      </p:sp>
      <p:sp>
        <p:nvSpPr>
          <p:cNvPr id="222" name="CustomShape 3"/>
          <p:cNvSpPr/>
          <p:nvPr/>
        </p:nvSpPr>
        <p:spPr>
          <a:xfrm>
            <a:off x="222120" y="1028160"/>
            <a:ext cx="8750520" cy="44794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800" spc="-1" strike="noStrike">
                <a:solidFill>
                  <a:srgbClr val="000000"/>
                </a:solidFill>
                <a:latin typeface="Calibri"/>
                <a:ea typeface="DejaVu Sans"/>
              </a:rPr>
              <a:t>Every Java object created, including every Class loaded, has an associated </a:t>
            </a:r>
            <a:r>
              <a:rPr b="1" lang="en-US" sz="1800" spc="-1" strike="noStrike">
                <a:solidFill>
                  <a:srgbClr val="000000"/>
                </a:solidFill>
                <a:latin typeface="Calibri"/>
                <a:ea typeface="DejaVu Sans"/>
              </a:rPr>
              <a:t>lock</a:t>
            </a:r>
            <a:r>
              <a:rPr b="0" lang="en-US" sz="1800" spc="-1" strike="noStrike">
                <a:solidFill>
                  <a:srgbClr val="000000"/>
                </a:solidFill>
                <a:latin typeface="Calibri"/>
                <a:ea typeface="DejaVu Sans"/>
              </a:rPr>
              <a:t> or </a:t>
            </a:r>
            <a:r>
              <a:rPr b="1" lang="en-US" sz="1800" spc="-1" strike="noStrike">
                <a:solidFill>
                  <a:srgbClr val="000000"/>
                </a:solidFill>
                <a:latin typeface="Calibri"/>
                <a:ea typeface="DejaVu Sans"/>
              </a:rPr>
              <a:t>monitor</a:t>
            </a:r>
            <a:r>
              <a:rPr b="0" lang="en-US" sz="1800" spc="-1" strike="noStrike">
                <a:solidFill>
                  <a:srgbClr val="000000"/>
                </a:solidFill>
                <a:latin typeface="Calibri"/>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Putting code inside a synchronized block makes the compiler append instructions to </a:t>
            </a:r>
            <a:r>
              <a:rPr b="1" lang="en-US" sz="1800" spc="-1" strike="noStrike">
                <a:solidFill>
                  <a:srgbClr val="000000"/>
                </a:solidFill>
                <a:latin typeface="Calibri"/>
                <a:ea typeface="DejaVu Sans"/>
              </a:rPr>
              <a:t>acquire</a:t>
            </a:r>
            <a:r>
              <a:rPr b="0" lang="en-US" sz="1800" spc="-1" strike="noStrike">
                <a:solidFill>
                  <a:srgbClr val="000000"/>
                </a:solidFill>
                <a:latin typeface="Calibri"/>
                <a:ea typeface="DejaVu Sans"/>
              </a:rPr>
              <a:t> the lock on the specified object before executing the code, and </a:t>
            </a:r>
            <a:r>
              <a:rPr b="1" lang="en-US" sz="1800" spc="-1" strike="noStrike">
                <a:solidFill>
                  <a:srgbClr val="000000"/>
                </a:solidFill>
                <a:latin typeface="Calibri"/>
                <a:ea typeface="DejaVu Sans"/>
              </a:rPr>
              <a:t>release</a:t>
            </a:r>
            <a:r>
              <a:rPr b="0" lang="en-US" sz="1800" spc="-1" strike="noStrike">
                <a:solidFill>
                  <a:srgbClr val="000000"/>
                </a:solidFill>
                <a:latin typeface="Calibri"/>
                <a:ea typeface="DejaVu Sans"/>
              </a:rPr>
              <a:t> it afterwards (either because the code finishes normally or abnormally).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Between acquiring the lock and releasing it, a thread is said to "own" the lock.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Calibri"/>
                <a:ea typeface="DejaVu Sans"/>
              </a:rPr>
              <a:t>At the point of Thread A wanting to acquire the lock, if Thread B already owns the it, then </a:t>
            </a:r>
            <a:r>
              <a:rPr b="1" lang="en-US" sz="1800" spc="-1" strike="noStrike" u="sng">
                <a:solidFill>
                  <a:srgbClr val="000000"/>
                </a:solidFill>
                <a:uFillTx/>
                <a:latin typeface="Calibri"/>
                <a:ea typeface="DejaVu Sans"/>
              </a:rPr>
              <a:t>Thread A must wait for Thread B to release it</a:t>
            </a:r>
            <a:r>
              <a:rPr b="1" lang="en-US" sz="1800" spc="-1" strike="noStrike">
                <a:solidFill>
                  <a:srgbClr val="000000"/>
                </a:solidFill>
                <a:latin typeface="Calibri"/>
                <a:ea typeface="DejaVu Sans"/>
              </a:rPr>
              <a:t>.</a:t>
            </a:r>
            <a:r>
              <a:rPr b="0" lang="en-US" sz="1800" spc="-1" strike="noStrike">
                <a:solidFill>
                  <a:srgbClr val="000000"/>
                </a:solidFill>
                <a:latin typeface="Calibri"/>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Only methods (or blocks) can be synchronized, not variables or classes</a:t>
            </a:r>
            <a:endParaRPr b="0" lang="en-US"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Synchronization</a:t>
            </a:r>
            <a:endParaRPr b="0" lang="en-US" sz="3200" spc="-1" strike="noStrike">
              <a:latin typeface="Arial"/>
            </a:endParaRPr>
          </a:p>
        </p:txBody>
      </p:sp>
      <p:sp>
        <p:nvSpPr>
          <p:cNvPr id="224" name="CustomShape 2"/>
          <p:cNvSpPr/>
          <p:nvPr/>
        </p:nvSpPr>
        <p:spPr>
          <a:xfrm>
            <a:off x="37440" y="-199800"/>
            <a:ext cx="183960" cy="368640"/>
          </a:xfrm>
          <a:prstGeom prst="rect">
            <a:avLst/>
          </a:prstGeom>
          <a:noFill/>
          <a:ln>
            <a:noFill/>
          </a:ln>
        </p:spPr>
        <p:style>
          <a:lnRef idx="0"/>
          <a:fillRef idx="0"/>
          <a:effectRef idx="0"/>
          <a:fontRef idx="minor"/>
        </p:style>
      </p:sp>
      <p:sp>
        <p:nvSpPr>
          <p:cNvPr id="225" name="CustomShape 3"/>
          <p:cNvSpPr/>
          <p:nvPr/>
        </p:nvSpPr>
        <p:spPr>
          <a:xfrm>
            <a:off x="222120" y="1713960"/>
            <a:ext cx="8750520" cy="31078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800" spc="-1" strike="noStrike">
                <a:solidFill>
                  <a:srgbClr val="000000"/>
                </a:solidFill>
                <a:latin typeface="Calibri"/>
                <a:ea typeface="DejaVu Sans"/>
              </a:rPr>
              <a:t>Disadvantages:</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Calibri"/>
                <a:ea typeface="DejaVu Sans"/>
              </a:rPr>
              <a:t>it doesn't allow concurrent read, which can potentially limit scalability</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Calibri"/>
                <a:ea typeface="DejaVu Sans"/>
              </a:rPr>
              <a:t>it can only be used to control access of shared object within the same JVM. If you have more than one JVM and need to synchronized access to a shared file system or database, the Java synchronized keyword is not at all sufficient</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Calibri"/>
                <a:ea typeface="DejaVu Sans"/>
              </a:rPr>
              <a:t>performance cost</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Calibri"/>
                <a:ea typeface="DejaVu Sans"/>
              </a:rPr>
              <a:t>deadlock or starvation</a:t>
            </a:r>
            <a:endParaRPr b="0" lang="en-US" sz="1800" spc="-1" strike="noStrike">
              <a:latin typeface="Arial"/>
            </a:endParaRPr>
          </a:p>
          <a:p>
            <a:pPr>
              <a:lnSpc>
                <a:spcPct val="100000"/>
              </a:lnSpc>
            </a:pPr>
            <a:br/>
            <a:endParaRPr b="0" lang="en-US" sz="1800" spc="-1" strike="noStrike">
              <a:latin typeface="Arial"/>
            </a:endParaRPr>
          </a:p>
          <a:p>
            <a:pPr>
              <a:lnSpc>
                <a:spcPct val="100000"/>
              </a:lnSpc>
            </a:pPr>
            <a:endParaRPr b="0" lang="en-US"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Synchronization</a:t>
            </a:r>
            <a:endParaRPr b="0" lang="en-US" sz="2800" spc="-1" strike="noStrike">
              <a:latin typeface="Arial"/>
            </a:endParaRPr>
          </a:p>
        </p:txBody>
      </p:sp>
      <p:pic>
        <p:nvPicPr>
          <p:cNvPr id="227" name="Picture 2" descr=""/>
          <p:cNvPicPr/>
          <p:nvPr/>
        </p:nvPicPr>
        <p:blipFill>
          <a:blip r:embed="rId1"/>
          <a:stretch/>
        </p:blipFill>
        <p:spPr>
          <a:xfrm>
            <a:off x="846720" y="2763000"/>
            <a:ext cx="3342600" cy="1361520"/>
          </a:xfrm>
          <a:prstGeom prst="rect">
            <a:avLst/>
          </a:prstGeom>
          <a:ln>
            <a:noFill/>
          </a:ln>
        </p:spPr>
      </p:pic>
      <p:sp>
        <p:nvSpPr>
          <p:cNvPr id="228" name="CustomShape 2"/>
          <p:cNvSpPr/>
          <p:nvPr/>
        </p:nvSpPr>
        <p:spPr>
          <a:xfrm>
            <a:off x="405000" y="1659960"/>
            <a:ext cx="7569360" cy="912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Deadlock - </a:t>
            </a:r>
            <a:r>
              <a:rPr b="0" lang="en-US" sz="1800" spc="-1" strike="noStrike">
                <a:solidFill>
                  <a:srgbClr val="000000"/>
                </a:solidFill>
                <a:latin typeface="Calibri"/>
                <a:ea typeface="DejaVu Sans"/>
              </a:rPr>
              <a:t>describes a situation where two or more threads are blocked forever, waiting for each other</a:t>
            </a:r>
            <a:endParaRPr b="0" lang="en-US" sz="1800" spc="-1" strike="noStrike">
              <a:latin typeface="Arial"/>
            </a:endParaRPr>
          </a:p>
          <a:p>
            <a:pPr>
              <a:lnSpc>
                <a:spcPct val="100000"/>
              </a:lnSpc>
            </a:pPr>
            <a:endParaRPr b="0" lang="en-US"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Synchronization</a:t>
            </a:r>
            <a:endParaRPr b="0" lang="en-US" sz="2800" spc="-1" strike="noStrike">
              <a:latin typeface="Arial"/>
            </a:endParaRPr>
          </a:p>
        </p:txBody>
      </p:sp>
      <p:pic>
        <p:nvPicPr>
          <p:cNvPr id="230" name="Picture 2" descr=""/>
          <p:cNvPicPr/>
          <p:nvPr/>
        </p:nvPicPr>
        <p:blipFill>
          <a:blip r:embed="rId1"/>
          <a:stretch/>
        </p:blipFill>
        <p:spPr>
          <a:xfrm>
            <a:off x="620280" y="2897640"/>
            <a:ext cx="6752520" cy="2237760"/>
          </a:xfrm>
          <a:prstGeom prst="rect">
            <a:avLst/>
          </a:prstGeom>
          <a:ln>
            <a:noFill/>
          </a:ln>
        </p:spPr>
      </p:pic>
      <p:sp>
        <p:nvSpPr>
          <p:cNvPr id="231" name="CustomShape 2"/>
          <p:cNvSpPr/>
          <p:nvPr/>
        </p:nvSpPr>
        <p:spPr>
          <a:xfrm>
            <a:off x="584640" y="1802160"/>
            <a:ext cx="7943760" cy="1186560"/>
          </a:xfrm>
          <a:prstGeom prst="rect">
            <a:avLst/>
          </a:prstGeom>
          <a:noFill/>
          <a:ln>
            <a:noFill/>
          </a:ln>
        </p:spPr>
        <p:style>
          <a:lnRef idx="0"/>
          <a:fillRef idx="0"/>
          <a:effectRef idx="0"/>
          <a:fontRef idx="minor"/>
        </p:style>
        <p:txBody>
          <a:bodyPr lIns="90000" rIns="90000" tIns="45000" bIns="45000"/>
          <a:p>
            <a:pPr>
              <a:lnSpc>
                <a:spcPct val="100000"/>
              </a:lnSpc>
            </a:pPr>
            <a:r>
              <a:rPr b="1" i="1" lang="en-US" sz="1800" spc="-1" strike="noStrike">
                <a:solidFill>
                  <a:srgbClr val="000000"/>
                </a:solidFill>
                <a:latin typeface="Calibri"/>
                <a:ea typeface="DejaVu Sans"/>
              </a:rPr>
              <a:t>Starvation</a:t>
            </a:r>
            <a:r>
              <a:rPr b="0" lang="en-US" sz="1800" spc="-1" strike="noStrike">
                <a:solidFill>
                  <a:srgbClr val="000000"/>
                </a:solidFill>
                <a:latin typeface="Calibri"/>
                <a:ea typeface="DejaVu Sans"/>
              </a:rPr>
              <a:t> describes a situation where a thread is unable to gain regular access to shared resources and is unable to make progress. This happens when shared resources are made unavailable for long periods by "greedy" threads</a:t>
            </a:r>
            <a:endParaRPr b="0" lang="en-US"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Synchronization</a:t>
            </a:r>
            <a:endParaRPr b="0" lang="en-US" sz="2800" spc="-1" strike="noStrike">
              <a:latin typeface="Arial"/>
            </a:endParaRPr>
          </a:p>
        </p:txBody>
      </p:sp>
      <p:sp>
        <p:nvSpPr>
          <p:cNvPr id="233" name="CustomShape 2"/>
          <p:cNvSpPr/>
          <p:nvPr/>
        </p:nvSpPr>
        <p:spPr>
          <a:xfrm>
            <a:off x="405000" y="1659960"/>
            <a:ext cx="7569360" cy="3655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Livelock - </a:t>
            </a:r>
            <a:r>
              <a:rPr b="0" lang="en-US" sz="1800" spc="-1" strike="noStrike">
                <a:solidFill>
                  <a:srgbClr val="000000"/>
                </a:solidFill>
                <a:latin typeface="Calibri"/>
                <a:ea typeface="DejaVu Sans"/>
              </a:rPr>
              <a:t>occurs when two or more threads are conceptually blocked forever, although they are each still active and trying to complete their task.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Livelock is a special case of resource starvation in which two or more threads actively try to acquire a set of locks, are unable to do so, and restart part of the process.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Livelock is often a result of two threads trying to resolve a deadlock.</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Synchronization</a:t>
            </a:r>
            <a:endParaRPr b="0" lang="en-US" sz="2800" spc="-1" strike="noStrike">
              <a:latin typeface="Arial"/>
            </a:endParaRPr>
          </a:p>
        </p:txBody>
      </p:sp>
      <p:sp>
        <p:nvSpPr>
          <p:cNvPr id="235" name="CustomShape 2"/>
          <p:cNvSpPr/>
          <p:nvPr/>
        </p:nvSpPr>
        <p:spPr>
          <a:xfrm>
            <a:off x="405000" y="1659960"/>
            <a:ext cx="7569360" cy="40968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Race Condition - </a:t>
            </a:r>
            <a:r>
              <a:rPr b="0" lang="en-US" sz="1800" spc="-1" strike="noStrike">
                <a:solidFill>
                  <a:srgbClr val="000000"/>
                </a:solidFill>
                <a:latin typeface="Calibri"/>
                <a:ea typeface="DejaVu Sans"/>
              </a:rPr>
              <a:t>is an undesirable result that occurs when two tasks, which should be completed sequentially, are completed at the same time.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Possible Outcomes for This Race Condition</a:t>
            </a:r>
            <a:endParaRPr b="0" lang="en-US" sz="1800" spc="-1" strike="noStrike">
              <a:latin typeface="Arial"/>
            </a:endParaRPr>
          </a:p>
          <a:p>
            <a:pPr marL="216000" indent="-215640">
              <a:lnSpc>
                <a:spcPct val="100000"/>
              </a:lnSpc>
              <a:buClr>
                <a:srgbClr val="000000"/>
              </a:buClr>
              <a:buFont typeface="Wingdings" charset="2"/>
              <a:buChar char=""/>
            </a:pPr>
            <a:r>
              <a:rPr b="0" lang="en-US" sz="1300" spc="-1" strike="noStrike">
                <a:solidFill>
                  <a:srgbClr val="000000"/>
                </a:solidFill>
                <a:latin typeface="Calibri"/>
                <a:ea typeface="DejaVu Sans"/>
              </a:rPr>
              <a:t>Both users are able to create accounts with username xxx.</a:t>
            </a:r>
            <a:endParaRPr b="0" lang="en-US" sz="1300" spc="-1" strike="noStrike">
              <a:latin typeface="Arial"/>
            </a:endParaRPr>
          </a:p>
          <a:p>
            <a:pPr marL="216000" indent="-215640">
              <a:lnSpc>
                <a:spcPct val="100000"/>
              </a:lnSpc>
              <a:buClr>
                <a:srgbClr val="000000"/>
              </a:buClr>
              <a:buFont typeface="Wingdings" charset="2"/>
              <a:buChar char=""/>
            </a:pPr>
            <a:r>
              <a:rPr b="0" lang="en-US" sz="1300" spc="-1" strike="noStrike">
                <a:solidFill>
                  <a:srgbClr val="000000"/>
                </a:solidFill>
                <a:latin typeface="Calibri"/>
                <a:ea typeface="DejaVu Sans"/>
              </a:rPr>
              <a:t>Both users are unable to create an account with username xxx, returning an error message to both users.</a:t>
            </a:r>
            <a:endParaRPr b="0" lang="en-US" sz="1300" spc="-1" strike="noStrike">
              <a:latin typeface="Arial"/>
            </a:endParaRPr>
          </a:p>
          <a:p>
            <a:pPr marL="216000" indent="-215640">
              <a:lnSpc>
                <a:spcPct val="100000"/>
              </a:lnSpc>
              <a:buClr>
                <a:srgbClr val="000000"/>
              </a:buClr>
              <a:buFont typeface="Wingdings" charset="2"/>
              <a:buChar char=""/>
            </a:pPr>
            <a:r>
              <a:rPr b="0" lang="en-US" sz="1300" spc="-1" strike="noStrike">
                <a:solidFill>
                  <a:srgbClr val="000000"/>
                </a:solidFill>
                <a:latin typeface="Calibri"/>
                <a:ea typeface="DejaVu Sans"/>
              </a:rPr>
              <a:t>One user is able to create the account with the username xx, while the other user receives an error message.</a:t>
            </a:r>
            <a:endParaRPr b="0" lang="en-US" sz="1300" spc="-1" strike="noStrike">
              <a:latin typeface="Arial"/>
            </a:endParaRPr>
          </a:p>
          <a:p>
            <a:pPr>
              <a:lnSpc>
                <a:spcPct val="100000"/>
              </a:lnSpc>
            </a:pPr>
            <a:endParaRPr b="0" lang="en-US" sz="1300" spc="-1" strike="noStrike">
              <a:latin typeface="Arial"/>
            </a:endParaRPr>
          </a:p>
        </p:txBody>
      </p:sp>
      <p:sp>
        <p:nvSpPr>
          <p:cNvPr id="236" name="CustomShape 3"/>
          <p:cNvSpPr/>
          <p:nvPr/>
        </p:nvSpPr>
        <p:spPr>
          <a:xfrm>
            <a:off x="5669280" y="3017520"/>
            <a:ext cx="2377080" cy="7311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Registration Server</a:t>
            </a:r>
            <a:endParaRPr b="0" lang="en-US" sz="1800" spc="-1" strike="noStrike">
              <a:latin typeface="Arial"/>
            </a:endParaRPr>
          </a:p>
        </p:txBody>
      </p:sp>
      <p:sp>
        <p:nvSpPr>
          <p:cNvPr id="237" name="CustomShape 4"/>
          <p:cNvSpPr/>
          <p:nvPr/>
        </p:nvSpPr>
        <p:spPr>
          <a:xfrm>
            <a:off x="1188720" y="2926080"/>
            <a:ext cx="1096920" cy="365400"/>
          </a:xfrm>
          <a:custGeom>
            <a:avLst/>
            <a:gdLst/>
            <a:ahLst/>
            <a:rect l="l" t="t" r="r" b="b"/>
            <a:pathLst>
              <a:path w="3049" h="1018">
                <a:moveTo>
                  <a:pt x="169" y="0"/>
                </a:moveTo>
                <a:cubicBezTo>
                  <a:pt x="84" y="0"/>
                  <a:pt x="0" y="84"/>
                  <a:pt x="0" y="169"/>
                </a:cubicBezTo>
                <a:lnTo>
                  <a:pt x="0" y="847"/>
                </a:lnTo>
                <a:cubicBezTo>
                  <a:pt x="0" y="932"/>
                  <a:pt x="84" y="1017"/>
                  <a:pt x="169" y="1017"/>
                </a:cubicBezTo>
                <a:lnTo>
                  <a:pt x="2879" y="1017"/>
                </a:lnTo>
                <a:cubicBezTo>
                  <a:pt x="2963" y="1017"/>
                  <a:pt x="3048" y="932"/>
                  <a:pt x="3048" y="847"/>
                </a:cubicBezTo>
                <a:lnTo>
                  <a:pt x="3048" y="169"/>
                </a:lnTo>
                <a:cubicBezTo>
                  <a:pt x="3048" y="84"/>
                  <a:pt x="2963" y="0"/>
                  <a:pt x="2879" y="0"/>
                </a:cubicBezTo>
                <a:lnTo>
                  <a:pt x="169"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User1</a:t>
            </a:r>
            <a:endParaRPr b="0" lang="en-US" sz="1800" spc="-1" strike="noStrike">
              <a:latin typeface="Arial"/>
            </a:endParaRPr>
          </a:p>
        </p:txBody>
      </p:sp>
      <p:sp>
        <p:nvSpPr>
          <p:cNvPr id="238" name="CustomShape 5"/>
          <p:cNvSpPr/>
          <p:nvPr/>
        </p:nvSpPr>
        <p:spPr>
          <a:xfrm>
            <a:off x="1188720" y="3566160"/>
            <a:ext cx="1096920" cy="365400"/>
          </a:xfrm>
          <a:custGeom>
            <a:avLst/>
            <a:gdLst/>
            <a:ahLst/>
            <a:rect l="l" t="t" r="r" b="b"/>
            <a:pathLst>
              <a:path w="3049" h="1018">
                <a:moveTo>
                  <a:pt x="169" y="0"/>
                </a:moveTo>
                <a:cubicBezTo>
                  <a:pt x="84" y="0"/>
                  <a:pt x="0" y="84"/>
                  <a:pt x="0" y="169"/>
                </a:cubicBezTo>
                <a:lnTo>
                  <a:pt x="0" y="847"/>
                </a:lnTo>
                <a:cubicBezTo>
                  <a:pt x="0" y="932"/>
                  <a:pt x="84" y="1017"/>
                  <a:pt x="169" y="1017"/>
                </a:cubicBezTo>
                <a:lnTo>
                  <a:pt x="2879" y="1017"/>
                </a:lnTo>
                <a:cubicBezTo>
                  <a:pt x="2963" y="1017"/>
                  <a:pt x="3048" y="932"/>
                  <a:pt x="3048" y="847"/>
                </a:cubicBezTo>
                <a:lnTo>
                  <a:pt x="3048" y="169"/>
                </a:lnTo>
                <a:cubicBezTo>
                  <a:pt x="3048" y="84"/>
                  <a:pt x="2963" y="0"/>
                  <a:pt x="2879" y="0"/>
                </a:cubicBezTo>
                <a:lnTo>
                  <a:pt x="169"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User2</a:t>
            </a:r>
            <a:endParaRPr b="0" lang="en-US" sz="1800" spc="-1" strike="noStrike">
              <a:latin typeface="Arial"/>
            </a:endParaRPr>
          </a:p>
        </p:txBody>
      </p:sp>
      <p:sp>
        <p:nvSpPr>
          <p:cNvPr id="239" name="CustomShape 6"/>
          <p:cNvSpPr/>
          <p:nvPr/>
        </p:nvSpPr>
        <p:spPr>
          <a:xfrm>
            <a:off x="2286000" y="3108960"/>
            <a:ext cx="3382920" cy="91080"/>
          </a:xfrm>
          <a:custGeom>
            <a:avLst/>
            <a:gdLst/>
            <a:ahLst/>
            <a:rect l="l" t="t" r="r" b="b"/>
            <a:pathLst>
              <a:path w="9400" h="256">
                <a:moveTo>
                  <a:pt x="0" y="63"/>
                </a:moveTo>
                <a:lnTo>
                  <a:pt x="7049" y="63"/>
                </a:lnTo>
                <a:lnTo>
                  <a:pt x="7049" y="0"/>
                </a:lnTo>
                <a:lnTo>
                  <a:pt x="9399" y="127"/>
                </a:lnTo>
                <a:lnTo>
                  <a:pt x="7049" y="255"/>
                </a:lnTo>
                <a:lnTo>
                  <a:pt x="7049" y="191"/>
                </a:lnTo>
                <a:lnTo>
                  <a:pt x="0" y="191"/>
                </a:lnTo>
                <a:lnTo>
                  <a:pt x="0" y="63"/>
                </a:lnTo>
              </a:path>
            </a:pathLst>
          </a:custGeom>
          <a:solidFill>
            <a:srgbClr val="729fcf"/>
          </a:solidFill>
          <a:ln>
            <a:solidFill>
              <a:srgbClr val="3465a4"/>
            </a:solidFill>
          </a:ln>
        </p:spPr>
        <p:style>
          <a:lnRef idx="0"/>
          <a:fillRef idx="0"/>
          <a:effectRef idx="0"/>
          <a:fontRef idx="minor"/>
        </p:style>
      </p:sp>
      <p:sp>
        <p:nvSpPr>
          <p:cNvPr id="240" name="CustomShape 7"/>
          <p:cNvSpPr/>
          <p:nvPr/>
        </p:nvSpPr>
        <p:spPr>
          <a:xfrm>
            <a:off x="2286000" y="3657600"/>
            <a:ext cx="3382920" cy="91080"/>
          </a:xfrm>
          <a:custGeom>
            <a:avLst/>
            <a:gdLst/>
            <a:ahLst/>
            <a:rect l="l" t="t" r="r" b="b"/>
            <a:pathLst>
              <a:path w="9400" h="256">
                <a:moveTo>
                  <a:pt x="0" y="63"/>
                </a:moveTo>
                <a:lnTo>
                  <a:pt x="7049" y="63"/>
                </a:lnTo>
                <a:lnTo>
                  <a:pt x="7049" y="0"/>
                </a:lnTo>
                <a:lnTo>
                  <a:pt x="9399" y="127"/>
                </a:lnTo>
                <a:lnTo>
                  <a:pt x="7049" y="255"/>
                </a:lnTo>
                <a:lnTo>
                  <a:pt x="7049" y="191"/>
                </a:lnTo>
                <a:lnTo>
                  <a:pt x="0" y="191"/>
                </a:lnTo>
                <a:lnTo>
                  <a:pt x="0" y="63"/>
                </a:lnTo>
              </a:path>
            </a:pathLst>
          </a:custGeom>
          <a:solidFill>
            <a:srgbClr val="729fcf"/>
          </a:solidFill>
          <a:ln>
            <a:solidFill>
              <a:srgbClr val="3465a4"/>
            </a:solidFill>
          </a:ln>
        </p:spPr>
        <p:style>
          <a:lnRef idx="0"/>
          <a:fillRef idx="0"/>
          <a:effectRef idx="0"/>
          <a:fontRef idx="minor"/>
        </p:style>
      </p:sp>
      <p:sp>
        <p:nvSpPr>
          <p:cNvPr id="241" name="CustomShape 8"/>
          <p:cNvSpPr/>
          <p:nvPr/>
        </p:nvSpPr>
        <p:spPr>
          <a:xfrm>
            <a:off x="2286000" y="2743200"/>
            <a:ext cx="2559960" cy="45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Create username  xxx</a:t>
            </a:r>
            <a:endParaRPr b="0" lang="en-US" sz="1800" spc="-1" strike="noStrike">
              <a:latin typeface="Arial"/>
            </a:endParaRPr>
          </a:p>
        </p:txBody>
      </p:sp>
      <p:sp>
        <p:nvSpPr>
          <p:cNvPr id="242" name="CustomShape 9"/>
          <p:cNvSpPr/>
          <p:nvPr/>
        </p:nvSpPr>
        <p:spPr>
          <a:xfrm>
            <a:off x="2286000" y="3291840"/>
            <a:ext cx="2559960" cy="45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Create username  xxx</a:t>
            </a:r>
            <a:endParaRPr b="0" lang="en-US"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Share Resources</a:t>
            </a:r>
            <a:endParaRPr b="0" lang="en-US" sz="3200" spc="-1" strike="noStrike">
              <a:latin typeface="Arial"/>
            </a:endParaRPr>
          </a:p>
        </p:txBody>
      </p:sp>
      <p:sp>
        <p:nvSpPr>
          <p:cNvPr id="244" name="CustomShape 2"/>
          <p:cNvSpPr/>
          <p:nvPr/>
        </p:nvSpPr>
        <p:spPr>
          <a:xfrm>
            <a:off x="594360" y="1638000"/>
            <a:ext cx="2341440" cy="366120"/>
          </a:xfrm>
          <a:prstGeom prst="rect">
            <a:avLst/>
          </a:prstGeom>
          <a:noFill/>
          <a:ln>
            <a:noFill/>
          </a:ln>
        </p:spPr>
        <p:style>
          <a:lnRef idx="0"/>
          <a:fillRef idx="0"/>
          <a:effectRef idx="0"/>
          <a:fontRef idx="minor"/>
        </p:style>
        <p:txBody>
          <a:bodyPr wrap="none" lIns="90000" rIns="90000" tIns="45000" bIns="45000" anchor="ctr"/>
          <a:p>
            <a:pPr>
              <a:lnSpc>
                <a:spcPct val="100000"/>
              </a:lnSpc>
            </a:pPr>
            <a:r>
              <a:rPr b="1" lang="en-US" sz="1800" spc="-1" strike="noStrike">
                <a:solidFill>
                  <a:srgbClr val="000000"/>
                </a:solidFill>
                <a:latin typeface="Arial"/>
                <a:ea typeface="DejaVu Sans"/>
              </a:rPr>
              <a:t>Producer/consumer</a:t>
            </a:r>
            <a:endParaRPr b="0" lang="en-US" sz="1800" spc="-1" strike="noStrike">
              <a:latin typeface="Arial"/>
            </a:endParaRPr>
          </a:p>
        </p:txBody>
      </p:sp>
      <p:sp>
        <p:nvSpPr>
          <p:cNvPr id="245" name="CustomShape 3"/>
          <p:cNvSpPr/>
          <p:nvPr/>
        </p:nvSpPr>
        <p:spPr>
          <a:xfrm>
            <a:off x="583200" y="2301120"/>
            <a:ext cx="4571280" cy="2833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ourier New"/>
                <a:ea typeface="DejaVu Sans"/>
              </a:rPr>
              <a:t>class Buffer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private int number = -1;</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 int get()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return number;</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 void put(int number)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this.number = number;</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a:t>
            </a:r>
            <a:endParaRPr b="0" lang="en-US"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Share Resources</a:t>
            </a:r>
            <a:endParaRPr b="0" lang="en-US" sz="3200" spc="-1" strike="noStrike">
              <a:latin typeface="Arial"/>
            </a:endParaRPr>
          </a:p>
        </p:txBody>
      </p:sp>
      <p:sp>
        <p:nvSpPr>
          <p:cNvPr id="247" name="CustomShape 2"/>
          <p:cNvSpPr/>
          <p:nvPr/>
        </p:nvSpPr>
        <p:spPr>
          <a:xfrm>
            <a:off x="419760" y="1489320"/>
            <a:ext cx="7973640" cy="4478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ourier New"/>
                <a:ea typeface="DejaVu Sans"/>
              </a:rPr>
              <a:t>class Producator extends Thread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private Buffer buffer;</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 Producator(Buffer b)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buffer = b;</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 void run()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for (int i = 0; i &lt; 10; i++)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buffer.put(i);</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System.out.println("Producatorul a pus:\t" + i);</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try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sleep((int)(Math.random() * 100));</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catch (InterruptedException e) {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a:t>
            </a:r>
            <a:endParaRPr b="0" lang="en-US" sz="1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Share Resources</a:t>
            </a:r>
            <a:endParaRPr b="0" lang="en-US" sz="3200" spc="-1" strike="noStrike">
              <a:latin typeface="Arial"/>
            </a:endParaRPr>
          </a:p>
        </p:txBody>
      </p:sp>
      <p:sp>
        <p:nvSpPr>
          <p:cNvPr id="249" name="CustomShape 2"/>
          <p:cNvSpPr/>
          <p:nvPr/>
        </p:nvSpPr>
        <p:spPr>
          <a:xfrm>
            <a:off x="464760" y="1443960"/>
            <a:ext cx="7958880" cy="39304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ourier New"/>
                <a:ea typeface="DejaVu Sans"/>
              </a:rPr>
              <a:t>class Consumator extends Thread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private Buffer buffer;</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 Consumator(Buffer b)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buffer = b;</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 void run()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int value = 0;</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for (int i = 0; i &lt; 10; i++)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value = buffer.get();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System.out.println("Consumatorul a primit:\t" + value);</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a:t>
            </a:r>
            <a:endParaRPr b="0" lang="en-US" sz="1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Defining Threads</a:t>
            </a:r>
            <a:endParaRPr b="0" lang="en-US" sz="2800" spc="-1" strike="noStrike">
              <a:latin typeface="Arial"/>
            </a:endParaRPr>
          </a:p>
        </p:txBody>
      </p:sp>
      <p:sp>
        <p:nvSpPr>
          <p:cNvPr id="143" name="CustomShape 2"/>
          <p:cNvSpPr/>
          <p:nvPr/>
        </p:nvSpPr>
        <p:spPr>
          <a:xfrm>
            <a:off x="472320" y="1846800"/>
            <a:ext cx="8213760" cy="4478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 thread is an instance of class </a:t>
            </a:r>
            <a:r>
              <a:rPr b="1" i="1" lang="en-US" sz="1800" spc="-1" strike="noStrike">
                <a:solidFill>
                  <a:srgbClr val="000000"/>
                </a:solidFill>
                <a:latin typeface="Calibri"/>
                <a:ea typeface="DejaVu Sans"/>
              </a:rPr>
              <a:t>java.lang.Thread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An instance of Thread is just…an object.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Like any other object in Java, it has variables and methods, and lives and dies on the heap. But a </a:t>
            </a:r>
            <a:r>
              <a:rPr b="0" i="1" lang="en-US" sz="1800" spc="-1" strike="noStrike">
                <a:solidFill>
                  <a:srgbClr val="000000"/>
                </a:solidFill>
                <a:latin typeface="Calibri"/>
                <a:ea typeface="DejaVu Sans"/>
              </a:rPr>
              <a:t>thread of execution </a:t>
            </a:r>
            <a:r>
              <a:rPr b="0" lang="en-US" sz="1800" spc="-1" strike="noStrike">
                <a:solidFill>
                  <a:srgbClr val="000000"/>
                </a:solidFill>
                <a:latin typeface="Calibri"/>
                <a:ea typeface="DejaVu Sans"/>
              </a:rPr>
              <a:t>has its own call stack. In Java, there is </a:t>
            </a:r>
            <a:r>
              <a:rPr b="0" i="1" lang="en-US" sz="1800" spc="-1" strike="noStrike">
                <a:solidFill>
                  <a:srgbClr val="000000"/>
                </a:solidFill>
                <a:latin typeface="Calibri"/>
                <a:ea typeface="DejaVu Sans"/>
              </a:rPr>
              <a:t>one call stack per thread</a:t>
            </a:r>
            <a:r>
              <a:rPr b="0" lang="en-US" sz="1800" spc="-1" strike="noStrike">
                <a:solidFill>
                  <a:srgbClr val="000000"/>
                </a:solidFill>
                <a:latin typeface="Calibri"/>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The main() method, runs in one thread, called (surprisingly) the </a:t>
            </a:r>
            <a:r>
              <a:rPr b="0" i="1" lang="en-US" sz="1800" spc="-1" strike="noStrike">
                <a:solidFill>
                  <a:srgbClr val="000000"/>
                </a:solidFill>
                <a:latin typeface="Calibri"/>
                <a:ea typeface="DejaVu Sans"/>
              </a:rPr>
              <a:t>main </a:t>
            </a:r>
            <a:r>
              <a:rPr b="0" lang="en-US" sz="1800" spc="-1" strike="noStrike">
                <a:solidFill>
                  <a:srgbClr val="000000"/>
                </a:solidFill>
                <a:latin typeface="Calibri"/>
                <a:ea typeface="DejaVu Sans"/>
              </a:rPr>
              <a:t>thread. If you look at the main call stack (in debugging mode), you'd see that main() is the first method on the stack—the method at the bottom.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As soon as you create a </a:t>
            </a:r>
            <a:r>
              <a:rPr b="0" i="1" lang="en-US" sz="1800" spc="-1" strike="noStrike">
                <a:solidFill>
                  <a:srgbClr val="000000"/>
                </a:solidFill>
                <a:latin typeface="Calibri"/>
                <a:ea typeface="DejaVu Sans"/>
              </a:rPr>
              <a:t>new </a:t>
            </a:r>
            <a:r>
              <a:rPr b="0" lang="en-US" sz="1800" spc="-1" strike="noStrike">
                <a:solidFill>
                  <a:srgbClr val="000000"/>
                </a:solidFill>
                <a:latin typeface="Calibri"/>
                <a:ea typeface="DejaVu Sans"/>
              </a:rPr>
              <a:t>thread, a new stack materializes and methods called from </a:t>
            </a:r>
            <a:r>
              <a:rPr b="0" i="1" lang="en-US" sz="1800" spc="-1" strike="noStrike">
                <a:solidFill>
                  <a:srgbClr val="000000"/>
                </a:solidFill>
                <a:latin typeface="Calibri"/>
                <a:ea typeface="DejaVu Sans"/>
              </a:rPr>
              <a:t>that </a:t>
            </a:r>
            <a:r>
              <a:rPr b="0" lang="en-US" sz="1800" spc="-1" strike="noStrike">
                <a:solidFill>
                  <a:srgbClr val="000000"/>
                </a:solidFill>
                <a:latin typeface="Calibri"/>
                <a:ea typeface="DejaVu Sans"/>
              </a:rPr>
              <a:t>thread run in a call stack that's separate from the main() call stack. That second new call stack is said to run concurrently.</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Share Resources</a:t>
            </a:r>
            <a:endParaRPr b="0" lang="en-US" sz="3200" spc="-1" strike="noStrike">
              <a:latin typeface="Arial"/>
            </a:endParaRPr>
          </a:p>
        </p:txBody>
      </p:sp>
      <p:sp>
        <p:nvSpPr>
          <p:cNvPr id="251" name="CustomShape 2"/>
          <p:cNvSpPr/>
          <p:nvPr/>
        </p:nvSpPr>
        <p:spPr>
          <a:xfrm>
            <a:off x="628200" y="1583280"/>
            <a:ext cx="5944320" cy="3383640"/>
          </a:xfrm>
          <a:prstGeom prst="rect">
            <a:avLst/>
          </a:prstGeom>
          <a:noFill/>
          <a:ln>
            <a:noFill/>
          </a:ln>
        </p:spPr>
        <p:style>
          <a:lnRef idx="0"/>
          <a:fillRef idx="0"/>
          <a:effectRef idx="0"/>
          <a:fontRef idx="minor"/>
        </p:style>
        <p:txBody>
          <a:bodyPr wrap="none" lIns="90000" rIns="90000" tIns="45000" bIns="45000" anchor="ctr"/>
          <a:p>
            <a:pPr>
              <a:lnSpc>
                <a:spcPct val="100000"/>
              </a:lnSpc>
            </a:pPr>
            <a:r>
              <a:rPr b="1" lang="en-US" sz="1800" spc="-1" strike="noStrike">
                <a:solidFill>
                  <a:srgbClr val="000000"/>
                </a:solidFill>
                <a:latin typeface="Arial"/>
                <a:ea typeface="DejaVu Sans"/>
              </a:rPr>
              <a:t>Use synchronized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public </a:t>
            </a:r>
            <a:r>
              <a:rPr b="1" lang="en-US" sz="1800" spc="-1" strike="noStrike">
                <a:solidFill>
                  <a:srgbClr val="000000"/>
                </a:solidFill>
                <a:latin typeface="Courier New"/>
                <a:ea typeface="DejaVu Sans"/>
              </a:rPr>
              <a:t>synchronized</a:t>
            </a:r>
            <a:r>
              <a:rPr b="0" lang="en-US" sz="1800" spc="-1" strike="noStrike">
                <a:solidFill>
                  <a:srgbClr val="000000"/>
                </a:solidFill>
                <a:latin typeface="Courier New"/>
                <a:ea typeface="DejaVu Sans"/>
              </a:rPr>
              <a:t> void put(int number)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buffer blocked by producer</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buffer un-blocked by producer</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public </a:t>
            </a:r>
            <a:r>
              <a:rPr b="1" lang="en-US" sz="1800" spc="-1" strike="noStrike">
                <a:solidFill>
                  <a:srgbClr val="000000"/>
                </a:solidFill>
                <a:latin typeface="Courier New"/>
                <a:ea typeface="DejaVu Sans"/>
              </a:rPr>
              <a:t>synchronized</a:t>
            </a:r>
            <a:r>
              <a:rPr b="0" lang="en-US" sz="1800" spc="-1" strike="noStrike">
                <a:solidFill>
                  <a:srgbClr val="000000"/>
                </a:solidFill>
                <a:latin typeface="Courier New"/>
                <a:ea typeface="DejaVu Sans"/>
              </a:rPr>
              <a:t> int get()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buffer blocked by consumer</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buffer un-blocked by consumer</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a:t>
            </a:r>
            <a:endParaRPr b="0" lang="en-US"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Cooperation between tasks</a:t>
            </a:r>
            <a:endParaRPr b="0" lang="en-US" sz="3200" spc="-1" strike="noStrike">
              <a:latin typeface="Arial"/>
            </a:endParaRPr>
          </a:p>
        </p:txBody>
      </p:sp>
      <p:sp>
        <p:nvSpPr>
          <p:cNvPr id="253" name="CustomShape 2"/>
          <p:cNvSpPr/>
          <p:nvPr/>
        </p:nvSpPr>
        <p:spPr>
          <a:xfrm>
            <a:off x="254880" y="1422360"/>
            <a:ext cx="8738640" cy="4479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wait - notify</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class Buffer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private int number = -1;</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private boolean available = false;</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 synchronized int get()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while (!available)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try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wait(); // Wait for producer to put a value</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catch (InterruptedException e)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e.printStackTrace();</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available = false;</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notifyAll();</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return number;</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Cooperation between tasks</a:t>
            </a:r>
            <a:endParaRPr b="0" lang="en-US" sz="3200" spc="-1" strike="noStrike">
              <a:latin typeface="Arial"/>
            </a:endParaRPr>
          </a:p>
        </p:txBody>
      </p:sp>
      <p:sp>
        <p:nvSpPr>
          <p:cNvPr id="255" name="CustomShape 2"/>
          <p:cNvSpPr/>
          <p:nvPr/>
        </p:nvSpPr>
        <p:spPr>
          <a:xfrm>
            <a:off x="403560" y="1938960"/>
            <a:ext cx="8050320" cy="39322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 synchronized void put(int number)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while (available)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try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wait(); // Wait for consumer to take value</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catch (InterruptedException e) {</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e.printStackTrace();</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this.number = number;</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available = true;</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notifyAll();</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r>
              <a:rPr b="0" lang="en-US" sz="1800" spc="-1" strike="noStrike">
                <a:solidFill>
                  <a:srgbClr val="000000"/>
                </a:solidFill>
                <a:latin typeface="Courier New"/>
                <a:ea typeface="DejaVu Sans"/>
              </a:rPr>
              <a:t>}</a:t>
            </a:r>
            <a:endParaRPr b="0" lang="en-US" sz="1800" spc="-1" strike="noStrike">
              <a:latin typeface="Arial"/>
            </a:endParaRPr>
          </a:p>
          <a:p>
            <a:pPr>
              <a:lnSpc>
                <a:spcPct val="100000"/>
              </a:lnSpc>
            </a:pPr>
            <a:endParaRPr b="0" lang="en-US" sz="1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Cooperation between tasks</a:t>
            </a:r>
            <a:endParaRPr b="0" lang="en-US" sz="3200" spc="-1" strike="noStrike">
              <a:latin typeface="Arial"/>
            </a:endParaRPr>
          </a:p>
        </p:txBody>
      </p:sp>
      <p:sp>
        <p:nvSpPr>
          <p:cNvPr id="257" name="CustomShape 2"/>
          <p:cNvSpPr/>
          <p:nvPr/>
        </p:nvSpPr>
        <p:spPr>
          <a:xfrm>
            <a:off x="457200" y="1775880"/>
            <a:ext cx="8370720" cy="3381120"/>
          </a:xfrm>
          <a:prstGeom prst="rect">
            <a:avLst/>
          </a:prstGeom>
          <a:noFill/>
          <a:ln>
            <a:noFill/>
          </a:ln>
        </p:spPr>
        <p:style>
          <a:lnRef idx="0"/>
          <a:fillRef idx="0"/>
          <a:effectRef idx="0"/>
          <a:fontRef idx="minor"/>
        </p:style>
        <p:txBody>
          <a:bodyPr lIns="90000" rIns="90000" tIns="45000" bIns="45000"/>
          <a:p>
            <a:pPr>
              <a:lnSpc>
                <a:spcPct val="100000"/>
              </a:lnSpc>
            </a:pPr>
            <a:r>
              <a:rPr b="1" i="1" lang="en-US" sz="1800" spc="-1" strike="noStrike">
                <a:solidFill>
                  <a:srgbClr val="221c1d"/>
                </a:solidFill>
                <a:latin typeface="Calibri"/>
                <a:ea typeface="DejaVu Sans"/>
              </a:rPr>
              <a:t>wait(), notify(), </a:t>
            </a:r>
            <a:r>
              <a:rPr b="0" lang="en-US" sz="1800" spc="-1" strike="noStrike">
                <a:solidFill>
                  <a:srgbClr val="221c1d"/>
                </a:solidFill>
                <a:latin typeface="Calibri"/>
                <a:ea typeface="DejaVu Sans"/>
              </a:rPr>
              <a:t>and</a:t>
            </a:r>
            <a:r>
              <a:rPr b="1" i="1" lang="en-US" sz="1800" spc="-1" strike="noStrike">
                <a:solidFill>
                  <a:srgbClr val="221c1d"/>
                </a:solidFill>
                <a:latin typeface="Calibri"/>
                <a:ea typeface="DejaVu Sans"/>
              </a:rPr>
              <a:t> notifyAll() </a:t>
            </a:r>
            <a:r>
              <a:rPr b="0" lang="en-US" sz="1800" spc="-1" strike="noStrike">
                <a:solidFill>
                  <a:srgbClr val="221c1d"/>
                </a:solidFill>
                <a:latin typeface="Calibri"/>
                <a:ea typeface="DejaVu Sans"/>
              </a:rPr>
              <a:t>must be called from within a synchronized context!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221c1d"/>
                </a:solidFill>
                <a:latin typeface="Calibri"/>
                <a:ea typeface="DejaVu Sans"/>
              </a:rPr>
              <a:t>A thread can't invoke a wait or notify method on an object unless it owns that object's lock.</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221c1d"/>
                </a:solidFill>
                <a:latin typeface="Calibri"/>
                <a:ea typeface="DejaVu Sans"/>
              </a:rPr>
              <a:t>When we enter a synchronized non-static method, we automatically acquire the lock</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associated with the current instance of the class whose code we're executing (the this instance). Acquiring a lock for an object is also known as getting the lock, or locking the object, locking on the object, or synchronizing on the object</a:t>
            </a:r>
            <a:endParaRPr b="0" lang="en-US" sz="18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2755440" y="31752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Volatile keyword</a:t>
            </a:r>
            <a:endParaRPr b="0" lang="en-US" sz="3200" spc="-1" strike="noStrike">
              <a:latin typeface="Arial"/>
            </a:endParaRPr>
          </a:p>
        </p:txBody>
      </p:sp>
      <p:sp>
        <p:nvSpPr>
          <p:cNvPr id="259" name="CustomShape 2"/>
          <p:cNvSpPr/>
          <p:nvPr/>
        </p:nvSpPr>
        <p:spPr>
          <a:xfrm>
            <a:off x="457200" y="1737360"/>
            <a:ext cx="8370720" cy="22845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221c1d"/>
              </a:buClr>
              <a:buFont typeface="Wingdings" charset="2"/>
              <a:buChar char=""/>
            </a:pPr>
            <a:r>
              <a:rPr b="1" lang="en-US" sz="1800" spc="-1" strike="noStrike">
                <a:solidFill>
                  <a:srgbClr val="221c1d"/>
                </a:solidFill>
                <a:latin typeface="Calibri"/>
                <a:ea typeface="DejaVu Sans"/>
              </a:rPr>
              <a:t>Volatile:</a:t>
            </a:r>
            <a:endParaRPr b="0" lang="en-US" sz="1800" spc="-1" strike="noStrike">
              <a:latin typeface="Arial"/>
            </a:endParaRPr>
          </a:p>
          <a:p>
            <a:pPr marL="216000" indent="-215640">
              <a:lnSpc>
                <a:spcPct val="100000"/>
              </a:lnSpc>
              <a:buClr>
                <a:srgbClr val="221c1d"/>
              </a:buClr>
              <a:buFont typeface="Wingdings" charset="2"/>
              <a:buChar char=""/>
            </a:pPr>
            <a:r>
              <a:rPr b="0" lang="en-US" sz="1800" spc="-1" strike="noStrike">
                <a:solidFill>
                  <a:srgbClr val="221c1d"/>
                </a:solidFill>
                <a:latin typeface="Calibri"/>
                <a:ea typeface="DejaVu Sans"/>
              </a:rPr>
              <a:t>volatile keyword in java guarantees that value of the volatile variable will always be read from main memory and that guarantees visibility of changes across threads.</a:t>
            </a:r>
            <a:r>
              <a:rPr b="1" lang="en-US" sz="1800" spc="-1" strike="noStrike">
                <a:solidFill>
                  <a:srgbClr val="221c1d"/>
                </a:solidFill>
                <a:latin typeface="Calibri"/>
                <a:ea typeface="DejaVu Sans"/>
              </a:rPr>
              <a:t> </a:t>
            </a:r>
            <a:endParaRPr b="0" lang="en-US" sz="1800" spc="-1" strike="noStrike">
              <a:latin typeface="Arial"/>
            </a:endParaRPr>
          </a:p>
          <a:p>
            <a:pPr marL="216000" indent="-215640">
              <a:lnSpc>
                <a:spcPct val="100000"/>
              </a:lnSpc>
              <a:buClr>
                <a:srgbClr val="221c1d"/>
              </a:buClr>
              <a:buFont typeface="Wingdings" charset="2"/>
              <a:buChar char=""/>
            </a:pPr>
            <a:r>
              <a:rPr b="0" lang="en-US" sz="1800" spc="-1" strike="noStrike">
                <a:solidFill>
                  <a:srgbClr val="221c1d"/>
                </a:solidFill>
                <a:latin typeface="Calibri"/>
                <a:ea typeface="DejaVu Sans"/>
              </a:rPr>
              <a:t>can only be used for variables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60" name="" descr=""/>
          <p:cNvPicPr/>
          <p:nvPr/>
        </p:nvPicPr>
        <p:blipFill>
          <a:blip r:embed="rId1"/>
          <a:stretch/>
        </p:blipFill>
        <p:spPr>
          <a:xfrm>
            <a:off x="822960" y="3291840"/>
            <a:ext cx="2776320" cy="2405520"/>
          </a:xfrm>
          <a:prstGeom prst="rect">
            <a:avLst/>
          </a:prstGeom>
          <a:ln>
            <a:noFill/>
          </a:ln>
        </p:spPr>
      </p:pic>
      <p:pic>
        <p:nvPicPr>
          <p:cNvPr id="261" name="" descr=""/>
          <p:cNvPicPr/>
          <p:nvPr/>
        </p:nvPicPr>
        <p:blipFill>
          <a:blip r:embed="rId2"/>
          <a:stretch/>
        </p:blipFill>
        <p:spPr>
          <a:xfrm>
            <a:off x="5029200" y="3315960"/>
            <a:ext cx="2882880" cy="2444400"/>
          </a:xfrm>
          <a:prstGeom prst="rect">
            <a:avLst/>
          </a:prstGeom>
          <a:ln>
            <a:noFill/>
          </a:ln>
        </p:spPr>
      </p:pic>
      <p:sp>
        <p:nvSpPr>
          <p:cNvPr id="262" name="Line 3"/>
          <p:cNvSpPr/>
          <p:nvPr/>
        </p:nvSpPr>
        <p:spPr>
          <a:xfrm flipH="1">
            <a:off x="6675120" y="3200400"/>
            <a:ext cx="457200" cy="731520"/>
          </a:xfrm>
          <a:prstGeom prst="line">
            <a:avLst/>
          </a:prstGeom>
          <a:ln>
            <a:solidFill>
              <a:srgbClr val="000000"/>
            </a:solidFill>
            <a:tailEnd len="med" type="triangle" w="med"/>
          </a:ln>
        </p:spPr>
        <p:style>
          <a:lnRef idx="0"/>
          <a:fillRef idx="0"/>
          <a:effectRef idx="0"/>
          <a:fontRef idx="minor"/>
        </p:style>
      </p:sp>
      <p:sp>
        <p:nvSpPr>
          <p:cNvPr id="263" name="CustomShape 4"/>
          <p:cNvSpPr/>
          <p:nvPr/>
        </p:nvSpPr>
        <p:spPr>
          <a:xfrm>
            <a:off x="6675120" y="2743200"/>
            <a:ext cx="201132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Updated by only one thread</a:t>
            </a:r>
            <a:endParaRPr b="0" lang="en-US" sz="18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Working with Parallel Streams</a:t>
            </a:r>
            <a:endParaRPr b="0" lang="en-US" sz="3200" spc="-1" strike="noStrike">
              <a:latin typeface="Arial"/>
            </a:endParaRPr>
          </a:p>
        </p:txBody>
      </p:sp>
      <p:sp>
        <p:nvSpPr>
          <p:cNvPr id="265" name="CustomShape 2"/>
          <p:cNvSpPr/>
          <p:nvPr/>
        </p:nvSpPr>
        <p:spPr>
          <a:xfrm>
            <a:off x="457200" y="1737360"/>
            <a:ext cx="8370720" cy="267912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221c1d"/>
              </a:buClr>
              <a:buFont typeface="Wingdings" charset="2"/>
              <a:buChar char=""/>
            </a:pPr>
            <a:r>
              <a:rPr b="0" lang="en-US" sz="1800" spc="-1" strike="noStrike">
                <a:solidFill>
                  <a:srgbClr val="221c1d"/>
                </a:solidFill>
                <a:latin typeface="Calibri"/>
                <a:ea typeface="DejaVu Sans"/>
              </a:rPr>
              <a:t> </a:t>
            </a:r>
            <a:r>
              <a:rPr b="1" lang="en-US" sz="1800" spc="-1" strike="noStrike">
                <a:solidFill>
                  <a:srgbClr val="221c1d"/>
                </a:solidFill>
                <a:latin typeface="Calibri"/>
                <a:ea typeface="DejaVu Sans"/>
              </a:rPr>
              <a:t>parallel</a:t>
            </a:r>
            <a:r>
              <a:rPr b="0" lang="en-US" sz="1800" spc="-1" strike="noStrike">
                <a:solidFill>
                  <a:srgbClr val="221c1d"/>
                </a:solidFill>
                <a:latin typeface="Calibri"/>
                <a:ea typeface="DejaVu Sans"/>
              </a:rPr>
              <a:t>()</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	</a:t>
            </a:r>
            <a:r>
              <a:rPr b="0" lang="en-US" sz="1800" spc="-1" strike="noStrike">
                <a:solidFill>
                  <a:srgbClr val="221c1d"/>
                </a:solidFill>
                <a:latin typeface="Calibri"/>
                <a:ea typeface="DejaVu Sans"/>
              </a:rPr>
              <a:t>The first way to create a parallel stream is from an existing stream. You just call </a:t>
            </a:r>
            <a:r>
              <a:rPr b="1" lang="en-US" sz="1800" spc="-1" strike="noStrike">
                <a:solidFill>
                  <a:srgbClr val="221c1d"/>
                </a:solidFill>
                <a:latin typeface="Calibri"/>
                <a:ea typeface="DejaVu Sans"/>
              </a:rPr>
              <a:t>parallel()</a:t>
            </a:r>
            <a:r>
              <a:rPr b="0" lang="en-US" sz="1800" spc="-1" strike="noStrike">
                <a:solidFill>
                  <a:srgbClr val="221c1d"/>
                </a:solidFill>
                <a:latin typeface="Calibri"/>
                <a:ea typeface="DejaVu Sans"/>
              </a:rPr>
              <a:t> on an existing stream to convert it to one that supports multi-threaded processing, as shown in the following code: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300" spc="-1" strike="noStrike">
                <a:solidFill>
                  <a:srgbClr val="000000"/>
                </a:solidFill>
                <a:latin typeface="DejaVu Sans Mono"/>
                <a:ea typeface="DejaVu Sans Mono"/>
              </a:rPr>
              <a:t>Stream&lt;Integer&gt; stream = Arrays.</a:t>
            </a:r>
            <a:r>
              <a:rPr b="0" i="1" lang="en-US" sz="1300" spc="-1" strike="noStrike">
                <a:solidFill>
                  <a:srgbClr val="000000"/>
                </a:solidFill>
                <a:latin typeface="DejaVu Sans Mono"/>
                <a:ea typeface="DejaVu Sans Mono"/>
              </a:rPr>
              <a:t>asList</a:t>
            </a:r>
            <a:r>
              <a:rPr b="0" lang="en-US" sz="1300" spc="-1" strike="noStrike">
                <a:solidFill>
                  <a:srgbClr val="000000"/>
                </a:solidFill>
                <a:latin typeface="DejaVu Sans Mono"/>
                <a:ea typeface="DejaVu Sans Mono"/>
              </a:rPr>
              <a:t>(</a:t>
            </a:r>
            <a:r>
              <a:rPr b="0" lang="en-US" sz="1300" spc="-1" strike="noStrike">
                <a:solidFill>
                  <a:srgbClr val="0000ff"/>
                </a:solidFill>
                <a:latin typeface="DejaVu Sans Mono"/>
                <a:ea typeface="DejaVu Sans Mono"/>
              </a:rPr>
              <a:t>1</a:t>
            </a:r>
            <a:r>
              <a:rPr b="0" lang="en-US" sz="1300" spc="-1" strike="noStrike">
                <a:solidFill>
                  <a:srgbClr val="000000"/>
                </a:solidFill>
                <a:latin typeface="DejaVu Sans Mono"/>
                <a:ea typeface="DejaVu Sans Mono"/>
              </a:rPr>
              <a:t>,</a:t>
            </a:r>
            <a:r>
              <a:rPr b="0" lang="en-US" sz="1300" spc="-1" strike="noStrike">
                <a:solidFill>
                  <a:srgbClr val="0000ff"/>
                </a:solidFill>
                <a:latin typeface="DejaVu Sans Mono"/>
                <a:ea typeface="DejaVu Sans Mono"/>
              </a:rPr>
              <a:t>2</a:t>
            </a:r>
            <a:r>
              <a:rPr b="0" lang="en-US" sz="1300" spc="-1" strike="noStrike">
                <a:solidFill>
                  <a:srgbClr val="000000"/>
                </a:solidFill>
                <a:latin typeface="DejaVu Sans Mono"/>
                <a:ea typeface="DejaVu Sans Mono"/>
              </a:rPr>
              <a:t>,</a:t>
            </a:r>
            <a:r>
              <a:rPr b="0" lang="en-US" sz="1300" spc="-1" strike="noStrike">
                <a:solidFill>
                  <a:srgbClr val="0000ff"/>
                </a:solidFill>
                <a:latin typeface="DejaVu Sans Mono"/>
                <a:ea typeface="DejaVu Sans Mono"/>
              </a:rPr>
              <a:t>3</a:t>
            </a:r>
            <a:r>
              <a:rPr b="0" lang="en-US" sz="1300" spc="-1" strike="noStrike">
                <a:solidFill>
                  <a:srgbClr val="000000"/>
                </a:solidFill>
                <a:latin typeface="DejaVu Sans Mono"/>
                <a:ea typeface="DejaVu Sans Mono"/>
              </a:rPr>
              <a:t>,</a:t>
            </a:r>
            <a:r>
              <a:rPr b="0" lang="en-US" sz="1300" spc="-1" strike="noStrike">
                <a:solidFill>
                  <a:srgbClr val="0000ff"/>
                </a:solidFill>
                <a:latin typeface="DejaVu Sans Mono"/>
                <a:ea typeface="DejaVu Sans Mono"/>
              </a:rPr>
              <a:t>4</a:t>
            </a:r>
            <a:r>
              <a:rPr b="0" lang="en-US" sz="1300" spc="-1" strike="noStrike">
                <a:solidFill>
                  <a:srgbClr val="000000"/>
                </a:solidFill>
                <a:latin typeface="DejaVu Sans Mono"/>
                <a:ea typeface="DejaVu Sans Mono"/>
              </a:rPr>
              <a:t>,</a:t>
            </a:r>
            <a:r>
              <a:rPr b="0" lang="en-US" sz="1300" spc="-1" strike="noStrike">
                <a:solidFill>
                  <a:srgbClr val="0000ff"/>
                </a:solidFill>
                <a:latin typeface="DejaVu Sans Mono"/>
                <a:ea typeface="DejaVu Sans Mono"/>
              </a:rPr>
              <a:t>5</a:t>
            </a:r>
            <a:r>
              <a:rPr b="0" lang="en-US" sz="1300" spc="-1" strike="noStrike">
                <a:solidFill>
                  <a:srgbClr val="000000"/>
                </a:solidFill>
                <a:latin typeface="DejaVu Sans Mono"/>
                <a:ea typeface="DejaVu Sans Mono"/>
              </a:rPr>
              <a:t>,</a:t>
            </a:r>
            <a:r>
              <a:rPr b="0" lang="en-US" sz="1300" spc="-1" strike="noStrike">
                <a:solidFill>
                  <a:srgbClr val="0000ff"/>
                </a:solidFill>
                <a:latin typeface="DejaVu Sans Mono"/>
                <a:ea typeface="DejaVu Sans Mono"/>
              </a:rPr>
              <a:t>6</a:t>
            </a:r>
            <a:r>
              <a:rPr b="0" lang="en-US" sz="1300" spc="-1" strike="noStrike">
                <a:solidFill>
                  <a:srgbClr val="000000"/>
                </a:solidFill>
                <a:latin typeface="DejaVu Sans Mono"/>
                <a:ea typeface="DejaVu Sans Mono"/>
              </a:rPr>
              <a:t>).stream();</a:t>
            </a:r>
            <a:br/>
            <a:r>
              <a:rPr b="0" lang="en-US" sz="1300" spc="-1" strike="noStrike">
                <a:solidFill>
                  <a:srgbClr val="000000"/>
                </a:solidFill>
                <a:latin typeface="DejaVu Sans Mono"/>
                <a:ea typeface="DejaVu Sans Mono"/>
              </a:rPr>
              <a:t>Stream&lt;Integer&gt; parallelStream = stream.parallel();</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800" spc="-1" strike="noStrike">
                <a:solidFill>
                  <a:srgbClr val="221c1d"/>
                </a:solidFill>
                <a:latin typeface="Calibri"/>
                <a:ea typeface="DejaVu Sans"/>
              </a:rPr>
              <a:t>Be aware that parallel() is an intermediate operation that operates on the original stream.</a:t>
            </a:r>
            <a:endParaRPr b="0" lang="en-US" sz="18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Working with Parallel Streams</a:t>
            </a:r>
            <a:endParaRPr b="0" lang="en-US" sz="3200" spc="-1" strike="noStrike">
              <a:latin typeface="Arial"/>
            </a:endParaRPr>
          </a:p>
        </p:txBody>
      </p:sp>
      <p:sp>
        <p:nvSpPr>
          <p:cNvPr id="267" name="CustomShape 2"/>
          <p:cNvSpPr/>
          <p:nvPr/>
        </p:nvSpPr>
        <p:spPr>
          <a:xfrm>
            <a:off x="457200" y="1775880"/>
            <a:ext cx="8370720" cy="33940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221c1d"/>
              </a:buClr>
              <a:buFont typeface="Wingdings" charset="2"/>
              <a:buChar char=""/>
            </a:pPr>
            <a:r>
              <a:rPr b="0" lang="en-US" sz="1800" spc="-1" strike="noStrike">
                <a:solidFill>
                  <a:srgbClr val="221c1d"/>
                </a:solidFill>
                <a:latin typeface="Calibri"/>
                <a:ea typeface="DejaVu Sans"/>
              </a:rPr>
              <a:t> </a:t>
            </a:r>
            <a:r>
              <a:rPr b="1" lang="en-US" sz="1800" spc="-1" strike="noStrike">
                <a:solidFill>
                  <a:srgbClr val="221c1d"/>
                </a:solidFill>
                <a:latin typeface="Calibri"/>
                <a:ea typeface="DejaVu Sans"/>
              </a:rPr>
              <a:t>parallelStream</a:t>
            </a:r>
            <a:r>
              <a:rPr b="0" lang="en-US" sz="1800" spc="-1" strike="noStrike">
                <a:solidFill>
                  <a:srgbClr val="221c1d"/>
                </a:solidFill>
                <a:latin typeface="Calibri"/>
                <a:ea typeface="DejaVu Sans"/>
              </a:rPr>
              <a:t>()</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	</a:t>
            </a:r>
            <a:r>
              <a:rPr b="0" lang="en-US" sz="1800" spc="-1" strike="noStrike">
                <a:solidFill>
                  <a:srgbClr val="221c1d"/>
                </a:solidFill>
                <a:latin typeface="Calibri"/>
                <a:ea typeface="DejaVu Sans"/>
              </a:rPr>
              <a:t>The second way to create a parallel stream is from a Java collection class. The Collection interface includes a method </a:t>
            </a:r>
            <a:r>
              <a:rPr b="1" lang="en-US" sz="1800" spc="-1" strike="noStrike">
                <a:solidFill>
                  <a:srgbClr val="221c1d"/>
                </a:solidFill>
                <a:latin typeface="Calibri"/>
                <a:ea typeface="DejaVu Sans"/>
              </a:rPr>
              <a:t>parallelStream</a:t>
            </a:r>
            <a:r>
              <a:rPr b="0" lang="en-US" sz="1800" spc="-1" strike="noStrike">
                <a:solidFill>
                  <a:srgbClr val="221c1d"/>
                </a:solidFill>
                <a:latin typeface="Calibri"/>
                <a:ea typeface="DejaVu Sans"/>
              </a:rPr>
              <a:t>() that can be called on any collection and returns a parallel stream. The following is a revised code snippet that creates the parallel stream directly from the List object: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300" spc="-1" strike="noStrike">
                <a:solidFill>
                  <a:srgbClr val="221c1d"/>
                </a:solidFill>
                <a:latin typeface="DejaVu Sans Mono"/>
                <a:ea typeface="DejaVu Sans"/>
              </a:rPr>
              <a:t>Stream&lt;Integer&gt; parallelStream2 = Arrays.asList(1,2,3,4,5,6).parallelStream();</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221c1d"/>
                </a:solidFill>
                <a:latin typeface="DejaVu Sans Mono"/>
                <a:ea typeface="DejaVu Sans"/>
              </a:rPr>
              <a:t>Arrays.asList(1,2,3,4,5,6)</a:t>
            </a:r>
            <a:endParaRPr b="0" lang="en-US" sz="1300" spc="-1" strike="noStrike">
              <a:latin typeface="Arial"/>
            </a:endParaRPr>
          </a:p>
          <a:p>
            <a:pPr>
              <a:lnSpc>
                <a:spcPct val="100000"/>
              </a:lnSpc>
            </a:pPr>
            <a:r>
              <a:rPr b="0" lang="en-US" sz="1300" spc="-1" strike="noStrike">
                <a:solidFill>
                  <a:srgbClr val="221c1d"/>
                </a:solidFill>
                <a:latin typeface="DejaVu Sans Mono"/>
                <a:ea typeface="DejaVu Sans"/>
              </a:rPr>
              <a:t>	</a:t>
            </a:r>
            <a:r>
              <a:rPr b="0" lang="en-US" sz="1300" spc="-1" strike="noStrike">
                <a:solidFill>
                  <a:srgbClr val="221c1d"/>
                </a:solidFill>
                <a:latin typeface="DejaVu Sans Mono"/>
                <a:ea typeface="DejaVu Sans"/>
              </a:rPr>
              <a:t>	</a:t>
            </a:r>
            <a:r>
              <a:rPr b="0" lang="en-US" sz="1300" spc="-1" strike="noStrike">
                <a:solidFill>
                  <a:srgbClr val="221c1d"/>
                </a:solidFill>
                <a:latin typeface="DejaVu Sans Mono"/>
                <a:ea typeface="DejaVu Sans"/>
              </a:rPr>
              <a:t>.</a:t>
            </a:r>
            <a:r>
              <a:rPr b="1" lang="en-US" sz="1300" spc="-1" strike="noStrike">
                <a:solidFill>
                  <a:srgbClr val="221c1d"/>
                </a:solidFill>
                <a:latin typeface="DejaVu Sans Mono"/>
                <a:ea typeface="DejaVu Sans"/>
              </a:rPr>
              <a:t>parallelStream</a:t>
            </a:r>
            <a:r>
              <a:rPr b="0" lang="en-US" sz="1300" spc="-1" strike="noStrike">
                <a:solidFill>
                  <a:srgbClr val="221c1d"/>
                </a:solidFill>
                <a:latin typeface="DejaVu Sans Mono"/>
                <a:ea typeface="DejaVu Sans"/>
              </a:rPr>
              <a:t>()</a:t>
            </a:r>
            <a:endParaRPr b="0" lang="en-US" sz="1300" spc="-1" strike="noStrike">
              <a:latin typeface="Arial"/>
            </a:endParaRPr>
          </a:p>
          <a:p>
            <a:pPr>
              <a:lnSpc>
                <a:spcPct val="100000"/>
              </a:lnSpc>
            </a:pPr>
            <a:r>
              <a:rPr b="0" lang="en-US" sz="1300" spc="-1" strike="noStrike">
                <a:solidFill>
                  <a:srgbClr val="221c1d"/>
                </a:solidFill>
                <a:latin typeface="DejaVu Sans Mono"/>
                <a:ea typeface="DejaVu Sans"/>
              </a:rPr>
              <a:t>	</a:t>
            </a:r>
            <a:r>
              <a:rPr b="0" lang="en-US" sz="1300" spc="-1" strike="noStrike">
                <a:solidFill>
                  <a:srgbClr val="221c1d"/>
                </a:solidFill>
                <a:latin typeface="DejaVu Sans Mono"/>
                <a:ea typeface="DejaVu Sans"/>
              </a:rPr>
              <a:t>	</a:t>
            </a:r>
            <a:r>
              <a:rPr b="0" lang="en-US" sz="1300" spc="-1" strike="noStrike">
                <a:solidFill>
                  <a:srgbClr val="221c1d"/>
                </a:solidFill>
                <a:latin typeface="DejaVu Sans Mono"/>
                <a:ea typeface="DejaVu Sans"/>
              </a:rPr>
              <a:t>.forEach(s -&gt; System.out.print(s+" "));</a:t>
            </a: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ExecutorService</a:t>
            </a:r>
            <a:r>
              <a:rPr b="0" lang="en-US" sz="2600" spc="-1" strike="noStrike">
                <a:solidFill>
                  <a:srgbClr val="000000"/>
                </a:solidFill>
                <a:latin typeface="Verdana"/>
                <a:ea typeface="DejaVu Sans"/>
              </a:rPr>
              <a:t>(interface)</a:t>
            </a:r>
            <a:endParaRPr b="0" lang="en-US" sz="2600" spc="-1" strike="noStrike">
              <a:latin typeface="Arial"/>
            </a:endParaRPr>
          </a:p>
        </p:txBody>
      </p:sp>
      <p:sp>
        <p:nvSpPr>
          <p:cNvPr id="269" name="CustomShape 2"/>
          <p:cNvSpPr/>
          <p:nvPr/>
        </p:nvSpPr>
        <p:spPr>
          <a:xfrm>
            <a:off x="457200" y="1775880"/>
            <a:ext cx="8370720" cy="441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1c1d"/>
                </a:solidFill>
                <a:latin typeface="Calibri"/>
                <a:ea typeface="DejaVu Sans"/>
              </a:rPr>
              <a:t> </a:t>
            </a:r>
            <a:r>
              <a:rPr b="0" lang="en-US" sz="1800" spc="-1" strike="noStrike">
                <a:solidFill>
                  <a:srgbClr val="221c1d"/>
                </a:solidFill>
                <a:latin typeface="Calibri"/>
                <a:ea typeface="DejaVu Sans"/>
              </a:rPr>
              <a:t>Instantiating ExecutorService:</a:t>
            </a:r>
            <a:endParaRPr b="0" lang="en-US" sz="1800" spc="-1" strike="noStrike">
              <a:latin typeface="Arial"/>
            </a:endParaRPr>
          </a:p>
          <a:p>
            <a:pPr marL="216000" indent="-215640">
              <a:lnSpc>
                <a:spcPct val="100000"/>
              </a:lnSpc>
              <a:buClr>
                <a:srgbClr val="221c1d"/>
              </a:buClr>
              <a:buFont typeface="Wingdings" charset="2"/>
              <a:buChar char=""/>
            </a:pPr>
            <a:r>
              <a:rPr b="0" lang="en-US" sz="1800" spc="-1" strike="noStrike">
                <a:solidFill>
                  <a:srgbClr val="221c1d"/>
                </a:solidFill>
                <a:latin typeface="Calibri"/>
                <a:ea typeface="DejaVu Sans"/>
              </a:rPr>
              <a:t>Using factory methods from Executors class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221c1d"/>
                </a:solidFill>
                <a:latin typeface="Calibri"/>
                <a:ea typeface="DejaVu Sans"/>
              </a:rPr>
              <a:t>newSingleThreadExecutor()</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221c1d"/>
                </a:solidFill>
                <a:latin typeface="Calibri"/>
                <a:ea typeface="DejaVu Sans"/>
              </a:rPr>
              <a:t>newFixedThreadPool(int nThreads)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221c1d"/>
                </a:solidFill>
                <a:latin typeface="Calibri"/>
                <a:ea typeface="DejaVu Sans"/>
              </a:rPr>
              <a:t>newSingleThreadScheduledExecutor()</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221c1d"/>
                </a:solidFill>
                <a:latin typeface="Calibri"/>
                <a:ea typeface="DejaVu Sans"/>
              </a:rPr>
              <a:t>newCachedThreadPool()</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221c1d"/>
                </a:solidFill>
                <a:latin typeface="Calibri"/>
                <a:ea typeface="DejaVu Sans"/>
              </a:rPr>
              <a:t>And overload versions with ThreadFactory provided</a:t>
            </a:r>
            <a:endParaRPr b="0" lang="en-US" sz="1800" spc="-1" strike="noStrike">
              <a:latin typeface="Arial"/>
            </a:endParaRPr>
          </a:p>
          <a:p>
            <a:pPr>
              <a:lnSpc>
                <a:spcPct val="100000"/>
              </a:lnSpc>
            </a:pPr>
            <a:endParaRPr b="0" lang="en-US" sz="1800" spc="-1" strike="noStrike">
              <a:latin typeface="Arial"/>
            </a:endParaRPr>
          </a:p>
          <a:p>
            <a:pPr marL="216000" indent="-215640">
              <a:lnSpc>
                <a:spcPct val="100000"/>
              </a:lnSpc>
              <a:buClr>
                <a:srgbClr val="221c1d"/>
              </a:buClr>
              <a:buFont typeface="Wingdings" charset="2"/>
              <a:buChar char=""/>
            </a:pPr>
            <a:r>
              <a:rPr b="0" lang="en-US" sz="1800" spc="-1" strike="noStrike">
                <a:solidFill>
                  <a:srgbClr val="221c1d"/>
                </a:solidFill>
                <a:latin typeface="Calibri"/>
                <a:ea typeface="DejaVu Sans"/>
              </a:rPr>
              <a:t>Directly using ThreadPoolExecutor() constructor</a:t>
            </a:r>
            <a:endParaRPr b="0" lang="en-US" sz="1800" spc="-1" strike="noStrike">
              <a:latin typeface="Arial"/>
            </a:endParaRPr>
          </a:p>
          <a:p>
            <a:pPr>
              <a:lnSpc>
                <a:spcPct val="100000"/>
              </a:lnSpc>
            </a:pPr>
            <a:r>
              <a:rPr b="0" lang="en-US" sz="1200" spc="-1" strike="noStrike">
                <a:solidFill>
                  <a:srgbClr val="000000"/>
                </a:solidFill>
                <a:latin typeface="DejaVu Sans Mono"/>
                <a:ea typeface="DejaVu Sans Mono"/>
              </a:rPr>
              <a:t>	</a:t>
            </a:r>
            <a:r>
              <a:rPr b="0" lang="en-US" sz="1200" spc="-1" strike="noStrike">
                <a:solidFill>
                  <a:srgbClr val="000000"/>
                </a:solidFill>
                <a:latin typeface="DejaVu Sans Mono"/>
                <a:ea typeface="DejaVu Sans Mono"/>
              </a:rPr>
              <a:t>ThreadPoolExecutor(</a:t>
            </a:r>
            <a:r>
              <a:rPr b="1" lang="en-US" sz="1200" spc="-1" strike="noStrike">
                <a:solidFill>
                  <a:srgbClr val="000080"/>
                </a:solidFill>
                <a:latin typeface="DejaVu Sans Mono"/>
                <a:ea typeface="DejaVu Sans Mono"/>
              </a:rPr>
              <a:t>int </a:t>
            </a:r>
            <a:r>
              <a:rPr b="0" lang="en-US" sz="1200" spc="-1" strike="noStrike">
                <a:solidFill>
                  <a:srgbClr val="000000"/>
                </a:solidFill>
                <a:latin typeface="DejaVu Sans Mono"/>
                <a:ea typeface="DejaVu Sans Mono"/>
              </a:rPr>
              <a:t>corePoolSize,</a:t>
            </a:r>
            <a:br/>
            <a:r>
              <a:rPr b="0" lang="en-US" sz="1200" spc="-1" strike="noStrike">
                <a:solidFill>
                  <a:srgbClr val="000000"/>
                </a:solidFill>
                <a:latin typeface="DejaVu Sans Mono"/>
                <a:ea typeface="DejaVu Sans Mono"/>
              </a:rPr>
              <a:t>                   </a:t>
            </a:r>
            <a:r>
              <a:rPr b="1" lang="en-US" sz="1200" spc="-1" strike="noStrike">
                <a:solidFill>
                  <a:srgbClr val="000080"/>
                </a:solidFill>
                <a:latin typeface="DejaVu Sans Mono"/>
                <a:ea typeface="DejaVu Sans Mono"/>
              </a:rPr>
              <a:t>int </a:t>
            </a:r>
            <a:r>
              <a:rPr b="0" lang="en-US" sz="1200" spc="-1" strike="noStrike">
                <a:solidFill>
                  <a:srgbClr val="000000"/>
                </a:solidFill>
                <a:latin typeface="DejaVu Sans Mono"/>
                <a:ea typeface="DejaVu Sans Mono"/>
              </a:rPr>
              <a:t>maximumPoolSize,</a:t>
            </a:r>
            <a:br/>
            <a:r>
              <a:rPr b="0" lang="en-US" sz="1200" spc="-1" strike="noStrike">
                <a:solidFill>
                  <a:srgbClr val="000000"/>
                </a:solidFill>
                <a:latin typeface="DejaVu Sans Mono"/>
                <a:ea typeface="DejaVu Sans Mono"/>
              </a:rPr>
              <a:t>                   </a:t>
            </a:r>
            <a:r>
              <a:rPr b="1" lang="en-US" sz="1200" spc="-1" strike="noStrike">
                <a:solidFill>
                  <a:srgbClr val="000080"/>
                </a:solidFill>
                <a:latin typeface="DejaVu Sans Mono"/>
                <a:ea typeface="DejaVu Sans Mono"/>
              </a:rPr>
              <a:t>long </a:t>
            </a:r>
            <a:r>
              <a:rPr b="0" lang="en-US" sz="1200" spc="-1" strike="noStrike">
                <a:solidFill>
                  <a:srgbClr val="000000"/>
                </a:solidFill>
                <a:latin typeface="DejaVu Sans Mono"/>
                <a:ea typeface="DejaVu Sans Mono"/>
              </a:rPr>
              <a:t>keepAliveTime,</a:t>
            </a:r>
            <a:br/>
            <a:r>
              <a:rPr b="0" lang="en-US" sz="1200" spc="-1" strike="noStrike">
                <a:solidFill>
                  <a:srgbClr val="000000"/>
                </a:solidFill>
                <a:latin typeface="DejaVu Sans Mono"/>
                <a:ea typeface="DejaVu Sans Mono"/>
              </a:rPr>
              <a:t>                   TimeUnit unit,</a:t>
            </a:r>
            <a:br/>
            <a:r>
              <a:rPr b="0" lang="en-US" sz="1200" spc="-1" strike="noStrike">
                <a:solidFill>
                  <a:srgbClr val="000000"/>
                </a:solidFill>
                <a:latin typeface="DejaVu Sans Mono"/>
                <a:ea typeface="DejaVu Sans Mono"/>
              </a:rPr>
              <a:t>                   BlockingQueue&lt;Runnable&gt; workQueue);</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ExecutorService</a:t>
            </a:r>
            <a:r>
              <a:rPr b="0" lang="en-US" sz="2600" spc="-1" strike="noStrike">
                <a:solidFill>
                  <a:srgbClr val="000000"/>
                </a:solidFill>
                <a:latin typeface="Verdana"/>
                <a:ea typeface="DejaVu Sans"/>
              </a:rPr>
              <a:t>(interface)</a:t>
            </a:r>
            <a:endParaRPr b="0" lang="en-US" sz="2600" spc="-1" strike="noStrike">
              <a:latin typeface="Arial"/>
            </a:endParaRPr>
          </a:p>
        </p:txBody>
      </p:sp>
      <p:sp>
        <p:nvSpPr>
          <p:cNvPr id="271" name="CustomShape 2"/>
          <p:cNvSpPr/>
          <p:nvPr/>
        </p:nvSpPr>
        <p:spPr>
          <a:xfrm>
            <a:off x="457200" y="1775880"/>
            <a:ext cx="8370720" cy="1308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1c1d"/>
                </a:solidFill>
                <a:latin typeface="Calibri"/>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72" name="" descr=""/>
          <p:cNvPicPr/>
          <p:nvPr/>
        </p:nvPicPr>
        <p:blipFill>
          <a:blip r:embed="rId1"/>
          <a:stretch/>
        </p:blipFill>
        <p:spPr>
          <a:xfrm>
            <a:off x="601920" y="1097280"/>
            <a:ext cx="7993080" cy="5394600"/>
          </a:xfrm>
          <a:prstGeom prst="rect">
            <a:avLst/>
          </a:prstGeom>
          <a:ln>
            <a:noFill/>
          </a:ln>
        </p:spPr>
      </p:pic>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ExecutorService</a:t>
            </a:r>
            <a:r>
              <a:rPr b="0" lang="en-US" sz="2600" spc="-1" strike="noStrike">
                <a:solidFill>
                  <a:srgbClr val="000000"/>
                </a:solidFill>
                <a:latin typeface="Verdana"/>
                <a:ea typeface="DejaVu Sans"/>
              </a:rPr>
              <a:t>(interface)</a:t>
            </a:r>
            <a:endParaRPr b="0" lang="en-US" sz="2600" spc="-1" strike="noStrike">
              <a:latin typeface="Arial"/>
            </a:endParaRPr>
          </a:p>
        </p:txBody>
      </p:sp>
      <p:sp>
        <p:nvSpPr>
          <p:cNvPr id="274" name="CustomShape 2"/>
          <p:cNvSpPr/>
          <p:nvPr/>
        </p:nvSpPr>
        <p:spPr>
          <a:xfrm>
            <a:off x="457200" y="1775880"/>
            <a:ext cx="8370720" cy="2679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1c1d"/>
                </a:solidFill>
                <a:latin typeface="Calibri"/>
                <a:ea typeface="DejaVu Sans"/>
              </a:rPr>
              <a:t> </a:t>
            </a:r>
            <a:r>
              <a:rPr b="0" lang="en-US" sz="1800" spc="-1" strike="noStrike">
                <a:solidFill>
                  <a:srgbClr val="221c1d"/>
                </a:solidFill>
                <a:latin typeface="Calibri"/>
                <a:ea typeface="DejaVu Sans"/>
              </a:rPr>
              <a:t>SingleThreadExecutor</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	</a:t>
            </a:r>
            <a:r>
              <a:rPr b="0" lang="en-US" sz="1800" spc="-1" strike="noStrike">
                <a:solidFill>
                  <a:srgbClr val="221c1d"/>
                </a:solidFill>
                <a:latin typeface="Calibri"/>
                <a:ea typeface="DejaVu Sans"/>
              </a:rPr>
              <a:t>With a single-thread executor, results are guaranteed to be executed in the order in which they are added to the executor service. single thread executor will queue the tasks and wait until the previous task completes before executing the next task.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Defining Threads</a:t>
            </a:r>
            <a:endParaRPr b="0" lang="en-US" sz="2800" spc="-1" strike="noStrike">
              <a:latin typeface="Arial"/>
            </a:endParaRPr>
          </a:p>
        </p:txBody>
      </p:sp>
      <p:sp>
        <p:nvSpPr>
          <p:cNvPr id="14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60480">
              <a:lnSpc>
                <a:spcPct val="100000"/>
              </a:lnSpc>
              <a:spcBef>
                <a:spcPts val="360"/>
              </a:spcBef>
            </a:pPr>
            <a:r>
              <a:rPr b="0" lang="en-US" sz="1800" spc="-1" strike="noStrike">
                <a:solidFill>
                  <a:srgbClr val="000000"/>
                </a:solidFill>
                <a:latin typeface="Calibri"/>
              </a:rPr>
              <a:t>Defining a thread:</a:t>
            </a:r>
            <a:endParaRPr b="0" lang="en-US" sz="1800" spc="-1" strike="noStrike">
              <a:latin typeface="Arial"/>
            </a:endParaRPr>
          </a:p>
          <a:p>
            <a:pPr lvl="2" marL="403200" indent="-342360">
              <a:lnSpc>
                <a:spcPct val="100000"/>
              </a:lnSpc>
              <a:spcBef>
                <a:spcPts val="360"/>
              </a:spcBef>
              <a:buClr>
                <a:srgbClr val="000000"/>
              </a:buClr>
              <a:buFont typeface="Arial"/>
              <a:buChar char="-"/>
            </a:pPr>
            <a:r>
              <a:rPr b="0" lang="en-US" sz="1800" spc="-1" strike="noStrike">
                <a:solidFill>
                  <a:srgbClr val="000000"/>
                </a:solidFill>
                <a:latin typeface="Calibri"/>
              </a:rPr>
              <a:t>extend class </a:t>
            </a:r>
            <a:r>
              <a:rPr b="1" i="1" lang="en-US" sz="1800" spc="-1" strike="noStrike">
                <a:solidFill>
                  <a:srgbClr val="000000"/>
                </a:solidFill>
                <a:latin typeface="Calibri"/>
              </a:rPr>
              <a:t>Thread </a:t>
            </a:r>
            <a:r>
              <a:rPr b="0" i="1" lang="en-US" sz="1800" spc="-1" strike="noStrike">
                <a:solidFill>
                  <a:srgbClr val="000000"/>
                </a:solidFill>
                <a:latin typeface="Calibri"/>
              </a:rPr>
              <a:t>and call start() on the object of the extending class</a:t>
            </a:r>
            <a:endParaRPr b="0" lang="en-US" sz="1800" spc="-1" strike="noStrike">
              <a:latin typeface="Arial"/>
            </a:endParaRPr>
          </a:p>
          <a:p>
            <a:pPr lvl="2" marL="403200" indent="-342360">
              <a:lnSpc>
                <a:spcPct val="100000"/>
              </a:lnSpc>
              <a:spcBef>
                <a:spcPts val="360"/>
              </a:spcBef>
              <a:buClr>
                <a:srgbClr val="000000"/>
              </a:buClr>
              <a:buFont typeface="Arial"/>
              <a:buChar char="-"/>
            </a:pPr>
            <a:r>
              <a:rPr b="0" lang="en-US" sz="1800" spc="-1" strike="noStrike">
                <a:solidFill>
                  <a:srgbClr val="000000"/>
                </a:solidFill>
                <a:latin typeface="Calibri"/>
              </a:rPr>
              <a:t>implement interface </a:t>
            </a:r>
            <a:r>
              <a:rPr b="1" i="1" lang="en-US" sz="1800" spc="-1" strike="noStrike">
                <a:solidFill>
                  <a:srgbClr val="000000"/>
                </a:solidFill>
                <a:latin typeface="Calibri"/>
              </a:rPr>
              <a:t>Runnable</a:t>
            </a:r>
            <a:r>
              <a:rPr b="0" lang="en-US" sz="1800" spc="-1" strike="noStrike">
                <a:solidFill>
                  <a:srgbClr val="000000"/>
                </a:solidFill>
                <a:latin typeface="Calibri"/>
              </a:rPr>
              <a:t> and call start() on a new Thread object </a:t>
            </a:r>
            <a:endParaRPr b="0" lang="en-US" sz="1800" spc="-1" strike="noStrike">
              <a:latin typeface="Arial"/>
            </a:endParaRPr>
          </a:p>
          <a:p>
            <a:pPr>
              <a:lnSpc>
                <a:spcPct val="100000"/>
              </a:lnSpc>
            </a:pPr>
            <a:endParaRPr b="0" lang="en-US" sz="1800" spc="-1" strike="noStrike">
              <a:latin typeface="Arial"/>
            </a:endParaRPr>
          </a:p>
          <a:p>
            <a:pPr marL="60480">
              <a:lnSpc>
                <a:spcPct val="100000"/>
              </a:lnSpc>
              <a:spcBef>
                <a:spcPts val="360"/>
              </a:spcBef>
            </a:pPr>
            <a:r>
              <a:rPr b="1" lang="en-US" sz="1800" spc="-1" strike="noStrike">
                <a:solidFill>
                  <a:srgbClr val="000000"/>
                </a:solidFill>
                <a:latin typeface="Calibri"/>
              </a:rPr>
              <a:t>Runnable</a:t>
            </a:r>
            <a:endParaRPr b="0" lang="en-US" sz="1800" spc="-1" strike="noStrike">
              <a:latin typeface="Arial"/>
            </a:endParaRPr>
          </a:p>
          <a:p>
            <a:pPr lvl="2" marL="345960" indent="-285120">
              <a:lnSpc>
                <a:spcPct val="100000"/>
              </a:lnSpc>
              <a:spcBef>
                <a:spcPts val="360"/>
              </a:spcBef>
              <a:buClr>
                <a:srgbClr val="000000"/>
              </a:buClr>
              <a:buFont typeface="Arial"/>
              <a:buChar char="-"/>
            </a:pPr>
            <a:r>
              <a:rPr b="0" lang="en-US" sz="1800" spc="-1" strike="noStrike">
                <a:solidFill>
                  <a:srgbClr val="000000"/>
                </a:solidFill>
                <a:latin typeface="Calibri"/>
              </a:rPr>
              <a:t>Defines a common protocol for active objects</a:t>
            </a:r>
            <a:endParaRPr b="0" lang="en-US" sz="1800" spc="-1" strike="noStrike">
              <a:latin typeface="Arial"/>
            </a:endParaRPr>
          </a:p>
          <a:p>
            <a:pPr lvl="2" marL="345960" indent="-285120">
              <a:lnSpc>
                <a:spcPct val="100000"/>
              </a:lnSpc>
              <a:spcBef>
                <a:spcPts val="360"/>
              </a:spcBef>
              <a:buClr>
                <a:srgbClr val="000000"/>
              </a:buClr>
              <a:buFont typeface="Arial"/>
              <a:buChar char="-"/>
            </a:pPr>
            <a:r>
              <a:rPr b="0" lang="en-US" sz="1800" spc="-1" strike="noStrike">
                <a:solidFill>
                  <a:srgbClr val="000000"/>
                </a:solidFill>
                <a:latin typeface="Calibri"/>
              </a:rPr>
              <a:t>Contains method </a:t>
            </a:r>
            <a:r>
              <a:rPr b="0" i="1" lang="en-US" sz="1800" spc="-1" strike="noStrike">
                <a:solidFill>
                  <a:srgbClr val="000000"/>
                </a:solidFill>
                <a:latin typeface="Calibri"/>
              </a:rPr>
              <a:t>run() - job always starts from a run() method</a:t>
            </a:r>
            <a:endParaRPr b="0" lang="en-US" sz="1800" spc="-1" strike="noStrike">
              <a:latin typeface="Arial"/>
            </a:endParaRPr>
          </a:p>
          <a:p>
            <a:pPr lvl="2" marL="345960" indent="-285120">
              <a:lnSpc>
                <a:spcPct val="100000"/>
              </a:lnSpc>
              <a:spcBef>
                <a:spcPts val="360"/>
              </a:spcBef>
              <a:buClr>
                <a:srgbClr val="000000"/>
              </a:buClr>
              <a:buFont typeface="Arial"/>
              <a:buChar char="-"/>
            </a:pPr>
            <a:r>
              <a:rPr b="0" lang="en-US" sz="1800" spc="-1" strike="noStrike">
                <a:solidFill>
                  <a:srgbClr val="000000"/>
                </a:solidFill>
                <a:latin typeface="Calibri"/>
              </a:rPr>
              <a:t>It is implemented by class </a:t>
            </a:r>
            <a:r>
              <a:rPr b="1" i="1" lang="en-US" sz="1800" spc="-1" strike="noStrike">
                <a:solidFill>
                  <a:srgbClr val="000000"/>
                </a:solidFill>
                <a:latin typeface="Calibri"/>
              </a:rPr>
              <a:t>Thread</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ExecutorService</a:t>
            </a:r>
            <a:endParaRPr b="0" lang="en-US" sz="3200" spc="-1" strike="noStrike">
              <a:latin typeface="Arial"/>
            </a:endParaRPr>
          </a:p>
        </p:txBody>
      </p:sp>
      <p:sp>
        <p:nvSpPr>
          <p:cNvPr id="276" name="CustomShape 2"/>
          <p:cNvSpPr/>
          <p:nvPr/>
        </p:nvSpPr>
        <p:spPr>
          <a:xfrm>
            <a:off x="457200" y="1775880"/>
            <a:ext cx="8370720" cy="5148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1c1d"/>
                </a:solidFill>
                <a:latin typeface="Calibri"/>
                <a:ea typeface="DejaVu Sans"/>
              </a:rPr>
              <a:t> </a:t>
            </a:r>
            <a:r>
              <a:rPr b="0" lang="en-US" sz="1800" spc="-1" strike="noStrike">
                <a:solidFill>
                  <a:srgbClr val="221c1d"/>
                </a:solidFill>
                <a:latin typeface="Calibri"/>
                <a:ea typeface="DejaVu Sans"/>
              </a:rPr>
              <a:t>Submitting Tasks: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221c1d"/>
                </a:solidFill>
                <a:latin typeface="Calibri"/>
                <a:ea typeface="DejaVu Sans"/>
              </a:rPr>
              <a:t>	</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	</a:t>
            </a:r>
            <a:r>
              <a:rPr b="0" lang="en-US" sz="1800" spc="-1" strike="noStrike">
                <a:solidFill>
                  <a:srgbClr val="221c1d"/>
                </a:solidFill>
                <a:latin typeface="Calibri"/>
                <a:ea typeface="DejaVu Sans"/>
              </a:rPr>
              <a:t>The execute() method takes a Runnable lambda expression or instance and completes the task asynchronously. Because the return type of the method is void , it does not tell us anything about the result of the task. It is considered a “fire-and-forget” method, as once it is submitted, the results are not directly available to the calling thread.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221c1d"/>
                </a:solidFill>
                <a:latin typeface="Calibri"/>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77" name="" descr=""/>
          <p:cNvPicPr/>
          <p:nvPr/>
        </p:nvPicPr>
        <p:blipFill>
          <a:blip r:embed="rId1"/>
          <a:stretch/>
        </p:blipFill>
        <p:spPr>
          <a:xfrm>
            <a:off x="717840" y="2126520"/>
            <a:ext cx="7237080" cy="1256400"/>
          </a:xfrm>
          <a:prstGeom prst="rect">
            <a:avLst/>
          </a:prstGeom>
          <a:ln>
            <a:noFill/>
          </a:ln>
        </p:spPr>
      </p:pic>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ExecutorService</a:t>
            </a:r>
            <a:endParaRPr b="0" lang="en-US" sz="3200" spc="-1" strike="noStrike">
              <a:latin typeface="Arial"/>
            </a:endParaRPr>
          </a:p>
        </p:txBody>
      </p:sp>
      <p:sp>
        <p:nvSpPr>
          <p:cNvPr id="279" name="CustomShape 2"/>
          <p:cNvSpPr/>
          <p:nvPr/>
        </p:nvSpPr>
        <p:spPr>
          <a:xfrm>
            <a:off x="365760" y="1343160"/>
            <a:ext cx="8137800" cy="5300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1c1d"/>
                </a:solidFill>
                <a:latin typeface="Calibri"/>
                <a:ea typeface="DejaVu Sans"/>
              </a:rPr>
              <a:t> </a:t>
            </a:r>
            <a:r>
              <a:rPr b="0" lang="en-US" sz="1800" spc="-1" strike="noStrike">
                <a:solidFill>
                  <a:srgbClr val="221c1d"/>
                </a:solidFill>
                <a:latin typeface="Calibri"/>
                <a:ea typeface="DejaVu Sans"/>
              </a:rPr>
              <a:t>Submitting Tasks: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221c1d"/>
                </a:solidFill>
                <a:latin typeface="Calibri"/>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221c1d"/>
                </a:solidFill>
                <a:latin typeface="Calibri"/>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600" spc="-1" strike="noStrike">
                <a:solidFill>
                  <a:srgbClr val="221c1d"/>
                </a:solidFill>
                <a:latin typeface="Calibri"/>
                <a:ea typeface="DejaVu Sans"/>
              </a:rPr>
              <a:t>Callable method returns a value and can throw an Exception:</a:t>
            </a:r>
            <a:endParaRPr b="0" lang="en-US" sz="1600" spc="-1" strike="noStrike">
              <a:latin typeface="Arial"/>
            </a:endParaRPr>
          </a:p>
          <a:p>
            <a:pPr>
              <a:lnSpc>
                <a:spcPct val="100000"/>
              </a:lnSpc>
            </a:pPr>
            <a:r>
              <a:rPr b="0" lang="en-US" sz="1200" spc="-1" strike="noStrike">
                <a:solidFill>
                  <a:srgbClr val="20999d"/>
                </a:solidFill>
                <a:latin typeface="DejaVu Sans Mono"/>
                <a:ea typeface="DejaVu Sans Mono"/>
              </a:rPr>
              <a:t>	</a:t>
            </a:r>
            <a:r>
              <a:rPr b="0" lang="en-US" sz="1200" spc="-1" strike="noStrike">
                <a:solidFill>
                  <a:srgbClr val="20999d"/>
                </a:solidFill>
                <a:latin typeface="DejaVu Sans Mono"/>
                <a:ea typeface="DejaVu Sans Mono"/>
              </a:rPr>
              <a:t>V </a:t>
            </a:r>
            <a:r>
              <a:rPr b="0" lang="en-US" sz="1200" spc="-1" strike="noStrike">
                <a:solidFill>
                  <a:srgbClr val="000000"/>
                </a:solidFill>
                <a:latin typeface="DejaVu Sans Mono"/>
                <a:ea typeface="DejaVu Sans Mono"/>
              </a:rPr>
              <a:t>call() </a:t>
            </a:r>
            <a:r>
              <a:rPr b="1" lang="en-US" sz="1200" spc="-1" strike="noStrike">
                <a:solidFill>
                  <a:srgbClr val="000080"/>
                </a:solidFill>
                <a:latin typeface="DejaVu Sans Mono"/>
                <a:ea typeface="DejaVu Sans Mono"/>
              </a:rPr>
              <a:t>throws </a:t>
            </a:r>
            <a:r>
              <a:rPr b="0" lang="en-US" sz="1200" spc="-1" strike="noStrike">
                <a:solidFill>
                  <a:srgbClr val="000000"/>
                </a:solidFill>
                <a:latin typeface="DejaVu Sans Mono"/>
                <a:ea typeface="DejaVu Sans Mono"/>
              </a:rPr>
              <a:t>Exception;</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pic>
        <p:nvPicPr>
          <p:cNvPr id="280" name="" descr=""/>
          <p:cNvPicPr/>
          <p:nvPr/>
        </p:nvPicPr>
        <p:blipFill>
          <a:blip r:embed="rId1"/>
          <a:stretch/>
        </p:blipFill>
        <p:spPr>
          <a:xfrm>
            <a:off x="532800" y="1704240"/>
            <a:ext cx="7056360" cy="4056120"/>
          </a:xfrm>
          <a:prstGeom prst="rect">
            <a:avLst/>
          </a:prstGeom>
          <a:ln>
            <a:noFill/>
          </a:ln>
        </p:spPr>
      </p:pic>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ExecutorService</a:t>
            </a:r>
            <a:endParaRPr b="0" lang="en-US" sz="3200" spc="-1" strike="noStrike">
              <a:latin typeface="Arial"/>
            </a:endParaRPr>
          </a:p>
        </p:txBody>
      </p:sp>
      <p:sp>
        <p:nvSpPr>
          <p:cNvPr id="282" name="CustomShape 2"/>
          <p:cNvSpPr/>
          <p:nvPr/>
        </p:nvSpPr>
        <p:spPr>
          <a:xfrm>
            <a:off x="457200" y="1775880"/>
            <a:ext cx="8370720" cy="3777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1c1d"/>
                </a:solidFill>
                <a:latin typeface="Calibri"/>
                <a:ea typeface="DejaVu Sans"/>
              </a:rPr>
              <a:t> </a:t>
            </a:r>
            <a:r>
              <a:rPr b="0" lang="en-US" sz="1800" spc="-1" strike="noStrike">
                <a:solidFill>
                  <a:srgbClr val="221c1d"/>
                </a:solidFill>
                <a:latin typeface="Calibri"/>
                <a:ea typeface="DejaVu Sans"/>
              </a:rPr>
              <a:t>Waiting for Results: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221c1d"/>
                </a:solidFill>
                <a:latin typeface="Calibri"/>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221c1d"/>
                </a:solidFill>
                <a:latin typeface="Calibri"/>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83" name="" descr=""/>
          <p:cNvPicPr/>
          <p:nvPr/>
        </p:nvPicPr>
        <p:blipFill>
          <a:blip r:embed="rId1"/>
          <a:stretch/>
        </p:blipFill>
        <p:spPr>
          <a:xfrm>
            <a:off x="91440" y="2279520"/>
            <a:ext cx="8960760" cy="4178880"/>
          </a:xfrm>
          <a:prstGeom prst="rect">
            <a:avLst/>
          </a:prstGeom>
          <a:ln>
            <a:noFill/>
          </a:ln>
        </p:spPr>
      </p:pic>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3080160" y="274680"/>
            <a:ext cx="5748120" cy="596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0000"/>
                </a:solidFill>
                <a:latin typeface="Verdana"/>
                <a:ea typeface="DejaVu Sans"/>
              </a:rPr>
              <a:t>ExecutorService</a:t>
            </a:r>
            <a:r>
              <a:rPr b="0" lang="en-US" sz="2600" spc="-1" strike="noStrike">
                <a:solidFill>
                  <a:srgbClr val="000000"/>
                </a:solidFill>
                <a:latin typeface="Verdana"/>
                <a:ea typeface="DejaVu Sans"/>
              </a:rPr>
              <a:t>(interface)</a:t>
            </a:r>
            <a:endParaRPr b="0" lang="en-US" sz="2600" spc="-1" strike="noStrike">
              <a:latin typeface="Arial"/>
            </a:endParaRPr>
          </a:p>
        </p:txBody>
      </p:sp>
      <p:sp>
        <p:nvSpPr>
          <p:cNvPr id="285" name="CustomShape 2"/>
          <p:cNvSpPr/>
          <p:nvPr/>
        </p:nvSpPr>
        <p:spPr>
          <a:xfrm>
            <a:off x="457200" y="1775880"/>
            <a:ext cx="8370720" cy="2954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1c1d"/>
                </a:solidFill>
                <a:latin typeface="Calibri"/>
                <a:ea typeface="DejaVu Sans"/>
              </a:rPr>
              <a:t> </a:t>
            </a:r>
            <a:r>
              <a:rPr b="0" lang="en-US" sz="1800" spc="-1" strike="noStrike">
                <a:solidFill>
                  <a:srgbClr val="221c1d"/>
                </a:solidFill>
                <a:latin typeface="Calibri"/>
                <a:ea typeface="DejaVu Sans"/>
              </a:rPr>
              <a:t>Shutting Down a Thread Executor:</a:t>
            </a:r>
            <a:endParaRPr b="0" lang="en-US" sz="1800" spc="-1" strike="noStrike">
              <a:latin typeface="Arial"/>
            </a:endParaRPr>
          </a:p>
          <a:p>
            <a:pPr>
              <a:lnSpc>
                <a:spcPct val="100000"/>
              </a:lnSpc>
            </a:pPr>
            <a:r>
              <a:rPr b="0" lang="en-US" sz="1800" spc="-1" strike="noStrike">
                <a:solidFill>
                  <a:srgbClr val="221c1d"/>
                </a:solidFill>
                <a:latin typeface="Calibri"/>
                <a:ea typeface="DejaVu Sans"/>
              </a:rPr>
              <a:t>	</a:t>
            </a:r>
            <a:r>
              <a:rPr b="0" lang="en-US" sz="1800" spc="-1" strike="noStrike">
                <a:solidFill>
                  <a:srgbClr val="221c1d"/>
                </a:solidFill>
                <a:latin typeface="Calibri"/>
                <a:ea typeface="DejaVu Sans"/>
              </a:rPr>
              <a:t>Resources such as thread executors should be properly closed to prevent memory leaks. Unfortunately, the ExecutorService interface does not implement AutoCloseable , so you cannot use a try-with-resources statement. You can still use a finally block, while not required, it is considered a good practice to do so.</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86" name="" descr=""/>
          <p:cNvPicPr/>
          <p:nvPr/>
        </p:nvPicPr>
        <p:blipFill>
          <a:blip r:embed="rId1"/>
          <a:stretch/>
        </p:blipFill>
        <p:spPr>
          <a:xfrm>
            <a:off x="0" y="3657600"/>
            <a:ext cx="9143280" cy="2457000"/>
          </a:xfrm>
          <a:prstGeom prst="rect">
            <a:avLst/>
          </a:prstGeom>
          <a:ln>
            <a:noFill/>
          </a:ln>
        </p:spPr>
      </p:pic>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Defining Threads</a:t>
            </a:r>
            <a:endParaRPr b="0" lang="en-US" sz="2800" spc="-1" strike="noStrike">
              <a:latin typeface="Arial"/>
            </a:endParaRPr>
          </a:p>
        </p:txBody>
      </p:sp>
      <p:sp>
        <p:nvSpPr>
          <p:cNvPr id="147" name="CustomShape 2"/>
          <p:cNvSpPr/>
          <p:nvPr/>
        </p:nvSpPr>
        <p:spPr>
          <a:xfrm>
            <a:off x="457200" y="1600200"/>
            <a:ext cx="847620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60"/>
              </a:spcBef>
            </a:pPr>
            <a:r>
              <a:rPr b="1" lang="en-US" sz="1800" spc="-1" strike="noStrike">
                <a:solidFill>
                  <a:srgbClr val="000000"/>
                </a:solidFill>
                <a:latin typeface="Calibri"/>
              </a:rPr>
              <a:t>Extending java.lang.Thread</a:t>
            </a:r>
            <a:endParaRPr b="0" lang="en-US" sz="1800" spc="-1" strike="noStrike">
              <a:latin typeface="Arial"/>
            </a:endParaRPr>
          </a:p>
          <a:p>
            <a:pPr>
              <a:lnSpc>
                <a:spcPct val="100000"/>
              </a:lnSpc>
              <a:spcBef>
                <a:spcPts val="360"/>
              </a:spcBef>
            </a:pPr>
            <a:r>
              <a:rPr b="0" lang="en-US" sz="1800" spc="-1" strike="noStrike">
                <a:solidFill>
                  <a:srgbClr val="000000"/>
                </a:solidFill>
                <a:latin typeface="Calibri"/>
              </a:rPr>
              <a:t>The simplest way to define code to run in a separate thread is to</a:t>
            </a:r>
            <a:endParaRPr b="0" lang="en-US" sz="1800" spc="-1" strike="noStrike">
              <a:latin typeface="Arial"/>
            </a:endParaRPr>
          </a:p>
          <a:p>
            <a:pPr marL="343080" indent="-342360">
              <a:lnSpc>
                <a:spcPct val="100000"/>
              </a:lnSpc>
              <a:spcBef>
                <a:spcPts val="360"/>
              </a:spcBef>
              <a:buClr>
                <a:srgbClr val="000000"/>
              </a:buClr>
              <a:buFont typeface="Arial"/>
              <a:buChar char="-"/>
            </a:pPr>
            <a:r>
              <a:rPr b="0" lang="en-US" sz="1800" spc="-1" strike="noStrike">
                <a:solidFill>
                  <a:srgbClr val="000000"/>
                </a:solidFill>
                <a:latin typeface="Calibri"/>
              </a:rPr>
              <a:t>Extend the java.lang.Thread class.</a:t>
            </a:r>
            <a:endParaRPr b="0" lang="en-US" sz="1800" spc="-1" strike="noStrike">
              <a:latin typeface="Arial"/>
            </a:endParaRPr>
          </a:p>
          <a:p>
            <a:pPr marL="343080" indent="-342360">
              <a:lnSpc>
                <a:spcPct val="100000"/>
              </a:lnSpc>
              <a:spcBef>
                <a:spcPts val="360"/>
              </a:spcBef>
              <a:buClr>
                <a:srgbClr val="000000"/>
              </a:buClr>
              <a:buFont typeface="Arial"/>
              <a:buChar char="-"/>
            </a:pPr>
            <a:r>
              <a:rPr b="0" lang="en-US" sz="1800" spc="-1" strike="noStrike">
                <a:solidFill>
                  <a:srgbClr val="000000"/>
                </a:solidFill>
                <a:latin typeface="Calibri"/>
              </a:rPr>
              <a:t>Override the run() method.</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r>
              <a:rPr b="0" lang="en-US" sz="1800" spc="-1" strike="noStrike">
                <a:solidFill>
                  <a:srgbClr val="000000"/>
                </a:solidFill>
                <a:latin typeface="Courier New"/>
              </a:rPr>
              <a:t>class MyThread extends Thread {</a:t>
            </a:r>
            <a:endParaRPr b="0" lang="en-US" sz="1800" spc="-1" strike="noStrike">
              <a:latin typeface="Arial"/>
            </a:endParaRPr>
          </a:p>
          <a:p>
            <a:pPr marL="399960">
              <a:lnSpc>
                <a:spcPct val="100000"/>
              </a:lnSpc>
              <a:spcBef>
                <a:spcPts val="360"/>
              </a:spcBef>
            </a:pPr>
            <a:r>
              <a:rPr b="0" lang="en-US" sz="1800" spc="-1" strike="noStrike">
                <a:solidFill>
                  <a:srgbClr val="000000"/>
                </a:solidFill>
                <a:latin typeface="Courier New"/>
              </a:rPr>
              <a:t>public void run() {</a:t>
            </a:r>
            <a:endParaRPr b="0" lang="en-US" sz="1800" spc="-1" strike="noStrike">
              <a:latin typeface="Arial"/>
            </a:endParaRPr>
          </a:p>
          <a:p>
            <a:pPr marL="399960">
              <a:lnSpc>
                <a:spcPct val="100000"/>
              </a:lnSpc>
              <a:spcBef>
                <a:spcPts val="360"/>
              </a:spcBef>
            </a:pPr>
            <a:r>
              <a:rPr b="0" lang="en-US" sz="1800" spc="-1" strike="noStrike">
                <a:solidFill>
                  <a:srgbClr val="000000"/>
                </a:solidFill>
                <a:latin typeface="Courier New"/>
              </a:rPr>
              <a:t>    </a:t>
            </a:r>
            <a:r>
              <a:rPr b="0" lang="en-US" sz="1800" spc="-1" strike="noStrike">
                <a:solidFill>
                  <a:srgbClr val="000000"/>
                </a:solidFill>
                <a:latin typeface="Courier New"/>
              </a:rPr>
              <a:t>System.out.println("Important job running in  </a:t>
            </a:r>
            <a:br/>
            <a:r>
              <a:rPr b="0" lang="en-US" sz="1800" spc="-1" strike="noStrike">
                <a:solidFill>
                  <a:srgbClr val="000000"/>
                </a:solidFill>
                <a:latin typeface="Courier New"/>
              </a:rPr>
              <a:t>                        MyThread");</a:t>
            </a:r>
            <a:endParaRPr b="0" lang="en-US" sz="1800" spc="-1" strike="noStrike">
              <a:latin typeface="Arial"/>
            </a:endParaRPr>
          </a:p>
          <a:p>
            <a:pPr marL="399960">
              <a:lnSpc>
                <a:spcPct val="100000"/>
              </a:lnSpc>
              <a:spcBef>
                <a:spcPts val="360"/>
              </a:spcBef>
            </a:pPr>
            <a:r>
              <a:rPr b="0" lang="en-US" sz="1800" spc="-1" strike="noStrike">
                <a:solidFill>
                  <a:srgbClr val="000000"/>
                </a:solidFill>
                <a:latin typeface="Courier New"/>
              </a:rPr>
              <a:t>}</a:t>
            </a:r>
            <a:endParaRPr b="0" lang="en-US" sz="1800" spc="-1" strike="noStrike">
              <a:latin typeface="Arial"/>
            </a:endParaRPr>
          </a:p>
          <a:p>
            <a:pPr marL="399960">
              <a:lnSpc>
                <a:spcPct val="100000"/>
              </a:lnSpc>
              <a:spcBef>
                <a:spcPts val="360"/>
              </a:spcBef>
            </a:pPr>
            <a:r>
              <a:rPr b="0" lang="en-US" sz="1800" spc="-1" strike="noStrike">
                <a:solidFill>
                  <a:srgbClr val="000000"/>
                </a:solidFill>
                <a:latin typeface="Courier New"/>
              </a:rPr>
              <a:t>}</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Defining Threads</a:t>
            </a:r>
            <a:endParaRPr b="0" lang="en-US" sz="2800" spc="-1" strike="noStrike">
              <a:latin typeface="Arial"/>
            </a:endParaRPr>
          </a:p>
        </p:txBody>
      </p:sp>
      <p:sp>
        <p:nvSpPr>
          <p:cNvPr id="14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20"/>
              </a:spcBef>
              <a:buClr>
                <a:srgbClr val="000000"/>
              </a:buClr>
              <a:buFont typeface="Arial"/>
              <a:buChar char="•"/>
            </a:pPr>
            <a:r>
              <a:rPr b="0" lang="en-US" sz="2100" spc="-1" strike="noStrike">
                <a:solidFill>
                  <a:srgbClr val="000000"/>
                </a:solidFill>
                <a:latin typeface="Calibri"/>
              </a:rPr>
              <a:t>Keep in mind that you're free to overload the run() method in your Thread subclass:</a:t>
            </a:r>
            <a:endParaRPr b="0" lang="en-US" sz="2100" spc="-1" strike="noStrike">
              <a:latin typeface="Arial"/>
            </a:endParaRPr>
          </a:p>
          <a:p>
            <a:pPr>
              <a:lnSpc>
                <a:spcPct val="100000"/>
              </a:lnSpc>
              <a:spcBef>
                <a:spcPts val="420"/>
              </a:spcBef>
            </a:pPr>
            <a:endParaRPr b="0" lang="en-US" sz="2100" spc="-1" strike="noStrike">
              <a:latin typeface="Arial"/>
            </a:endParaRPr>
          </a:p>
          <a:p>
            <a:pPr>
              <a:lnSpc>
                <a:spcPct val="100000"/>
              </a:lnSpc>
              <a:spcBef>
                <a:spcPts val="420"/>
              </a:spcBef>
            </a:pPr>
            <a:r>
              <a:rPr b="0" lang="en-US" sz="2100" spc="-1" strike="noStrike">
                <a:solidFill>
                  <a:srgbClr val="000000"/>
                </a:solidFill>
                <a:latin typeface="Courier New"/>
              </a:rPr>
              <a:t>class MyThread extends Thread {</a:t>
            </a:r>
            <a:endParaRPr b="0" lang="en-US" sz="2100" spc="-1" strike="noStrike">
              <a:latin typeface="Arial"/>
            </a:endParaRPr>
          </a:p>
          <a:p>
            <a:pPr>
              <a:lnSpc>
                <a:spcPct val="100000"/>
              </a:lnSpc>
              <a:spcBef>
                <a:spcPts val="420"/>
              </a:spcBef>
            </a:pPr>
            <a:r>
              <a:rPr b="0" lang="en-US" sz="2100" spc="-1" strike="noStrike">
                <a:solidFill>
                  <a:srgbClr val="000000"/>
                </a:solidFill>
                <a:latin typeface="Courier New"/>
              </a:rPr>
              <a:t>   </a:t>
            </a:r>
            <a:r>
              <a:rPr b="0" lang="en-US" sz="2100" spc="-1" strike="noStrike">
                <a:solidFill>
                  <a:srgbClr val="000000"/>
                </a:solidFill>
                <a:latin typeface="Courier New"/>
              </a:rPr>
              <a:t>public void run() {</a:t>
            </a:r>
            <a:endParaRPr b="0" lang="en-US" sz="2100" spc="-1" strike="noStrike">
              <a:latin typeface="Arial"/>
            </a:endParaRPr>
          </a:p>
          <a:p>
            <a:pPr>
              <a:lnSpc>
                <a:spcPct val="100000"/>
              </a:lnSpc>
              <a:spcBef>
                <a:spcPts val="420"/>
              </a:spcBef>
            </a:pPr>
            <a:r>
              <a:rPr b="0" lang="en-US" sz="2100" spc="-1" strike="noStrike">
                <a:solidFill>
                  <a:srgbClr val="000000"/>
                </a:solidFill>
                <a:latin typeface="Courier New"/>
              </a:rPr>
              <a:t>     </a:t>
            </a:r>
            <a:r>
              <a:rPr b="0" lang="en-US" sz="2100" spc="-1" strike="noStrike">
                <a:solidFill>
                  <a:srgbClr val="000000"/>
                </a:solidFill>
                <a:latin typeface="Courier New"/>
              </a:rPr>
              <a:t>System.out.println("Important job running   </a:t>
            </a:r>
            <a:br/>
            <a:r>
              <a:rPr b="0" lang="en-US" sz="2100" spc="-1" strike="noStrike">
                <a:solidFill>
                  <a:srgbClr val="000000"/>
                </a:solidFill>
                <a:latin typeface="Courier New"/>
              </a:rPr>
              <a:t>                          in MyThread");</a:t>
            </a:r>
            <a:endParaRPr b="0" lang="en-US" sz="2100" spc="-1" strike="noStrike">
              <a:latin typeface="Arial"/>
            </a:endParaRPr>
          </a:p>
          <a:p>
            <a:pPr>
              <a:lnSpc>
                <a:spcPct val="100000"/>
              </a:lnSpc>
              <a:spcBef>
                <a:spcPts val="420"/>
              </a:spcBef>
            </a:pPr>
            <a:r>
              <a:rPr b="0" lang="en-US" sz="2100" spc="-1" strike="noStrike">
                <a:solidFill>
                  <a:srgbClr val="000000"/>
                </a:solidFill>
                <a:latin typeface="Courier New"/>
              </a:rPr>
              <a:t>   </a:t>
            </a:r>
            <a:r>
              <a:rPr b="0" lang="en-US" sz="2100" spc="-1" strike="noStrike">
                <a:solidFill>
                  <a:srgbClr val="000000"/>
                </a:solidFill>
                <a:latin typeface="Courier New"/>
              </a:rPr>
              <a:t>}</a:t>
            </a:r>
            <a:endParaRPr b="0" lang="en-US" sz="2100" spc="-1" strike="noStrike">
              <a:latin typeface="Arial"/>
            </a:endParaRPr>
          </a:p>
          <a:p>
            <a:pPr>
              <a:lnSpc>
                <a:spcPct val="100000"/>
              </a:lnSpc>
              <a:spcBef>
                <a:spcPts val="420"/>
              </a:spcBef>
            </a:pPr>
            <a:r>
              <a:rPr b="0" lang="en-US" sz="2100" spc="-1" strike="noStrike">
                <a:solidFill>
                  <a:srgbClr val="000000"/>
                </a:solidFill>
                <a:latin typeface="Courier New"/>
              </a:rPr>
              <a:t>   </a:t>
            </a:r>
            <a:endParaRPr b="0" lang="en-US" sz="2100" spc="-1" strike="noStrike">
              <a:latin typeface="Arial"/>
            </a:endParaRPr>
          </a:p>
          <a:p>
            <a:pPr>
              <a:lnSpc>
                <a:spcPct val="100000"/>
              </a:lnSpc>
              <a:spcBef>
                <a:spcPts val="420"/>
              </a:spcBef>
            </a:pPr>
            <a:r>
              <a:rPr b="0" lang="en-US" sz="2100" spc="-1" strike="noStrike">
                <a:solidFill>
                  <a:srgbClr val="000000"/>
                </a:solidFill>
                <a:latin typeface="Courier New"/>
              </a:rPr>
              <a:t>   </a:t>
            </a:r>
            <a:r>
              <a:rPr b="0" lang="en-US" sz="2100" spc="-1" strike="noStrike">
                <a:solidFill>
                  <a:srgbClr val="000000"/>
                </a:solidFill>
                <a:latin typeface="Courier New"/>
              </a:rPr>
              <a:t>public void run(String s) {</a:t>
            </a:r>
            <a:endParaRPr b="0" lang="en-US" sz="2100" spc="-1" strike="noStrike">
              <a:latin typeface="Arial"/>
            </a:endParaRPr>
          </a:p>
          <a:p>
            <a:pPr>
              <a:lnSpc>
                <a:spcPct val="100000"/>
              </a:lnSpc>
              <a:spcBef>
                <a:spcPts val="420"/>
              </a:spcBef>
            </a:pPr>
            <a:r>
              <a:rPr b="0" lang="en-US" sz="2100" spc="-1" strike="noStrike">
                <a:solidFill>
                  <a:srgbClr val="000000"/>
                </a:solidFill>
                <a:latin typeface="Courier New"/>
              </a:rPr>
              <a:t>      </a:t>
            </a:r>
            <a:r>
              <a:rPr b="0" lang="en-US" sz="2100" spc="-1" strike="noStrike">
                <a:solidFill>
                  <a:srgbClr val="000000"/>
                </a:solidFill>
                <a:latin typeface="Courier New"/>
              </a:rPr>
              <a:t>System.out.println("String in run is " + s);</a:t>
            </a:r>
            <a:endParaRPr b="0" lang="en-US" sz="2100" spc="-1" strike="noStrike">
              <a:latin typeface="Arial"/>
            </a:endParaRPr>
          </a:p>
          <a:p>
            <a:pPr>
              <a:lnSpc>
                <a:spcPct val="100000"/>
              </a:lnSpc>
              <a:spcBef>
                <a:spcPts val="420"/>
              </a:spcBef>
            </a:pPr>
            <a:r>
              <a:rPr b="0" lang="en-US" sz="2100" spc="-1" strike="noStrike">
                <a:solidFill>
                  <a:srgbClr val="000000"/>
                </a:solidFill>
                <a:latin typeface="Courier New"/>
              </a:rPr>
              <a:t>   </a:t>
            </a:r>
            <a:r>
              <a:rPr b="0" lang="en-US" sz="2100" spc="-1" strike="noStrike">
                <a:solidFill>
                  <a:srgbClr val="000000"/>
                </a:solidFill>
                <a:latin typeface="Courier New"/>
              </a:rPr>
              <a:t>}</a:t>
            </a:r>
            <a:endParaRPr b="0" lang="en-US" sz="2100" spc="-1" strike="noStrike">
              <a:latin typeface="Arial"/>
            </a:endParaRPr>
          </a:p>
          <a:p>
            <a:pPr>
              <a:lnSpc>
                <a:spcPct val="100000"/>
              </a:lnSpc>
              <a:spcBef>
                <a:spcPts val="420"/>
              </a:spcBef>
            </a:pPr>
            <a:r>
              <a:rPr b="0" lang="en-US" sz="2100" spc="-1" strike="noStrike">
                <a:solidFill>
                  <a:srgbClr val="000000"/>
                </a:solidFill>
                <a:latin typeface="Courier New"/>
              </a:rPr>
              <a:t>}</a:t>
            </a:r>
            <a:endParaRPr b="0" lang="en-US" sz="21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Instantiating Threads</a:t>
            </a:r>
            <a:endParaRPr b="0" lang="en-US" sz="2800" spc="-1" strike="noStrike">
              <a:latin typeface="Arial"/>
            </a:endParaRPr>
          </a:p>
        </p:txBody>
      </p:sp>
      <p:sp>
        <p:nvSpPr>
          <p:cNvPr id="15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60"/>
              </a:spcBef>
            </a:pPr>
            <a:r>
              <a:rPr b="0" lang="en-US" sz="1800" spc="-1" strike="noStrike">
                <a:solidFill>
                  <a:srgbClr val="000000"/>
                </a:solidFill>
                <a:latin typeface="Calibri"/>
              </a:rPr>
              <a:t>Instantiating a thread:</a:t>
            </a:r>
            <a:endParaRPr b="0" lang="en-US" sz="1800" spc="-1" strike="noStrike">
              <a:latin typeface="Arial"/>
            </a:endParaRPr>
          </a:p>
          <a:p>
            <a:pPr>
              <a:lnSpc>
                <a:spcPct val="100000"/>
              </a:lnSpc>
              <a:spcBef>
                <a:spcPts val="400"/>
              </a:spcBef>
            </a:pPr>
            <a:endParaRPr b="0" lang="en-US" sz="1800" spc="-1" strike="noStrike">
              <a:latin typeface="Arial"/>
            </a:endParaRPr>
          </a:p>
          <a:p>
            <a:pPr>
              <a:lnSpc>
                <a:spcPct val="100000"/>
              </a:lnSpc>
              <a:spcBef>
                <a:spcPts val="360"/>
              </a:spcBef>
            </a:pPr>
            <a:r>
              <a:rPr b="0" lang="en-US" sz="1800" spc="-1" strike="noStrike">
                <a:solidFill>
                  <a:srgbClr val="000000"/>
                </a:solidFill>
                <a:latin typeface="Courier New"/>
              </a:rPr>
              <a:t>MyThread myThread = new MyThread();</a:t>
            </a:r>
            <a:endParaRPr b="0" lang="en-US" sz="1800" spc="-1" strike="noStrike">
              <a:latin typeface="Arial"/>
            </a:endParaRPr>
          </a:p>
          <a:p>
            <a:pPr>
              <a:lnSpc>
                <a:spcPct val="100000"/>
              </a:lnSpc>
              <a:spcBef>
                <a:spcPts val="360"/>
              </a:spcBef>
            </a:pPr>
            <a:r>
              <a:rPr b="0" lang="en-US" sz="1800" spc="-1" strike="noStrike">
                <a:solidFill>
                  <a:srgbClr val="000000"/>
                </a:solidFill>
                <a:latin typeface="Courier New"/>
              </a:rPr>
              <a:t>myThread.start();</a:t>
            </a:r>
            <a:endParaRPr b="0" lang="en-US" sz="1800" spc="-1" strike="noStrike">
              <a:latin typeface="Arial"/>
            </a:endParaRPr>
          </a:p>
          <a:p>
            <a:pPr>
              <a:lnSpc>
                <a:spcPct val="100000"/>
              </a:lnSpc>
              <a:spcBef>
                <a:spcPts val="400"/>
              </a:spcBef>
            </a:pPr>
            <a:endParaRPr b="0" lang="en-US" sz="1800" spc="-1" strike="noStrike">
              <a:latin typeface="Arial"/>
            </a:endParaRPr>
          </a:p>
          <a:p>
            <a:pPr>
              <a:lnSpc>
                <a:spcPct val="100000"/>
              </a:lnSpc>
              <a:spcBef>
                <a:spcPts val="360"/>
              </a:spcBef>
            </a:pPr>
            <a:r>
              <a:rPr b="1" lang="en-US" sz="1800" spc="-1" strike="noStrike">
                <a:solidFill>
                  <a:srgbClr val="000000"/>
                </a:solidFill>
                <a:latin typeface="Calibri"/>
              </a:rPr>
              <a:t>If you call directly run() method, you don’t start a new thread with it’s own stack!!!</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2937960" y="274680"/>
            <a:ext cx="5748120" cy="596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Verdana"/>
              </a:rPr>
              <a:t>Defining Threads</a:t>
            </a:r>
            <a:endParaRPr b="0" lang="en-US" sz="2800" spc="-1" strike="noStrike">
              <a:latin typeface="Arial"/>
            </a:endParaRPr>
          </a:p>
        </p:txBody>
      </p:sp>
      <p:sp>
        <p:nvSpPr>
          <p:cNvPr id="15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60"/>
              </a:spcBef>
            </a:pPr>
            <a:r>
              <a:rPr b="1" lang="en-US" sz="1800" spc="-1" strike="noStrike">
                <a:solidFill>
                  <a:srgbClr val="000000"/>
                </a:solidFill>
                <a:latin typeface="Calibri"/>
              </a:rPr>
              <a:t>Implementing java.lang.Runnable</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r>
              <a:rPr b="0" lang="en-US" sz="1800" spc="-1" strike="noStrike">
                <a:solidFill>
                  <a:srgbClr val="000000"/>
                </a:solidFill>
                <a:latin typeface="Courier New"/>
              </a:rPr>
              <a:t>class MyRunnable implements Runnable {</a:t>
            </a:r>
            <a:endParaRPr b="0" lang="en-US" sz="1800" spc="-1" strike="noStrike">
              <a:latin typeface="Arial"/>
            </a:endParaRPr>
          </a:p>
          <a:p>
            <a:pPr>
              <a:lnSpc>
                <a:spcPct val="100000"/>
              </a:lnSpc>
              <a:spcBef>
                <a:spcPts val="360"/>
              </a:spcBef>
            </a:pPr>
            <a:r>
              <a:rPr b="0" lang="en-US" sz="1800" spc="-1" strike="noStrike">
                <a:solidFill>
                  <a:srgbClr val="000000"/>
                </a:solidFill>
                <a:latin typeface="Courier New"/>
              </a:rPr>
              <a:t>        </a:t>
            </a:r>
            <a:r>
              <a:rPr b="0" lang="en-US" sz="1800" spc="-1" strike="noStrike">
                <a:solidFill>
                  <a:srgbClr val="000000"/>
                </a:solidFill>
                <a:latin typeface="Courier New"/>
              </a:rPr>
              <a:t>public void run() {</a:t>
            </a:r>
            <a:endParaRPr b="0" lang="en-US" sz="1800" spc="-1" strike="noStrike">
              <a:latin typeface="Arial"/>
            </a:endParaRPr>
          </a:p>
          <a:p>
            <a:pPr>
              <a:lnSpc>
                <a:spcPct val="100000"/>
              </a:lnSpc>
              <a:spcBef>
                <a:spcPts val="360"/>
              </a:spcBef>
            </a:pPr>
            <a:r>
              <a:rPr b="0" lang="en-US" sz="1800" spc="-1" strike="noStrike">
                <a:solidFill>
                  <a:srgbClr val="000000"/>
                </a:solidFill>
                <a:latin typeface="Courier New"/>
              </a:rPr>
              <a:t>            </a:t>
            </a:r>
            <a:r>
              <a:rPr b="0" lang="en-US" sz="1800" spc="-1" strike="noStrike">
                <a:solidFill>
                  <a:srgbClr val="000000"/>
                </a:solidFill>
                <a:latin typeface="Courier New"/>
              </a:rPr>
              <a:t>System.out.println("Important job running in  </a:t>
            </a:r>
            <a:br/>
            <a:r>
              <a:rPr b="0" lang="en-US" sz="1800" spc="-1" strike="noStrike">
                <a:solidFill>
                  <a:srgbClr val="000000"/>
                </a:solidFill>
                <a:latin typeface="Courier New"/>
              </a:rPr>
              <a:t>                                MyRunnable");</a:t>
            </a:r>
            <a:endParaRPr b="0" lang="en-US" sz="1800" spc="-1" strike="noStrike">
              <a:latin typeface="Arial"/>
            </a:endParaRPr>
          </a:p>
          <a:p>
            <a:pPr>
              <a:lnSpc>
                <a:spcPct val="100000"/>
              </a:lnSpc>
              <a:spcBef>
                <a:spcPts val="360"/>
              </a:spcBef>
            </a:pPr>
            <a:r>
              <a:rPr b="0" lang="en-US" sz="1800" spc="-1" strike="noStrike">
                <a:solidFill>
                  <a:srgbClr val="000000"/>
                </a:solidFill>
                <a:latin typeface="Courier New"/>
              </a:rPr>
              <a:t>        </a:t>
            </a:r>
            <a:r>
              <a:rPr b="0" lang="en-US" sz="1800" spc="-1" strike="noStrike">
                <a:solidFill>
                  <a:srgbClr val="000000"/>
                </a:solidFill>
                <a:latin typeface="Courier New"/>
              </a:rPr>
              <a:t>}</a:t>
            </a:r>
            <a:endParaRPr b="0" lang="en-US" sz="1800" spc="-1" strike="noStrike">
              <a:latin typeface="Arial"/>
            </a:endParaRPr>
          </a:p>
          <a:p>
            <a:pPr>
              <a:lnSpc>
                <a:spcPct val="100000"/>
              </a:lnSpc>
              <a:spcBef>
                <a:spcPts val="360"/>
              </a:spcBef>
            </a:pPr>
            <a:r>
              <a:rPr b="0" lang="en-US" sz="1800" spc="-1" strike="noStrike">
                <a:solidFill>
                  <a:srgbClr val="000000"/>
                </a:solidFill>
                <a:latin typeface="Courier New"/>
              </a:rPr>
              <a:t>}</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9645</TotalTime>
  <Application>LibreOffice/6.0.7.3$Linux_X86_64 LibreOffice_project/00m0$Build-3</Application>
  <Words>3117</Words>
  <Paragraphs>364</Paragraphs>
  <Company>Scoala Informala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2013-09-11T14:13:40Z</dcterms:created>
  <dc:creator>Sorin Stan</dc:creator>
  <dc:description/>
  <dc:language>en-US</dc:language>
  <cp:lastModifiedBy/>
  <dcterms:modified xsi:type="dcterms:W3CDTF">2020-02-05T19:19:26Z</dcterms:modified>
  <cp:revision>562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Scoala Informala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17</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41</vt:i4>
  </property>
</Properties>
</file>