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5"/>
  </p:notesMasterIdLst>
  <p:sldIdLst>
    <p:sldId id="256" r:id="rId5"/>
    <p:sldId id="270" r:id="rId6"/>
    <p:sldId id="271" r:id="rId7"/>
    <p:sldId id="272" r:id="rId8"/>
    <p:sldId id="273" r:id="rId9"/>
    <p:sldId id="313" r:id="rId10"/>
    <p:sldId id="342" r:id="rId11"/>
    <p:sldId id="343" r:id="rId12"/>
    <p:sldId id="344" r:id="rId13"/>
    <p:sldId id="354" r:id="rId14"/>
    <p:sldId id="345" r:id="rId15"/>
    <p:sldId id="355" r:id="rId16"/>
    <p:sldId id="346" r:id="rId17"/>
    <p:sldId id="347" r:id="rId18"/>
    <p:sldId id="356" r:id="rId19"/>
    <p:sldId id="366" r:id="rId20"/>
    <p:sldId id="284" r:id="rId21"/>
    <p:sldId id="318" r:id="rId22"/>
    <p:sldId id="338" r:id="rId23"/>
    <p:sldId id="348" r:id="rId24"/>
    <p:sldId id="373" r:id="rId26"/>
    <p:sldId id="374" r:id="rId27"/>
    <p:sldId id="349" r:id="rId28"/>
    <p:sldId id="377" r:id="rId29"/>
    <p:sldId id="379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4"/>
            <p14:sldId id="345"/>
            <p14:sldId id="355"/>
            <p14:sldId id="346"/>
            <p14:sldId id="347"/>
            <p14:sldId id="356"/>
            <p14:sldId id="366"/>
            <p14:sldId id="284"/>
            <p14:sldId id="318"/>
            <p14:sldId id="338"/>
            <p14:sldId id="348"/>
            <p14:sldId id="373"/>
            <p14:sldId id="374"/>
            <p14:sldId id="349"/>
            <p14:sldId id="377"/>
            <p14:sldId id="379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9" d="100"/>
          <a:sy n="79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w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2985"/>
            <a:ext cx="7340600" cy="277050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移动短号：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558983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2019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28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b="1" dirty="0">
              <a:latin typeface="+mj-lt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54856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12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、寄存器和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sym typeface="+mn-ea"/>
              </a:rPr>
              <a:t>Load</a:t>
            </a:r>
            <a:r>
              <a:rPr lang="zh-CN" altLang="en-US" dirty="0">
                <a:sym typeface="+mn-ea"/>
              </a:rPr>
              <a:t>控制反馈的寄存器</a:t>
            </a:r>
            <a:br>
              <a:rPr lang="zh-CN" altLang="en-US" dirty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-66675" y="1356995"/>
          <a:ext cx="702310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" imgW="8791575" imgH="6391275" progId="Paint.Picture">
                  <p:embed/>
                </p:oleObj>
              </mc:Choice>
              <mc:Fallback>
                <p:oleObj name="" r:id="rId1" imgW="8791575" imgH="639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-66675" y="1356995"/>
                        <a:ext cx="702310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88280" y="975360"/>
            <a:ext cx="3959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无法输入数据。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~Load=1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与保持不变。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(2)A1,A0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或保持不变为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A1,A0</a:t>
            </a:r>
            <a:endParaRPr lang="en-US" altLang="zh-CN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1)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~Load=0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无反馈数据。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2)In1,In2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或后作为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800" u="sng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：寄存器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中数据的传输和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三个基本单元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：寄存器组、操作、操作控制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、计数、移位、加法、按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  <a:endParaRPr lang="zh-CN" altLang="en-US" sz="200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  <a:endParaRPr lang="zh-CN" altLang="en-U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  <a:endParaRPr lang="zh-CN" altLang="en-US" sz="20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  <a:endParaRPr lang="zh-CN" altLang="en-US" sz="200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  <a:endParaRPr lang="zh-CN" altLang="en-US" sz="200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  <a:endParaRPr lang="zh-CN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0" y="3736340"/>
            <a:ext cx="1325245" cy="126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9587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zh-CN" altLang="en-US" dirty="0" smtClean="0">
                <a:sym typeface="+mn-ea"/>
              </a:rPr>
              <a:t>多</a:t>
            </a:r>
            <a:r>
              <a:rPr lang="zh-CN" altLang="en-US" dirty="0">
                <a:sym typeface="+mn-ea"/>
              </a:rPr>
              <a:t>路选择器</a:t>
            </a:r>
            <a:r>
              <a:rPr lang="zh-CN" altLang="en-US" dirty="0" smtClean="0">
                <a:sym typeface="+mn-ea"/>
              </a:rPr>
              <a:t>总线的寄存器传输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00050" y="1270000"/>
          <a:ext cx="7678420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" imgW="9077325" imgH="6677025" progId="Paint.Picture">
                  <p:embed/>
                </p:oleObj>
              </mc:Choice>
              <mc:Fallback>
                <p:oleObj name="" r:id="rId1" imgW="9077325" imgH="6677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00050" y="1270000"/>
                        <a:ext cx="7678420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0310" y="3457575"/>
            <a:ext cx="414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K1=1:S=1,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R0=R1</a:t>
            </a:r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K1=0:S=0,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R0=R2</a:t>
            </a:r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graphicFrame>
        <p:nvGraphicFramePr>
          <p:cNvPr id="93" name="对象 92"/>
          <p:cNvGraphicFramePr/>
          <p:nvPr/>
        </p:nvGraphicFramePr>
        <p:xfrm>
          <a:off x="4069715" y="1333500"/>
          <a:ext cx="450278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1" imgW="4143375" imgH="5057775" progId="Paint.Picture">
                  <p:embed/>
                </p:oleObj>
              </mc:Choice>
              <mc:Fallback>
                <p:oleObj name="" r:id="rId1" imgW="4143375" imgH="5057775" progId="Paint.Picture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9715" y="1333500"/>
                        <a:ext cx="4502785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3424555" y="1196975"/>
            <a:ext cx="352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S1S0=00,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，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S1S0=01,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，</a:t>
            </a:r>
            <a:endParaRPr lang="zh-CN" altLang="en-US" sz="24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S1S0=10,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46720" y="2011680"/>
            <a:ext cx="41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097520" y="3694430"/>
            <a:ext cx="36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173720" y="5309870"/>
            <a:ext cx="43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运算输出控制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Mode2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数据传输控制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43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Mode1  </a:t>
            </a:r>
            <a:r>
              <a:rPr lang="en-US" altLang="zh-CN" dirty="0"/>
              <a:t>ALU</a:t>
            </a:r>
            <a:r>
              <a:rPr lang="zh-CN" altLang="en-US" dirty="0"/>
              <a:t>运算输出</a:t>
            </a:r>
            <a:r>
              <a:rPr lang="zh-CN" altLang="en-US" dirty="0" smtClean="0"/>
              <a:t>控制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4590415" y="2145030"/>
          <a:ext cx="4278630" cy="34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153400" imgH="4562475" progId="Paint.Picture">
                  <p:embed/>
                </p:oleObj>
              </mc:Choice>
              <mc:Fallback>
                <p:oleObj name="" r:id="rId1" imgW="81534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0415" y="2145030"/>
                        <a:ext cx="4278630" cy="34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12750" y="1509395"/>
          <a:ext cx="41783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7296150" imgH="5010150" progId="Paint.Picture">
                  <p:embed/>
                </p:oleObj>
              </mc:Choice>
              <mc:Fallback>
                <p:oleObj name="" r:id="rId3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509395"/>
                        <a:ext cx="4178300" cy="461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Mode2 </a:t>
            </a:r>
            <a:r>
              <a:rPr lang="zh-CN" altLang="en-US" dirty="0" smtClean="0">
                <a:sym typeface="+mn-ea"/>
              </a:rPr>
              <a:t>数据传输控制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4990" y="1349375"/>
            <a:ext cx="8532495" cy="3893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7415" y="5071745"/>
            <a:ext cx="5652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sw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[8:7]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对应</a:t>
            </a:r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SelectBus</a:t>
            </a:r>
            <a:r>
              <a:rPr lang="zh-CN" altLang="en-US" b="1" dirty="0" err="1">
                <a:solidFill>
                  <a:schemeClr val="tx2"/>
                </a:solidFill>
                <a:sym typeface="+mn-ea"/>
              </a:rPr>
              <a:t>即总线上放的是什么数据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：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总线上的数据选择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BTX4Y0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num[3:0]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01-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num[7:4]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10-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num[11:8]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MyALUTrans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 smtClean="0"/>
              <a:t>添加如下模块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/>
              <a:t>位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防抖动模块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显示模块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 smtClean="0"/>
              <a:t>UCF</a:t>
            </a:r>
            <a:r>
              <a:rPr lang="zh-CN" altLang="en-US" sz="2800" dirty="0" smtClean="0"/>
              <a:t>引脚定义</a:t>
            </a:r>
            <a:endParaRPr lang="zh-CN" altLang="en-US" sz="2800" dirty="0" smtClean="0"/>
          </a:p>
          <a:p>
            <a:pPr lvl="1"/>
            <a:r>
              <a:rPr lang="zh-CN" altLang="en-US" sz="2400" dirty="0" smtClean="0"/>
              <a:t>输入</a:t>
            </a:r>
            <a:endParaRPr lang="zh-CN" altLang="en-US" sz="2400" dirty="0"/>
          </a:p>
          <a:p>
            <a:pPr lvl="2"/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[15]=0 Mode0</a:t>
            </a:r>
            <a:endParaRPr lang="en-US" altLang="zh-CN" sz="2000" dirty="0" smtClean="0"/>
          </a:p>
          <a:p>
            <a:pPr lvl="3"/>
            <a:r>
              <a:rPr lang="zh-CN" altLang="en-US" sz="1600" dirty="0" smtClean="0"/>
              <a:t>按键控制输入：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</a:t>
            </a:r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RegC</a:t>
            </a:r>
            <a:r>
              <a:rPr lang="zh-CN" altLang="en-US" sz="1600" dirty="0" smtClean="0"/>
              <a:t>赋值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按键加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减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[1]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[1]</a:t>
            </a:r>
            <a:endParaRPr lang="en-US" altLang="zh-CN" sz="1600" dirty="0" smtClean="0"/>
          </a:p>
          <a:p>
            <a:pPr lvl="3"/>
            <a:r>
              <a:rPr lang="en-US" altLang="zh-CN" sz="1600" dirty="0" smtClean="0"/>
              <a:t>ALU</a:t>
            </a:r>
            <a:r>
              <a:rPr lang="zh-CN" altLang="en-US" sz="1600" dirty="0" smtClean="0"/>
              <a:t>运算控制：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[6:5],</a:t>
            </a:r>
            <a:r>
              <a:rPr lang="en-US" altLang="zh-CN" sz="1600" dirty="0"/>
              <a:t>00-</a:t>
            </a:r>
            <a:r>
              <a:rPr lang="zh-CN" altLang="en-US" sz="1600" dirty="0" smtClean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 smtClean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RegC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A,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[15]=</a:t>
            </a:r>
            <a:r>
              <a:rPr lang="en-US" altLang="zh-CN" sz="2000" dirty="0"/>
              <a:t>1 </a:t>
            </a:r>
            <a:r>
              <a:rPr lang="en-US" altLang="zh-CN" sz="2000" dirty="0" smtClean="0"/>
              <a:t>Mode1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数据传输控制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[8:7]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SelectBus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01-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C</a:t>
            </a:r>
            <a:endParaRPr lang="en-US" altLang="zh-CN" sz="1600" dirty="0" smtClean="0"/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 </a:t>
            </a:r>
            <a:r>
              <a:rPr lang="en-US" altLang="zh-CN" sz="1600" dirty="0" err="1" smtClean="0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[3:0]),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LoadB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[7:4])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 </a:t>
            </a:r>
            <a:r>
              <a:rPr lang="en-US" altLang="zh-CN" sz="1600" dirty="0" err="1" smtClean="0"/>
              <a:t>LoadC</a:t>
            </a:r>
            <a:r>
              <a:rPr lang="en-US" altLang="zh-CN" sz="1600" dirty="0" smtClean="0"/>
              <a:t>(ALU</a:t>
            </a:r>
            <a:r>
              <a:rPr lang="zh-CN" altLang="en-US" sz="1600" dirty="0" smtClean="0"/>
              <a:t>结果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对</a:t>
            </a:r>
            <a:r>
              <a:rPr lang="en-US" altLang="zh-CN" sz="1600" dirty="0" smtClean="0">
                <a:solidFill>
                  <a:srgbClr val="FF0000"/>
                </a:solidFill>
              </a:rPr>
              <a:t>SW[8:7]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B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A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ALU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C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6175"/>
            <a:ext cx="8229600" cy="497967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[15]=0 Mode0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1600" dirty="0"/>
              <a:t>按键控制输入：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BTNX4Y0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A(</a:t>
            </a:r>
            <a:r>
              <a:rPr lang="zh-CN" altLang="en-US" sz="1600" dirty="0"/>
              <a:t>自加或自减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BTNX4Y1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BTNX4Y2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RegC</a:t>
            </a:r>
            <a:r>
              <a:rPr lang="zh-CN" altLang="en-US" sz="1600" dirty="0"/>
              <a:t>赋值。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[0]=0</a:t>
            </a:r>
            <a:r>
              <a:rPr lang="zh-CN" altLang="en-US" sz="1600" dirty="0"/>
              <a:t>加 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[0]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BTNX4Y0</a:t>
            </a:r>
            <a:r>
              <a:rPr lang="zh-CN" altLang="en-US" sz="1600" dirty="0">
                <a:sym typeface="+mn-ea"/>
              </a:rPr>
              <a:t>按键。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[1]=0</a:t>
            </a:r>
            <a:r>
              <a:rPr lang="zh-CN" altLang="en-US" sz="1600" dirty="0"/>
              <a:t>加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[1] 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BTNX4Y1</a:t>
            </a:r>
            <a:r>
              <a:rPr lang="zh-CN" altLang="en-US" sz="1600" dirty="0">
                <a:sym typeface="+mn-ea"/>
              </a:rPr>
              <a:t>按键。</a:t>
            </a:r>
            <a:endParaRPr lang="zh-CN" altLang="en-US" sz="1600" dirty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1600" dirty="0" err="1"/>
              <a:t>btn_out</a:t>
            </a:r>
            <a:r>
              <a:rPr lang="en-US" altLang="zh-CN" sz="1600" dirty="0"/>
              <a:t>[2]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BTNX4Y2</a:t>
            </a:r>
            <a:r>
              <a:rPr lang="zh-CN" altLang="en-US" sz="1600" dirty="0">
                <a:sym typeface="+mn-ea"/>
              </a:rPr>
              <a:t>按键。</a:t>
            </a:r>
            <a:endParaRPr lang="en-US" altLang="zh-CN" sz="1600" dirty="0"/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[6:5],00-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RegC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B</a:t>
            </a:r>
            <a:r>
              <a:rPr lang="zh-CN" altLang="en-US" sz="1600" b="1" dirty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>
                <a:solidFill>
                  <a:srgbClr val="FF0000"/>
                </a:solidFill>
              </a:rPr>
              <a:t>)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4605020" y="3952240"/>
          <a:ext cx="4081780" cy="27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53400" imgH="4562475" progId="Paint.Picture">
                  <p:embed/>
                </p:oleObj>
              </mc:Choice>
              <mc:Fallback>
                <p:oleObj name="" r:id="rId1" imgW="81534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5020" y="3952240"/>
                        <a:ext cx="4081780" cy="27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6720" y="3820160"/>
          <a:ext cx="4178300" cy="302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296150" imgH="5010150" progId="Paint.Picture">
                  <p:embed/>
                </p:oleObj>
              </mc:Choice>
              <mc:Fallback>
                <p:oleObj name="" r:id="rId3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" y="3820160"/>
                        <a:ext cx="4178300" cy="302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190" y="1268730"/>
            <a:ext cx="8809990" cy="4857115"/>
          </a:xfrm>
        </p:spPr>
        <p:txBody>
          <a:bodyPr/>
          <a:lstStyle/>
          <a:p>
            <a:pPr lvl="3"/>
            <a:r>
              <a:rPr lang="en-US" altLang="zh-CN" dirty="0" err="1"/>
              <a:t>sw</a:t>
            </a:r>
            <a:r>
              <a:rPr lang="en-US" altLang="zh-CN" dirty="0"/>
              <a:t>[15]=1 Mode1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数据传输控制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371600" lvl="3" indent="0">
              <a:buNone/>
            </a:pPr>
            <a:r>
              <a:rPr lang="en-US" altLang="zh-CN" sz="1600" dirty="0" err="1"/>
              <a:t>sw</a:t>
            </a:r>
            <a:r>
              <a:rPr lang="en-US" altLang="zh-CN" sz="1600" dirty="0"/>
              <a:t>[8:7]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总线数据选择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>
                <a:sym typeface="+mn-ea"/>
              </a:rPr>
              <a:t>总线数据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en-US" altLang="zh-CN" sz="1600" dirty="0"/>
              <a:t>BTNX4Y0 </a:t>
            </a:r>
            <a:r>
              <a:rPr lang="en-US" altLang="zh-CN" sz="1600" dirty="0" err="1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[3:0]){</a:t>
            </a:r>
            <a:r>
              <a:rPr lang="zh-CN" altLang="en-US" sz="1600" dirty="0"/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[3:0]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AN0</a:t>
            </a:r>
            <a:r>
              <a:rPr lang="en-US" altLang="zh-CN" sz="1600" dirty="0"/>
              <a:t>}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BTNX4Y1 </a:t>
            </a:r>
            <a:r>
              <a:rPr lang="en-US" altLang="zh-CN" sz="1600" dirty="0" err="1"/>
              <a:t>LoadB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[7:4])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[7:4]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AN1}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BTNX4Y2 </a:t>
            </a:r>
            <a:r>
              <a:rPr lang="en-US" altLang="zh-CN" sz="1600" dirty="0" err="1"/>
              <a:t>LoadC</a:t>
            </a:r>
            <a:r>
              <a:rPr lang="en-US" altLang="zh-CN" sz="1600" dirty="0"/>
              <a:t>(ALU</a:t>
            </a:r>
            <a:r>
              <a:rPr lang="zh-CN" altLang="en-US" sz="1600" dirty="0"/>
              <a:t>运算结果</a:t>
            </a:r>
            <a:r>
              <a:rPr lang="en-US" altLang="zh-CN" sz="1600" dirty="0"/>
              <a:t>) 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[11:8]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AN3}</a:t>
            </a:r>
            <a:endParaRPr lang="en-US" altLang="zh-CN" sz="1600" dirty="0"/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</a:rPr>
              <a:t>SW[8:7]</a:t>
            </a:r>
            <a:r>
              <a:rPr lang="zh-CN" altLang="en-US" sz="1600" dirty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输出 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</a:rPr>
              <a:t>[7:0],</a:t>
            </a:r>
            <a:r>
              <a:rPr lang="en-US" altLang="zh-CN" sz="2400" dirty="0" err="1">
                <a:solidFill>
                  <a:srgbClr val="FF0000"/>
                </a:solidFill>
              </a:rPr>
              <a:t>C,num</a:t>
            </a:r>
            <a:r>
              <a:rPr lang="en-US" altLang="zh-CN" sz="2400" dirty="0">
                <a:solidFill>
                  <a:srgbClr val="FF0000"/>
                </a:solidFill>
              </a:rPr>
              <a:t>[11:8]}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RegA,</a:t>
            </a:r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RegB,</a:t>
            </a:r>
            <a:r>
              <a:rPr lang="en-US" altLang="zh-CN" sz="2000" dirty="0"/>
              <a:t>AN[2]:ALU</a:t>
            </a:r>
            <a:r>
              <a:rPr lang="zh-CN" altLang="en-US" sz="2000" dirty="0"/>
              <a:t>结果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AN[3]: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-45720" y="3931920"/>
          <a:ext cx="459994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39125" imgH="3333750" progId="Paint.Picture">
                  <p:embed/>
                </p:oleObj>
              </mc:Choice>
              <mc:Fallback>
                <p:oleObj name="" r:id="rId1" imgW="8239125" imgH="333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5720" y="3931920"/>
                        <a:ext cx="459994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54220" y="4114165"/>
          <a:ext cx="364236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667250" imgH="3152775" progId="Paint.Picture">
                  <p:embed/>
                </p:oleObj>
              </mc:Choice>
              <mc:Fallback>
                <p:oleObj name="" r:id="rId3" imgW="4667250" imgH="31527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220" y="4114165"/>
                        <a:ext cx="364236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Module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96975"/>
            <a:ext cx="9171940" cy="5328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增加输入：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input wire BTN_Y[3:0],output wire BTN_X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        assign BTN_X=0;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m4(.A(num[3:0]),.B(4'b0001),.Ctrl(SW[0]),.S(A1));</a:t>
            </a:r>
            <a:endParaRPr lang="pt-BR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m5(.A(num[7:4]),.B(4'b0001),.Ctrl(SW[1]),.S(B1));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	Mux4to1b4 m6(.I0(num[3:0]),.I1(num[7:4]),.I2(num[11:8]),</a:t>
            </a:r>
            <a:endParaRPr lang="pt-BR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                    .I3(4'b0),.s(SW[8:7]),.o(Result</a:t>
            </a:r>
            <a:r>
              <a:rPr lang="pt-BR" altLang="zh-CN" sz="2000" dirty="0" smtClean="0">
                <a:solidFill>
                  <a:srgbClr val="7030A0"/>
                </a:solidFill>
              </a:rPr>
              <a:t>));</a:t>
            </a:r>
            <a:endParaRPr lang="pt-BR" altLang="zh-CN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assign A2 = (SW[15]==1'b0)?A1:Result</a:t>
            </a:r>
            <a:r>
              <a:rPr lang="en-US" altLang="zh-CN" sz="2000" dirty="0" smtClean="0">
                <a:solidFill>
                  <a:srgbClr val="7030A0"/>
                </a:solidFill>
              </a:rPr>
              <a:t>;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	……  </a:t>
            </a:r>
            <a:r>
              <a:rPr lang="en-US" altLang="zh-CN" sz="2000" dirty="0" smtClean="0">
                <a:solidFill>
                  <a:srgbClr val="FF0000"/>
                </a:solidFill>
              </a:rPr>
              <a:t> B2 = (SW[15]==1'b0) ....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C2 = (SW[15]==1'b0)......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 = A2;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……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num[7:4] =?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num[11:8]=?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zh-CN" sz="2000" dirty="0"/>
              <a:t> 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myALUm7(.A(num[3:0]),.B(num[7:4]),.S(SW[6:5]),.C(C),.Co(Co[0</a:t>
            </a:r>
            <a:r>
              <a:rPr lang="pt-BR" altLang="zh-CN" sz="2000" dirty="0" smtClean="0">
                <a:solidFill>
                  <a:schemeClr val="accent6">
                    <a:lumMod val="75000"/>
                  </a:schemeClr>
                </a:solidFill>
              </a:rPr>
              <a:t>]));</a:t>
            </a:r>
            <a:endParaRPr lang="pt-BR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/>
              <a:t>DispNum m8(clk, {num[3:0],num[7:4],C,num[11:8]}, 4'b0, 4'b0, 1'b0, AN,SEGMENT</a:t>
            </a:r>
            <a:r>
              <a:rPr lang="pt-BR" altLang="zh-CN" sz="2000" dirty="0" smtClean="0"/>
              <a:t>);</a:t>
            </a:r>
            <a:endParaRPr lang="pt-BR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……</a:t>
            </a:r>
            <a:endParaRPr lang="pt-BR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陈列键盘按钮简化使用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3615" y="1561465"/>
            <a:ext cx="5501005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实验结束后请整理好椅子，实验签到需写上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组二进制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存储单元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个寄存器可以用于存储一系列二进制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值，通常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用于进行简单数据存储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、移动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和处理等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能存储信息并保存多个时钟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周期，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如果</a:t>
            </a:r>
            <a:r>
              <a:rPr lang="en-US" altLang="zh-CN" sz="2800" u="sng" dirty="0">
                <a:ea typeface="宋体" panose="02010600030101010101" pitchFamily="2" charset="-122"/>
              </a:rPr>
              <a:t>Load</a:t>
            </a:r>
            <a:r>
              <a:rPr lang="zh-CN" altLang="en-US" sz="2800" dirty="0">
                <a:ea typeface="宋体" panose="02010600030101010101" pitchFamily="2" charset="-122"/>
              </a:rPr>
              <a:t>信号为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，允许时钟信号通过，如果为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则阻止时钟信号通过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对于上升沿触发的边沿触发器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或负向脉冲触发的主从触发器：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664375" y="410336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1724065" y="476376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1715810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6590" y="389279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  <a:endParaRPr lang="en-US" altLang="zh-CN" sz="2800" dirty="0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95328" y="474183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  <a:endParaRPr lang="en-US" altLang="zh-CN" sz="2800"/>
          </a:p>
        </p:txBody>
      </p:sp>
      <p:grpSp>
        <p:nvGrpSpPr>
          <p:cNvPr id="34" name="Group 36"/>
          <p:cNvGrpSpPr/>
          <p:nvPr/>
        </p:nvGrpSpPr>
        <p:grpSpPr bwMode="auto">
          <a:xfrm>
            <a:off x="2473048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  <a:endParaRPr lang="en-US" altLang="zh-CN"/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6281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  <a:endParaRPr lang="en-US" altLang="zh-CN" sz="2800" dirty="0"/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6016625" y="2767330"/>
            <a:ext cx="3004820" cy="2061845"/>
            <a:chOff x="2745" y="832"/>
            <a:chExt cx="2527" cy="1240"/>
          </a:xfrm>
        </p:grpSpPr>
        <p:sp>
          <p:nvSpPr>
            <p:cNvPr id="41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2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3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7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0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1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7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2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8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pSp>
          <p:nvGrpSpPr>
            <p:cNvPr id="70" name="Group 75"/>
            <p:cNvGrpSpPr/>
            <p:nvPr/>
          </p:nvGrpSpPr>
          <p:grpSpPr bwMode="auto">
            <a:xfrm>
              <a:off x="5170" y="1439"/>
              <a:ext cx="102" cy="157"/>
              <a:chOff x="5162" y="1559"/>
              <a:chExt cx="102" cy="157"/>
            </a:xfrm>
          </p:grpSpPr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3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74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5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7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  <a:endParaRPr lang="zh-CN" altLang="en-US" dirty="0"/>
          </a:p>
        </p:txBody>
      </p:sp>
      <p:sp>
        <p:nvSpPr>
          <p:cNvPr id="4" name="Freeform 4"/>
          <p:cNvSpPr/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/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/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/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/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/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187198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7942580" cy="27133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进行有选择地加载寄存器的更可靠方法是：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保证时钟的连续性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选择性地使用加载控制来改变寄存器的内容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538605" y="2802255"/>
          <a:ext cx="5881370" cy="379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1" imgW="5876925" imgH="3638550" progId="Paint.Picture">
                  <p:embed/>
                </p:oleObj>
              </mc:Choice>
              <mc:Fallback>
                <p:oleObj name="" r:id="rId1" imgW="5876925" imgH="3638550" progId="Paint.Picture">
                  <p:embed/>
                  <p:pic>
                    <p:nvPicPr>
                      <p:cNvPr id="0" name="图片 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8605" y="2802255"/>
                        <a:ext cx="5881370" cy="379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演示</Application>
  <PresentationFormat>全屏显示(4:3)</PresentationFormat>
  <Paragraphs>362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55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Gill Sans MT</vt:lpstr>
      <vt:lpstr>Swiss 721 SWA</vt:lpstr>
      <vt:lpstr>AMGDT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 </vt:lpstr>
      <vt:lpstr>寄存器传输</vt:lpstr>
      <vt:lpstr>基于多路选择器总线的寄存器传输</vt:lpstr>
      <vt:lpstr>基于多路选择器总线的寄存器传输</vt:lpstr>
      <vt:lpstr>寄存器传输应用设计</vt:lpstr>
      <vt:lpstr>Mode1  ALU运算输出控制</vt:lpstr>
      <vt:lpstr>Mode2 数据传输控制</vt:lpstr>
      <vt:lpstr>实验内容与步骤</vt:lpstr>
      <vt:lpstr>基于ALU的数据传输应用设计（1）</vt:lpstr>
      <vt:lpstr>基于ALU的数据传输应用设计（2）</vt:lpstr>
      <vt:lpstr>物理验证</vt:lpstr>
      <vt:lpstr>PowerPoint 演示文稿</vt:lpstr>
      <vt:lpstr>PowerPoint 演示文稿</vt:lpstr>
      <vt:lpstr>Top Module结构</vt:lpstr>
      <vt:lpstr>陈列键盘按钮简化使用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生活如茶</cp:lastModifiedBy>
  <cp:revision>412</cp:revision>
  <dcterms:created xsi:type="dcterms:W3CDTF">2011-08-03T07:44:00Z</dcterms:created>
  <dcterms:modified xsi:type="dcterms:W3CDTF">2019-11-27T02:46:37Z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