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8"/>
  </p:notesMasterIdLst>
  <p:sldIdLst>
    <p:sldId id="256" r:id="rId5"/>
    <p:sldId id="270" r:id="rId6"/>
    <p:sldId id="271" r:id="rId7"/>
    <p:sldId id="272" r:id="rId8"/>
    <p:sldId id="273" r:id="rId9"/>
    <p:sldId id="336" r:id="rId10"/>
    <p:sldId id="337" r:id="rId11"/>
    <p:sldId id="313" r:id="rId12"/>
    <p:sldId id="338" r:id="rId13"/>
    <p:sldId id="332" r:id="rId14"/>
    <p:sldId id="320" r:id="rId15"/>
    <p:sldId id="328" r:id="rId16"/>
    <p:sldId id="387" r:id="rId17"/>
    <p:sldId id="335" r:id="rId18"/>
    <p:sldId id="339" r:id="rId19"/>
    <p:sldId id="358" r:id="rId20"/>
    <p:sldId id="372" r:id="rId21"/>
    <p:sldId id="373" r:id="rId22"/>
    <p:sldId id="329" r:id="rId23"/>
    <p:sldId id="359" r:id="rId24"/>
    <p:sldId id="330" r:id="rId25"/>
    <p:sldId id="284" r:id="rId26"/>
    <p:sldId id="318" r:id="rId27"/>
    <p:sldId id="326" r:id="rId28"/>
    <p:sldId id="310" r:id="rId29"/>
    <p:sldId id="331" r:id="rId30"/>
    <p:sldId id="333" r:id="rId31"/>
    <p:sldId id="327" r:id="rId32"/>
    <p:sldId id="334" r:id="rId33"/>
    <p:sldId id="311" r:id="rId34"/>
    <p:sldId id="407" r:id="rId35"/>
    <p:sldId id="408" r:id="rId36"/>
    <p:sldId id="26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311"/>
            <p14:sldId id="407"/>
            <p14:sldId id="40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8&amp;9.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位串行进位全减器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</a:t>
            </a:r>
            <a:r>
              <a:rPr lang="zh-CN" altLang="en-US" sz="2800" dirty="0" smtClean="0"/>
              <a:t>，低位进位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1" imgW="6266180" imgH="1684655" progId="Visio.Drawing.11">
                  <p:embed/>
                </p:oleObj>
              </mc:Choice>
              <mc:Fallback>
                <p:oleObj name="Visio" r:id="rId1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324100" imgH="698500" progId="Equation.DSMT4">
                  <p:embed/>
                </p:oleObj>
              </mc:Choice>
              <mc:Fallback>
                <p:oleObj name="Equation" r:id="rId3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位加减法器</a:t>
            </a:r>
            <a:r>
              <a:rPr lang="zh-CN" altLang="en-US" dirty="0" smtClean="0">
                <a:sym typeface="+mn-ea"/>
              </a:rPr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AddSub4b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  <a:endParaRPr lang="zh-CN" altLang="en-US" sz="2800" dirty="0"/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  <a:endParaRPr lang="en-US" altLang="zh-CN" sz="2800" dirty="0"/>
          </a:p>
          <a:p>
            <a:r>
              <a:rPr lang="zh-CN" altLang="en-US" sz="2800" dirty="0"/>
              <a:t>按键去抖动方法：延时，以避开机械抖动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1" imgW="1395730" imgH="760095" progId="Visio.Drawing.11">
                  <p:embed/>
                </p:oleObj>
              </mc:Choice>
              <mc:Fallback>
                <p:oleObj name="Visio" r:id="rId1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1828800" imgH="932180" progId="Visio.Drawing.11">
                  <p:embed/>
                </p:oleObj>
              </mc:Choice>
              <mc:Fallback>
                <p:oleObj name="Visio" r:id="rId3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input wire clk_1ms,</a:t>
            </a:r>
            <a:endParaRPr lang="en-US" altLang="zh-CN" sz="2000" dirty="0"/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  <a:endParaRPr lang="en-US" altLang="zh-CN" sz="2000" dirty="0" err="1">
              <a:solidFill>
                <a:srgbClr val="FF0000"/>
              </a:solidFill>
            </a:endParaRPr>
          </a:p>
          <a:p>
            <a:r>
              <a:rPr lang="en-US" altLang="zh-CN" sz="2000" dirty="0"/>
              <a:t>	);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  <a:endParaRPr lang="en-US" altLang="zh-CN" sz="2000" dirty="0"/>
          </a:p>
          <a:p>
            <a:r>
              <a:rPr lang="en-US" altLang="zh-CN" sz="2000" dirty="0"/>
              <a:t>	end</a:t>
            </a:r>
            <a:endParaRPr lang="en-US" altLang="zh-CN" sz="2000" dirty="0"/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  <a:endParaRPr lang="en-US" altLang="zh-CN" sz="2000" dirty="0" err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5" y="3076575"/>
            <a:ext cx="40328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（</a:t>
            </a:r>
            <a:r>
              <a:rPr lang="en-US" altLang="zh-CN" sz="2800" dirty="0" smtClean="0"/>
              <a:t>1/100mhz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=1ms--&gt;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=100MHz*1ms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         =100*</a:t>
            </a:r>
            <a:r>
              <a:rPr lang="en-US" altLang="zh-CN" sz="2800" dirty="0" smtClean="0">
                <a:sym typeface="+mn-ea"/>
              </a:rPr>
              <a:t>10</a:t>
            </a:r>
            <a:r>
              <a:rPr lang="en-US" altLang="zh-CN" sz="2800" baseline="30000" dirty="0" smtClean="0">
                <a:sym typeface="+mn-ea"/>
              </a:rPr>
              <a:t>6</a:t>
            </a:r>
            <a:r>
              <a:rPr lang="en-US" altLang="zh-CN" sz="2800" dirty="0" smtClean="0"/>
              <a:t>*1*10</a:t>
            </a:r>
            <a:r>
              <a:rPr lang="en-US" altLang="zh-CN" sz="2800" baseline="30000" dirty="0" smtClean="0"/>
              <a:t>-3 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            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 smtClean="0"/>
              <a:t>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17</a:t>
            </a:r>
            <a:r>
              <a:rPr lang="en-US" altLang="zh-CN" sz="2800" dirty="0" smtClean="0">
                <a:sym typeface="+mn-ea"/>
              </a:rPr>
              <a:t> =131072,</a:t>
            </a:r>
            <a:r>
              <a:rPr lang="en-US" altLang="zh-CN" sz="3200" dirty="0" smtClean="0">
                <a:sym typeface="+mn-ea"/>
              </a:rPr>
              <a:t>=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5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66052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224790"/>
                <a:gridCol w="197485"/>
                <a:gridCol w="197485"/>
                <a:gridCol w="182880"/>
                <a:gridCol w="225425"/>
                <a:gridCol w="224790"/>
                <a:gridCol w="22479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0  0  0  0     1  0  0  0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0  0  0  1     1  0  0  1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0  0  1  0     1  0  1  0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0  0  1  1     1  0  1  1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0  1  0  0     1  1  0  0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0  1  0  1     1  1  0  1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0  1  1  0     1  1  1  0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四位与门或门模块图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05400" imgH="3409950" progId="Paint.Picture">
                  <p:embed/>
                </p:oleObj>
              </mc:Choice>
              <mc:Fallback>
                <p:oleObj name="" r:id="rId1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096000" imgH="3733800" progId="Paint.Picture">
                  <p:embed/>
                </p:oleObj>
              </mc:Choice>
              <mc:Fallback>
                <p:oleObj name="" r:id="rId3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位或门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位与门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 smtClean="0">
              <a:solidFill>
                <a:srgbClr val="336699"/>
              </a:solidFill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initial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begin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A=4'b1010;B=4'b0111;#100;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B=4'b0011;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for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#100;S=</a:t>
            </a:r>
            <a:r>
              <a:rPr lang="en-US" altLang="zh-CN" sz="1800" dirty="0" err="1" smtClean="0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;end</a:t>
            </a:r>
            <a:endParaRPr lang="en-US" altLang="zh-CN" sz="1800" dirty="0" smtClean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AddSub1b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AddSub1b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smtClean="0"/>
              <a:t>ALU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进行波形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</a:t>
            </a:r>
            <a:r>
              <a:rPr lang="zh-CN" altLang="en-US" dirty="0"/>
              <a:t>输入至少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，文件名</a:t>
            </a:r>
            <a:r>
              <a:rPr lang="en-US" altLang="zh-CN" dirty="0" smtClean="0">
                <a:solidFill>
                  <a:srgbClr val="C00000"/>
                </a:solidFill>
              </a:rPr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zh-CN" altLang="en-US" dirty="0"/>
              <a:t>可用两个按键进行自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结果</a:t>
            </a:r>
            <a:r>
              <a:rPr lang="en-US" altLang="zh-CN" dirty="0" smtClean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 smtClean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  <a:endParaRPr lang="en-US" altLang="zh-CN" sz="2400" dirty="0"/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[3:0]SW,//SW[0],SW[1]</a:t>
            </a:r>
            <a:r>
              <a:rPr lang="zh-CN" altLang="en-US" sz="2400" b="1" dirty="0">
                <a:solidFill>
                  <a:srgbClr val="FF0000"/>
                </a:solidFill>
              </a:rPr>
              <a:t>改为按键输入。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</a:t>
            </a:r>
            <a:endParaRPr lang="en-US" altLang="zh-CN" sz="2400" dirty="0"/>
          </a:p>
          <a:p>
            <a:r>
              <a:rPr lang="en-US" altLang="zh-CN" sz="2400" dirty="0"/>
              <a:t>	output wire [3:0]AN,</a:t>
            </a:r>
            <a:endParaRPr lang="en-US" altLang="zh-CN" sz="2400" dirty="0"/>
          </a:p>
          <a:p>
            <a:r>
              <a:rPr lang="en-US" altLang="zh-CN" sz="2400" dirty="0"/>
              <a:t>	output wire [</a:t>
            </a:r>
            <a:r>
              <a:rPr lang="en-US" altLang="zh-CN" sz="2400" dirty="0" smtClean="0"/>
              <a:t>7:0]SEGMENT,</a:t>
            </a:r>
            <a:endParaRPr lang="zh-CN" altLang="en-US" sz="2400" dirty="0" smtClean="0"/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>
                <a:sym typeface="+mn-ea"/>
              </a:rPr>
              <a:t>output wire BTNX4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  <a:endParaRPr lang="en-US" altLang="zh-CN" sz="2400" dirty="0" smtClean="0"/>
          </a:p>
          <a:p>
            <a:r>
              <a:rPr lang="en-US" altLang="zh-CN" sz="2400" dirty="0"/>
              <a:t>	 </a:t>
            </a:r>
            <a:endParaRPr lang="en-US" altLang="zh-CN" sz="2400" dirty="0"/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	wire [3:0] C;</a:t>
            </a:r>
            <a:endParaRPr lang="en-US" altLang="zh-CN" sz="2400" dirty="0"/>
          </a:p>
          <a:p>
            <a:r>
              <a:rPr lang="en-US" altLang="zh-CN" sz="2400" dirty="0"/>
              <a:t>	wire Co;</a:t>
            </a:r>
            <a:endParaRPr lang="en-US" altLang="zh-CN" sz="2400" dirty="0"/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</a:t>
            </a:r>
            <a:endParaRPr lang="en-US" altLang="zh-CN" sz="2000" dirty="0"/>
          </a:p>
          <a:p>
            <a:r>
              <a:rPr lang="en-US" altLang="zh-CN" sz="2000" dirty="0"/>
              <a:t> 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</a:t>
            </a:r>
            <a:r>
              <a:rPr lang="en-US" altLang="zh-CN" sz="2000" dirty="0" smtClean="0"/>
              <a:t>]);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m2(clk,0,clk_div);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 smtClean="0"/>
              <a:t>……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myALU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m5……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m6(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{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[7:0],3'b0,Co,C</a:t>
            </a:r>
            <a:r>
              <a:rPr lang="en-US" altLang="zh-CN" sz="2000" dirty="0" smtClean="0"/>
              <a:t>},……</a:t>
            </a:r>
            <a:endParaRPr lang="en-US" altLang="zh-CN" sz="2000" dirty="0"/>
          </a:p>
          <a:p>
            <a:r>
              <a:rPr lang="en-US" altLang="zh-CN" sz="2000" dirty="0" err="1" smtClean="0"/>
              <a:t>endmodule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掌握减法器</a:t>
            </a:r>
            <a:r>
              <a:rPr lang="zh-CN" altLang="en-US" sz="2800" dirty="0"/>
              <a:t>的实现原理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掌握加减法器的设计方法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基本原理及在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中的作用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     //SWORD</a:t>
            </a:r>
            <a:r>
              <a:rPr lang="zh-CN" altLang="en-US" sz="2000" dirty="0" err="1" smtClean="0"/>
              <a:t>主板的按键控制数据加减。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[2]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运算控制：</a:t>
            </a:r>
            <a:r>
              <a:rPr lang="en-US" altLang="zh-CN" sz="2000" dirty="0" smtClean="0"/>
              <a:t>sw2[1:0],</a:t>
            </a:r>
            <a:r>
              <a:rPr lang="en-US" altLang="zh-CN" sz="2000" dirty="0"/>
              <a:t>00-</a:t>
            </a:r>
            <a:r>
              <a:rPr lang="zh-CN" altLang="en-US" sz="2000" dirty="0" smtClean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 smtClean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C - C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  <a:endParaRPr lang="en-US" altLang="zh-CN" dirty="0" err="1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endParaRPr lang="zh-CN" altLang="en-US" sz="2800" dirty="0"/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 bwMode="auto">
          <a:xfrm>
            <a:off x="6921763" y="4618094"/>
            <a:ext cx="2110154" cy="16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921763" y="5866939"/>
            <a:ext cx="1656184" cy="3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466090" y="3212465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9239250" imgH="4829175" progId="Paint.Picture">
                  <p:embed/>
                </p:oleObj>
              </mc:Choice>
              <mc:Fallback>
                <p:oleObj name="" r:id="rId2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090" y="3212465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endParaRPr lang="en-US" altLang="zh-CN" sz="2400" baseline="-25000" dirty="0"/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" imgW="1447800" imgH="457200" progId="Equation.DSMT4">
                  <p:embed/>
                </p:oleObj>
              </mc:Choice>
              <mc:Fallback>
                <p:oleObj name="Equation" r:id="rId1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  <a:endParaRPr lang="zh-CN" altLang="en-US" sz="2800" dirty="0"/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input wire a, 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b, ci,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output wire s, co);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</a:t>
            </a:r>
            <a:r>
              <a:rPr lang="zh-CN" altLang="en-US" sz="2800" dirty="0"/>
              <a:t>位串行进位加法器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一位全加器将进位串接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低位进位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为高位进位输出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1" imgW="4956810" imgH="1356995" progId="Visio.Drawing.11">
                  <p:embed/>
                </p:oleObj>
              </mc:Choice>
              <mc:Fallback>
                <p:oleObj name="Visio" r:id="rId1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3747</Words>
  <Application>WPS 演示</Application>
  <PresentationFormat>全屏显示(4:3)</PresentationFormat>
  <Paragraphs>551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33</vt:i4>
      </vt:variant>
    </vt:vector>
  </HeadingPairs>
  <TitlesOfParts>
    <vt:vector size="61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Courier New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Equation.DSMT4</vt:lpstr>
      <vt:lpstr>Paint.Picture</vt:lpstr>
      <vt:lpstr>Paint.Picture</vt:lpstr>
      <vt:lpstr>Visio.Drawing.11</vt:lpstr>
      <vt:lpstr>Visio.Drawing.11</vt:lpstr>
      <vt:lpstr>Equation.DSMT4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物理验证</vt:lpstr>
      <vt:lpstr>记分板的逻辑功能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生活如茶</cp:lastModifiedBy>
  <cp:revision>357</cp:revision>
  <dcterms:created xsi:type="dcterms:W3CDTF">2011-08-03T07:44:00Z</dcterms:created>
  <dcterms:modified xsi:type="dcterms:W3CDTF">2019-11-05T06:30:05Z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