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36" r:id="rId3"/>
    <p:sldId id="337" r:id="rId4"/>
    <p:sldId id="338" r:id="rId5"/>
    <p:sldId id="339" r:id="rId6"/>
    <p:sldId id="340" r:id="rId7"/>
    <p:sldId id="341" r:id="rId8"/>
    <p:sldId id="351" r:id="rId9"/>
    <p:sldId id="439" r:id="rId10"/>
    <p:sldId id="344" r:id="rId11"/>
    <p:sldId id="437" r:id="rId12"/>
    <p:sldId id="440" r:id="rId13"/>
    <p:sldId id="438" r:id="rId14"/>
    <p:sldId id="345" r:id="rId15"/>
    <p:sldId id="346" r:id="rId16"/>
    <p:sldId id="347" r:id="rId17"/>
    <p:sldId id="348" r:id="rId18"/>
    <p:sldId id="349" r:id="rId19"/>
    <p:sldId id="35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27" autoAdjust="0"/>
    <p:restoredTop sz="88350" autoAdjust="0"/>
  </p:normalViewPr>
  <p:slideViewPr>
    <p:cSldViewPr>
      <p:cViewPr>
        <p:scale>
          <a:sx n="100" d="100"/>
          <a:sy n="100" d="100"/>
        </p:scale>
        <p:origin x="-49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200" dirty="0" smtClean="0"/>
              <a:t>		 .</a:t>
            </a:r>
            <a:r>
              <a:rPr lang="en-US" altLang="zh-CN" sz="1200" dirty="0" err="1" smtClean="0"/>
              <a:t>addra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ram_addr</a:t>
            </a:r>
            <a:r>
              <a:rPr lang="en-US" altLang="zh-CN" sz="1200" dirty="0" smtClean="0"/>
              <a:t>), 	// </a:t>
            </a:r>
            <a:r>
              <a:rPr lang="zh-CN" altLang="en-US" sz="1200" dirty="0" smtClean="0"/>
              <a:t>地址线，来自</a:t>
            </a:r>
            <a:r>
              <a:rPr lang="en-US" altLang="zh-CN" sz="1200" dirty="0" smtClean="0"/>
              <a:t>MIO_BUS</a:t>
            </a:r>
            <a:endParaRPr lang="en-US" altLang="zh-CN" sz="1200" dirty="0" smtClean="0"/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200" dirty="0" smtClean="0"/>
              <a:t> 		 .</a:t>
            </a:r>
            <a:r>
              <a:rPr lang="en-US" altLang="zh-CN" sz="1200" dirty="0" err="1" smtClean="0"/>
              <a:t>dina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ram_data_in</a:t>
            </a:r>
            <a:r>
              <a:rPr lang="en-US" altLang="zh-CN" sz="1200" dirty="0" smtClean="0"/>
              <a:t>), 	// </a:t>
            </a:r>
            <a:r>
              <a:rPr lang="zh-CN" altLang="en-US" sz="1200" dirty="0" smtClean="0"/>
              <a:t>输入数据线，来自</a:t>
            </a:r>
            <a:r>
              <a:rPr lang="en-US" altLang="zh-CN" sz="1200" dirty="0" smtClean="0"/>
              <a:t>MIO_BUS</a:t>
            </a:r>
            <a:endParaRPr lang="en-US" altLang="zh-CN" sz="1200" dirty="0" smtClean="0"/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200" dirty="0" smtClean="0"/>
              <a:t>  		 .</a:t>
            </a:r>
            <a:r>
              <a:rPr lang="en-US" altLang="zh-CN" sz="1200" dirty="0" err="1" smtClean="0"/>
              <a:t>douta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ram_data_out</a:t>
            </a:r>
            <a:r>
              <a:rPr lang="en-US" altLang="zh-CN" sz="1200" dirty="0" smtClean="0"/>
              <a:t>) 	// </a:t>
            </a:r>
            <a:r>
              <a:rPr lang="zh-CN" altLang="en-US" sz="1200" dirty="0" smtClean="0"/>
              <a:t>输出数据线，来自</a:t>
            </a:r>
            <a:r>
              <a:rPr lang="en-US" altLang="zh-CN" sz="1200" dirty="0" smtClean="0"/>
              <a:t>MIO_BUS</a:t>
            </a:r>
            <a:endParaRPr lang="en-US" altLang="zh-CN" sz="1200" dirty="0" smtClean="0"/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200" dirty="0" smtClean="0"/>
              <a:t>		);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2"/>
                </a:solidFill>
                <a:latin typeface="黑体" panose="02010609060101010101" pitchFamily="49" charset="-122"/>
                <a:sym typeface="+mn-ea"/>
              </a:rPr>
              <a:t>IP</a:t>
            </a:r>
            <a:r>
              <a:rPr smtClean="0">
                <a:solidFill>
                  <a:schemeClr val="tx2"/>
                </a:solidFill>
                <a:latin typeface="黑体" panose="02010609060101010101" pitchFamily="49" charset="-122"/>
                <a:sym typeface="+mn-ea"/>
              </a:rPr>
              <a:t>核</a:t>
            </a:r>
            <a:endParaRPr lang="zh-CN" altLang="en-US" dirty="0" smtClean="0">
              <a:solidFill>
                <a:schemeClr val="tx2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核生成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3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endParaRPr lang="en-US" altLang="zh-CN" sz="36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088" y="3429000"/>
            <a:ext cx="7273925" cy="2376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155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初始化文件：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895850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ROM.coe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ISE</a:t>
            </a:r>
            <a:r>
              <a:rPr lang="zh-CN" altLang="en-US" sz="2400" dirty="0" smtClean="0"/>
              <a:t>打开编辑，也可以用普通文本编辑工具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/>
              <a:t>格式如下：</a:t>
            </a:r>
            <a:endParaRPr lang="en-US" altLang="zh-CN" sz="24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第一行：说明是初始化参数向量采用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进制（也可以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进制）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第二行：初始化向量名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第三行</a:t>
            </a:r>
            <a:r>
              <a:rPr lang="zh-CN" altLang="en-US" sz="2000" dirty="0"/>
              <a:t>开始</a:t>
            </a:r>
            <a:r>
              <a:rPr lang="zh-CN" altLang="en-US" sz="2000" dirty="0" smtClean="0"/>
              <a:t>：初始化向量元素，用逗号“，”分隔，分号结束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文件头、尾部可以用“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”号加注释，中间不可以</a:t>
            </a: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400" dirty="0" err="1"/>
              <a:t>memory_initialization_radix</a:t>
            </a:r>
            <a:r>
              <a:rPr lang="en-US" altLang="zh-CN" sz="2400" dirty="0"/>
              <a:t>=16;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400" dirty="0" err="1"/>
              <a:t>memory_initialization_vector</a:t>
            </a:r>
            <a:r>
              <a:rPr lang="en-US" altLang="zh-CN" sz="2400" dirty="0"/>
              <a:t>=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1800" dirty="0"/>
              <a:t>00000000, 11111111, </a:t>
            </a:r>
            <a:r>
              <a:rPr lang="en-US" altLang="zh-CN" sz="1800" dirty="0" smtClean="0"/>
              <a:t>22222222</a:t>
            </a:r>
            <a:r>
              <a:rPr lang="en-US" altLang="zh-CN" sz="1800" dirty="0"/>
              <a:t>, 33333333, 44444444, 55555555, 66666666, 77777777, 88888888, 99999999, </a:t>
            </a:r>
            <a:r>
              <a:rPr lang="en-US" altLang="zh-CN" sz="1800" dirty="0" err="1"/>
              <a:t>aaaaaaaa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bbbbbbbb</a:t>
            </a:r>
            <a:r>
              <a:rPr lang="en-US" altLang="zh-CN" sz="1800" dirty="0"/>
              <a:t>, 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1800" dirty="0" err="1"/>
              <a:t>cccccccc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dddddddd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eeeeeeee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ffffffff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FF0000"/>
                </a:solidFill>
              </a:rPr>
              <a:t>557EF7E0, D7BDFBD9, D7DBFDB9, DFCFFCFB, DFCFBFFF, F7F3DFFF</a:t>
            </a:r>
            <a:r>
              <a:rPr lang="en-US" altLang="zh-CN" sz="1800" dirty="0" smtClean="0">
                <a:solidFill>
                  <a:srgbClr val="FF0000"/>
                </a:solidFill>
              </a:rPr>
              <a:t>, FFFFDF3D</a:t>
            </a:r>
            <a:r>
              <a:rPr lang="en-US" altLang="zh-CN" sz="1800" dirty="0">
                <a:solidFill>
                  <a:srgbClr val="FF0000"/>
                </a:solidFill>
              </a:rPr>
              <a:t>, FFFF9DB9, FFFFBCFB, DFCFFCFB, DFCFBFFF, D7DB9FFF, D7DBFDB9, D7BDFBD9, FFFF07E0, 007E0FFF</a:t>
            </a:r>
            <a:r>
              <a:rPr lang="en-US" altLang="zh-CN" sz="1800" dirty="0" smtClean="0">
                <a:solidFill>
                  <a:srgbClr val="FF0000"/>
                </a:solidFill>
              </a:rPr>
              <a:t>, 03bdf020</a:t>
            </a:r>
            <a:r>
              <a:rPr lang="en-US" altLang="zh-CN" sz="1800" dirty="0">
                <a:solidFill>
                  <a:srgbClr val="FF0000"/>
                </a:solidFill>
              </a:rPr>
              <a:t>, 03def820, 08002300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400050">
              <a:spcBef>
                <a:spcPts val="600"/>
              </a:spcBef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此数据用于下板测试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0425" y="6002338"/>
            <a:ext cx="2397125" cy="21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红色数据是</a:t>
            </a:r>
            <a:r>
              <a:rPr lang="en-US" altLang="zh-CN" dirty="0"/>
              <a:t>LED</a:t>
            </a:r>
            <a:r>
              <a:rPr lang="zh-CN" altLang="en-US" dirty="0"/>
              <a:t>图形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088" y="3429000"/>
            <a:ext cx="7273925" cy="2376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155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初始化文件：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89585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ROM.coe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ISE</a:t>
            </a:r>
            <a:r>
              <a:rPr lang="zh-CN" altLang="en-US" sz="2400" dirty="0" smtClean="0"/>
              <a:t>打开编辑，也可以用普通文本编辑工具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/>
              <a:t>格式如下：</a:t>
            </a:r>
            <a:endParaRPr lang="en-US" altLang="zh-CN" sz="24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第一行：说明是初始化参数向量采用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进制（也可以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进制）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第二行：初始化向量名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第三行</a:t>
            </a:r>
            <a:r>
              <a:rPr lang="zh-CN" altLang="en-US" sz="2000" dirty="0"/>
              <a:t>开始</a:t>
            </a:r>
            <a:r>
              <a:rPr lang="zh-CN" altLang="en-US" sz="2000" dirty="0" smtClean="0"/>
              <a:t>：初始化向量元素，用逗号“，”分隔，分号结束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文件头、尾部可以用“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”号加注释，中间不可以</a:t>
            </a: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400" dirty="0" err="1"/>
              <a:t>memory_initialization_radix</a:t>
            </a:r>
            <a:r>
              <a:rPr lang="en-US" altLang="zh-CN" sz="2400" dirty="0"/>
              <a:t>=16;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400" dirty="0" err="1"/>
              <a:t>memory_initialization_vector</a:t>
            </a:r>
            <a:r>
              <a:rPr lang="en-US" altLang="zh-CN" sz="2400" dirty="0"/>
              <a:t>=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1800" dirty="0"/>
              <a:t>00000000, 11111111, </a:t>
            </a:r>
            <a:r>
              <a:rPr lang="en-US" altLang="zh-CN" sz="1800" dirty="0" smtClean="0"/>
              <a:t>22222222</a:t>
            </a:r>
            <a:r>
              <a:rPr lang="en-US" altLang="zh-CN" sz="1800" dirty="0"/>
              <a:t>, 33333333, 44444444, 55555555, 66666666, 77777777, 88888888, 99999999, </a:t>
            </a:r>
            <a:r>
              <a:rPr lang="en-US" altLang="zh-CN" sz="1800" dirty="0" err="1"/>
              <a:t>aaaaaaaa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bbbbbbbb</a:t>
            </a:r>
            <a:r>
              <a:rPr lang="en-US" altLang="zh-CN" sz="1800" dirty="0"/>
              <a:t>, 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1800" dirty="0" err="1"/>
              <a:t>cccccccc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dddddddd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eeeeeeee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ffffffff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FF0000"/>
                </a:solidFill>
              </a:rPr>
              <a:t>557EF7E0, D7BDFBD9, D7DBFDB9, DFCFFCFB, DFCFBFFF, F7F3DFFF</a:t>
            </a:r>
            <a:r>
              <a:rPr lang="en-US" altLang="zh-CN" sz="1800" dirty="0" smtClean="0">
                <a:solidFill>
                  <a:srgbClr val="FF0000"/>
                </a:solidFill>
              </a:rPr>
              <a:t>, FFFFDF3D</a:t>
            </a:r>
            <a:r>
              <a:rPr lang="en-US" altLang="zh-CN" sz="1800" dirty="0">
                <a:solidFill>
                  <a:srgbClr val="FF0000"/>
                </a:solidFill>
              </a:rPr>
              <a:t>, FFFF9DB9, FFFFBCFB, DFCFFCFB, DFCFBFFF, D7DB9FFF, D7DBFDB9, D7BDFBD9, FFFF07E0, 007E0FFF</a:t>
            </a:r>
            <a:r>
              <a:rPr lang="en-US" altLang="zh-CN" sz="1800" dirty="0" smtClean="0">
                <a:solidFill>
                  <a:srgbClr val="FF0000"/>
                </a:solidFill>
              </a:rPr>
              <a:t>, 03bdf020</a:t>
            </a:r>
            <a:r>
              <a:rPr lang="en-US" altLang="zh-CN" sz="1800" dirty="0">
                <a:solidFill>
                  <a:srgbClr val="FF0000"/>
                </a:solidFill>
              </a:rPr>
              <a:t>, 03def820, 08002300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400050">
              <a:spcBef>
                <a:spcPts val="600"/>
              </a:spcBef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此数据用于下板测试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0425" y="6002338"/>
            <a:ext cx="2397125" cy="21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红色数据是</a:t>
            </a:r>
            <a:r>
              <a:rPr lang="en-US" altLang="zh-CN" dirty="0"/>
              <a:t>LED</a:t>
            </a:r>
            <a:r>
              <a:rPr lang="zh-CN" altLang="en-US" dirty="0"/>
              <a:t>图形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RAM_B </a:t>
            </a:r>
            <a:r>
              <a:rPr lang="en-US" altLang="zh-CN" dirty="0"/>
              <a:t>IP </a:t>
            </a:r>
            <a:r>
              <a:rPr lang="en-US" altLang="zh-CN" dirty="0" smtClean="0"/>
              <a:t>Core-</a:t>
            </a:r>
            <a:r>
              <a:rPr lang="en-US" altLang="zh-CN" dirty="0" smtClean="0">
                <a:solidFill>
                  <a:srgbClr val="FF0000"/>
                </a:solidFill>
              </a:rPr>
              <a:t>U3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ROM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相同用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ISE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核生成器实现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RAM</a:t>
            </a:r>
            <a:endParaRPr lang="en-US" altLang="zh-CN" sz="2400" dirty="0">
              <a:solidFill>
                <a:srgbClr val="080808"/>
              </a:solidFill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80808"/>
                </a:solidFill>
              </a:rPr>
              <a:t>用</a:t>
            </a:r>
            <a:r>
              <a:rPr lang="en-US" altLang="zh-CN" sz="2400" dirty="0">
                <a:solidFill>
                  <a:srgbClr val="080808"/>
                </a:solidFill>
              </a:rPr>
              <a:t>IP</a:t>
            </a:r>
            <a:r>
              <a:rPr lang="zh-CN" altLang="en-US" sz="2400" dirty="0">
                <a:solidFill>
                  <a:srgbClr val="080808"/>
                </a:solidFill>
              </a:rPr>
              <a:t>核生成器</a:t>
            </a:r>
            <a:r>
              <a:rPr lang="zh-CN" altLang="en-US" sz="2400" dirty="0" smtClean="0">
                <a:solidFill>
                  <a:srgbClr val="080808"/>
                </a:solidFill>
              </a:rPr>
              <a:t>建立</a:t>
            </a:r>
            <a:r>
              <a:rPr lang="en-US" altLang="zh-CN" sz="2400" dirty="0" smtClean="0">
                <a:solidFill>
                  <a:srgbClr val="080808"/>
                </a:solidFill>
              </a:rPr>
              <a:t>1024×32bitRAM</a:t>
            </a:r>
            <a:r>
              <a:rPr lang="zh-CN" altLang="en-US" sz="2400" dirty="0">
                <a:solidFill>
                  <a:srgbClr val="080808"/>
                </a:solidFill>
              </a:rPr>
              <a:t>核</a:t>
            </a:r>
            <a:endParaRPr lang="zh-CN" altLang="en-US" sz="2400" dirty="0">
              <a:solidFill>
                <a:srgbClr val="080808"/>
              </a:solidFill>
            </a:endParaRPr>
          </a:p>
          <a:p>
            <a:pPr lvl="2" eaLnBrk="1" hangingPunct="1"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〖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第一步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〗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ISE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集成菜单上从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Project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选择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New Source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，将弹出如如下新模块源母板生成向导窗口</a:t>
            </a:r>
            <a:r>
              <a:rPr lang="zh-CN" altLang="en-US" sz="2000" dirty="0">
                <a:solidFill>
                  <a:srgbClr val="080808"/>
                </a:solidFill>
              </a:rPr>
              <a:t>。</a:t>
            </a:r>
            <a:endParaRPr lang="zh-CN" altLang="en-US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2492896"/>
            <a:ext cx="5915025" cy="3744416"/>
          </a:xfrm>
          <a:prstGeom prst="rect">
            <a:avLst/>
          </a:prstGeom>
        </p:spPr>
      </p:pic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1407804" y="3600312"/>
            <a:ext cx="3095625" cy="287337"/>
          </a:xfrm>
          <a:prstGeom prst="ellipse">
            <a:avLst/>
          </a:prstGeom>
          <a:noFill/>
          <a:ln w="9525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4067944" y="4005064"/>
            <a:ext cx="3097213" cy="894556"/>
          </a:xfrm>
          <a:prstGeom prst="ellipse">
            <a:avLst/>
          </a:prstGeom>
          <a:noFill/>
          <a:ln w="9525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7297738" y="2836656"/>
            <a:ext cx="1846262" cy="647700"/>
          </a:xfrm>
          <a:prstGeom prst="wedgeRoundRectCallout">
            <a:avLst>
              <a:gd name="adj1" fmla="val -165400"/>
              <a:gd name="adj2" fmla="val 1707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填入</a:t>
            </a:r>
            <a:r>
              <a:rPr lang="en-US" altLang="zh-CN" sz="1600" dirty="0" smtClean="0">
                <a:solidFill>
                  <a:srgbClr val="080808"/>
                </a:solidFill>
                <a:latin typeface="Arial" panose="020B0604020202020204" pitchFamily="34" charset="0"/>
              </a:rPr>
              <a:t>RAM_B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注意用小写字母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107504" y="3356992"/>
            <a:ext cx="722313" cy="306388"/>
          </a:xfrm>
          <a:prstGeom prst="wedgeRoundRectCallout">
            <a:avLst>
              <a:gd name="adj1" fmla="val 143539"/>
              <a:gd name="adj2" fmla="val 90847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选择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7623311" y="4850606"/>
            <a:ext cx="696913" cy="411163"/>
          </a:xfrm>
          <a:prstGeom prst="wedgeRoundRectCallout">
            <a:avLst>
              <a:gd name="adj1" fmla="val -272158"/>
              <a:gd name="adj2" fmla="val 194508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649" y="1124744"/>
            <a:ext cx="8291264" cy="4968552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〖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第二步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〗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点击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Next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弹出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核选择窗口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选择核：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Memories &amp; Storage Elements 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→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RAMs &amp; ROMs</a:t>
            </a:r>
            <a:endParaRPr lang="en-US" altLang="zh-CN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选择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BLOCK Memory Generator 7.3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注意：与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ROM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选择不同</a:t>
            </a:r>
            <a:endParaRPr lang="en-US" altLang="zh-CN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zh-CN" altLang="en-US" sz="2000" dirty="0"/>
              <a:t>点击</a:t>
            </a:r>
            <a:r>
              <a:rPr lang="en-US" altLang="zh-CN" sz="2000" dirty="0"/>
              <a:t>Next</a:t>
            </a:r>
            <a:r>
              <a:rPr lang="zh-CN" altLang="en-US" sz="2000" dirty="0"/>
              <a:t>，直接弹出参数设置窗口第</a:t>
            </a:r>
            <a:r>
              <a:rPr lang="en-US" altLang="zh-CN" sz="2000" dirty="0"/>
              <a:t>2</a:t>
            </a:r>
            <a:r>
              <a:rPr lang="zh-CN" altLang="en-US" sz="2000" dirty="0"/>
              <a:t>页</a:t>
            </a:r>
            <a:endParaRPr lang="en-US" altLang="zh-CN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397125"/>
            <a:ext cx="5540375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401638" y="3514725"/>
            <a:ext cx="722312" cy="307975"/>
          </a:xfrm>
          <a:prstGeom prst="wedgeRoundRectCallout">
            <a:avLst>
              <a:gd name="adj1" fmla="val 277667"/>
              <a:gd name="adj2" fmla="val 259449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选择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7999413" y="5084763"/>
            <a:ext cx="698500" cy="412750"/>
          </a:xfrm>
          <a:prstGeom prst="wedgeRoundRectCallout">
            <a:avLst>
              <a:gd name="adj1" fmla="val -286435"/>
              <a:gd name="adj2" fmla="val 183111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lvl="1">
              <a:defRPr/>
            </a:pPr>
            <a:r>
              <a:rPr lang="en-US" altLang="zh-CN" sz="2000" b="1" dirty="0"/>
              <a:t>〖</a:t>
            </a:r>
            <a:r>
              <a:rPr lang="zh-CN" altLang="en-US" sz="2000" b="1" dirty="0"/>
              <a:t>第三步</a:t>
            </a:r>
            <a:r>
              <a:rPr lang="en-US" altLang="zh-CN" sz="2000" b="1" dirty="0"/>
              <a:t>〗</a:t>
            </a:r>
            <a:r>
              <a:rPr lang="zh-CN" altLang="en-US" sz="2000" dirty="0"/>
              <a:t>核参数设置</a:t>
            </a:r>
            <a:endParaRPr lang="zh-CN" altLang="en-US" sz="2000" dirty="0"/>
          </a:p>
          <a:p>
            <a:pPr lvl="2">
              <a:defRPr/>
            </a:pPr>
            <a:r>
              <a:rPr lang="zh-CN" altLang="en-US" sz="2000" dirty="0"/>
              <a:t>点击</a:t>
            </a:r>
            <a:r>
              <a:rPr lang="en-US" altLang="zh-CN" sz="2000" dirty="0"/>
              <a:t>Next</a:t>
            </a:r>
            <a:r>
              <a:rPr lang="zh-CN" altLang="en-US" sz="2000" dirty="0"/>
              <a:t>，直接弹出窗口第</a:t>
            </a:r>
            <a:r>
              <a:rPr lang="en-US" altLang="zh-CN" sz="2000" dirty="0"/>
              <a:t>2</a:t>
            </a:r>
            <a:r>
              <a:rPr lang="zh-CN" altLang="en-US" sz="2000" dirty="0"/>
              <a:t>页</a:t>
            </a:r>
            <a:r>
              <a:rPr lang="en-US" altLang="zh-CN" sz="2000" dirty="0"/>
              <a:t>	</a:t>
            </a:r>
            <a:r>
              <a:rPr lang="zh-CN" altLang="en-US" sz="2000" b="1" dirty="0">
                <a:solidFill>
                  <a:srgbClr val="FF0000"/>
                </a:solidFill>
              </a:rPr>
              <a:t>注意：有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9" y="1898229"/>
            <a:ext cx="6846887" cy="435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7235825" y="4155654"/>
            <a:ext cx="1874838" cy="720725"/>
          </a:xfrm>
          <a:prstGeom prst="wedgeRoundRectCallout">
            <a:avLst>
              <a:gd name="adj1" fmla="val -48209"/>
              <a:gd name="adj2" fmla="val -2023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下拉选择：</a:t>
            </a:r>
            <a:endParaRPr lang="en-US" altLang="zh-CN" sz="160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单端口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RAM</a:t>
            </a:r>
            <a:endParaRPr lang="en-US" altLang="zh-CN" sz="16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9" y="3001466"/>
            <a:ext cx="2793817" cy="302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35174" y="4368379"/>
            <a:ext cx="720725" cy="504825"/>
          </a:xfrm>
          <a:prstGeom prst="ellipse">
            <a:avLst/>
          </a:prstGeom>
          <a:noFill/>
          <a:ln w="19050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698774" y="1772816"/>
            <a:ext cx="4681537" cy="288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0992"/>
            <a:ext cx="8229600" cy="4968552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r>
              <a:rPr lang="en-US" altLang="zh-CN" sz="2000" b="1" dirty="0"/>
              <a:t>〖</a:t>
            </a:r>
            <a:r>
              <a:rPr lang="zh-CN" altLang="en-US" sz="2000" b="1" dirty="0"/>
              <a:t>第三步</a:t>
            </a:r>
            <a:r>
              <a:rPr lang="en-US" altLang="zh-CN" sz="2000" b="1" dirty="0"/>
              <a:t>〗</a:t>
            </a:r>
            <a:r>
              <a:rPr lang="zh-CN" altLang="en-US" sz="2000" dirty="0"/>
              <a:t>核参数设置</a:t>
            </a:r>
            <a:endParaRPr lang="zh-CN" altLang="en-US" sz="2000" dirty="0"/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/>
              <a:t>点击</a:t>
            </a:r>
            <a:r>
              <a:rPr lang="en-US" altLang="zh-CN" sz="2000" dirty="0"/>
              <a:t>Next</a:t>
            </a:r>
            <a:r>
              <a:rPr lang="zh-CN" altLang="en-US" sz="2000" dirty="0"/>
              <a:t>，弹出窗口第</a:t>
            </a:r>
            <a:r>
              <a:rPr lang="en-US" altLang="zh-CN" sz="2000" dirty="0"/>
              <a:t>3</a:t>
            </a:r>
            <a:r>
              <a:rPr lang="zh-CN" altLang="en-US" sz="2000" dirty="0"/>
              <a:t>页</a:t>
            </a:r>
            <a:r>
              <a:rPr lang="en-US" altLang="zh-CN" sz="2000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892374"/>
            <a:ext cx="6710536" cy="4344938"/>
          </a:xfrm>
          <a:prstGeom prst="rect">
            <a:avLst/>
          </a:prstGeom>
        </p:spPr>
      </p:pic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7916863" y="5084763"/>
            <a:ext cx="696912" cy="412750"/>
          </a:xfrm>
          <a:prstGeom prst="wedgeRoundRectCallout">
            <a:avLst>
              <a:gd name="adj1" fmla="val -354977"/>
              <a:gd name="adj2" fmla="val 133981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3131841" y="3141340"/>
            <a:ext cx="1584176" cy="647700"/>
          </a:xfrm>
          <a:prstGeom prst="ellipse">
            <a:avLst/>
          </a:prstGeom>
          <a:noFill/>
          <a:ln w="9525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7210234" y="2296790"/>
            <a:ext cx="1907704" cy="844550"/>
          </a:xfrm>
          <a:prstGeom prst="wedgeRoundRectCallout">
            <a:avLst>
              <a:gd name="adj1" fmla="val -174972"/>
              <a:gd name="adj2" fmla="val 6793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填入：</a:t>
            </a:r>
            <a:endParaRPr lang="en-US" altLang="zh-CN" sz="1600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Width  </a:t>
            </a:r>
            <a:r>
              <a:rPr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Depth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7308305" y="4167460"/>
            <a:ext cx="1828872" cy="657225"/>
          </a:xfrm>
          <a:prstGeom prst="wedgeRoundRectCallout">
            <a:avLst>
              <a:gd name="adj1" fmla="val -137557"/>
              <a:gd name="adj2" fmla="val -61854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选择：</a:t>
            </a:r>
            <a:endParaRPr lang="en-US" altLang="zh-CN" sz="1600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080808"/>
                </a:solidFill>
                <a:latin typeface="Arial" panose="020B0604020202020204" pitchFamily="34" charset="0"/>
              </a:rPr>
              <a:t>Always Enabled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2351184"/>
            <a:ext cx="7802463" cy="43901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本实验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>
                <a:solidFill>
                  <a:srgbClr val="FF0000"/>
                </a:solidFill>
              </a:rPr>
              <a:t>无初始化数据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68552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prstClr val="black"/>
                </a:solidFill>
              </a:rPr>
              <a:t>〖</a:t>
            </a:r>
            <a:r>
              <a:rPr lang="zh-CN" altLang="en-US" sz="2000" b="1" dirty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>
                <a:solidFill>
                  <a:prstClr val="black"/>
                </a:solidFill>
              </a:rPr>
              <a:t>〗</a:t>
            </a:r>
            <a:r>
              <a:rPr lang="zh-CN" altLang="en-US" sz="2000" b="1" dirty="0">
                <a:solidFill>
                  <a:prstClr val="black"/>
                </a:solidFill>
              </a:rPr>
              <a:t>关联初始化文件并生成</a:t>
            </a:r>
            <a:r>
              <a:rPr lang="en-US" altLang="zh-CN" sz="2000" b="1" dirty="0">
                <a:solidFill>
                  <a:prstClr val="black"/>
                </a:solidFill>
              </a:rPr>
              <a:t>RAM IP</a:t>
            </a:r>
            <a:r>
              <a:rPr lang="zh-CN" altLang="en-US" sz="2000" b="1" dirty="0">
                <a:solidFill>
                  <a:prstClr val="black"/>
                </a:solidFill>
              </a:rPr>
              <a:t>核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点击</a:t>
            </a:r>
            <a:r>
              <a:rPr lang="en-US" altLang="zh-CN" sz="2000" dirty="0">
                <a:solidFill>
                  <a:prstClr val="black"/>
                </a:solidFill>
              </a:rPr>
              <a:t>Next</a:t>
            </a:r>
            <a:r>
              <a:rPr lang="zh-CN" altLang="en-US" sz="2000" dirty="0">
                <a:solidFill>
                  <a:prstClr val="black"/>
                </a:solidFill>
              </a:rPr>
              <a:t>，弹出窗口第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页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点击“</a:t>
            </a:r>
            <a:r>
              <a:rPr lang="en-US" altLang="zh-CN" sz="2000" dirty="0">
                <a:solidFill>
                  <a:srgbClr val="080808"/>
                </a:solidFill>
              </a:rPr>
              <a:t>Browse</a:t>
            </a:r>
            <a:r>
              <a:rPr lang="en-US" altLang="zh-CN" sz="2000" dirty="0">
                <a:solidFill>
                  <a:prstClr val="black"/>
                </a:solidFill>
              </a:rPr>
              <a:t>...”</a:t>
            </a:r>
            <a:r>
              <a:rPr lang="zh-CN" altLang="en-US" sz="2000" dirty="0">
                <a:solidFill>
                  <a:prstClr val="black"/>
                </a:solidFill>
              </a:rPr>
              <a:t>选择初始化关联文件（本实验无）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其余不用修改 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87779" y="3645743"/>
            <a:ext cx="720725" cy="576262"/>
          </a:xfrm>
          <a:prstGeom prst="wedgeRoundRectCallout">
            <a:avLst>
              <a:gd name="adj1" fmla="val -153657"/>
              <a:gd name="adj2" fmla="val 27172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9054" y="2434480"/>
            <a:ext cx="2205038" cy="360363"/>
          </a:xfrm>
          <a:prstGeom prst="wedgeRoundRectCallout">
            <a:avLst>
              <a:gd name="adj1" fmla="val 73538"/>
              <a:gd name="adj2" fmla="val 6992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点击选中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195692" y="4977655"/>
            <a:ext cx="868362" cy="936625"/>
          </a:xfrm>
          <a:prstGeom prst="wedgeRoundRectCallout">
            <a:avLst>
              <a:gd name="adj1" fmla="val -184645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336104" y="5907930"/>
            <a:ext cx="1655763" cy="360363"/>
          </a:xfrm>
          <a:prstGeom prst="wedgeRoundRectCallout">
            <a:avLst>
              <a:gd name="adj1" fmla="val 84593"/>
              <a:gd name="adj2" fmla="val 8303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38279" y="2348557"/>
            <a:ext cx="3025775" cy="360363"/>
          </a:xfrm>
          <a:prstGeom prst="wedgeRoundRectCallout">
            <a:avLst>
              <a:gd name="adj1" fmla="val -17060"/>
              <a:gd name="adj2" fmla="val 82241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rgbClr val="080808"/>
                </a:solidFill>
              </a:rPr>
              <a:t>点击</a:t>
            </a:r>
            <a:r>
              <a:rPr lang="en-US" altLang="zh-CN" sz="1600" dirty="0" smtClean="0">
                <a:solidFill>
                  <a:srgbClr val="080808"/>
                </a:solidFill>
              </a:rPr>
              <a:t>Browse</a:t>
            </a:r>
            <a:r>
              <a:rPr lang="zh-CN" altLang="en-US" sz="1600" dirty="0" smtClean="0">
                <a:solidFill>
                  <a:srgbClr val="080808"/>
                </a:solidFill>
              </a:rPr>
              <a:t>关联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128" y="1070992"/>
            <a:ext cx="3324736" cy="55473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8189" y="2544763"/>
            <a:ext cx="5039915" cy="210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968552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r>
              <a:rPr lang="en-US" altLang="zh-CN" sz="2000" b="1" dirty="0"/>
              <a:t>〖</a:t>
            </a:r>
            <a:r>
              <a:rPr lang="zh-CN" altLang="en-US" sz="2000" b="1" dirty="0"/>
              <a:t>第五步</a:t>
            </a:r>
            <a:r>
              <a:rPr lang="en-US" altLang="zh-CN" sz="2000" b="1" dirty="0"/>
              <a:t>〗</a:t>
            </a:r>
            <a:r>
              <a:rPr lang="zh-CN" altLang="en-US" sz="2000" dirty="0"/>
              <a:t>生成后调用</a:t>
            </a:r>
            <a:endParaRPr lang="en-US" altLang="zh-CN" sz="2000" dirty="0"/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/>
              <a:t>核生成后在设计窗口出现</a:t>
            </a:r>
            <a:r>
              <a:rPr lang="en-US" altLang="zh-CN" sz="2000" dirty="0" err="1" smtClean="0"/>
              <a:t>RAM_B.xco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/>
              <a:t>点击</a:t>
            </a:r>
            <a:r>
              <a:rPr lang="en-US" altLang="zh-CN" sz="2000" dirty="0">
                <a:cs typeface="Times New Roman" panose="02020603050405020304" pitchFamily="18" charset="0"/>
              </a:rPr>
              <a:t>View HDL Instantiation Template</a:t>
            </a:r>
            <a:br>
              <a:rPr lang="en-US" altLang="zh-CN" sz="2000" dirty="0">
                <a:cs typeface="Times New Roman" panose="02020603050405020304" pitchFamily="18" charset="0"/>
              </a:rPr>
            </a:br>
            <a:r>
              <a:rPr lang="zh-CN" altLang="en-US" sz="2000" dirty="0">
                <a:cs typeface="Times New Roman" panose="02020603050405020304" pitchFamily="18" charset="0"/>
              </a:rPr>
              <a:t>查看核调用结构：</a:t>
            </a:r>
            <a:r>
              <a:rPr lang="en-US" altLang="zh-CN" sz="2000" dirty="0">
                <a:cs typeface="Times New Roman" panose="02020603050405020304" pitchFamily="18" charset="0"/>
              </a:rPr>
              <a:t>	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0"/>
              </a:spcBef>
              <a:buFont typeface="黑体" panose="02010609060101010101" pitchFamily="49" charset="-122"/>
              <a:buNone/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		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114300" indent="0">
              <a:lnSpc>
                <a:spcPts val="2000"/>
              </a:lnSpc>
              <a:spcBef>
                <a:spcPts val="0"/>
              </a:spcBef>
              <a:buFont typeface="黑体" panose="02010609060101010101" pitchFamily="49" charset="-122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RAM_B 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14350" lvl="1" indent="0">
              <a:lnSpc>
                <a:spcPts val="2000"/>
              </a:lnSpc>
              <a:spcBef>
                <a:spcPts val="0"/>
              </a:spcBef>
              <a:buFont typeface="黑体" panose="02010609060101010101" pitchFamily="49" charset="-122"/>
              <a:buNone/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  .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clka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000" dirty="0" err="1"/>
              <a:t>clk_m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// </a:t>
            </a:r>
            <a:r>
              <a:rPr lang="en-US" altLang="zh-CN" sz="2000" dirty="0">
                <a:cs typeface="Times New Roman" panose="02020603050405020304" pitchFamily="18" charset="0"/>
              </a:rPr>
              <a:t>input </a:t>
            </a:r>
            <a:r>
              <a:rPr lang="en-US" altLang="zh-CN" sz="2000" dirty="0" err="1">
                <a:cs typeface="Times New Roman" panose="02020603050405020304" pitchFamily="18" charset="0"/>
              </a:rPr>
              <a:t>clka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514350" lvl="1" indent="0">
              <a:lnSpc>
                <a:spcPts val="2000"/>
              </a:lnSpc>
              <a:spcBef>
                <a:spcPts val="0"/>
              </a:spcBef>
              <a:buFont typeface="黑体" panose="02010609060101010101" pitchFamily="49" charset="-122"/>
              <a:buNone/>
              <a:defRPr/>
            </a:pPr>
            <a:r>
              <a:rPr lang="en-US" altLang="zh-CN" sz="2000" dirty="0" smtClean="0">
                <a:cs typeface="Times New Roman" panose="02020603050405020304" pitchFamily="18" charset="0"/>
              </a:rPr>
              <a:t>  .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wea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000" dirty="0" err="1"/>
              <a:t>data_ram_we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),  // </a:t>
            </a:r>
            <a:r>
              <a:rPr lang="en-US" altLang="zh-CN" sz="2000" dirty="0">
                <a:cs typeface="Times New Roman" panose="02020603050405020304" pitchFamily="18" charset="0"/>
              </a:rPr>
              <a:t>input [0 : 0] </a:t>
            </a:r>
            <a:r>
              <a:rPr lang="en-US" altLang="zh-CN" sz="2000" dirty="0" err="1">
                <a:cs typeface="Times New Roman" panose="02020603050405020304" pitchFamily="18" charset="0"/>
              </a:rPr>
              <a:t>wea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514350" lvl="1" indent="0">
              <a:lnSpc>
                <a:spcPts val="2000"/>
              </a:lnSpc>
              <a:spcBef>
                <a:spcPts val="0"/>
              </a:spcBef>
              <a:buFont typeface="黑体" panose="02010609060101010101" pitchFamily="49" charset="-122"/>
              <a:buNone/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  .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addra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000" dirty="0" err="1"/>
              <a:t>ram_addr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),      // </a:t>
            </a:r>
            <a:r>
              <a:rPr lang="en-US" altLang="zh-CN" sz="2000" dirty="0">
                <a:cs typeface="Times New Roman" panose="02020603050405020304" pitchFamily="18" charset="0"/>
              </a:rPr>
              <a:t>input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[9 </a:t>
            </a:r>
            <a:r>
              <a:rPr lang="en-US" altLang="zh-CN" sz="2000" dirty="0">
                <a:cs typeface="Times New Roman" panose="02020603050405020304" pitchFamily="18" charset="0"/>
              </a:rPr>
              <a:t>: 0] </a:t>
            </a:r>
            <a:r>
              <a:rPr lang="en-US" altLang="zh-CN" sz="2000" dirty="0" err="1">
                <a:cs typeface="Times New Roman" panose="02020603050405020304" pitchFamily="18" charset="0"/>
              </a:rPr>
              <a:t>addra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514350" lvl="1" indent="0">
              <a:lnSpc>
                <a:spcPts val="2000"/>
              </a:lnSpc>
              <a:spcBef>
                <a:spcPts val="0"/>
              </a:spcBef>
              <a:buFont typeface="黑体" panose="02010609060101010101" pitchFamily="49" charset="-122"/>
              <a:buNone/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  .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dina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000" dirty="0" err="1"/>
              <a:t>ram_data_in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),   // </a:t>
            </a:r>
            <a:r>
              <a:rPr lang="en-US" altLang="zh-CN" sz="2000" dirty="0">
                <a:cs typeface="Times New Roman" panose="02020603050405020304" pitchFamily="18" charset="0"/>
              </a:rPr>
              <a:t>input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[31:0</a:t>
            </a:r>
            <a:r>
              <a:rPr lang="en-US" altLang="zh-CN" sz="2000" dirty="0">
                <a:cs typeface="Times New Roman" panose="02020603050405020304" pitchFamily="18" charset="0"/>
              </a:rPr>
              <a:t>] </a:t>
            </a:r>
            <a:r>
              <a:rPr lang="en-US" altLang="zh-CN" sz="2000" dirty="0" err="1">
                <a:cs typeface="Times New Roman" panose="02020603050405020304" pitchFamily="18" charset="0"/>
              </a:rPr>
              <a:t>dina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514350" lvl="1" indent="0">
              <a:lnSpc>
                <a:spcPts val="2000"/>
              </a:lnSpc>
              <a:spcBef>
                <a:spcPts val="0"/>
              </a:spcBef>
              <a:buFont typeface="黑体" panose="02010609060101010101" pitchFamily="49" charset="-122"/>
              <a:buNone/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  .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douta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000" dirty="0" err="1"/>
              <a:t>ram_data_out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)// </a:t>
            </a:r>
            <a:r>
              <a:rPr lang="en-US" altLang="zh-CN" sz="2000" dirty="0">
                <a:cs typeface="Times New Roman" panose="02020603050405020304" pitchFamily="18" charset="0"/>
              </a:rPr>
              <a:t>output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[31:0</a:t>
            </a:r>
            <a:r>
              <a:rPr lang="en-US" altLang="zh-CN" sz="2000" dirty="0">
                <a:cs typeface="Times New Roman" panose="02020603050405020304" pitchFamily="18" charset="0"/>
              </a:rPr>
              <a:t>]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douta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marL="514350" lvl="1" indent="0">
              <a:lnSpc>
                <a:spcPts val="2000"/>
              </a:lnSpc>
              <a:spcBef>
                <a:spcPts val="0"/>
              </a:spcBef>
              <a:buFont typeface="黑体" panose="02010609060101010101" pitchFamily="49" charset="-122"/>
              <a:buNone/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);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914400" lvl="2" indent="0">
              <a:lnSpc>
                <a:spcPts val="2000"/>
              </a:lnSpc>
              <a:spcBef>
                <a:spcPts val="0"/>
              </a:spcBef>
              <a:buFont typeface="黑体" panose="02010609060101010101" pitchFamily="49" charset="-122"/>
              <a:buNone/>
              <a:defRPr/>
            </a:pPr>
            <a:endParaRPr lang="en-US" altLang="zh-CN" sz="1000" dirty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cs typeface="Times New Roman" panose="02020603050405020304" pitchFamily="18" charset="0"/>
              </a:rPr>
              <a:t>在当前工程的</a:t>
            </a:r>
            <a:r>
              <a:rPr lang="en-US" altLang="zh-CN" sz="2000" dirty="0" err="1">
                <a:cs typeface="Times New Roman" panose="02020603050405020304" pitchFamily="18" charset="0"/>
              </a:rPr>
              <a:t>ipcore_dir</a:t>
            </a:r>
            <a:r>
              <a:rPr lang="zh-CN" altLang="en-US" sz="2000" dirty="0">
                <a:cs typeface="Times New Roman" panose="02020603050405020304" pitchFamily="18" charset="0"/>
              </a:rPr>
              <a:t>目录下有核的</a:t>
            </a:r>
            <a:br>
              <a:rPr lang="en-US" altLang="zh-CN" sz="2000" dirty="0">
                <a:cs typeface="Times New Roman" panose="02020603050405020304" pitchFamily="18" charset="0"/>
              </a:rPr>
            </a:br>
            <a:r>
              <a:rPr lang="zh-CN" altLang="en-US" sz="2000" dirty="0">
                <a:cs typeface="Times New Roman" panose="02020603050405020304" pitchFamily="18" charset="0"/>
              </a:rPr>
              <a:t>图形符号：</a:t>
            </a:r>
            <a:r>
              <a:rPr lang="en-US" altLang="zh-CN" sz="2000" dirty="0">
                <a:cs typeface="Times New Roman" panose="02020603050405020304" pitchFamily="18" charset="0"/>
              </a:rPr>
              <a:t>RAM_32_32.sym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这个图形符号非常大，需要修改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此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RAM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核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顶层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中调用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03800" y="1916113"/>
            <a:ext cx="1295400" cy="1836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6156176" y="6184900"/>
            <a:ext cx="2664296" cy="369887"/>
          </a:xfrm>
          <a:prstGeom prst="ellipse">
            <a:avLst/>
          </a:prstGeom>
          <a:noFill/>
          <a:ln w="28575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9788" y="2286000"/>
            <a:ext cx="2776388" cy="3951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87731" y="3753035"/>
            <a:ext cx="168592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494" y="2329532"/>
            <a:ext cx="5934075" cy="390778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116632"/>
            <a:ext cx="8013576" cy="9543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dirty="0" smtClean="0"/>
              <a:t>ROM_D </a:t>
            </a:r>
            <a:r>
              <a:rPr lang="en-US" altLang="zh-CN" dirty="0"/>
              <a:t>IP Core-</a:t>
            </a:r>
            <a:r>
              <a:rPr lang="en-US" altLang="zh-CN" dirty="0">
                <a:solidFill>
                  <a:srgbClr val="FF0000"/>
                </a:solidFill>
              </a:rPr>
              <a:t>U2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7175" y="1126616"/>
            <a:ext cx="8540750" cy="455421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rgbClr val="080808"/>
                </a:solidFill>
              </a:rPr>
              <a:t>用</a:t>
            </a:r>
            <a:r>
              <a:rPr lang="en-US" altLang="zh-CN" sz="2400" dirty="0">
                <a:solidFill>
                  <a:srgbClr val="080808"/>
                </a:solidFill>
              </a:rPr>
              <a:t>IP</a:t>
            </a:r>
            <a:r>
              <a:rPr lang="zh-CN" altLang="en-US" sz="2400" dirty="0">
                <a:solidFill>
                  <a:srgbClr val="080808"/>
                </a:solidFill>
              </a:rPr>
              <a:t>核生成器</a:t>
            </a:r>
            <a:r>
              <a:rPr lang="zh-CN" altLang="en-US" sz="2400" dirty="0" smtClean="0">
                <a:solidFill>
                  <a:srgbClr val="080808"/>
                </a:solidFill>
              </a:rPr>
              <a:t>建立</a:t>
            </a:r>
            <a:r>
              <a:rPr lang="en-US" altLang="zh-CN" sz="2400" dirty="0" smtClean="0">
                <a:solidFill>
                  <a:srgbClr val="080808"/>
                </a:solidFill>
              </a:rPr>
              <a:t>1024×32bit</a:t>
            </a:r>
            <a:r>
              <a:rPr lang="zh-CN" altLang="en-US" sz="2400" dirty="0">
                <a:solidFill>
                  <a:srgbClr val="080808"/>
                </a:solidFill>
              </a:rPr>
              <a:t>的</a:t>
            </a:r>
            <a:r>
              <a:rPr lang="en-US" altLang="zh-CN" sz="2400" dirty="0">
                <a:solidFill>
                  <a:srgbClr val="080808"/>
                </a:solidFill>
              </a:rPr>
              <a:t>ROM</a:t>
            </a:r>
            <a:r>
              <a:rPr lang="zh-CN" altLang="en-US" sz="2400" dirty="0">
                <a:solidFill>
                  <a:srgbClr val="080808"/>
                </a:solidFill>
              </a:rPr>
              <a:t>核</a:t>
            </a:r>
            <a:endParaRPr lang="zh-CN" altLang="en-US" sz="2400" dirty="0">
              <a:solidFill>
                <a:srgbClr val="080808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〖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第一步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〗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ISE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集成菜单上从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Project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选择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New Source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，将弹出如如下新模块源母板生成向导窗口</a:t>
            </a:r>
            <a:r>
              <a:rPr lang="zh-CN" altLang="en-US" sz="2400" dirty="0" smtClean="0">
                <a:solidFill>
                  <a:srgbClr val="080808"/>
                </a:solidFill>
              </a:rPr>
              <a:t>。</a:t>
            </a:r>
            <a:endParaRPr lang="en-US" altLang="zh-CN" sz="2400" b="1" dirty="0" smtClean="0">
              <a:latin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120388" y="3858220"/>
            <a:ext cx="3097213" cy="1001787"/>
          </a:xfrm>
          <a:prstGeom prst="ellipse">
            <a:avLst/>
          </a:prstGeom>
          <a:noFill/>
          <a:ln w="9525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7150590" y="2122326"/>
            <a:ext cx="1846262" cy="647700"/>
          </a:xfrm>
          <a:prstGeom prst="wedgeRoundRectCallout">
            <a:avLst>
              <a:gd name="adj1" fmla="val -170574"/>
              <a:gd name="adj2" fmla="val 26769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填入</a:t>
            </a:r>
            <a:r>
              <a:rPr lang="en-US" altLang="zh-CN" sz="1600" dirty="0" smtClean="0">
                <a:solidFill>
                  <a:srgbClr val="080808"/>
                </a:solidFill>
                <a:latin typeface="Arial" panose="020B0604020202020204" pitchFamily="34" charset="0"/>
              </a:rPr>
              <a:t>ROM_D/B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注意用小写字母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7318569" y="4860007"/>
            <a:ext cx="696913" cy="411163"/>
          </a:xfrm>
          <a:prstGeom prst="wedgeRoundRectCallout">
            <a:avLst>
              <a:gd name="adj1" fmla="val -187399"/>
              <a:gd name="adj2" fmla="val 156120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07504" y="3067657"/>
            <a:ext cx="722312" cy="307975"/>
          </a:xfrm>
          <a:prstGeom prst="wedgeRoundRectCallout">
            <a:avLst>
              <a:gd name="adj1" fmla="val 151097"/>
              <a:gd name="adj2" fmla="val 122028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选择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905" y="1070992"/>
            <a:ext cx="8229600" cy="4968552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〖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第二步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〗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点击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弹出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核选择窗口</a:t>
            </a:r>
            <a:endParaRPr lang="zh-CN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选择核：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Memories &amp; Storage Elements </a:t>
            </a:r>
            <a:r>
              <a:rPr lang="zh-CN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→ 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RAMs &amp; ROMs</a:t>
            </a:r>
            <a:endParaRPr lang="en-US" altLang="zh-CN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选择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Distributed Memory Generator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7.2</a:t>
            </a:r>
            <a:b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en-US" sz="2000" dirty="0"/>
              <a:t>或</a:t>
            </a:r>
            <a:r>
              <a:rPr lang="en-US" altLang="zh-CN" sz="2000" dirty="0"/>
              <a:t>Block Memory </a:t>
            </a:r>
            <a:r>
              <a:rPr lang="en-US" altLang="zh-CN" sz="2000" dirty="0" smtClean="0"/>
              <a:t>Generator</a:t>
            </a:r>
            <a:r>
              <a:rPr lang="en-US" altLang="zh-CN" sz="2000" dirty="0"/>
              <a:t> (</a:t>
            </a:r>
            <a:r>
              <a:rPr lang="zh-CN" altLang="en-US" sz="2000" dirty="0">
                <a:solidFill>
                  <a:srgbClr val="FF0000"/>
                </a:solidFill>
              </a:rPr>
              <a:t>注意：有时钟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 eaLnBrk="1" hangingPunct="1">
              <a:spcBef>
                <a:spcPts val="0"/>
              </a:spcBef>
              <a:defRPr/>
            </a:pPr>
            <a:endParaRPr lang="en-US" altLang="zh-CN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dirty="0"/>
              <a:t>Distributed Memory </a:t>
            </a:r>
            <a:r>
              <a:rPr lang="zh-CN" altLang="en-US" sz="2000" dirty="0" smtClean="0"/>
              <a:t>：</a:t>
            </a:r>
            <a:br>
              <a:rPr lang="en-US" altLang="zh-CN" sz="2000" dirty="0" smtClean="0"/>
            </a:br>
            <a:r>
              <a:rPr lang="en-US" altLang="zh-CN" sz="2000" dirty="0"/>
              <a:t>	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符合异步访问要求</a:t>
            </a:r>
            <a:endParaRPr lang="zh-CN" altLang="en-US" sz="2000" dirty="0"/>
          </a:p>
          <a:p>
            <a:r>
              <a:rPr lang="en-US" altLang="zh-CN" sz="2000" dirty="0"/>
              <a:t>Block Memory </a:t>
            </a:r>
            <a:r>
              <a:rPr lang="en-US" altLang="zh-CN" sz="2000" dirty="0" smtClean="0"/>
              <a:t>Generator</a:t>
            </a:r>
            <a:r>
              <a:rPr lang="zh-CN" altLang="en-US" sz="2000" dirty="0" smtClean="0"/>
              <a:t>：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</a:t>
            </a:r>
            <a:r>
              <a:rPr lang="zh-CN" altLang="en-US" sz="2000" dirty="0" smtClean="0"/>
              <a:t>是同步访问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defRPr/>
            </a:pPr>
            <a:endParaRPr lang="en-US" altLang="zh-CN" sz="3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6"/>
            <a:ext cx="449461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3120964" y="5373216"/>
            <a:ext cx="722312" cy="307975"/>
          </a:xfrm>
          <a:prstGeom prst="wedgeRoundRectCallout">
            <a:avLst>
              <a:gd name="adj1" fmla="val 190752"/>
              <a:gd name="adj2" fmla="val -267894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选择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7835569" y="2936143"/>
            <a:ext cx="698500" cy="412750"/>
          </a:xfrm>
          <a:prstGeom prst="wedgeRoundRectCallout">
            <a:avLst>
              <a:gd name="adj1" fmla="val -64505"/>
              <a:gd name="adj2" fmla="val 642144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525" y="1196975"/>
            <a:ext cx="8229600" cy="4895850"/>
          </a:xfrm>
        </p:spPr>
        <p:txBody>
          <a:bodyPr/>
          <a:lstStyle/>
          <a:p>
            <a:pPr lvl="1">
              <a:defRPr/>
            </a:pPr>
            <a:r>
              <a:rPr lang="en-US" altLang="zh-CN" sz="2000" b="1" dirty="0"/>
              <a:t>〖</a:t>
            </a:r>
            <a:r>
              <a:rPr lang="zh-CN" altLang="en-US" sz="2000" b="1" dirty="0"/>
              <a:t>第三步</a:t>
            </a:r>
            <a:r>
              <a:rPr lang="en-US" altLang="zh-CN" sz="2000" b="1" dirty="0"/>
              <a:t>〗</a:t>
            </a:r>
            <a:r>
              <a:rPr lang="zh-CN" altLang="en-US" sz="2000" dirty="0"/>
              <a:t>核参数设置</a:t>
            </a:r>
            <a:endParaRPr lang="zh-CN" altLang="en-US" sz="2000" dirty="0"/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弹出窗口第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注意：无时钟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zh-CN" altLang="en-US" sz="2000" dirty="0"/>
          </a:p>
        </p:txBody>
      </p:sp>
      <p:pic>
        <p:nvPicPr>
          <p:cNvPr id="4608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6624637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15"/>
          <p:cNvSpPr>
            <a:spLocks noChangeArrowheads="1"/>
          </p:cNvSpPr>
          <p:nvPr/>
        </p:nvSpPr>
        <p:spPr bwMode="auto">
          <a:xfrm>
            <a:off x="7916863" y="5084763"/>
            <a:ext cx="696912" cy="412750"/>
          </a:xfrm>
          <a:prstGeom prst="wedgeRoundRectCallout">
            <a:avLst>
              <a:gd name="adj1" fmla="val -424116"/>
              <a:gd name="adj2" fmla="val 192481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6086" name="Oval 10"/>
          <p:cNvSpPr>
            <a:spLocks noChangeArrowheads="1"/>
          </p:cNvSpPr>
          <p:nvPr/>
        </p:nvSpPr>
        <p:spPr bwMode="auto">
          <a:xfrm>
            <a:off x="2700338" y="3357563"/>
            <a:ext cx="1871662" cy="647700"/>
          </a:xfrm>
          <a:prstGeom prst="ellipse">
            <a:avLst/>
          </a:prstGeom>
          <a:noFill/>
          <a:ln w="9525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46087" name="AutoShape 14"/>
          <p:cNvSpPr>
            <a:spLocks noChangeArrowheads="1"/>
          </p:cNvSpPr>
          <p:nvPr/>
        </p:nvSpPr>
        <p:spPr bwMode="auto">
          <a:xfrm>
            <a:off x="7521575" y="2368550"/>
            <a:ext cx="1622425" cy="844550"/>
          </a:xfrm>
          <a:prstGeom prst="wedgeRoundRectCallout">
            <a:avLst>
              <a:gd name="adj1" fmla="val -290829"/>
              <a:gd name="adj2" fmla="val 8817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填入：</a:t>
            </a:r>
            <a:endParaRPr lang="en-US" altLang="zh-CN" sz="1600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Width  32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8" name="AutoShape 15"/>
          <p:cNvSpPr>
            <a:spLocks noChangeArrowheads="1"/>
          </p:cNvSpPr>
          <p:nvPr/>
        </p:nvSpPr>
        <p:spPr bwMode="auto">
          <a:xfrm>
            <a:off x="-23813" y="3490913"/>
            <a:ext cx="722313" cy="658812"/>
          </a:xfrm>
          <a:prstGeom prst="wedgeRoundRectCallout">
            <a:avLst>
              <a:gd name="adj1" fmla="val 336227"/>
              <a:gd name="adj2" fmla="val 60495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选择：</a:t>
            </a:r>
            <a:endParaRPr lang="en-US" altLang="zh-CN" sz="160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ROM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75856" y="3490913"/>
            <a:ext cx="576064" cy="154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1024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897437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</a:rPr>
              <a:t>〖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〗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关联初始化文件并生成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ROMIP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核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，跳过第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弹出窗口第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点击“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Browse...”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选择初始化关联文件（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ROM.coe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其余不用修改 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endParaRPr lang="zh-CN" altLang="en-US" dirty="0"/>
          </a:p>
        </p:txBody>
      </p:sp>
      <p:pic>
        <p:nvPicPr>
          <p:cNvPr id="4710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84425"/>
            <a:ext cx="691197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8074025" y="2817813"/>
            <a:ext cx="720725" cy="576262"/>
          </a:xfrm>
          <a:prstGeom prst="wedgeRoundRectCallout">
            <a:avLst>
              <a:gd name="adj1" fmla="val -386259"/>
              <a:gd name="adj2" fmla="val 1592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638175" y="2362200"/>
            <a:ext cx="2952750" cy="360363"/>
          </a:xfrm>
          <a:prstGeom prst="wedgeRoundRectCallout">
            <a:avLst>
              <a:gd name="adj1" fmla="val 90917"/>
              <a:gd name="adj2" fmla="val 40287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Browse</a:t>
            </a: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关联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>
            <a:off x="8024813" y="4905375"/>
            <a:ext cx="868362" cy="936625"/>
          </a:xfrm>
          <a:prstGeom prst="wedgeRoundRectCallout">
            <a:avLst>
              <a:gd name="adj1" fmla="val -245352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973138" y="6038850"/>
            <a:ext cx="1654175" cy="360363"/>
          </a:xfrm>
          <a:prstGeom prst="wedgeRoundRectCallout">
            <a:avLst>
              <a:gd name="adj1" fmla="val 70019"/>
              <a:gd name="adj2" fmla="val 4778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41053" y="3995184"/>
            <a:ext cx="772587" cy="1713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I9_men.coe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4896" y="1191739"/>
            <a:ext cx="3101154" cy="50141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8313" y="2852738"/>
            <a:ext cx="4751387" cy="1655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" y="1163638"/>
            <a:ext cx="8229600" cy="4895850"/>
          </a:xfrm>
        </p:spPr>
        <p:txBody>
          <a:bodyPr/>
          <a:lstStyle/>
          <a:p>
            <a:pPr lvl="1">
              <a:defRPr/>
            </a:pPr>
            <a:r>
              <a:rPr lang="en-US" altLang="zh-CN" sz="2000" b="1" dirty="0" smtClean="0"/>
              <a:t>〖</a:t>
            </a:r>
            <a:r>
              <a:rPr lang="zh-CN" altLang="en-US" sz="2000" b="1" dirty="0" smtClean="0"/>
              <a:t>第</a:t>
            </a:r>
            <a:r>
              <a:rPr lang="zh-CN" altLang="en-US" sz="2000" b="1" dirty="0"/>
              <a:t>五</a:t>
            </a:r>
            <a:r>
              <a:rPr lang="zh-CN" altLang="en-US" sz="2000" b="1" dirty="0" smtClean="0"/>
              <a:t>步</a:t>
            </a:r>
            <a:r>
              <a:rPr lang="en-US" altLang="zh-CN" sz="2000" b="1" dirty="0" smtClean="0"/>
              <a:t>〗</a:t>
            </a:r>
            <a:r>
              <a:rPr lang="zh-CN" altLang="en-US" sz="2000" dirty="0" smtClean="0"/>
              <a:t>生成后调用</a:t>
            </a:r>
            <a:endParaRPr lang="en-US" altLang="zh-CN" sz="2000" dirty="0" smtClean="0"/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核生成后在设计窗口出现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ROM_B.xco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HDL Instantiation Template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查看核调用结构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黑体" panose="02010609060101010101" pitchFamily="49" charset="-122"/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ROM_B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your_instance_name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黑体" panose="02010609060101010101" pitchFamily="49" charset="-12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.a(a),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0] 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黑体" panose="02010609060101010101" pitchFamily="49" charset="-12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[31 : 0]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黑体" panose="02010609060101010101" pitchFamily="49" charset="-122"/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黑体" panose="02010609060101010101" pitchFamily="49" charset="-122"/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在当前工程的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ipcore_dir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目录下有核的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图形符号：</a:t>
            </a:r>
            <a:r>
              <a:rPr lang="en-US" altLang="zh-CN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ROM_B.sym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这个图形符号非常大，需要修改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核在顶层直接调用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100638" y="1795748"/>
            <a:ext cx="1389062" cy="1056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5" name="Oval 10"/>
          <p:cNvSpPr>
            <a:spLocks noChangeArrowheads="1"/>
          </p:cNvSpPr>
          <p:nvPr/>
        </p:nvSpPr>
        <p:spPr bwMode="auto">
          <a:xfrm>
            <a:off x="6243638" y="5829509"/>
            <a:ext cx="2289175" cy="219075"/>
          </a:xfrm>
          <a:prstGeom prst="ellipse">
            <a:avLst/>
          </a:prstGeom>
          <a:noFill/>
          <a:ln w="28575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733006" y="2324243"/>
            <a:ext cx="2396728" cy="35052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088" y="3429000"/>
            <a:ext cx="7273925" cy="2376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155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初始化文件：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895850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ROM.coe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ISE</a:t>
            </a:r>
            <a:r>
              <a:rPr lang="zh-CN" altLang="en-US" sz="2400" dirty="0" smtClean="0"/>
              <a:t>打开编辑，也可以用普通文本编辑工具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/>
              <a:t>格式如下：</a:t>
            </a:r>
            <a:endParaRPr lang="en-US" altLang="zh-CN" sz="24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第一行：说明是初始化参数向量采用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进制（也可以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进制）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第二行：初始化向量名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第三行</a:t>
            </a:r>
            <a:r>
              <a:rPr lang="zh-CN" altLang="en-US" sz="2000" dirty="0"/>
              <a:t>开始</a:t>
            </a:r>
            <a:r>
              <a:rPr lang="zh-CN" altLang="en-US" sz="2000" dirty="0" smtClean="0"/>
              <a:t>：初始化向量元素，用逗号“，”分隔，分号结束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文件头、尾部可以用“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”号加注释，中间不可以</a:t>
            </a: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400" dirty="0" err="1"/>
              <a:t>memory_initialization_radix</a:t>
            </a:r>
            <a:r>
              <a:rPr lang="en-US" altLang="zh-CN" sz="2400" dirty="0"/>
              <a:t>=16;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400" dirty="0" err="1"/>
              <a:t>memory_initialization_vector</a:t>
            </a:r>
            <a:r>
              <a:rPr lang="en-US" altLang="zh-CN" sz="2400" dirty="0"/>
              <a:t>=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1800" dirty="0"/>
              <a:t>00000000, 11111111, </a:t>
            </a:r>
            <a:r>
              <a:rPr lang="en-US" altLang="zh-CN" sz="1800" dirty="0" smtClean="0"/>
              <a:t>22222222</a:t>
            </a:r>
            <a:r>
              <a:rPr lang="en-US" altLang="zh-CN" sz="1800" dirty="0"/>
              <a:t>, 33333333, 44444444, 55555555, 66666666, 77777777, 88888888, 99999999, </a:t>
            </a:r>
            <a:r>
              <a:rPr lang="en-US" altLang="zh-CN" sz="1800" dirty="0" err="1"/>
              <a:t>aaaaaaaa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bbbbbbbb</a:t>
            </a:r>
            <a:r>
              <a:rPr lang="en-US" altLang="zh-CN" sz="1800" dirty="0"/>
              <a:t>, 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1800" dirty="0" err="1"/>
              <a:t>cccccccc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dddddddd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eeeeeeee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ffffffff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FF0000"/>
                </a:solidFill>
              </a:rPr>
              <a:t>557EF7E0, D7BDFBD9, D7DBFDB9, DFCFFCFB, DFCFBFFF, F7F3DFFF</a:t>
            </a:r>
            <a:r>
              <a:rPr lang="en-US" altLang="zh-CN" sz="1800" dirty="0" smtClean="0">
                <a:solidFill>
                  <a:srgbClr val="FF0000"/>
                </a:solidFill>
              </a:rPr>
              <a:t>, FFFFDF3D</a:t>
            </a:r>
            <a:r>
              <a:rPr lang="en-US" altLang="zh-CN" sz="1800" dirty="0">
                <a:solidFill>
                  <a:srgbClr val="FF0000"/>
                </a:solidFill>
              </a:rPr>
              <a:t>, FFFF9DB9, FFFFBCFB, DFCFFCFB, DFCFBFFF, D7DB9FFF, D7DBFDB9, D7BDFBD9, FFFF07E0, 007E0FFF</a:t>
            </a:r>
            <a:r>
              <a:rPr lang="en-US" altLang="zh-CN" sz="1800" dirty="0" smtClean="0">
                <a:solidFill>
                  <a:srgbClr val="FF0000"/>
                </a:solidFill>
              </a:rPr>
              <a:t>, 03bdf020</a:t>
            </a:r>
            <a:r>
              <a:rPr lang="en-US" altLang="zh-CN" sz="1800" dirty="0">
                <a:solidFill>
                  <a:srgbClr val="FF0000"/>
                </a:solidFill>
              </a:rPr>
              <a:t>, 03def820, 08002300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400050">
              <a:spcBef>
                <a:spcPts val="600"/>
              </a:spcBef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此数据用于下板测试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0425" y="6002338"/>
            <a:ext cx="2397125" cy="21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红色数据是</a:t>
            </a:r>
            <a:r>
              <a:rPr lang="en-US" altLang="zh-CN" dirty="0"/>
              <a:t>LED</a:t>
            </a:r>
            <a:r>
              <a:rPr lang="zh-CN" altLang="en-US" dirty="0"/>
              <a:t>图形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088" y="3429000"/>
            <a:ext cx="7273925" cy="2376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155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初始化文件：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895850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ROM.coe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ISE</a:t>
            </a:r>
            <a:r>
              <a:rPr lang="zh-CN" altLang="en-US" sz="2400" dirty="0" smtClean="0"/>
              <a:t>打开编辑，也可以用普通文本编辑工具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/>
              <a:t>格式如下：</a:t>
            </a:r>
            <a:endParaRPr lang="en-US" altLang="zh-CN" sz="24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第一行：说明是初始化参数向量采用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进制（也可以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进制）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第二行：初始化向量名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第三行</a:t>
            </a:r>
            <a:r>
              <a:rPr lang="zh-CN" altLang="en-US" sz="2000" dirty="0"/>
              <a:t>开始</a:t>
            </a:r>
            <a:r>
              <a:rPr lang="zh-CN" altLang="en-US" sz="2000" dirty="0" smtClean="0"/>
              <a:t>：初始化向量元素，用逗号“，”分隔，分号结束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defRPr/>
            </a:pPr>
            <a:r>
              <a:rPr lang="zh-CN" altLang="en-US" sz="2000" dirty="0" smtClean="0"/>
              <a:t>文件头、尾部可以用“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”号加注释，中间不可以</a:t>
            </a: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400" dirty="0" err="1"/>
              <a:t>memory_initialization_radix</a:t>
            </a:r>
            <a:r>
              <a:rPr lang="en-US" altLang="zh-CN" sz="2400" dirty="0"/>
              <a:t>=16;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400" dirty="0" err="1"/>
              <a:t>memory_initialization_vector</a:t>
            </a:r>
            <a:r>
              <a:rPr lang="en-US" altLang="zh-CN" sz="2400" dirty="0"/>
              <a:t>=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1800" dirty="0"/>
              <a:t>00000000, 11111111, </a:t>
            </a:r>
            <a:r>
              <a:rPr lang="en-US" altLang="zh-CN" sz="1800" dirty="0" smtClean="0"/>
              <a:t>22222222</a:t>
            </a:r>
            <a:r>
              <a:rPr lang="en-US" altLang="zh-CN" sz="1800" dirty="0"/>
              <a:t>, 33333333, 44444444, 55555555, 66666666, 77777777, 88888888, 99999999, </a:t>
            </a:r>
            <a:r>
              <a:rPr lang="en-US" altLang="zh-CN" sz="1800" dirty="0" err="1"/>
              <a:t>aaaaaaaa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bbbbbbbb</a:t>
            </a:r>
            <a:r>
              <a:rPr lang="en-US" altLang="zh-CN" sz="1800" dirty="0"/>
              <a:t>, 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1800" dirty="0" err="1"/>
              <a:t>cccccccc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dddddddd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eeeeeeee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ffffffff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FF0000"/>
                </a:solidFill>
              </a:rPr>
              <a:t>557EF7E0, D7BDFBD9, D7DBFDB9, DFCFFCFB, DFCFBFFF, F7F3DFFF</a:t>
            </a:r>
            <a:r>
              <a:rPr lang="en-US" altLang="zh-CN" sz="1800" dirty="0" smtClean="0">
                <a:solidFill>
                  <a:srgbClr val="FF0000"/>
                </a:solidFill>
              </a:rPr>
              <a:t>, FFFFDF3D</a:t>
            </a:r>
            <a:r>
              <a:rPr lang="en-US" altLang="zh-CN" sz="1800" dirty="0">
                <a:solidFill>
                  <a:srgbClr val="FF0000"/>
                </a:solidFill>
              </a:rPr>
              <a:t>, FFFF9DB9, FFFFBCFB, DFCFFCFB, DFCFBFFF, D7DB9FFF, D7DBFDB9, D7BDFBD9, FFFF07E0, 007E0FFF</a:t>
            </a:r>
            <a:r>
              <a:rPr lang="en-US" altLang="zh-CN" sz="1800" dirty="0" smtClean="0">
                <a:solidFill>
                  <a:srgbClr val="FF0000"/>
                </a:solidFill>
              </a:rPr>
              <a:t>, 03bdf020</a:t>
            </a:r>
            <a:r>
              <a:rPr lang="en-US" altLang="zh-CN" sz="1800" dirty="0">
                <a:solidFill>
                  <a:srgbClr val="FF0000"/>
                </a:solidFill>
              </a:rPr>
              <a:t>, 03def820, 08002300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400050">
              <a:spcBef>
                <a:spcPts val="600"/>
              </a:spcBef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此数据用于下板测试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0425" y="6002338"/>
            <a:ext cx="2397125" cy="21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红色数据是</a:t>
            </a:r>
            <a:r>
              <a:rPr lang="en-US" altLang="zh-CN" dirty="0"/>
              <a:t>LED</a:t>
            </a:r>
            <a:r>
              <a:rPr lang="zh-CN" altLang="en-US" dirty="0"/>
              <a:t>图形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RAM_B </a:t>
            </a:r>
            <a:r>
              <a:rPr lang="en-US" altLang="zh-CN" dirty="0"/>
              <a:t>IP </a:t>
            </a:r>
            <a:r>
              <a:rPr lang="en-US" altLang="zh-CN" dirty="0" smtClean="0"/>
              <a:t>Core-</a:t>
            </a:r>
            <a:r>
              <a:rPr lang="en-US" altLang="zh-CN" dirty="0" smtClean="0">
                <a:solidFill>
                  <a:srgbClr val="FF0000"/>
                </a:solidFill>
              </a:rPr>
              <a:t>U3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ROM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相同用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ISE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核生成器实现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RAM</a:t>
            </a:r>
            <a:endParaRPr lang="en-US" altLang="zh-CN" sz="2400" dirty="0">
              <a:solidFill>
                <a:srgbClr val="080808"/>
              </a:solidFill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80808"/>
                </a:solidFill>
              </a:rPr>
              <a:t>用</a:t>
            </a:r>
            <a:r>
              <a:rPr lang="en-US" altLang="zh-CN" sz="2400" dirty="0">
                <a:solidFill>
                  <a:srgbClr val="080808"/>
                </a:solidFill>
              </a:rPr>
              <a:t>IP</a:t>
            </a:r>
            <a:r>
              <a:rPr lang="zh-CN" altLang="en-US" sz="2400" dirty="0">
                <a:solidFill>
                  <a:srgbClr val="080808"/>
                </a:solidFill>
              </a:rPr>
              <a:t>核生成器</a:t>
            </a:r>
            <a:r>
              <a:rPr lang="zh-CN" altLang="en-US" sz="2400" dirty="0" smtClean="0">
                <a:solidFill>
                  <a:srgbClr val="080808"/>
                </a:solidFill>
              </a:rPr>
              <a:t>建立</a:t>
            </a:r>
            <a:r>
              <a:rPr lang="en-US" altLang="zh-CN" sz="2400" dirty="0" smtClean="0">
                <a:solidFill>
                  <a:srgbClr val="080808"/>
                </a:solidFill>
              </a:rPr>
              <a:t>1024×32bitRAM</a:t>
            </a:r>
            <a:r>
              <a:rPr lang="zh-CN" altLang="en-US" sz="2400" dirty="0">
                <a:solidFill>
                  <a:srgbClr val="080808"/>
                </a:solidFill>
              </a:rPr>
              <a:t>核</a:t>
            </a:r>
            <a:endParaRPr lang="zh-CN" altLang="en-US" sz="2400" dirty="0">
              <a:solidFill>
                <a:srgbClr val="080808"/>
              </a:solidFill>
            </a:endParaRPr>
          </a:p>
          <a:p>
            <a:pPr lvl="2" eaLnBrk="1" hangingPunct="1"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〖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第一步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〗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ISE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集成菜单上从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Project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选择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New Source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，将弹出如如下新模块源母板生成向导窗口</a:t>
            </a:r>
            <a:r>
              <a:rPr lang="zh-CN" altLang="en-US" sz="2000" dirty="0">
                <a:solidFill>
                  <a:srgbClr val="080808"/>
                </a:solidFill>
              </a:rPr>
              <a:t>。</a:t>
            </a:r>
            <a:endParaRPr lang="zh-CN" altLang="en-US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2492896"/>
            <a:ext cx="5915025" cy="3744416"/>
          </a:xfrm>
          <a:prstGeom prst="rect">
            <a:avLst/>
          </a:prstGeom>
        </p:spPr>
      </p:pic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1407804" y="3600312"/>
            <a:ext cx="3095625" cy="287337"/>
          </a:xfrm>
          <a:prstGeom prst="ellipse">
            <a:avLst/>
          </a:prstGeom>
          <a:noFill/>
          <a:ln w="9525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4067944" y="4005064"/>
            <a:ext cx="3097213" cy="894556"/>
          </a:xfrm>
          <a:prstGeom prst="ellipse">
            <a:avLst/>
          </a:prstGeom>
          <a:noFill/>
          <a:ln w="9525">
            <a:solidFill>
              <a:srgbClr val="F3030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7297738" y="2836656"/>
            <a:ext cx="1846262" cy="647700"/>
          </a:xfrm>
          <a:prstGeom prst="wedgeRoundRectCallout">
            <a:avLst>
              <a:gd name="adj1" fmla="val -165400"/>
              <a:gd name="adj2" fmla="val 1707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填入</a:t>
            </a:r>
            <a:r>
              <a:rPr lang="en-US" altLang="zh-CN" sz="1600" dirty="0" smtClean="0">
                <a:solidFill>
                  <a:srgbClr val="080808"/>
                </a:solidFill>
                <a:latin typeface="Arial" panose="020B0604020202020204" pitchFamily="34" charset="0"/>
              </a:rPr>
              <a:t>RAM_B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80808"/>
                </a:solidFill>
                <a:latin typeface="Arial" panose="020B0604020202020204" pitchFamily="34" charset="0"/>
              </a:rPr>
              <a:t>注意用小写字母</a:t>
            </a:r>
            <a:endParaRPr lang="zh-CN" altLang="en-US" sz="1600" dirty="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107504" y="3356992"/>
            <a:ext cx="722313" cy="306388"/>
          </a:xfrm>
          <a:prstGeom prst="wedgeRoundRectCallout">
            <a:avLst>
              <a:gd name="adj1" fmla="val 143539"/>
              <a:gd name="adj2" fmla="val 90847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选择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7623311" y="4850606"/>
            <a:ext cx="696913" cy="411163"/>
          </a:xfrm>
          <a:prstGeom prst="wedgeRoundRectCallout">
            <a:avLst>
              <a:gd name="adj1" fmla="val -272158"/>
              <a:gd name="adj2" fmla="val 194508"/>
              <a:gd name="adj3" fmla="val 16667"/>
            </a:avLst>
          </a:prstGeom>
          <a:noFill/>
          <a:ln w="9525">
            <a:solidFill>
              <a:srgbClr val="F303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4064</Words>
  <Application>WPS 演示</Application>
  <PresentationFormat>全屏显示(4:3)</PresentationFormat>
  <Paragraphs>234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Algerian</vt:lpstr>
      <vt:lpstr>Arial Unicode MS</vt:lpstr>
      <vt:lpstr>Office 主题</vt:lpstr>
      <vt:lpstr>IP核</vt:lpstr>
      <vt:lpstr>ROM_D IP Core-U2</vt:lpstr>
      <vt:lpstr>PowerPoint 演示文稿</vt:lpstr>
      <vt:lpstr>PowerPoint 演示文稿</vt:lpstr>
      <vt:lpstr>PowerPoint 演示文稿</vt:lpstr>
      <vt:lpstr>PowerPoint 演示文稿</vt:lpstr>
      <vt:lpstr>ROM初始化文件：.coe</vt:lpstr>
      <vt:lpstr>ROM初始化文件：.coe</vt:lpstr>
      <vt:lpstr>RAM_B IP Core-U3</vt:lpstr>
      <vt:lpstr>ROM初始化文件：.coe</vt:lpstr>
      <vt:lpstr>ROM初始化文件：.coe</vt:lpstr>
      <vt:lpstr>RAM_B IP Core-U3</vt:lpstr>
      <vt:lpstr>PowerPoint 演示文稿</vt:lpstr>
      <vt:lpstr>PowerPoint 演示文稿</vt:lpstr>
      <vt:lpstr>PowerPoint 演示文稿</vt:lpstr>
      <vt:lpstr>本实验RAM无初始化数据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生活如茶</cp:lastModifiedBy>
  <cp:revision>411</cp:revision>
  <dcterms:created xsi:type="dcterms:W3CDTF">2013-04-10T02:56:00Z</dcterms:created>
  <dcterms:modified xsi:type="dcterms:W3CDTF">2018-12-11T02:32:49Z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