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18"/>
  </p:notesMasterIdLst>
  <p:sldIdLst>
    <p:sldId id="256" r:id="rId5"/>
    <p:sldId id="270" r:id="rId6"/>
    <p:sldId id="271" r:id="rId7"/>
    <p:sldId id="272" r:id="rId8"/>
    <p:sldId id="273" r:id="rId9"/>
    <p:sldId id="313" r:id="rId10"/>
    <p:sldId id="360" r:id="rId11"/>
    <p:sldId id="359" r:id="rId12"/>
    <p:sldId id="364" r:id="rId13"/>
    <p:sldId id="361" r:id="rId14"/>
    <p:sldId id="365" r:id="rId15"/>
    <p:sldId id="362" r:id="rId16"/>
    <p:sldId id="363" r:id="rId17"/>
    <p:sldId id="370" r:id="rId19"/>
    <p:sldId id="371" r:id="rId20"/>
    <p:sldId id="384" r:id="rId21"/>
    <p:sldId id="372" r:id="rId22"/>
    <p:sldId id="385" r:id="rId23"/>
    <p:sldId id="386" r:id="rId24"/>
    <p:sldId id="373" r:id="rId25"/>
    <p:sldId id="374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284" r:id="rId36"/>
    <p:sldId id="318" r:id="rId37"/>
    <p:sldId id="368" r:id="rId38"/>
    <p:sldId id="367" r:id="rId39"/>
    <p:sldId id="358" r:id="rId40"/>
    <p:sldId id="366" r:id="rId41"/>
    <p:sldId id="375" r:id="rId42"/>
    <p:sldId id="376" r:id="rId43"/>
    <p:sldId id="408" r:id="rId44"/>
    <p:sldId id="269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60"/>
            <p14:sldId id="359"/>
            <p14:sldId id="364"/>
            <p14:sldId id="361"/>
            <p14:sldId id="365"/>
            <p14:sldId id="362"/>
            <p14:sldId id="363"/>
            <p14:sldId id="370"/>
            <p14:sldId id="371"/>
            <p14:sldId id="384"/>
            <p14:sldId id="372"/>
            <p14:sldId id="385"/>
            <p14:sldId id="386"/>
            <p14:sldId id="373"/>
            <p14:sldId id="374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284"/>
            <p14:sldId id="318"/>
            <p14:sldId id="368"/>
            <p14:sldId id="367"/>
            <p14:sldId id="358"/>
            <p14:sldId id="366"/>
            <p14:sldId id="375"/>
            <p14:sldId id="376"/>
            <p14:sldId id="40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58" d="100"/>
          <a:sy n="58" d="100"/>
        </p:scale>
        <p:origin x="-87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9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4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1336" y="77841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31160"/>
            <a:ext cx="7305040" cy="340233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移动短号：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558983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2019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12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17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731" y="2290758"/>
            <a:ext cx="82809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14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、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移位寄存器设计与应用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带并行输入的右移移位寄存器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98946" y="1973411"/>
          <a:ext cx="6929438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Visio" r:id="rId1" imgW="3416300" imgH="2209800" progId="Visio.Drawing.11">
                  <p:embed/>
                </p:oleObj>
              </mc:Choice>
              <mc:Fallback>
                <p:oleObj name="Visio" r:id="rId1" imgW="3416300" imgH="2209800" progId="Visio.Drawing.11">
                  <p:embed/>
                  <p:pic>
                    <p:nvPicPr>
                      <p:cNvPr id="0" name="并行输入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946" y="1973411"/>
                        <a:ext cx="6929438" cy="447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423317"/>
            <a:ext cx="8507288" cy="4525963"/>
          </a:xfrm>
        </p:spPr>
        <p:txBody>
          <a:bodyPr/>
          <a:lstStyle/>
          <a:p>
            <a:r>
              <a:rPr lang="zh-CN" altLang="en-US" dirty="0" smtClean="0"/>
              <a:t>数据输入方式</a:t>
            </a:r>
            <a:r>
              <a:rPr lang="zh-CN" altLang="en-US" dirty="0"/>
              <a:t>：串行输入、并行输入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带并行输入的</a:t>
            </a:r>
            <a:r>
              <a:rPr lang="en-US" altLang="zh-CN" dirty="0"/>
              <a:t>8</a:t>
            </a:r>
            <a:r>
              <a:rPr lang="zh-CN" altLang="en-US" dirty="0" smtClean="0"/>
              <a:t>位右移移位寄存器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340768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charset="-122"/>
              </a:rPr>
              <a:t>module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charset="-122"/>
              </a:rPr>
              <a:t>shift_reg</a:t>
            </a:r>
            <a:r>
              <a:rPr lang="en-US" altLang="zh-CN" sz="2400" dirty="0" smtClean="0">
                <a:latin typeface="Consolas" panose="020B0609020204030204" pitchFamily="49" charset="0"/>
                <a:ea typeface="新宋体" panose="02010609030101010101" charset="-122"/>
              </a:rPr>
              <a:t>(</a:t>
            </a:r>
            <a:endParaRPr lang="en-US" altLang="zh-CN" sz="2400" dirty="0" smtClean="0">
              <a:latin typeface="Consolas" panose="020B0609020204030204" pitchFamily="49" charset="0"/>
              <a:ea typeface="新宋体" panose="02010609030101010101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charset="-122"/>
              </a:rPr>
              <a:t>   input</a:t>
            </a:r>
            <a:r>
              <a:rPr lang="en-US" altLang="zh-CN" sz="2400" dirty="0" smtClean="0">
                <a:latin typeface="Consolas" panose="020B0609020204030204" pitchFamily="49" charset="0"/>
                <a:ea typeface="新宋体" panose="02010609030101010101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charset="-122"/>
              </a:rPr>
              <a:t>wire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charset="-122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charset="-122"/>
              </a:rPr>
              <a:t>clk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charset="-122"/>
              </a:rPr>
              <a:t>, </a:t>
            </a:r>
            <a:r>
              <a:rPr lang="en-US" altLang="zh-CN" sz="2400" dirty="0" smtClean="0">
                <a:latin typeface="Consolas" panose="020B0609020204030204" pitchFamily="49" charset="0"/>
                <a:ea typeface="新宋体" panose="02010609030101010101" charset="-122"/>
              </a:rPr>
              <a:t>S_L, </a:t>
            </a:r>
            <a:r>
              <a:rPr lang="en-US" altLang="zh-CN" sz="2400" dirty="0" err="1" smtClean="0">
                <a:latin typeface="Consolas" panose="020B0609020204030204" pitchFamily="49" charset="0"/>
                <a:ea typeface="新宋体" panose="02010609030101010101" charset="-122"/>
              </a:rPr>
              <a:t>s_in</a:t>
            </a:r>
            <a:r>
              <a:rPr lang="en-US" altLang="zh-CN" sz="2400" dirty="0" smtClean="0">
                <a:latin typeface="Consolas" panose="020B0609020204030204" pitchFamily="49" charset="0"/>
                <a:ea typeface="新宋体" panose="02010609030101010101" charset="-122"/>
              </a:rPr>
              <a:t>,</a:t>
            </a:r>
            <a:endParaRPr lang="en-US" altLang="zh-CN" sz="2400" dirty="0">
              <a:latin typeface="Consolas" panose="020B0609020204030204" pitchFamily="49" charset="0"/>
              <a:ea typeface="新宋体" panose="02010609030101010101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charset="-122"/>
              </a:rPr>
              <a:t>    input</a:t>
            </a:r>
            <a:r>
              <a:rPr lang="en-US" altLang="zh-CN" sz="2400" dirty="0" smtClean="0">
                <a:latin typeface="Consolas" panose="020B0609020204030204" pitchFamily="49" charset="0"/>
                <a:ea typeface="新宋体" panose="02010609030101010101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charset="-122"/>
              </a:rPr>
              <a:t>wire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charset="-122"/>
              </a:rPr>
              <a:t> [7:0] </a:t>
            </a:r>
            <a:r>
              <a:rPr lang="en-US" altLang="zh-CN" sz="2400" dirty="0" err="1" smtClean="0">
                <a:latin typeface="Consolas" panose="020B0609020204030204" pitchFamily="49" charset="0"/>
                <a:ea typeface="新宋体" panose="02010609030101010101" charset="-122"/>
              </a:rPr>
              <a:t>p_in</a:t>
            </a:r>
            <a:r>
              <a:rPr lang="en-US" altLang="zh-CN" sz="2400" dirty="0" smtClean="0">
                <a:latin typeface="Consolas" panose="020B0609020204030204" pitchFamily="49" charset="0"/>
                <a:ea typeface="新宋体" panose="02010609030101010101" charset="-122"/>
              </a:rPr>
              <a:t>,</a:t>
            </a:r>
            <a:endParaRPr lang="en-US" altLang="zh-CN" sz="2400" dirty="0">
              <a:latin typeface="Consolas" panose="020B0609020204030204" pitchFamily="49" charset="0"/>
              <a:ea typeface="新宋体" panose="02010609030101010101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charset="-122"/>
              </a:rPr>
              <a:t>    output</a:t>
            </a:r>
            <a:r>
              <a:rPr lang="en-US" altLang="zh-CN" sz="2400" dirty="0" smtClean="0">
                <a:latin typeface="Consolas" panose="020B0609020204030204" pitchFamily="49" charset="0"/>
                <a:ea typeface="新宋体" panose="02010609030101010101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charset="-122"/>
              </a:rPr>
              <a:t>wire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charset="-122"/>
              </a:rPr>
              <a:t> [7:0] Q);</a:t>
            </a:r>
            <a:endParaRPr lang="en-US" altLang="zh-CN" sz="2400" dirty="0">
              <a:latin typeface="Consolas" panose="020B0609020204030204" pitchFamily="49" charset="0"/>
              <a:ea typeface="新宋体" panose="02010609030101010101" charset="-122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zh-CN" sz="24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新宋体" panose="02010609030101010101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新宋体" panose="02010609030101010101" charset="-122"/>
              </a:rPr>
              <a:t>    FD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新宋体" panose="02010609030101010101" charset="-122"/>
              </a:rPr>
              <a:t>……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新宋体" panose="02010609030101010101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新宋体" panose="02010609030101010101" charset="-122"/>
              </a:rPr>
              <a:t>    OR2……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新宋体" panose="02010609030101010101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新宋体" panose="02010609030101010101" charset="-122"/>
              </a:rPr>
              <a:t>    AND2……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新宋体" panose="02010609030101010101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新宋体" panose="02010609030101010101" charset="-122"/>
              </a:rPr>
              <a:t>    AND2……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新宋体" panose="02010609030101010101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新宋体" panose="02010609030101010101" charset="-122"/>
              </a:rPr>
              <a:t>    INV……</a:t>
            </a:r>
            <a:endParaRPr lang="en-US" altLang="zh-CN" sz="2400" dirty="0" smtClean="0">
              <a:latin typeface="Consolas" panose="020B0609020204030204" pitchFamily="49" charset="0"/>
              <a:ea typeface="新宋体" panose="02010609030101010101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charset="-122"/>
              </a:rPr>
              <a:t>endmodule</a:t>
            </a:r>
            <a:endParaRPr lang="zh-CN" altLang="en-US" sz="2400" dirty="0">
              <a:solidFill>
                <a:srgbClr val="0000FF"/>
              </a:solidFill>
              <a:latin typeface="Consolas" panose="020B0609020204030204" pitchFamily="49" charset="0"/>
              <a:ea typeface="新宋体" panose="02010609030101010101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并行－串行</a:t>
            </a:r>
            <a:r>
              <a:rPr lang="zh-CN" altLang="en-US" dirty="0" smtClean="0"/>
              <a:t>转换器（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转换器连接图"/>
          <p:cNvGraphicFramePr>
            <a:graphicFrameLocks noChangeAspect="1"/>
          </p:cNvGraphicFramePr>
          <p:nvPr/>
        </p:nvGraphicFramePr>
        <p:xfrm>
          <a:off x="1871692" y="1378793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Visio" r:id="rId1" imgW="2806700" imgH="2171700" progId="Visio.Drawing.11">
                  <p:embed/>
                </p:oleObj>
              </mc:Choice>
              <mc:Fallback>
                <p:oleObj name="Visio" r:id="rId1" imgW="2806700" imgH="2171700" progId="Visio.Drawing.11">
                  <p:embed/>
                  <p:pic>
                    <p:nvPicPr>
                      <p:cNvPr id="0" name="图片 3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92" y="1378793"/>
                        <a:ext cx="6915150" cy="536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9512" y="1275600"/>
            <a:ext cx="8229600" cy="857256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没有启动命令时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1217596" y="5461856"/>
            <a:ext cx="612800" cy="469931"/>
          </a:xfrm>
          <a:prstGeom prst="wedgeRoundRectCallout">
            <a:avLst>
              <a:gd name="adj1" fmla="val 95702"/>
              <a:gd name="adj2" fmla="val 465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30442" y="5471368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77387" y="466210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爆炸形"/>
          <p:cNvSpPr/>
          <p:nvPr/>
        </p:nvSpPr>
        <p:spPr>
          <a:xfrm>
            <a:off x="4706968" y="3883848"/>
            <a:ext cx="2936866" cy="114300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经过若干时钟周期</a:t>
            </a:r>
            <a:endParaRPr lang="en-US" altLang="zh-CN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电路达到稳定状态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480308" y="36557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273853" y="36557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852946" y="2582884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186392" y="3383750"/>
            <a:ext cx="2400300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1   1   1   1   1   1  1  1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852892" y="4048968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或非表格 8"/>
          <p:cNvGraphicFramePr>
            <a:graphicFrameLocks noGrp="1"/>
          </p:cNvGraphicFramePr>
          <p:nvPr/>
        </p:nvGraphicFramePr>
        <p:xfrm>
          <a:off x="5350510" y="4468495"/>
          <a:ext cx="3154045" cy="18529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6305"/>
                <a:gridCol w="925195"/>
                <a:gridCol w="1312545"/>
              </a:tblGrid>
              <a:tr h="377825">
                <a:tc>
                  <a:txBody>
                    <a:bodyPr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7825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9705" y="1903095"/>
          <a:ext cx="2558415" cy="130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Visio" r:id="rId3" imgW="1116330" imgH="731520" progId="Visio.Drawing.11">
                  <p:embed/>
                </p:oleObj>
              </mc:Choice>
              <mc:Fallback>
                <p:oleObj name="Visio" r:id="rId3" imgW="1116330" imgH="731520" progId="Visio.Drawing.11">
                  <p:embed/>
                  <p:pic>
                    <p:nvPicPr>
                      <p:cNvPr id="0" name="或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" y="1903095"/>
                        <a:ext cx="2558415" cy="1305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并行－串行转换器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85818"/>
          </a:xfrm>
        </p:spPr>
        <p:txBody>
          <a:bodyPr/>
          <a:lstStyle/>
          <a:p>
            <a:pPr>
              <a:buNone/>
            </a:pPr>
            <a:r>
              <a:rPr lang="zh-CN" altLang="en-US" smtClean="0"/>
              <a:t>有启动命令时</a:t>
            </a:r>
            <a:endParaRPr lang="zh-CN" altLang="en-US"/>
          </a:p>
        </p:txBody>
      </p:sp>
      <p:graphicFrame>
        <p:nvGraphicFramePr>
          <p:cNvPr id="5" name="转换器连接图"/>
          <p:cNvGraphicFramePr>
            <a:graphicFrameLocks noChangeAspect="1"/>
          </p:cNvGraphicFramePr>
          <p:nvPr/>
        </p:nvGraphicFramePr>
        <p:xfrm>
          <a:off x="1871692" y="1411636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Visio" r:id="rId1" imgW="2806700" imgH="2171700" progId="Visio.Drawing.11">
                  <p:embed/>
                </p:oleObj>
              </mc:Choice>
              <mc:Fallback>
                <p:oleObj name="Visio" r:id="rId1" imgW="2806700" imgH="2171700" progId="Visio.Drawing.11">
                  <p:embed/>
                  <p:pic>
                    <p:nvPicPr>
                      <p:cNvPr id="0" name="图片 4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92" y="1411636"/>
                        <a:ext cx="6915150" cy="536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1270316" y="5512390"/>
            <a:ext cx="658478" cy="547441"/>
          </a:xfrm>
          <a:prstGeom prst="wedgeRoundRectCallout">
            <a:avLst>
              <a:gd name="adj1" fmla="val 79125"/>
              <a:gd name="adj2" fmla="val 3521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30442" y="5504211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19367" y="469494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109713" y="469494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215833" y="368858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422288" y="368858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794926" y="2615727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919692" y="1814861"/>
            <a:ext cx="2355850" cy="577850"/>
          </a:xfrm>
          <a:prstGeom prst="downArrow">
            <a:avLst>
              <a:gd name="adj1" fmla="val 67004"/>
              <a:gd name="adj2" fmla="val 50000"/>
            </a:avLst>
          </a:prstGeom>
          <a:solidFill>
            <a:schemeClr val="accent1">
              <a:alpha val="52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4608542" y="1725961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u="sng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u="sng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186392" y="3416593"/>
            <a:ext cx="2400300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u="sng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   </a:t>
            </a:r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857808" y="4081811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167733" y="469494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377387" y="469494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2273853" y="368858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3480308" y="368858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3852946" y="2615727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3463012" y="54956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186392" y="3416593"/>
            <a:ext cx="2400300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000" b="1" u="sng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   </a:t>
            </a:r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1140" y="1913890"/>
          <a:ext cx="2558415" cy="130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Visio" r:id="rId3" imgW="1116330" imgH="731520" progId="Visio.Drawing.11">
                  <p:embed/>
                </p:oleObj>
              </mc:Choice>
              <mc:Fallback>
                <p:oleObj name="Visio" r:id="rId3" imgW="1116330" imgH="731520" progId="Visio.Drawing.11">
                  <p:embed/>
                  <p:pic>
                    <p:nvPicPr>
                      <p:cNvPr id="0" name="或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" y="1913890"/>
                        <a:ext cx="2558415" cy="1305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或非表格 8"/>
          <p:cNvGraphicFramePr>
            <a:graphicFrameLocks noGrp="1"/>
          </p:cNvGraphicFramePr>
          <p:nvPr/>
        </p:nvGraphicFramePr>
        <p:xfrm>
          <a:off x="5262880" y="4391660"/>
          <a:ext cx="3154045" cy="18529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6305"/>
                <a:gridCol w="925195"/>
                <a:gridCol w="1312545"/>
              </a:tblGrid>
              <a:tr h="377825">
                <a:tc>
                  <a:txBody>
                    <a:bodyPr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7825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.05191 0.24259 " pathEditMode="relative" ptsTypes="AA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 animBg="1"/>
      <p:bldP spid="14" grpId="0"/>
      <p:bldP spid="14" grpId="1"/>
      <p:bldP spid="14" grpId="2"/>
      <p:bldP spid="14" grpId="3"/>
      <p:bldP spid="15" grpId="0"/>
      <p:bldP spid="15" grpId="1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接口说明：主板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</a:t>
            </a:r>
            <a:endParaRPr lang="zh-CN" altLang="en-US" dirty="0"/>
          </a:p>
        </p:txBody>
      </p:sp>
      <p:pic>
        <p:nvPicPr>
          <p:cNvPr id="24" name="图片 23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736" y="2924944"/>
            <a:ext cx="6624736" cy="358214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10" y="2204864"/>
            <a:ext cx="7256917" cy="720080"/>
          </a:xfrm>
          <a:prstGeom prst="rect">
            <a:avLst/>
          </a:prstGeom>
        </p:spPr>
      </p:pic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采用</a:t>
            </a:r>
            <a:r>
              <a:rPr lang="en-US" altLang="zh-CN" sz="2400" dirty="0" smtClean="0">
                <a:solidFill>
                  <a:prstClr val="black"/>
                </a:solidFill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</a:rPr>
              <a:t>个</a:t>
            </a:r>
            <a:r>
              <a:rPr lang="en-US" altLang="zh-CN" sz="2400" dirty="0" smtClean="0">
                <a:solidFill>
                  <a:prstClr val="black"/>
                </a:solidFill>
              </a:rPr>
              <a:t>74LV164A</a:t>
            </a:r>
            <a:r>
              <a:rPr lang="zh-CN" altLang="en-US" sz="2400" dirty="0" smtClean="0">
                <a:solidFill>
                  <a:prstClr val="black"/>
                </a:solidFill>
              </a:rPr>
              <a:t>构成</a:t>
            </a:r>
            <a:r>
              <a:rPr lang="en-US" altLang="zh-CN" sz="2400" dirty="0" smtClean="0">
                <a:solidFill>
                  <a:prstClr val="black"/>
                </a:solidFill>
              </a:rPr>
              <a:t>16</a:t>
            </a:r>
            <a:r>
              <a:rPr lang="zh-CN" altLang="en-US" sz="2400" dirty="0" smtClean="0">
                <a:solidFill>
                  <a:prstClr val="black"/>
                </a:solidFill>
              </a:rPr>
              <a:t>位串行输入并行输出移位寄存器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并行输出控制</a:t>
            </a:r>
            <a:r>
              <a:rPr lang="en-US" altLang="zh-CN" sz="2400" dirty="0" smtClean="0">
                <a:solidFill>
                  <a:prstClr val="black"/>
                </a:solidFill>
              </a:rPr>
              <a:t>16</a:t>
            </a:r>
            <a:r>
              <a:rPr lang="zh-CN" altLang="en-US" sz="2400" dirty="0" smtClean="0">
                <a:solidFill>
                  <a:prstClr val="black"/>
                </a:solidFill>
              </a:rPr>
              <a:t>个</a:t>
            </a:r>
            <a:r>
              <a:rPr lang="en-US" altLang="zh-CN" sz="2400" dirty="0" smtClean="0">
                <a:solidFill>
                  <a:prstClr val="black"/>
                </a:solidFill>
              </a:rPr>
              <a:t>LED</a:t>
            </a:r>
            <a:r>
              <a:rPr lang="zh-CN" altLang="en-US" sz="2400" dirty="0" smtClean="0">
                <a:solidFill>
                  <a:prstClr val="black"/>
                </a:solidFill>
              </a:rPr>
              <a:t>灯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74LV164A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9" y="1937363"/>
            <a:ext cx="1944216" cy="182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904" y="1843158"/>
            <a:ext cx="3689616" cy="269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0" y="4542634"/>
            <a:ext cx="7694613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/>
          <p:nvPr/>
        </p:nvGraphicFramePr>
        <p:xfrm>
          <a:off x="3018790" y="183515"/>
          <a:ext cx="5738495" cy="159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5734050" imgH="1752600" progId="Paint.Picture">
                  <p:embed/>
                </p:oleObj>
              </mc:Choice>
              <mc:Fallback>
                <p:oleObj name="" r:id="rId4" imgW="5734050" imgH="17526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</p:blipFill>
                    <p:spPr>
                      <a:xfrm>
                        <a:off x="3018790" y="183515"/>
                        <a:ext cx="5738495" cy="159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74LV164A</a:t>
            </a:r>
            <a:endParaRPr lang="en-US" altLang="zh-CN" dirty="0">
              <a:solidFill>
                <a:prstClr val="black"/>
              </a:solidFill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021715" y="4732655"/>
          <a:ext cx="6922770" cy="181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34050" imgH="1752600" progId="Paint.Picture">
                  <p:embed/>
                </p:oleObj>
              </mc:Choice>
              <mc:Fallback>
                <p:oleObj name="" r:id="rId1" imgW="5734050" imgH="17526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21715" y="4732655"/>
                        <a:ext cx="6922770" cy="181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896620" y="1196975"/>
          <a:ext cx="6910705" cy="363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6905625" imgH="3762375" progId="Paint.Picture">
                  <p:embed/>
                </p:oleObj>
              </mc:Choice>
              <mc:Fallback>
                <p:oleObj name="" r:id="rId3" imgW="6905625" imgH="37623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896620" y="1196975"/>
                        <a:ext cx="6910705" cy="3634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引脚约束</a:t>
            </a:r>
            <a:r>
              <a:rPr lang="zh-CN" altLang="en-US" dirty="0" smtClean="0"/>
              <a:t>：</a:t>
            </a:r>
            <a:r>
              <a:rPr lang="zh-CN" altLang="en-US" dirty="0"/>
              <a:t>主板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主板</a:t>
            </a:r>
            <a:r>
              <a:rPr lang="en-US" altLang="zh-CN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输出引脚约束</a:t>
            </a:r>
            <a:endParaRPr lang="en-US" altLang="zh-CN" sz="18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"LEDCLK"		LOC = N26   | IOSTANDARD = LVCMOS33 ;</a:t>
            </a:r>
            <a:endParaRPr lang="en-US" altLang="zh-CN" sz="18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"LEDCLR"		LOC = N24   | IOSTANDARD = LVCMOS33 ;</a:t>
            </a:r>
            <a:endParaRPr lang="en-US" altLang="zh-CN" sz="18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"LEDDT"		LOC = M26   | IOSTANDARD = LVCMOS33 ;</a:t>
            </a:r>
            <a:endParaRPr lang="en-US" altLang="zh-CN" sz="18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"LEDEN"		LOC = P18    | IOSTANDARD = LVCMOS33 ;</a:t>
            </a:r>
            <a:endParaRPr lang="en-US" altLang="zh-CN" sz="18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LEDCLK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74LV164A</a:t>
            </a:r>
            <a:r>
              <a:rPr lang="zh-CN" altLang="en-US" dirty="0" smtClean="0"/>
              <a:t>的时钟</a:t>
            </a:r>
            <a:endParaRPr lang="en-US" altLang="zh-CN" dirty="0" smtClean="0"/>
          </a:p>
          <a:p>
            <a:r>
              <a:rPr lang="en-US" altLang="zh-CN" dirty="0" smtClean="0"/>
              <a:t>LEDCLR</a:t>
            </a:r>
            <a:r>
              <a:rPr lang="zh-CN" altLang="en-US" dirty="0" smtClean="0"/>
              <a:t>：清零</a:t>
            </a:r>
            <a:endParaRPr lang="en-US" altLang="zh-CN" dirty="0" smtClean="0"/>
          </a:p>
          <a:p>
            <a:r>
              <a:rPr lang="en-US" altLang="zh-CN" dirty="0" smtClean="0"/>
              <a:t>LEDDT</a:t>
            </a:r>
            <a:r>
              <a:rPr lang="zh-CN" altLang="en-US" dirty="0" smtClean="0"/>
              <a:t>：数据串行输入</a:t>
            </a:r>
            <a:endParaRPr lang="en-US" altLang="zh-CN" dirty="0" smtClean="0"/>
          </a:p>
          <a:p>
            <a:r>
              <a:rPr lang="en-US" altLang="zh-CN" dirty="0" smtClean="0"/>
              <a:t>LEDEN</a:t>
            </a:r>
            <a:r>
              <a:rPr lang="zh-CN" altLang="en-US" dirty="0" smtClean="0"/>
              <a:t>：控制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电源，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为使能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</a:t>
            </a:r>
            <a:r>
              <a:rPr lang="zh-CN" altLang="en-US" dirty="0" smtClean="0"/>
              <a:t>并行显示模块</a:t>
            </a:r>
            <a:r>
              <a:rPr lang="en-US" altLang="zh-CN" dirty="0" smtClean="0"/>
              <a:t>M6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087" y="1124744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prstClr val="black"/>
                </a:solidFill>
              </a:rPr>
              <a:t>15</a:t>
            </a:r>
            <a:r>
              <a:rPr lang="zh-CN" altLang="en-US" sz="2800" dirty="0" smtClean="0">
                <a:solidFill>
                  <a:prstClr val="black"/>
                </a:solidFill>
              </a:rPr>
              <a:t>位</a:t>
            </a:r>
            <a:r>
              <a:rPr lang="en-US" altLang="zh-CN" sz="2800" dirty="0" smtClean="0">
                <a:solidFill>
                  <a:prstClr val="black"/>
                </a:solidFill>
              </a:rPr>
              <a:t>LED</a:t>
            </a:r>
            <a:r>
              <a:rPr lang="zh-CN" altLang="en-US" sz="2800" dirty="0" smtClean="0">
                <a:solidFill>
                  <a:prstClr val="black"/>
                </a:solidFill>
              </a:rPr>
              <a:t>指示灯控制</a:t>
            </a:r>
            <a:r>
              <a:rPr lang="en-US" altLang="zh-CN" sz="2800" dirty="0" smtClean="0">
                <a:solidFill>
                  <a:prstClr val="black"/>
                </a:solidFill>
              </a:rPr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IP Core</a:t>
            </a:r>
            <a:r>
              <a:rPr lang="en-US" altLang="zh-CN" sz="2800" dirty="0">
                <a:solidFill>
                  <a:prstClr val="black"/>
                </a:solidFill>
              </a:rPr>
              <a:t>)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逻辑实验的</a:t>
            </a:r>
            <a:r>
              <a:rPr lang="zh-CN" altLang="en-US" sz="2400" dirty="0" smtClean="0">
                <a:solidFill>
                  <a:prstClr val="black"/>
                </a:solidFill>
              </a:rPr>
              <a:t>输出</a:t>
            </a:r>
            <a:r>
              <a:rPr lang="en-US" altLang="zh-CN" sz="2400" dirty="0" smtClean="0">
                <a:solidFill>
                  <a:prstClr val="black"/>
                </a:solidFill>
              </a:rPr>
              <a:t>LED</a:t>
            </a:r>
            <a:r>
              <a:rPr lang="zh-CN" altLang="en-US" sz="2400" dirty="0" smtClean="0">
                <a:solidFill>
                  <a:prstClr val="black"/>
                </a:solidFill>
              </a:rPr>
              <a:t>显示模块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相当于通用输入输出接口：</a:t>
            </a:r>
            <a:r>
              <a:rPr lang="en-US" altLang="zh-CN" sz="2000" dirty="0" smtClean="0">
                <a:solidFill>
                  <a:prstClr val="black"/>
                </a:solidFill>
              </a:rPr>
              <a:t>GPIO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15</a:t>
            </a:r>
            <a:r>
              <a:rPr lang="zh-CN" altLang="en-US" sz="2000" dirty="0" smtClean="0">
                <a:solidFill>
                  <a:prstClr val="black"/>
                </a:solidFill>
              </a:rPr>
              <a:t>位用于</a:t>
            </a:r>
            <a:r>
              <a:rPr lang="en-US" altLang="zh-CN" sz="2000" dirty="0" smtClean="0">
                <a:solidFill>
                  <a:prstClr val="black"/>
                </a:solidFill>
              </a:rPr>
              <a:t>LED</a:t>
            </a:r>
            <a:r>
              <a:rPr lang="zh-CN" altLang="en-US" sz="2000" dirty="0" smtClean="0">
                <a:solidFill>
                  <a:prstClr val="black"/>
                </a:solidFill>
              </a:rPr>
              <a:t>指示控制，其余用于扩展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器件编号改为</a:t>
            </a:r>
            <a:r>
              <a:rPr lang="en-US" altLang="zh-CN" sz="3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</a:t>
            </a:r>
            <a:endParaRPr lang="en-US" altLang="zh-CN" sz="3200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本</a:t>
            </a:r>
            <a:r>
              <a:rPr lang="zh-CN" altLang="en-US" sz="2400" dirty="0">
                <a:solidFill>
                  <a:prstClr val="black"/>
                </a:solidFill>
              </a:rPr>
              <a:t>课程用于调试显示和</a:t>
            </a:r>
            <a:r>
              <a:rPr lang="en-US" altLang="zh-CN" sz="2400" dirty="0">
                <a:solidFill>
                  <a:prstClr val="black"/>
                </a:solidFill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</a:rPr>
              <a:t>的简单外设</a:t>
            </a:r>
            <a:endParaRPr lang="zh-CN" altLang="en-US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基本功</a:t>
            </a:r>
            <a:r>
              <a:rPr lang="zh-CN" altLang="en-US" sz="2800" dirty="0">
                <a:solidFill>
                  <a:prstClr val="black"/>
                </a:solidFill>
              </a:rPr>
              <a:t>能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输入</a:t>
            </a:r>
            <a:r>
              <a:rPr lang="en-US" altLang="zh-CN" sz="2400" dirty="0">
                <a:solidFill>
                  <a:prstClr val="black"/>
                </a:solidFill>
              </a:rPr>
              <a:t>32</a:t>
            </a:r>
            <a:r>
              <a:rPr lang="zh-CN" altLang="en-US" sz="2400" dirty="0">
                <a:solidFill>
                  <a:prstClr val="black"/>
                </a:solidFill>
              </a:rPr>
              <a:t>位二进制数据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P_Data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err="1" smtClean="0">
                <a:solidFill>
                  <a:prstClr val="black"/>
                </a:solidFill>
              </a:rPr>
              <a:t>clk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时钟，</a:t>
            </a:r>
            <a:r>
              <a:rPr lang="en-US" altLang="zh-CN" sz="2000" dirty="0" smtClean="0">
                <a:solidFill>
                  <a:prstClr val="black"/>
                </a:solidFill>
              </a:rPr>
              <a:t>EN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zh-CN" altLang="en-US" sz="2000" dirty="0">
                <a:solidFill>
                  <a:prstClr val="black"/>
                </a:solidFill>
              </a:rPr>
              <a:t>输出</a:t>
            </a:r>
            <a:r>
              <a:rPr lang="zh-CN" altLang="en-US" sz="2000" dirty="0" smtClean="0">
                <a:solidFill>
                  <a:prstClr val="black"/>
                </a:solidFill>
              </a:rPr>
              <a:t>使</a:t>
            </a:r>
            <a:r>
              <a:rPr lang="zh-CN" altLang="en-US" sz="2000" dirty="0">
                <a:solidFill>
                  <a:prstClr val="black"/>
                </a:solidFill>
              </a:rPr>
              <a:t>能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</a:rPr>
              <a:t>Start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zh-CN" altLang="en-US" sz="2000" dirty="0">
                <a:solidFill>
                  <a:prstClr val="black"/>
                </a:solidFill>
              </a:rPr>
              <a:t>串行扫描启动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rst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复位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串行输出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led_clk</a:t>
            </a:r>
            <a:r>
              <a:rPr lang="en-US" altLang="zh-CN" sz="2000" dirty="0">
                <a:solidFill>
                  <a:prstClr val="black"/>
                </a:solidFill>
              </a:rPr>
              <a:t>=</a:t>
            </a:r>
            <a:r>
              <a:rPr lang="zh-CN" altLang="en-US" sz="2000" dirty="0">
                <a:solidFill>
                  <a:prstClr val="black"/>
                </a:solidFill>
              </a:rPr>
              <a:t>时钟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led_sout</a:t>
            </a:r>
            <a:r>
              <a:rPr lang="en-US" altLang="zh-CN" sz="2000" dirty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串行</a:t>
            </a:r>
            <a:r>
              <a:rPr lang="zh-CN" altLang="en-US" sz="2000" dirty="0">
                <a:solidFill>
                  <a:prstClr val="black"/>
                </a:solidFill>
              </a:rPr>
              <a:t>输出</a:t>
            </a:r>
            <a:r>
              <a:rPr lang="zh-CN" altLang="en-US" sz="2000" dirty="0" smtClean="0">
                <a:solidFill>
                  <a:prstClr val="black"/>
                </a:solidFill>
              </a:rPr>
              <a:t>数据，</a:t>
            </a:r>
            <a:r>
              <a:rPr lang="en-US" altLang="zh-CN" sz="2000" dirty="0" smtClean="0">
                <a:solidFill>
                  <a:prstClr val="black"/>
                </a:solidFill>
              </a:rPr>
              <a:t>LED_PEN</a:t>
            </a:r>
            <a:r>
              <a:rPr lang="en-US" altLang="zh-CN" sz="2000" dirty="0">
                <a:solidFill>
                  <a:prstClr val="black"/>
                </a:solidFill>
              </a:rPr>
              <a:t>=</a:t>
            </a:r>
            <a:r>
              <a:rPr lang="zh-CN" altLang="en-US" sz="2000" dirty="0">
                <a:solidFill>
                  <a:prstClr val="black"/>
                </a:solidFill>
              </a:rPr>
              <a:t>使能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led_clrn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清零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并行输出：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LED_out</a:t>
            </a:r>
            <a:r>
              <a:rPr lang="zh-CN" altLang="en-US" sz="2000" dirty="0" smtClean="0">
                <a:solidFill>
                  <a:prstClr val="black"/>
                </a:solidFill>
              </a:rPr>
              <a:t>、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counter_set</a:t>
            </a:r>
            <a:r>
              <a:rPr lang="zh-CN" altLang="en-US" sz="2000" dirty="0" smtClean="0">
                <a:solidFill>
                  <a:prstClr val="black"/>
                </a:solidFill>
              </a:rPr>
              <a:t>、</a:t>
            </a:r>
            <a:r>
              <a:rPr lang="en-US" altLang="zh-CN" sz="2000" dirty="0" smtClean="0">
                <a:solidFill>
                  <a:prstClr val="black"/>
                </a:solidFill>
              </a:rPr>
              <a:t>GPIOf0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核模块符号文档：</a:t>
            </a:r>
            <a:r>
              <a:rPr lang="en-US" altLang="zh-CN" sz="2600" dirty="0" err="1" smtClean="0">
                <a:solidFill>
                  <a:prstClr val="black"/>
                </a:solidFill>
              </a:rPr>
              <a:t>SPIO.sym</a:t>
            </a:r>
            <a:endParaRPr lang="en-US" altLang="zh-CN" sz="26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本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实验提供</a:t>
            </a:r>
            <a:r>
              <a:rPr lang="en-US" altLang="zh-CN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</a:t>
            </a:r>
            <a:r>
              <a:rPr lang="zh-CN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IP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核</a:t>
            </a:r>
            <a:endParaRPr lang="en-US" altLang="zh-CN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940152" y="1070992"/>
            <a:ext cx="3145520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LED</a:t>
            </a:r>
            <a:r>
              <a:rPr lang="zh-CN" altLang="en-US" dirty="0"/>
              <a:t>并行显示模块</a:t>
            </a:r>
            <a:r>
              <a:rPr lang="en-US" altLang="zh-CN" dirty="0" smtClean="0"/>
              <a:t>IP</a:t>
            </a:r>
            <a:r>
              <a:rPr lang="zh-CN" altLang="en-US" dirty="0"/>
              <a:t>核端口信号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982" y="1124744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prstClr val="black"/>
                </a:solidFill>
              </a:rPr>
              <a:t>PIO/LED-GPIO IP</a:t>
            </a:r>
            <a:r>
              <a:rPr lang="zh-CN" altLang="en-US" sz="2800" dirty="0">
                <a:solidFill>
                  <a:prstClr val="black"/>
                </a:solidFill>
              </a:rPr>
              <a:t>核端口信号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可作为</a:t>
            </a:r>
            <a:r>
              <a:rPr lang="en-US" altLang="zh-CN" sz="2400" dirty="0">
                <a:solidFill>
                  <a:prstClr val="black"/>
                </a:solidFill>
              </a:rPr>
              <a:t>IP</a:t>
            </a:r>
            <a:r>
              <a:rPr lang="zh-CN" altLang="en-US" sz="2400" dirty="0">
                <a:solidFill>
                  <a:prstClr val="black"/>
                </a:solidFill>
              </a:rPr>
              <a:t>核调用空文档：端口文档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5536" y="2060848"/>
            <a:ext cx="7509520" cy="2906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74638" y="4365104"/>
            <a:ext cx="3145520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r>
              <a:rPr lang="zh-CN" altLang="en-US" dirty="0"/>
              <a:t>说明：主板</a:t>
            </a:r>
            <a:r>
              <a:rPr lang="zh-CN" altLang="en-US" dirty="0" smtClean="0"/>
              <a:t>七段数码管</a:t>
            </a:r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静态译码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74LS164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移位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0" y="1203182"/>
            <a:ext cx="4104456" cy="128971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04649" y="620672"/>
            <a:ext cx="3744419" cy="74583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圆角矩形 7"/>
          <p:cNvSpPr/>
          <p:nvPr/>
        </p:nvSpPr>
        <p:spPr>
          <a:xfrm>
            <a:off x="323528" y="3645024"/>
            <a:ext cx="1202432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共阴</a:t>
            </a:r>
            <a:endParaRPr lang="zh-CN" altLang="en-US" sz="36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5517232"/>
            <a:ext cx="2057400" cy="1123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71800" y="5725264"/>
            <a:ext cx="4032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通过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P2S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模块输出：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P_Data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[63:0]=SEGMENT[63:0]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引脚约束</a:t>
            </a:r>
            <a:r>
              <a:rPr lang="zh-CN" altLang="en-US" dirty="0" smtClean="0"/>
              <a:t>：</a:t>
            </a:r>
            <a:r>
              <a:rPr lang="zh-CN" altLang="en-US" dirty="0"/>
              <a:t>主板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七段码移位</a:t>
            </a:r>
            <a:r>
              <a:rPr lang="zh-CN" alt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输出引脚约束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"SEGCLK"		LOC = M24   | IOSTANDARD = LVCMOS33 ;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"SEGCLR"		LOC = M20   | IOSTANDARD = LVCMOS33 ;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"SEGDT"		LOC = L24    | IOSTANDARD = LVCMOS33 ;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"SEGEN"		LOC = R18    | IOSTANDARD = LVCMOS33 ; 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SEGCLK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74LV164A</a:t>
            </a:r>
            <a:r>
              <a:rPr lang="zh-CN" altLang="en-US" dirty="0" smtClean="0"/>
              <a:t>的时钟</a:t>
            </a:r>
            <a:endParaRPr lang="en-US" altLang="zh-CN" dirty="0" smtClean="0"/>
          </a:p>
          <a:p>
            <a:r>
              <a:rPr lang="en-US" altLang="zh-CN" dirty="0" smtClean="0"/>
              <a:t>SEGCLR</a:t>
            </a:r>
            <a:r>
              <a:rPr lang="zh-CN" altLang="en-US" dirty="0" smtClean="0"/>
              <a:t>：清零</a:t>
            </a:r>
            <a:endParaRPr lang="en-US" altLang="zh-CN" dirty="0" smtClean="0"/>
          </a:p>
          <a:p>
            <a:r>
              <a:rPr lang="en-US" altLang="zh-CN" dirty="0" smtClean="0"/>
              <a:t>SEGDT</a:t>
            </a:r>
            <a:r>
              <a:rPr lang="zh-CN" altLang="en-US" dirty="0" smtClean="0"/>
              <a:t>：数据串行输入</a:t>
            </a:r>
            <a:endParaRPr lang="en-US" altLang="zh-CN" dirty="0" smtClean="0"/>
          </a:p>
          <a:p>
            <a:r>
              <a:rPr lang="en-US" altLang="zh-CN" dirty="0" smtClean="0"/>
              <a:t>SEGEN</a:t>
            </a:r>
            <a:r>
              <a:rPr lang="zh-CN" altLang="en-US" dirty="0" smtClean="0"/>
              <a:t>：控制数码管电源，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为使能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七段码显示器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</a:t>
            </a:r>
            <a:r>
              <a:rPr lang="en-US" altLang="zh-CN" dirty="0" smtClean="0"/>
              <a:t>M3</a:t>
            </a:r>
            <a:r>
              <a:rPr lang="zh-CN" altLang="en-US" dirty="0" smtClean="0"/>
              <a:t>：</a:t>
            </a:r>
            <a:r>
              <a:rPr lang="en-US" altLang="zh-CN" sz="3800" dirty="0">
                <a:solidFill>
                  <a:srgbClr val="FF0000"/>
                </a:solidFill>
              </a:rPr>
              <a:t>SSeg7_Dev</a:t>
            </a:r>
            <a:endParaRPr lang="zh-CN" altLang="en-US" sz="3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prstClr val="black"/>
                </a:solidFill>
              </a:rPr>
              <a:t>8</a:t>
            </a:r>
            <a:r>
              <a:rPr lang="zh-CN" altLang="en-US" sz="2800" dirty="0" smtClean="0">
                <a:solidFill>
                  <a:prstClr val="black"/>
                </a:solidFill>
              </a:rPr>
              <a:t>位七段码显示器</a:t>
            </a:r>
            <a:r>
              <a:rPr lang="en-US" altLang="zh-CN" sz="2800" dirty="0" smtClean="0">
                <a:solidFill>
                  <a:prstClr val="black"/>
                </a:solidFill>
              </a:rPr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IP Core</a:t>
            </a:r>
            <a:r>
              <a:rPr lang="en-US" altLang="zh-CN" sz="2800" dirty="0">
                <a:solidFill>
                  <a:prstClr val="black"/>
                </a:solidFill>
              </a:rPr>
              <a:t>)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逻辑实验</a:t>
            </a:r>
            <a:r>
              <a:rPr lang="zh-CN" altLang="en-US" sz="2400" dirty="0" smtClean="0">
                <a:solidFill>
                  <a:prstClr val="black"/>
                </a:solidFill>
              </a:rPr>
              <a:t>的输出显示模块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本课程</a:t>
            </a:r>
            <a:r>
              <a:rPr lang="zh-CN" altLang="en-US" sz="2400" dirty="0" smtClean="0">
                <a:solidFill>
                  <a:prstClr val="black"/>
                </a:solidFill>
              </a:rPr>
              <a:t>用于调试显示和</a:t>
            </a:r>
            <a:r>
              <a:rPr lang="en-US" altLang="zh-CN" sz="2400" dirty="0" smtClean="0">
                <a:solidFill>
                  <a:prstClr val="black"/>
                </a:solidFill>
              </a:rPr>
              <a:t>CPU</a:t>
            </a:r>
            <a:r>
              <a:rPr lang="zh-CN" altLang="en-US" sz="2400" dirty="0" smtClean="0">
                <a:solidFill>
                  <a:prstClr val="black"/>
                </a:solidFill>
              </a:rPr>
              <a:t>的简单外设</a:t>
            </a:r>
            <a:endParaRPr lang="zh-CN" altLang="en-US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器件编号改为</a:t>
            </a:r>
            <a:r>
              <a:rPr lang="en-US" altLang="zh-CN" sz="3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</a:t>
            </a:r>
            <a:endParaRPr lang="en-US" altLang="zh-CN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基本功</a:t>
            </a:r>
            <a:r>
              <a:rPr lang="zh-CN" altLang="en-US" sz="2800" dirty="0">
                <a:solidFill>
                  <a:prstClr val="black"/>
                </a:solidFill>
              </a:rPr>
              <a:t>能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输入</a:t>
            </a:r>
            <a:r>
              <a:rPr lang="en-US" altLang="zh-CN" sz="2400" dirty="0">
                <a:solidFill>
                  <a:prstClr val="black"/>
                </a:solidFill>
              </a:rPr>
              <a:t>32</a:t>
            </a:r>
            <a:r>
              <a:rPr lang="zh-CN" altLang="en-US" sz="2400" dirty="0">
                <a:solidFill>
                  <a:prstClr val="black"/>
                </a:solidFill>
              </a:rPr>
              <a:t>位二进制数</a:t>
            </a:r>
            <a:r>
              <a:rPr lang="zh-CN" altLang="en-US" sz="2400" dirty="0" smtClean="0">
                <a:solidFill>
                  <a:prstClr val="black"/>
                </a:solidFill>
              </a:rPr>
              <a:t>据：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Hexs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SW[0</a:t>
            </a:r>
            <a:r>
              <a:rPr lang="en-US" altLang="zh-CN" sz="2000" dirty="0">
                <a:solidFill>
                  <a:prstClr val="black"/>
                </a:solidFill>
              </a:rPr>
              <a:t>]=</a:t>
            </a:r>
            <a:r>
              <a:rPr lang="en-US" altLang="zh-CN" sz="2000" dirty="0" smtClean="0">
                <a:solidFill>
                  <a:prstClr val="black"/>
                </a:solidFill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</a:t>
            </a:r>
            <a:r>
              <a:rPr lang="en-US" altLang="zh-CN" sz="2000" dirty="0" smtClean="0">
                <a:solidFill>
                  <a:prstClr val="black"/>
                </a:solidFill>
              </a:rPr>
              <a:t>8</a:t>
            </a:r>
            <a:r>
              <a:rPr lang="zh-CN" altLang="en-US" sz="2000" dirty="0" smtClean="0">
                <a:solidFill>
                  <a:prstClr val="black"/>
                </a:solidFill>
              </a:rPr>
              <a:t>位</a:t>
            </a:r>
            <a:r>
              <a:rPr lang="en-US" altLang="zh-CN" sz="2000" dirty="0" smtClean="0">
                <a:solidFill>
                  <a:prstClr val="black"/>
                </a:solidFill>
              </a:rPr>
              <a:t>16</a:t>
            </a:r>
            <a:r>
              <a:rPr lang="zh-CN" altLang="en-US" sz="2000" dirty="0" smtClean="0">
                <a:solidFill>
                  <a:prstClr val="black"/>
                </a:solidFill>
              </a:rPr>
              <a:t>进制数，</a:t>
            </a:r>
            <a:r>
              <a:rPr lang="en-US" altLang="zh-CN" sz="2000" dirty="0">
                <a:solidFill>
                  <a:prstClr val="black"/>
                </a:solidFill>
              </a:rPr>
              <a:t> SW[0</a:t>
            </a:r>
            <a:r>
              <a:rPr lang="en-US" altLang="zh-CN" sz="2000" dirty="0" smtClean="0">
                <a:solidFill>
                  <a:prstClr val="black"/>
                </a:solidFill>
              </a:rPr>
              <a:t>]=0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，显示七段码</a:t>
            </a:r>
            <a:r>
              <a:rPr lang="en-US" altLang="zh-CN" sz="2000" dirty="0" smtClean="0">
                <a:solidFill>
                  <a:prstClr val="black"/>
                </a:solidFill>
              </a:rPr>
              <a:t>LED</a:t>
            </a:r>
            <a:r>
              <a:rPr lang="zh-CN" altLang="en-US" sz="2000" dirty="0" smtClean="0">
                <a:solidFill>
                  <a:prstClr val="black"/>
                </a:solidFill>
              </a:rPr>
              <a:t>点阵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3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>
                <a:solidFill>
                  <a:prstClr val="black"/>
                </a:solidFill>
              </a:rPr>
              <a:t>SW[0]=</a:t>
            </a:r>
            <a:r>
              <a:rPr lang="en-US" altLang="zh-CN" sz="1800" dirty="0" smtClean="0">
                <a:solidFill>
                  <a:prstClr val="black"/>
                </a:solidFill>
              </a:rPr>
              <a:t>1</a:t>
            </a:r>
            <a:r>
              <a:rPr lang="zh-CN" altLang="en-US" sz="1800" dirty="0" smtClean="0">
                <a:solidFill>
                  <a:prstClr val="black"/>
                </a:solidFill>
              </a:rPr>
              <a:t>时：</a:t>
            </a:r>
            <a:r>
              <a:rPr lang="en-US" altLang="zh-CN" sz="1800" dirty="0" smtClean="0">
                <a:solidFill>
                  <a:prstClr val="black"/>
                </a:solidFill>
              </a:rPr>
              <a:t>SW[1]=1</a:t>
            </a:r>
            <a:r>
              <a:rPr lang="zh-CN" altLang="en-US" sz="1800" dirty="0" smtClean="0">
                <a:solidFill>
                  <a:prstClr val="black"/>
                </a:solidFill>
              </a:rPr>
              <a:t>高</a:t>
            </a:r>
            <a:r>
              <a:rPr lang="en-US" altLang="zh-CN" sz="1800" dirty="0" smtClean="0">
                <a:solidFill>
                  <a:prstClr val="black"/>
                </a:solidFill>
              </a:rPr>
              <a:t>16</a:t>
            </a:r>
            <a:r>
              <a:rPr lang="zh-CN" altLang="en-US" sz="1800" dirty="0" smtClean="0">
                <a:solidFill>
                  <a:prstClr val="black"/>
                </a:solidFill>
              </a:rPr>
              <a:t>位，</a:t>
            </a:r>
            <a:r>
              <a:rPr lang="en-US" altLang="zh-CN" sz="1800" dirty="0" smtClean="0">
                <a:solidFill>
                  <a:prstClr val="black"/>
                </a:solidFill>
              </a:rPr>
              <a:t>SW[1]=0</a:t>
            </a:r>
            <a:r>
              <a:rPr lang="zh-CN" altLang="en-US" sz="1800" dirty="0" smtClean="0">
                <a:solidFill>
                  <a:prstClr val="black"/>
                </a:solidFill>
              </a:rPr>
              <a:t>低</a:t>
            </a:r>
            <a:r>
              <a:rPr lang="en-US" altLang="zh-CN" sz="1800" dirty="0" smtClean="0">
                <a:solidFill>
                  <a:prstClr val="black"/>
                </a:solidFill>
              </a:rPr>
              <a:t>16</a:t>
            </a:r>
            <a:r>
              <a:rPr lang="zh-CN" altLang="en-US" sz="1800" dirty="0" smtClean="0">
                <a:solidFill>
                  <a:prstClr val="black"/>
                </a:solidFill>
              </a:rPr>
              <a:t>位，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flash</a:t>
            </a:r>
            <a:r>
              <a:rPr lang="zh-CN" altLang="en-US" sz="2000" dirty="0" smtClean="0">
                <a:solidFill>
                  <a:prstClr val="black"/>
                </a:solidFill>
              </a:rPr>
              <a:t>七码闪烁频率，由通用分频器</a:t>
            </a:r>
            <a:r>
              <a:rPr lang="en-US" altLang="zh-CN" sz="2000" dirty="0" smtClean="0">
                <a:solidFill>
                  <a:prstClr val="black"/>
                </a:solidFill>
              </a:rPr>
              <a:t>U8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</a:rPr>
              <a:t>Div</a:t>
            </a:r>
            <a:r>
              <a:rPr lang="en-US" altLang="zh-CN" sz="2000" dirty="0">
                <a:solidFill>
                  <a:prstClr val="black"/>
                </a:solidFill>
              </a:rPr>
              <a:t>[25</a:t>
            </a:r>
            <a:r>
              <a:rPr lang="en-US" altLang="zh-CN" sz="2000" dirty="0" smtClean="0">
                <a:solidFill>
                  <a:prstClr val="black"/>
                </a:solidFill>
              </a:rPr>
              <a:t>])</a:t>
            </a:r>
            <a:r>
              <a:rPr lang="zh-CN" altLang="en-US" sz="2000" dirty="0" smtClean="0">
                <a:solidFill>
                  <a:prstClr val="black"/>
                </a:solidFill>
              </a:rPr>
              <a:t>提供</a:t>
            </a:r>
            <a:r>
              <a:rPr lang="zh-CN" altLang="en-US" sz="2000" dirty="0">
                <a:solidFill>
                  <a:prstClr val="black"/>
                </a:solidFill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</a:rPr>
              <a:t>Start</a:t>
            </a:r>
            <a:r>
              <a:rPr lang="zh-CN" altLang="en-US" sz="2000" dirty="0" smtClean="0">
                <a:solidFill>
                  <a:prstClr val="black"/>
                </a:solidFill>
              </a:rPr>
              <a:t>串行扫描启动，</a:t>
            </a:r>
            <a:r>
              <a:rPr lang="en-US" altLang="zh-CN" sz="2000" dirty="0" smtClean="0">
                <a:solidFill>
                  <a:prstClr val="black"/>
                </a:solidFill>
              </a:rPr>
              <a:t>point</a:t>
            </a:r>
            <a:r>
              <a:rPr lang="zh-CN" altLang="en-US" sz="2000" dirty="0" smtClean="0">
                <a:solidFill>
                  <a:prstClr val="black"/>
                </a:solidFill>
              </a:rPr>
              <a:t>：七段小数点，</a:t>
            </a:r>
            <a:r>
              <a:rPr lang="en-US" altLang="zh-CN" sz="2000" dirty="0" smtClean="0">
                <a:solidFill>
                  <a:prstClr val="black"/>
                </a:solidFill>
              </a:rPr>
              <a:t>LES</a:t>
            </a:r>
            <a:r>
              <a:rPr lang="zh-CN" altLang="en-US" sz="2000" dirty="0" smtClean="0">
                <a:solidFill>
                  <a:prstClr val="black"/>
                </a:solidFill>
              </a:rPr>
              <a:t>：七段码使能，闪烁指示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串行</a:t>
            </a:r>
            <a:r>
              <a:rPr lang="zh-CN" altLang="en-US" sz="2400" dirty="0" smtClean="0">
                <a:solidFill>
                  <a:prstClr val="black"/>
                </a:solidFill>
              </a:rPr>
              <a:t>输出：</a:t>
            </a:r>
            <a:r>
              <a:rPr lang="en-US" altLang="zh-CN" sz="2000" dirty="0" err="1">
                <a:solidFill>
                  <a:prstClr val="black"/>
                </a:solidFill>
              </a:rPr>
              <a:t>s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eg_clk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时钟，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seg_out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串行七段显示数据，</a:t>
            </a:r>
            <a:r>
              <a:rPr lang="en-US" altLang="zh-CN" sz="2000" dirty="0" smtClean="0">
                <a:solidFill>
                  <a:prstClr val="black"/>
                </a:solidFill>
              </a:rPr>
              <a:t>SEG_PEN=</a:t>
            </a:r>
            <a:r>
              <a:rPr lang="zh-CN" altLang="en-US" sz="2000" dirty="0" smtClean="0">
                <a:solidFill>
                  <a:prstClr val="black"/>
                </a:solidFill>
              </a:rPr>
              <a:t>使能，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seg_clrn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清零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核</a:t>
            </a:r>
            <a:r>
              <a:rPr lang="zh-CN" altLang="en-US" sz="2800" dirty="0">
                <a:solidFill>
                  <a:prstClr val="black"/>
                </a:solidFill>
              </a:rPr>
              <a:t>模块符号文档</a:t>
            </a:r>
            <a:r>
              <a:rPr lang="zh-CN" altLang="en-US" sz="2800" dirty="0" smtClean="0">
                <a:solidFill>
                  <a:prstClr val="black"/>
                </a:solidFill>
              </a:rPr>
              <a:t>：</a:t>
            </a:r>
            <a:r>
              <a:rPr lang="en-US" altLang="zh-CN" sz="2600" dirty="0">
                <a:solidFill>
                  <a:prstClr val="black"/>
                </a:solidFill>
              </a:rPr>
              <a:t>SSeg7_Dev.sym</a:t>
            </a:r>
            <a:endParaRPr lang="en-US" altLang="zh-CN" sz="26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由实验二优化扩展，本实验提供</a:t>
            </a:r>
            <a:r>
              <a:rPr lang="en-US" altLang="zh-CN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</a:t>
            </a:r>
            <a:r>
              <a:rPr lang="zh-CN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IP</a:t>
            </a:r>
            <a:r>
              <a:rPr lang="zh-CN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核</a:t>
            </a:r>
            <a:endParaRPr lang="en-US" altLang="zh-CN" sz="2000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582762" y="1070992"/>
            <a:ext cx="2561238" cy="24300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七段码显示器</a:t>
            </a:r>
            <a:r>
              <a:rPr lang="en-US" altLang="zh-CN" dirty="0"/>
              <a:t>IP</a:t>
            </a:r>
            <a:r>
              <a:rPr lang="zh-CN" altLang="en-US" dirty="0" smtClean="0"/>
              <a:t>核端口</a:t>
            </a:r>
            <a:r>
              <a:rPr lang="zh-CN" altLang="en-US" dirty="0"/>
              <a:t>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340" y="1287145"/>
            <a:ext cx="8229600" cy="4525963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七段码显示器</a:t>
            </a:r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</a:rPr>
              <a:t>核端口信号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prstClr val="black"/>
                </a:solidFill>
              </a:rPr>
              <a:t>可作为</a:t>
            </a:r>
            <a:r>
              <a:rPr lang="en-US" altLang="zh-CN" sz="2400" dirty="0">
                <a:solidFill>
                  <a:prstClr val="black"/>
                </a:solidFill>
              </a:rPr>
              <a:t>IP</a:t>
            </a:r>
            <a:r>
              <a:rPr lang="zh-CN" altLang="en-US" sz="2400" dirty="0">
                <a:solidFill>
                  <a:prstClr val="black"/>
                </a:solidFill>
              </a:rPr>
              <a:t>核调用空文档：端口</a:t>
            </a:r>
            <a:r>
              <a:rPr lang="zh-CN" altLang="en-US" sz="2400" dirty="0" smtClean="0">
                <a:solidFill>
                  <a:prstClr val="black"/>
                </a:solidFill>
              </a:rPr>
              <a:t>文档</a:t>
            </a:r>
            <a:endParaRPr lang="en-US" altLang="zh-CN" sz="22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58124" y="2668791"/>
            <a:ext cx="7315200" cy="339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7162" y="3149233"/>
            <a:ext cx="2561238" cy="24300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 smtClean="0"/>
              <a:t>右移</a:t>
            </a:r>
            <a:r>
              <a:rPr lang="zh-CN" altLang="zh-CN" dirty="0" smtClean="0"/>
              <a:t>移位寄存器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：设计跑马灯应用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013576" cy="95436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/>
              <a:t>右移</a:t>
            </a:r>
            <a:r>
              <a:rPr lang="zh-CN" altLang="zh-CN" dirty="0"/>
              <a:t>移位寄存器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ShfitReg8b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用结构化描述设计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波形仿真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激励代码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190357"/>
            <a:ext cx="5040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initial begin</a:t>
            </a:r>
            <a:endParaRPr lang="en-US" altLang="zh-CN" sz="2400" dirty="0"/>
          </a:p>
          <a:p>
            <a:r>
              <a:rPr lang="en-US" altLang="zh-CN" sz="2400" dirty="0"/>
              <a:t>		// Initialize Inputs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0;</a:t>
            </a:r>
            <a:endParaRPr lang="en-US" altLang="zh-CN" sz="2400" dirty="0"/>
          </a:p>
          <a:p>
            <a:r>
              <a:rPr lang="en-US" altLang="zh-CN" sz="2400" dirty="0"/>
              <a:t>		S = 0;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0;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 0;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#</a:t>
            </a:r>
            <a:r>
              <a:rPr lang="en-US" altLang="zh-CN" sz="2400" dirty="0"/>
              <a:t>100;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endParaRPr lang="en-US" altLang="zh-CN" sz="2400" dirty="0"/>
          </a:p>
          <a:p>
            <a:r>
              <a:rPr lang="en-US" altLang="zh-CN" sz="2400" dirty="0"/>
              <a:t>		// Add stimulus here</a:t>
            </a:r>
            <a:endParaRPr lang="en-US" altLang="zh-CN" sz="2400" dirty="0"/>
          </a:p>
          <a:p>
            <a:r>
              <a:rPr lang="en-US" altLang="zh-CN" sz="2400" dirty="0"/>
              <a:t>		S = 0;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1;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=0;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4283968" y="1196752"/>
            <a:ext cx="48245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	#200;</a:t>
            </a:r>
            <a:endParaRPr lang="en-US" altLang="zh-CN" sz="2400" dirty="0"/>
          </a:p>
          <a:p>
            <a:r>
              <a:rPr lang="en-US" altLang="zh-CN" sz="2400" dirty="0"/>
              <a:t>		S = 1;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0;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 8'b0101_0101;</a:t>
            </a:r>
            <a:endParaRPr lang="en-US" altLang="zh-CN" sz="2400" dirty="0"/>
          </a:p>
          <a:p>
            <a:r>
              <a:rPr lang="en-US" altLang="zh-CN" sz="2400" dirty="0"/>
              <a:t>		#500;</a:t>
            </a:r>
            <a:endParaRPr lang="en-US" altLang="zh-CN" sz="2400" dirty="0"/>
          </a:p>
          <a:p>
            <a:r>
              <a:rPr lang="en-US" altLang="zh-CN" sz="2400" dirty="0"/>
              <a:t>	end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endParaRPr lang="en-US" altLang="zh-CN" sz="2400" dirty="0"/>
          </a:p>
          <a:p>
            <a:r>
              <a:rPr lang="en-US" altLang="zh-CN" sz="2400" dirty="0"/>
              <a:t>	always begin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0; #20;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1; #20;</a:t>
            </a:r>
            <a:endParaRPr lang="en-US" altLang="zh-CN" sz="2400" dirty="0"/>
          </a:p>
          <a:p>
            <a:r>
              <a:rPr lang="en-US" altLang="zh-CN" sz="2400" dirty="0"/>
              <a:t>	end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  <a:r>
              <a:rPr lang="zh-CN" altLang="en-US" dirty="0" smtClean="0"/>
              <a:t>波形输出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52613"/>
            <a:ext cx="8886919" cy="33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设计跑马灯</a:t>
            </a:r>
            <a:r>
              <a:rPr lang="zh-CN" altLang="en-US" dirty="0" smtClean="0"/>
              <a:t>应用（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MyMarquee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用结构化描述设计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ShfitReg8b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调用分频模块，用</a:t>
            </a:r>
            <a:r>
              <a:rPr lang="en-US" altLang="zh-CN" dirty="0" smtClean="0"/>
              <a:t>1s</a:t>
            </a:r>
            <a:r>
              <a:rPr lang="zh-CN" altLang="en-US" dirty="0" smtClean="0"/>
              <a:t>作为移位寄存器驱动时钟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调用显示模块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CreateNumber</a:t>
            </a:r>
            <a:r>
              <a:rPr lang="zh-CN" altLang="en-US" dirty="0" smtClean="0"/>
              <a:t>模块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设计跑马灯应用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下载验证</a:t>
            </a:r>
            <a:endParaRPr lang="en-US" altLang="zh-CN" dirty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[0]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[1]</a:t>
            </a:r>
            <a:r>
              <a:rPr lang="zh-CN" altLang="en-US" dirty="0" smtClean="0"/>
              <a:t>作为</a:t>
            </a:r>
            <a:r>
              <a:rPr lang="en-US" altLang="zh-CN" dirty="0" err="1" smtClean="0"/>
              <a:t>regA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regB</a:t>
            </a:r>
            <a:r>
              <a:rPr lang="zh-CN" altLang="en-US" dirty="0" smtClean="0"/>
              <a:t>的按键自增控制输入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sw</a:t>
            </a:r>
            <a:r>
              <a:rPr lang="en-US" altLang="zh-CN" dirty="0" smtClean="0"/>
              <a:t>[2]=1</a:t>
            </a:r>
            <a:r>
              <a:rPr lang="zh-CN" altLang="en-US" dirty="0" smtClean="0"/>
              <a:t>，并行输入，将</a:t>
            </a:r>
            <a:r>
              <a:rPr lang="en-US" altLang="zh-CN" dirty="0"/>
              <a:t>{</a:t>
            </a:r>
            <a:r>
              <a:rPr lang="en-US" altLang="zh-CN" dirty="0" err="1" smtClean="0"/>
              <a:t>RegA,RegB</a:t>
            </a:r>
            <a:r>
              <a:rPr lang="en-US" altLang="zh-CN" dirty="0" smtClean="0"/>
              <a:t>}</a:t>
            </a:r>
            <a:r>
              <a:rPr lang="zh-CN" altLang="en-US" dirty="0" smtClean="0"/>
              <a:t>赋给移位寄存器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sw</a:t>
            </a:r>
            <a:r>
              <a:rPr lang="en-US" altLang="zh-CN" dirty="0" smtClean="0"/>
              <a:t>[2]=0</a:t>
            </a:r>
            <a:r>
              <a:rPr lang="zh-CN" altLang="en-US" dirty="0" smtClean="0"/>
              <a:t>，串行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循环右移移位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sw</a:t>
            </a:r>
            <a:r>
              <a:rPr lang="en-US" altLang="zh-CN" dirty="0" smtClean="0"/>
              <a:t>[4]</a:t>
            </a:r>
            <a:r>
              <a:rPr lang="zh-CN" altLang="en-US" dirty="0" smtClean="0"/>
              <a:t>作为移位寄存器的模式选择：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sw</a:t>
            </a:r>
            <a:r>
              <a:rPr lang="en-US" altLang="zh-CN" dirty="0" smtClean="0"/>
              <a:t>[4]=0</a:t>
            </a:r>
            <a:r>
              <a:rPr lang="zh-CN" altLang="en-US" dirty="0" smtClean="0"/>
              <a:t>，串行右移，串行输入值为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[3]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sw</a:t>
            </a:r>
            <a:r>
              <a:rPr lang="en-US" altLang="zh-CN" dirty="0" smtClean="0"/>
              <a:t>[4]=1</a:t>
            </a:r>
            <a:r>
              <a:rPr lang="zh-CN" altLang="en-US" dirty="0" smtClean="0"/>
              <a:t>，循环右移</a:t>
            </a:r>
            <a:endParaRPr lang="en-US" altLang="zh-CN" dirty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位的移位寄存器的值用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灯表示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掌握支持并行输入的移位寄存器的工作原理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掌握支持并行输入的移位寄存器</a:t>
            </a:r>
            <a:r>
              <a:rPr lang="zh-CN" altLang="en-US" sz="2800" dirty="0" smtClean="0"/>
              <a:t>的设计方法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</a:t>
            </a:r>
            <a:r>
              <a:rPr lang="zh-CN" altLang="en-US" dirty="0" smtClean="0"/>
              <a:t>模块示意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407" y="2060848"/>
            <a:ext cx="67219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module top(</a:t>
            </a:r>
            <a:endParaRPr lang="en-US" altLang="zh-CN" sz="2400" dirty="0"/>
          </a:p>
          <a:p>
            <a:r>
              <a:rPr lang="en-US" altLang="zh-CN" sz="2400" dirty="0" smtClean="0"/>
              <a:t>	……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CreateNumber</a:t>
            </a:r>
            <a:r>
              <a:rPr lang="en-US" altLang="zh-CN" sz="2400" dirty="0"/>
              <a:t>({2'b0,btn_out},</a:t>
            </a:r>
            <a:r>
              <a:rPr lang="en-US" altLang="zh-CN" sz="2400" dirty="0" err="1"/>
              <a:t>num</a:t>
            </a:r>
            <a:r>
              <a:rPr lang="en-US" altLang="zh-CN" sz="2400" dirty="0" smtClean="0"/>
              <a:t>);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	ShfitReg8b s0(clk_1s, SW[2], 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, LED);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DispNum</a:t>
            </a:r>
            <a:r>
              <a:rPr lang="en-US" altLang="zh-CN" sz="2400" dirty="0"/>
              <a:t> m8(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 {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[7:0],LED}, </a:t>
            </a:r>
            <a:r>
              <a:rPr lang="en-US" altLang="zh-CN" sz="2400" dirty="0" smtClean="0"/>
              <a:t>……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……</a:t>
            </a:r>
            <a:endParaRPr lang="en-US" altLang="zh-CN" sz="2400" dirty="0" smtClean="0"/>
          </a:p>
          <a:p>
            <a:r>
              <a:rPr lang="en-US" altLang="zh-CN" sz="2400" dirty="0" err="1"/>
              <a:t>endmodule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加分项实验内容与</a:t>
            </a:r>
            <a:r>
              <a:rPr lang="zh-CN" altLang="en-US" dirty="0" smtClean="0">
                <a:solidFill>
                  <a:schemeClr val="accent2"/>
                </a:solidFill>
              </a:rPr>
              <a:t>步骤  </a:t>
            </a:r>
            <a:endParaRPr lang="zh-CN" altLang="en-US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41385" cy="4526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 smtClean="0"/>
              <a:t>移</a:t>
            </a:r>
            <a:r>
              <a:rPr lang="zh-CN" altLang="zh-CN" dirty="0" smtClean="0"/>
              <a:t>移位寄存器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 smtClean="0"/>
              <a:t>设计主板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灯驱动模块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：设计主板七段数码管驱动模块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8455025" cy="95440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solidFill>
                  <a:schemeClr val="accent2"/>
                </a:solidFill>
              </a:rPr>
              <a:t>设计</a:t>
            </a:r>
            <a:r>
              <a:rPr lang="en-US" altLang="zh-CN" sz="2800" dirty="0">
                <a:solidFill>
                  <a:schemeClr val="accent2"/>
                </a:solidFill>
              </a:rPr>
              <a:t>8</a:t>
            </a:r>
            <a:r>
              <a:rPr lang="zh-CN" altLang="zh-CN" sz="2800" dirty="0">
                <a:solidFill>
                  <a:schemeClr val="accent2"/>
                </a:solidFill>
              </a:rPr>
              <a:t>位带并行输入的</a:t>
            </a:r>
            <a:r>
              <a:rPr lang="zh-CN" altLang="en-US" sz="2800" dirty="0">
                <a:solidFill>
                  <a:schemeClr val="accent2"/>
                </a:solidFill>
              </a:rPr>
              <a:t>右移</a:t>
            </a:r>
            <a:r>
              <a:rPr lang="zh-CN" altLang="zh-CN" sz="2800" dirty="0">
                <a:solidFill>
                  <a:schemeClr val="accent2"/>
                </a:solidFill>
              </a:rPr>
              <a:t>移位寄存器</a:t>
            </a:r>
            <a:endParaRPr lang="zh-CN" altLang="en-US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ShfitReg8b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用结构化描述设计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波形仿真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激励代码</a:t>
            </a:r>
            <a:endParaRPr lang="zh-CN" altLang="en-US" dirty="0" smtClean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96" y="1190357"/>
            <a:ext cx="5040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initial begin</a:t>
            </a:r>
            <a:endParaRPr lang="en-US" altLang="zh-CN" sz="2400" dirty="0"/>
          </a:p>
          <a:p>
            <a:r>
              <a:rPr lang="en-US" altLang="zh-CN" sz="2400" dirty="0"/>
              <a:t>		// Initialize Inputs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0;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L </a:t>
            </a:r>
            <a:r>
              <a:rPr lang="en-US" altLang="zh-CN" sz="2400" dirty="0"/>
              <a:t>= 0;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0;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 0;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#</a:t>
            </a:r>
            <a:r>
              <a:rPr lang="en-US" altLang="zh-CN" sz="2400" dirty="0"/>
              <a:t>100;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endParaRPr lang="en-US" altLang="zh-CN" sz="2400" dirty="0"/>
          </a:p>
          <a:p>
            <a:r>
              <a:rPr lang="en-US" altLang="zh-CN" sz="2400" dirty="0"/>
              <a:t>		// Add stimulus here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S_L </a:t>
            </a:r>
            <a:r>
              <a:rPr lang="en-US" altLang="zh-CN" sz="2400" dirty="0"/>
              <a:t>= 0;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1;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=0;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4283968" y="1196752"/>
            <a:ext cx="48245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	#200;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S_L </a:t>
            </a:r>
            <a:r>
              <a:rPr lang="en-US" altLang="zh-CN" sz="2400" dirty="0"/>
              <a:t>= 1;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0;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 8'b0101_0101;</a:t>
            </a:r>
            <a:endParaRPr lang="en-US" altLang="zh-CN" sz="2400" dirty="0"/>
          </a:p>
          <a:p>
            <a:r>
              <a:rPr lang="en-US" altLang="zh-CN" sz="2400" dirty="0"/>
              <a:t>		#500;</a:t>
            </a:r>
            <a:endParaRPr lang="en-US" altLang="zh-CN" sz="2400" dirty="0"/>
          </a:p>
          <a:p>
            <a:r>
              <a:rPr lang="en-US" altLang="zh-CN" sz="2400" dirty="0"/>
              <a:t>	end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endParaRPr lang="en-US" altLang="zh-CN" sz="2400" dirty="0"/>
          </a:p>
          <a:p>
            <a:r>
              <a:rPr lang="en-US" altLang="zh-CN" sz="2400" dirty="0"/>
              <a:t>	always begin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0; #20;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1; #20;</a:t>
            </a:r>
            <a:endParaRPr lang="en-US" altLang="zh-CN" sz="2400" dirty="0"/>
          </a:p>
          <a:p>
            <a:r>
              <a:rPr lang="en-US" altLang="zh-CN" sz="2400" dirty="0"/>
              <a:t>	end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仿真</a:t>
            </a:r>
            <a:r>
              <a:rPr lang="zh-CN" altLang="en-US" dirty="0" smtClean="0">
                <a:solidFill>
                  <a:schemeClr val="accent2"/>
                </a:solidFill>
              </a:rPr>
              <a:t>波形输出</a:t>
            </a:r>
            <a:endParaRPr lang="zh-CN" altLang="en-US" dirty="0" smtClean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52613"/>
            <a:ext cx="8886919" cy="33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设计主板</a:t>
            </a:r>
            <a:r>
              <a:rPr lang="en-US" altLang="zh-CN" dirty="0" smtClean="0">
                <a:solidFill>
                  <a:schemeClr val="accent2"/>
                </a:solidFill>
              </a:rPr>
              <a:t>LED</a:t>
            </a:r>
            <a:r>
              <a:rPr lang="zh-CN" altLang="en-US" dirty="0" smtClean="0">
                <a:solidFill>
                  <a:schemeClr val="accent2"/>
                </a:solidFill>
              </a:rPr>
              <a:t>灯驱动模块 </a:t>
            </a:r>
            <a:endParaRPr lang="zh-CN" altLang="en-US" dirty="0" smtClean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LEDP2S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用结构化描述设计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CreatNumber</a:t>
            </a:r>
            <a:r>
              <a:rPr lang="zh-CN" altLang="en-US" dirty="0" smtClean="0"/>
              <a:t>模块，用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位七段数码管设置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灯的初值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调用显示模块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改造</a:t>
            </a:r>
            <a:r>
              <a:rPr lang="en-US" altLang="zh-CN" dirty="0" smtClean="0"/>
              <a:t>ShfitReg8b</a:t>
            </a:r>
            <a:r>
              <a:rPr lang="zh-CN" altLang="en-US" dirty="0" smtClean="0"/>
              <a:t>模块，设计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灯驱动模块</a:t>
            </a:r>
            <a:r>
              <a:rPr lang="en-US" altLang="zh-CN" dirty="0" smtClean="0"/>
              <a:t>LED_DRV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7839075" cy="95440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</a:rPr>
              <a:t>设计主板</a:t>
            </a:r>
            <a:r>
              <a:rPr lang="en-US" altLang="zh-CN" sz="3200" dirty="0">
                <a:solidFill>
                  <a:schemeClr val="accent2"/>
                </a:solidFill>
              </a:rPr>
              <a:t>LED</a:t>
            </a:r>
            <a:r>
              <a:rPr lang="zh-CN" altLang="en-US" sz="3200" dirty="0">
                <a:solidFill>
                  <a:schemeClr val="accent2"/>
                </a:solidFill>
              </a:rPr>
              <a:t>灯驱动模块（</a:t>
            </a:r>
            <a:r>
              <a:rPr lang="en-US" altLang="zh-CN" sz="3200" dirty="0" smtClean="0">
                <a:solidFill>
                  <a:schemeClr val="accent2"/>
                </a:solidFill>
              </a:rPr>
              <a:t>2</a:t>
            </a:r>
            <a:r>
              <a:rPr lang="zh-CN" altLang="en-US" sz="3200" dirty="0" smtClean="0">
                <a:solidFill>
                  <a:schemeClr val="accent2"/>
                </a:solidFill>
              </a:rPr>
              <a:t>）</a:t>
            </a:r>
            <a:endParaRPr lang="zh-CN" altLang="en-US" sz="3200" dirty="0" smtClean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下载验证</a:t>
            </a:r>
            <a:endParaRPr lang="en-US" altLang="zh-CN" dirty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[0]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[3]</a:t>
            </a:r>
            <a:r>
              <a:rPr lang="zh-CN" altLang="en-US" dirty="0" smtClean="0"/>
              <a:t>作为自增按键，设置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位七段数码管的初值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SW[15]</a:t>
            </a:r>
            <a:r>
              <a:rPr lang="zh-CN" altLang="en-US" dirty="0"/>
              <a:t>控制将</a:t>
            </a:r>
            <a:r>
              <a:rPr lang="en-US" altLang="zh-CN" dirty="0"/>
              <a:t>4</a:t>
            </a:r>
            <a:r>
              <a:rPr lang="zh-CN" altLang="en-US" dirty="0"/>
              <a:t>位七段数码管的数据输出到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>设计主板七段数码管驱动模块</a:t>
            </a:r>
            <a:endParaRPr lang="zh-CN" altLang="en-US" sz="32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SEGP2S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用结构化描述设计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改造</a:t>
            </a:r>
            <a:r>
              <a:rPr lang="en-US" altLang="zh-CN" dirty="0" smtClean="0"/>
              <a:t>ShfitReg8b</a:t>
            </a:r>
            <a:r>
              <a:rPr lang="zh-CN" altLang="en-US" dirty="0" smtClean="0"/>
              <a:t>模块，设计主板七段数码管驱动模块</a:t>
            </a:r>
            <a:r>
              <a:rPr lang="en-US" altLang="zh-CN" dirty="0" smtClean="0"/>
              <a:t>SEG_DRV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MyMC14495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调用显示模块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8063865" cy="95440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</a:rPr>
              <a:t>设计</a:t>
            </a:r>
            <a:r>
              <a:rPr lang="zh-CN" altLang="en-US" sz="3200" dirty="0" smtClean="0">
                <a:solidFill>
                  <a:schemeClr val="accent2"/>
                </a:solidFill>
              </a:rPr>
              <a:t>主板七段数码管驱动模块</a:t>
            </a:r>
            <a:r>
              <a:rPr lang="en-US" altLang="zh-CN" sz="3200" dirty="0" smtClean="0">
                <a:solidFill>
                  <a:schemeClr val="accent2"/>
                </a:solidFill>
              </a:rPr>
              <a:t>(2)</a:t>
            </a:r>
            <a:endParaRPr lang="en-US" altLang="zh-CN" sz="3200" dirty="0" smtClean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下载</a:t>
            </a:r>
            <a:r>
              <a:rPr lang="zh-CN" altLang="en-US" dirty="0" smtClean="0"/>
              <a:t>验证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将主板七段数码管设成显示“</a:t>
            </a:r>
            <a:r>
              <a:rPr lang="en-US" altLang="zh-CN" dirty="0" smtClean="0"/>
              <a:t>01234567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zh-CN" altLang="en-US" strike="noStrike" noProof="1"/>
              <a:t>实验室规章制度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lnSpcReduction="20000"/>
          </a:bodyPr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实验结束后请整理好椅子，实验签到需写上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实验箱号。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  <a:endParaRPr lang="zh-CN" altLang="en-US" dirty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  <a:endParaRPr lang="zh-CN" altLang="en-US" dirty="0"/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/>
              <a:t>右移</a:t>
            </a:r>
            <a:r>
              <a:rPr lang="zh-CN" altLang="zh-CN" dirty="0"/>
              <a:t>移位寄存器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：设计主板</a:t>
            </a:r>
            <a:r>
              <a:rPr lang="en-US" altLang="zh-CN" dirty="0"/>
              <a:t>LED</a:t>
            </a:r>
            <a:r>
              <a:rPr lang="zh-CN" altLang="en-US" dirty="0"/>
              <a:t>灯驱动模块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：设计主板七段数码管驱动模块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移位寄存器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带并行</a:t>
            </a:r>
            <a:r>
              <a:rPr lang="zh-CN" altLang="zh-CN" dirty="0" smtClean="0"/>
              <a:t>输入</a:t>
            </a:r>
            <a:r>
              <a:rPr lang="zh-CN" altLang="en-US" dirty="0" smtClean="0"/>
              <a:t>的移位寄存器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并行－串行转换器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</a:t>
            </a:r>
            <a:r>
              <a:rPr lang="zh-CN" altLang="en-US" dirty="0"/>
              <a:t>来一个时钟脉冲，寄存器中的数据按顺序向左或向右移动一位</a:t>
            </a:r>
            <a:endParaRPr lang="zh-CN" altLang="en-US" dirty="0"/>
          </a:p>
          <a:p>
            <a:pPr lvl="1"/>
            <a:r>
              <a:rPr lang="zh-CN" altLang="en-US" dirty="0"/>
              <a:t>必须采用主从触发器或边沿触发器</a:t>
            </a:r>
            <a:endParaRPr lang="zh-CN" altLang="en-US" dirty="0"/>
          </a:p>
          <a:p>
            <a:pPr lvl="1"/>
            <a:r>
              <a:rPr lang="zh-CN" altLang="en-US" dirty="0"/>
              <a:t>不能</a:t>
            </a:r>
            <a:r>
              <a:rPr lang="zh-CN" altLang="en-US" dirty="0" smtClean="0"/>
              <a:t>采用锁存器</a:t>
            </a:r>
            <a:endParaRPr lang="zh-CN" altLang="en-US" dirty="0"/>
          </a:p>
          <a:p>
            <a:r>
              <a:rPr lang="zh-CN" altLang="en-US" dirty="0"/>
              <a:t>数据移动方式：左移、</a:t>
            </a:r>
            <a:r>
              <a:rPr lang="zh-CN" altLang="en-US" dirty="0" smtClean="0"/>
              <a:t>右移、循环移位</a:t>
            </a:r>
            <a:endParaRPr lang="zh-CN" altLang="en-US" dirty="0"/>
          </a:p>
          <a:p>
            <a:r>
              <a:rPr lang="zh-CN" altLang="en-US" dirty="0"/>
              <a:t>数据输入输出方式</a:t>
            </a:r>
            <a:endParaRPr lang="zh-CN" altLang="en-US" dirty="0"/>
          </a:p>
          <a:p>
            <a:pPr lvl="1"/>
            <a:r>
              <a:rPr lang="zh-CN" altLang="en-US" dirty="0"/>
              <a:t>串行输入，串行输出</a:t>
            </a:r>
            <a:endParaRPr lang="zh-CN" altLang="en-US" dirty="0"/>
          </a:p>
          <a:p>
            <a:pPr lvl="1"/>
            <a:r>
              <a:rPr lang="zh-CN" altLang="en-US" dirty="0"/>
              <a:t>串行输入，并行输出</a:t>
            </a:r>
            <a:endParaRPr lang="zh-CN" altLang="en-US" dirty="0"/>
          </a:p>
          <a:p>
            <a:pPr lvl="1"/>
            <a:r>
              <a:rPr lang="zh-CN" altLang="en-US" dirty="0"/>
              <a:t>并行输入，串行输出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串行输入右移移位寄存器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507288" cy="45259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</a:t>
            </a:r>
            <a:r>
              <a:rPr lang="zh-CN" altLang="en-US" dirty="0" smtClean="0"/>
              <a:t>触发器构成</a:t>
            </a:r>
            <a:r>
              <a:rPr lang="zh-CN" altLang="en-US" dirty="0"/>
              <a:t>串行输入</a:t>
            </a:r>
            <a:r>
              <a:rPr lang="zh-CN" altLang="en-US" dirty="0" smtClean="0"/>
              <a:t>的右移移位寄存器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31800" y="2706688"/>
          <a:ext cx="8101013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Visio" r:id="rId1" imgW="1784985" imgH="580390" progId="Visio.Drawing.11">
                  <p:embed/>
                </p:oleObj>
              </mc:Choice>
              <mc:Fallback>
                <p:oleObj name="Visio" r:id="rId1" imgW="1784985" imgH="580390" progId="Visio.Drawing.11">
                  <p:embed/>
                  <p:pic>
                    <p:nvPicPr>
                      <p:cNvPr id="0" name="串行输入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706688"/>
                        <a:ext cx="8101013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循环右移移位寄存器</a:t>
            </a:r>
            <a:endParaRPr lang="zh-CN" altLang="en-US" dirty="0"/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467544" y="2276872"/>
          <a:ext cx="8101013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Visio" r:id="rId1" imgW="1784985" imgH="580390" progId="Visio.Drawing.11">
                  <p:embed/>
                </p:oleObj>
              </mc:Choice>
              <mc:Fallback>
                <p:oleObj name="Visio" r:id="rId1" imgW="1784985" imgH="58039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76872"/>
                        <a:ext cx="8101013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4060</Words>
  <Application>WPS 演示</Application>
  <PresentationFormat>全屏显示(4:3)</PresentationFormat>
  <Paragraphs>469</Paragraphs>
  <Slides>40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40</vt:i4>
      </vt:variant>
    </vt:vector>
  </HeadingPairs>
  <TitlesOfParts>
    <vt:vector size="68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新宋体</vt:lpstr>
      <vt:lpstr>Helvetica</vt:lpstr>
      <vt:lpstr>Arial Unicode MS</vt:lpstr>
      <vt:lpstr>Calibri</vt:lpstr>
      <vt:lpstr>Consolas</vt:lpstr>
      <vt:lpstr>Times New Roman</vt:lpstr>
      <vt:lpstr>华文行楷</vt:lpstr>
      <vt:lpstr>Verdana</vt:lpstr>
      <vt:lpstr>自定义设计方案</vt:lpstr>
      <vt:lpstr>实验室PPT模版2013 beta1</vt:lpstr>
      <vt:lpstr>1_自定义设计方案</vt:lpstr>
      <vt:lpstr>Visio.Drawing.11</vt:lpstr>
      <vt:lpstr>Paint.Picture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Paint.Picture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移位寄存器</vt:lpstr>
      <vt:lpstr>串行输入右移移位寄存器</vt:lpstr>
      <vt:lpstr>循环右移移位寄存器</vt:lpstr>
      <vt:lpstr>带并行输入的右移移位寄存器</vt:lpstr>
      <vt:lpstr>带并行输入的8位右移移位寄存器</vt:lpstr>
      <vt:lpstr>并行－串行转换器（1）</vt:lpstr>
      <vt:lpstr>并行－串行转换器（2）</vt:lpstr>
      <vt:lpstr>接口说明：主板LED灯</vt:lpstr>
      <vt:lpstr>74LV164A</vt:lpstr>
      <vt:lpstr>74LV164A</vt:lpstr>
      <vt:lpstr>引脚约束：主板LED灯</vt:lpstr>
      <vt:lpstr>LED并行显示模块M6：SPIO</vt:lpstr>
      <vt:lpstr>LED并行显示模块IP核端口信号</vt:lpstr>
      <vt:lpstr>接口说明：主板七段数码管</vt:lpstr>
      <vt:lpstr>引脚约束：主板LED灯</vt:lpstr>
      <vt:lpstr>七段码显示器IP核M3：SSeg7_Dev</vt:lpstr>
      <vt:lpstr>七段码显示器IP核端口信号</vt:lpstr>
      <vt:lpstr>实验内容与步骤</vt:lpstr>
      <vt:lpstr>设计8位带并行输入的右移移位寄存器</vt:lpstr>
      <vt:lpstr>激励代码</vt:lpstr>
      <vt:lpstr>仿真波形输出</vt:lpstr>
      <vt:lpstr>设计跑马灯应用（1）</vt:lpstr>
      <vt:lpstr>设计跑马灯应用（2）</vt:lpstr>
      <vt:lpstr>Top模块示意</vt:lpstr>
      <vt:lpstr>实验内容与步骤  </vt:lpstr>
      <vt:lpstr>设计8位带并行输入的右移移位寄存器</vt:lpstr>
      <vt:lpstr>激励代码</vt:lpstr>
      <vt:lpstr>仿真波形输出</vt:lpstr>
      <vt:lpstr>设计主板LED灯驱动模块 </vt:lpstr>
      <vt:lpstr>设计主板LED灯驱动模块（2）</vt:lpstr>
      <vt:lpstr>设计主板七段数码管驱动模块</vt:lpstr>
      <vt:lpstr>设计主板七段数码管驱动模块(2)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生活如茶</cp:lastModifiedBy>
  <cp:revision>419</cp:revision>
  <dcterms:created xsi:type="dcterms:W3CDTF">2011-08-03T07:44:00Z</dcterms:created>
  <dcterms:modified xsi:type="dcterms:W3CDTF">2019-11-27T02:55:38Z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