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7"/>
  </p:notesMasterIdLst>
  <p:sldIdLst>
    <p:sldId id="256" r:id="rId4"/>
    <p:sldId id="270" r:id="rId5"/>
    <p:sldId id="271" r:id="rId6"/>
    <p:sldId id="272" r:id="rId7"/>
    <p:sldId id="273" r:id="rId8"/>
    <p:sldId id="336" r:id="rId9"/>
    <p:sldId id="337" r:id="rId10"/>
    <p:sldId id="313" r:id="rId11"/>
    <p:sldId id="338" r:id="rId12"/>
    <p:sldId id="332" r:id="rId13"/>
    <p:sldId id="320" r:id="rId14"/>
    <p:sldId id="328" r:id="rId15"/>
    <p:sldId id="387" r:id="rId16"/>
    <p:sldId id="335" r:id="rId17"/>
    <p:sldId id="339" r:id="rId18"/>
    <p:sldId id="358" r:id="rId19"/>
    <p:sldId id="372" r:id="rId20"/>
    <p:sldId id="373" r:id="rId21"/>
    <p:sldId id="329" r:id="rId22"/>
    <p:sldId id="359" r:id="rId23"/>
    <p:sldId id="330" r:id="rId24"/>
    <p:sldId id="284" r:id="rId25"/>
    <p:sldId id="318" r:id="rId26"/>
    <p:sldId id="326" r:id="rId27"/>
    <p:sldId id="310" r:id="rId28"/>
    <p:sldId id="331" r:id="rId29"/>
    <p:sldId id="333" r:id="rId30"/>
    <p:sldId id="327" r:id="rId31"/>
    <p:sldId id="334" r:id="rId32"/>
    <p:sldId id="311" r:id="rId33"/>
    <p:sldId id="407" r:id="rId34"/>
    <p:sldId id="408" r:id="rId35"/>
    <p:sldId id="26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311"/>
            <p14:sldId id="407"/>
            <p14:sldId id="40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 autoAdjust="0"/>
    <p:restoredTop sz="96327" autoAdjust="0"/>
  </p:normalViewPr>
  <p:slideViewPr>
    <p:cSldViewPr>
      <p:cViewPr varScale="1">
        <p:scale>
          <a:sx n="155" d="100"/>
          <a:sy n="155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8&amp;9.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Visio" r:id="rId3" imgW="6266180" imgH="1684655" progId="Visio.Drawing.11">
                  <p:embed/>
                </p:oleObj>
              </mc:Choice>
              <mc:Fallback>
                <p:oleObj name="Visio" r:id="rId3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位加减法器代码实现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1395730" imgH="760095" progId="Visio.Drawing.11">
                  <p:embed/>
                </p:oleObj>
              </mc:Choice>
              <mc:Fallback>
                <p:oleObj name="Visio" r:id="rId3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5" imgW="1828800" imgH="932180" progId="Visio.Drawing.11">
                  <p:embed/>
                </p:oleObj>
              </mc:Choice>
              <mc:Fallback>
                <p:oleObj name="Visio" r:id="rId5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 </a:t>
            </a:r>
            <a:r>
              <a:rPr lang="en-US" altLang="zh-CN" dirty="0"/>
              <a:t>+ </a:t>
            </a:r>
            <a:r>
              <a:rPr lang="zh-CN" altLang="en-US" dirty="0"/>
              <a:t>分频器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5" y="3076575"/>
            <a:ext cx="40328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（</a:t>
            </a:r>
            <a:r>
              <a:rPr lang="en-US" altLang="zh-CN" sz="2800" dirty="0"/>
              <a:t>1/100mhz</a:t>
            </a:r>
            <a:r>
              <a:rPr lang="zh-CN" altLang="en-US" sz="2800" dirty="0"/>
              <a:t>）</a:t>
            </a:r>
            <a:r>
              <a:rPr lang="en-US" altLang="zh-CN" sz="2800" dirty="0"/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=1ms--&gt;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=100MHz*1ms</a:t>
            </a:r>
          </a:p>
          <a:p>
            <a:pPr algn="l"/>
            <a:r>
              <a:rPr lang="en-US" altLang="zh-CN" sz="2800" dirty="0"/>
              <a:t>            =100*</a:t>
            </a:r>
            <a:r>
              <a:rPr lang="en-US" altLang="zh-CN" sz="2800" dirty="0">
                <a:sym typeface="+mn-ea"/>
              </a:rPr>
              <a:t>10</a:t>
            </a:r>
            <a:r>
              <a:rPr lang="en-US" altLang="zh-CN" sz="2800" baseline="30000" dirty="0">
                <a:sym typeface="+mn-ea"/>
              </a:rPr>
              <a:t>6</a:t>
            </a:r>
            <a:r>
              <a:rPr lang="en-US" altLang="zh-CN" sz="2800" dirty="0"/>
              <a:t>*1*10</a:t>
            </a:r>
            <a:r>
              <a:rPr lang="en-US" altLang="zh-CN" sz="2800" baseline="30000" dirty="0"/>
              <a:t>-3  </a:t>
            </a:r>
          </a:p>
          <a:p>
            <a:pPr algn="l"/>
            <a:r>
              <a:rPr lang="en-US" altLang="zh-CN" sz="2800" baseline="30000" dirty="0"/>
              <a:t>                   </a:t>
            </a:r>
            <a:r>
              <a:rPr lang="en-US" altLang="zh-CN" sz="2800" baseline="300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/>
              <a:t> </a:t>
            </a:r>
          </a:p>
          <a:p>
            <a:pPr algn="l"/>
            <a:r>
              <a:rPr lang="en-US" altLang="zh-CN" sz="2800" baseline="30000" dirty="0"/>
              <a:t>       </a:t>
            </a:r>
            <a:r>
              <a:rPr lang="en-US" altLang="zh-CN" sz="2800" dirty="0">
                <a:sym typeface="+mn-ea"/>
              </a:rPr>
              <a:t>2</a:t>
            </a:r>
            <a:r>
              <a:rPr lang="en-US" altLang="zh-CN" sz="2800" baseline="30000" dirty="0">
                <a:sym typeface="+mn-ea"/>
              </a:rPr>
              <a:t>17</a:t>
            </a:r>
            <a:r>
              <a:rPr lang="en-US" altLang="zh-CN" sz="2800" dirty="0">
                <a:sym typeface="+mn-ea"/>
              </a:rPr>
              <a:t> =131072,</a:t>
            </a:r>
            <a:r>
              <a:rPr lang="en-US" altLang="zh-CN" sz="3200" dirty="0">
                <a:sym typeface="+mn-ea"/>
              </a:rPr>
              <a:t>=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>
                <a:solidFill>
                  <a:srgbClr val="FF0000"/>
                </a:solidFill>
                <a:sym typeface="+mn-ea"/>
              </a:rPr>
              <a:t>5</a:t>
            </a:r>
          </a:p>
          <a:p>
            <a:pPr algn="l"/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66052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3" imgW="7724140" imgH="6334125" progId="Paint.Picture">
                  <p:embed/>
                </p:oleObj>
              </mc:Choice>
              <mc:Fallback>
                <p:oleObj r:id="rId3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5" imgW="7733665" imgH="2171700" progId="Paint.Picture">
                  <p:embed/>
                </p:oleObj>
              </mc:Choice>
              <mc:Fallback>
                <p:oleObj r:id="rId5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时钟计数分频器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 err="1">
                <a:ea typeface="黑体" panose="02010609060101010101" pitchFamily="49" charset="-122"/>
              </a:rPr>
              <a:t>clkdiv</a:t>
            </a:r>
            <a:r>
              <a:rPr lang="en-US" altLang="zh-CN" dirty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0  0  0  0     1  0  0  0       </a:t>
            </a:r>
          </a:p>
          <a:p>
            <a:pPr marL="0" indent="0">
              <a:buNone/>
            </a:pPr>
            <a:r>
              <a:rPr lang="en-US" altLang="zh-CN" sz="2800" dirty="0"/>
              <a:t>0  0  0  1     1  0  0  1</a:t>
            </a:r>
          </a:p>
          <a:p>
            <a:pPr marL="0" indent="0">
              <a:buNone/>
            </a:pPr>
            <a:r>
              <a:rPr lang="en-US" altLang="zh-CN" sz="2800" dirty="0"/>
              <a:t>0  0  1  0     1  0  1  0</a:t>
            </a:r>
          </a:p>
          <a:p>
            <a:pPr marL="0" indent="0">
              <a:buNone/>
            </a:pPr>
            <a:r>
              <a:rPr lang="en-US" altLang="zh-CN" sz="2800" dirty="0"/>
              <a:t>0  0  1  1     1  0  1  1</a:t>
            </a:r>
          </a:p>
          <a:p>
            <a:pPr marL="0" indent="0">
              <a:buNone/>
            </a:pPr>
            <a:r>
              <a:rPr lang="en-US" altLang="zh-CN" sz="2800" dirty="0"/>
              <a:t>0  1  0  0     1  1  0  0 </a:t>
            </a:r>
          </a:p>
          <a:p>
            <a:pPr marL="0" indent="0">
              <a:buNone/>
            </a:pPr>
            <a:r>
              <a:rPr lang="en-US" altLang="zh-CN" sz="2800" dirty="0"/>
              <a:t>0  1  0  1     1  1  0  1</a:t>
            </a:r>
          </a:p>
          <a:p>
            <a:pPr marL="0" indent="0">
              <a:buNone/>
            </a:pPr>
            <a:r>
              <a:rPr lang="en-US" altLang="zh-CN" sz="2800" dirty="0"/>
              <a:t>0  1  1  0     1  1  1  0</a:t>
            </a:r>
          </a:p>
          <a:p>
            <a:pPr marL="0" indent="0">
              <a:buNone/>
            </a:pPr>
            <a:r>
              <a:rPr lang="en-US" altLang="zh-CN" sz="2800" dirty="0"/>
              <a:t>0  1  1  1     1  1  1  1</a:t>
            </a:r>
            <a:endParaRPr lang="en-US" altLang="zh-CN" dirty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DIV[1:0] 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DIV[3:2]  T: 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*(1/100M)=268435456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四位与门或门模块图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5105400" imgH="3409950" progId="Paint.Picture">
                  <p:embed/>
                </p:oleObj>
              </mc:Choice>
              <mc:Fallback>
                <p:oleObj r:id="rId3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5" imgW="6096000" imgH="3733800" progId="Paint.Picture">
                  <p:embed/>
                </p:oleObj>
              </mc:Choice>
              <mc:Fallback>
                <p:oleObj r:id="rId5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位或门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位与门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initial begin</a:t>
            </a:r>
          </a:p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A=4'b1010;B=4'b0111;#100;</a:t>
            </a:r>
          </a:p>
          <a:p>
            <a:r>
              <a:rPr lang="en-US" altLang="zh-CN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B=4'b0011;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for 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#100;S=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;end</a:t>
            </a: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C00000"/>
                </a:solidFill>
              </a:rPr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>
                <a:solidFill>
                  <a:srgbClr val="C00000"/>
                </a:solidFill>
              </a:rPr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[3:0]SW,//SW[0],SW[1]</a:t>
            </a:r>
            <a:r>
              <a:rPr lang="zh-CN" altLang="en-US" sz="2400" b="1" dirty="0">
                <a:solidFill>
                  <a:srgbClr val="FF0000"/>
                </a:solidFill>
              </a:rPr>
              <a:t>改为按键输入。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  <a:endParaRPr lang="zh-CN" altLang="en-US" sz="2400" dirty="0"/>
          </a:p>
          <a:p>
            <a:r>
              <a:rPr lang="en-US" altLang="zh-CN" sz="2400" dirty="0"/>
              <a:t>            </a:t>
            </a:r>
            <a:r>
              <a:rPr lang="en-US" altLang="zh-CN" sz="2400" dirty="0">
                <a:sym typeface="+mn-ea"/>
              </a:rPr>
              <a:t>output wire BTNX4</a:t>
            </a:r>
            <a:endParaRPr lang="en-US" altLang="zh-CN" sz="2400" dirty="0"/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</a:t>
            </a:r>
          </a:p>
          <a:p>
            <a:r>
              <a:rPr lang="en-US" altLang="zh-CN" sz="2000" dirty="0"/>
              <a:t> 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[1]);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m2(clk,0,clk_div);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/>
              <a:t>……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myALU</a:t>
            </a:r>
            <a:r>
              <a:rPr lang="en-US" altLang="zh-CN" sz="2000" dirty="0"/>
              <a:t> m5……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m6(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{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[7:0],3'b0,Co,C},……</a:t>
            </a:r>
          </a:p>
          <a:p>
            <a:r>
              <a:rPr lang="en-US" altLang="zh-CN" sz="2000" dirty="0" err="1"/>
              <a:t>endmodule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     //SWORD</a:t>
            </a:r>
            <a:r>
              <a:rPr lang="zh-CN" altLang="en-US" sz="2000" dirty="0" err="1"/>
              <a:t>主板的按键控制数据加减。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[2]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endParaRPr lang="zh-CN" altLang="en-US" sz="2800" dirty="0"/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 bwMode="auto">
          <a:xfrm>
            <a:off x="6921763" y="4618094"/>
            <a:ext cx="2110154" cy="16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921763" y="5866939"/>
            <a:ext cx="1656184" cy="3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466090" y="3212465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4" imgW="9239250" imgH="4829175" progId="Paint.Picture">
                  <p:embed/>
                </p:oleObj>
              </mc:Choice>
              <mc:Fallback>
                <p:oleObj r:id="rId4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090" y="3212465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3" imgW="4956810" imgH="1356995" progId="Visio.Drawing.11">
                  <p:embed/>
                </p:oleObj>
              </mc:Choice>
              <mc:Fallback>
                <p:oleObj name="Visio" r:id="rId3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1779</Words>
  <Application>Microsoft Macintosh PowerPoint</Application>
  <PresentationFormat>On-screen Show (4:3)</PresentationFormat>
  <Paragraphs>352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楷体_GB2312</vt:lpstr>
      <vt:lpstr>微软雅黑</vt:lpstr>
      <vt:lpstr>黑体</vt:lpstr>
      <vt:lpstr>华文细黑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Visio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物理验证</vt:lpstr>
      <vt:lpstr>CreateNumber用按键实现+1</vt:lpstr>
      <vt:lpstr>实验室规章制度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王 浚哲</cp:lastModifiedBy>
  <cp:revision>357</cp:revision>
  <dcterms:created xsi:type="dcterms:W3CDTF">2011-08-03T07:44:00Z</dcterms:created>
  <dcterms:modified xsi:type="dcterms:W3CDTF">2019-12-12T10:46:19Z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