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0"/>
  </p:notesMasterIdLst>
  <p:sldIdLst>
    <p:sldId id="256" r:id="rId5"/>
    <p:sldId id="270" r:id="rId6"/>
    <p:sldId id="271" r:id="rId7"/>
    <p:sldId id="272" r:id="rId8"/>
    <p:sldId id="273" r:id="rId9"/>
    <p:sldId id="313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64" r:id="rId18"/>
    <p:sldId id="357" r:id="rId19"/>
    <p:sldId id="284" r:id="rId20"/>
    <p:sldId id="318" r:id="rId21"/>
    <p:sldId id="359" r:id="rId22"/>
    <p:sldId id="360" r:id="rId23"/>
    <p:sldId id="358" r:id="rId24"/>
    <p:sldId id="372" r:id="rId25"/>
    <p:sldId id="373" r:id="rId26"/>
    <p:sldId id="374" r:id="rId27"/>
    <p:sldId id="376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4"/>
            <p14:sldId id="355"/>
            <p14:sldId id="356"/>
            <p14:sldId id="364"/>
            <p14:sldId id="357"/>
            <p14:sldId id="284"/>
            <p14:sldId id="318"/>
            <p14:sldId id="359"/>
            <p14:sldId id="360"/>
            <p14:sldId id="358"/>
            <p14:sldId id="372"/>
            <p14:sldId id="373"/>
            <p14:sldId id="374"/>
            <p14:sldId id="37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495" y="3533775"/>
            <a:ext cx="8217535" cy="267906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51" y="278161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13</a:t>
            </a:r>
            <a:r>
              <a:rPr lang="zh-CN" altLang="en-US" sz="3600" b="1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计数器、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定时器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55" y="1197134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65" y="22225"/>
            <a:ext cx="262699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实现十进制计数器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9" y="1327770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5996706"/>
            <a:ext cx="81534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6B080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改变与非门的输入信号 ，可以实现其它进制计数。 </a:t>
            </a:r>
            <a:endParaRPr lang="zh-CN" altLang="en-US" sz="2800" b="1" dirty="0">
              <a:solidFill>
                <a:srgbClr val="6B080C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4681482"/>
            <a:ext cx="8153400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利用与非门拾取状态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1010 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5329554"/>
            <a:ext cx="8153400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实现十进制计数 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1001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endParaRPr lang="zh-CN" altLang="en-US" sz="2800" b="1">
              <a:solidFill>
                <a:schemeClr val="folHlink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9810" y="1438910"/>
            <a:ext cx="192849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0 0 0 0      0</a:t>
            </a:r>
            <a:endParaRPr lang="en-US" altLang="zh-CN"/>
          </a:p>
          <a:p>
            <a:r>
              <a:rPr lang="en-US" altLang="zh-CN"/>
              <a:t>1 0 0 0      1</a:t>
            </a:r>
            <a:endParaRPr lang="en-US" altLang="zh-CN"/>
          </a:p>
          <a:p>
            <a:r>
              <a:rPr lang="en-US" altLang="zh-CN"/>
              <a:t>0 1 0 0      2</a:t>
            </a:r>
            <a:endParaRPr lang="en-US" altLang="zh-CN"/>
          </a:p>
          <a:p>
            <a:r>
              <a:rPr lang="en-US" altLang="zh-CN"/>
              <a:t>1 1 0 0      3</a:t>
            </a:r>
            <a:endParaRPr lang="en-US" altLang="zh-CN"/>
          </a:p>
          <a:p>
            <a:r>
              <a:rPr lang="en-US" altLang="zh-CN"/>
              <a:t>0 0 1 0      4</a:t>
            </a:r>
            <a:endParaRPr lang="en-US" altLang="zh-CN"/>
          </a:p>
          <a:p>
            <a:r>
              <a:rPr lang="en-US" altLang="zh-CN"/>
              <a:t>1 0 1 0      5</a:t>
            </a:r>
            <a:endParaRPr lang="en-US" altLang="zh-CN"/>
          </a:p>
          <a:p>
            <a:r>
              <a:rPr lang="en-US" altLang="zh-CN"/>
              <a:t>0 1 1 0      6</a:t>
            </a:r>
            <a:endParaRPr lang="en-US" altLang="zh-CN"/>
          </a:p>
          <a:p>
            <a:r>
              <a:rPr lang="en-US" altLang="zh-CN"/>
              <a:t>1 1 1 0      7</a:t>
            </a:r>
            <a:endParaRPr lang="en-US" altLang="zh-CN"/>
          </a:p>
          <a:p>
            <a:r>
              <a:rPr lang="en-US" altLang="zh-CN"/>
              <a:t>0 0 0 1      8</a:t>
            </a:r>
            <a:endParaRPr lang="en-US" altLang="zh-CN"/>
          </a:p>
          <a:p>
            <a:r>
              <a:rPr lang="en-US" altLang="zh-CN"/>
              <a:t>1 0 0 1      9</a:t>
            </a:r>
            <a:endParaRPr lang="en-US" altLang="zh-CN"/>
          </a:p>
          <a:p>
            <a:r>
              <a:rPr lang="en-US" altLang="zh-CN"/>
              <a:t>0 1 0 1     10-&gt;0</a:t>
            </a:r>
            <a:endParaRPr lang="en-US" altLang="zh-CN"/>
          </a:p>
        </p:txBody>
      </p:sp>
      <p:graphicFrame>
        <p:nvGraphicFramePr>
          <p:cNvPr id="8" name="对象 7"/>
          <p:cNvGraphicFramePr/>
          <p:nvPr/>
        </p:nvGraphicFramePr>
        <p:xfrm>
          <a:off x="5894705" y="1196975"/>
          <a:ext cx="110553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1104900" imgH="304800" progId="Paint.Picture">
                  <p:embed/>
                </p:oleObj>
              </mc:Choice>
              <mc:Fallback>
                <p:oleObj name="" r:id="rId2" imgW="1104900" imgH="304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5894705" y="1196975"/>
                        <a:ext cx="110553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3702050"/>
            <a:ext cx="153479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15" y="4077335"/>
            <a:ext cx="1089660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41910"/>
            <a:ext cx="2720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16×16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4395" y="4142129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高位片保持原状态不变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加一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3707130"/>
            <a:ext cx="2823210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" y="242570"/>
            <a:ext cx="7225665" cy="95440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50</a:t>
            </a:r>
            <a:r>
              <a:rPr lang="zh-CN" altLang="en-US" dirty="0" smtClean="0"/>
              <a:t>进</a:t>
            </a:r>
            <a:r>
              <a:rPr lang="zh-CN" altLang="en-US" dirty="0"/>
              <a:t>制计数器</a:t>
            </a:r>
            <a:r>
              <a:rPr lang="zh-CN" altLang="en-US" sz="2800" dirty="0"/>
              <a:t>（</a:t>
            </a:r>
            <a:r>
              <a:rPr lang="en-US" altLang="zh-CN" sz="2800" dirty="0"/>
              <a:t>16</a:t>
            </a:r>
            <a:r>
              <a:rPr lang="zh-CN" altLang="en-US" sz="2800" dirty="0"/>
              <a:t>进制）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7812" y="4700562"/>
            <a:ext cx="9048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0010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3822" y="4700562"/>
            <a:ext cx="9048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进制计数器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0011 0010 </a:t>
            </a:r>
            <a:endParaRPr lang="en-US" altLang="zh-CN" sz="280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2205" y="470029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89170" y="4700294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5" y="40640"/>
            <a:ext cx="3014980" cy="1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分钟</a:t>
            </a:r>
            <a:r>
              <a:rPr lang="en-US" altLang="zh-CN"/>
              <a:t>60</a:t>
            </a:r>
            <a:r>
              <a:rPr lang="zh-CN" altLang="en-US"/>
              <a:t>进制（十进制显示）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00" y="1673860"/>
            <a:ext cx="706501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数字钟的初值通过初始化语句来实现，用数码管前两位显示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的十位和个位，后两位显示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的十位和个位。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74LS161</a:t>
            </a:r>
            <a:r>
              <a:rPr lang="zh-CN" altLang="en-US" dirty="0"/>
              <a:t>设计</a:t>
            </a:r>
            <a:r>
              <a:rPr lang="zh-CN" altLang="en-US" dirty="0" smtClean="0"/>
              <a:t>时钟</a:t>
            </a:r>
            <a:r>
              <a:rPr lang="zh-CN" altLang="en-US" dirty="0"/>
              <a:t>应用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说明：按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74LS161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 功能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表来写代码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90" y="4128770"/>
            <a:ext cx="4398645" cy="21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My74LS161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用行为描述设计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</a:t>
            </a:r>
            <a:r>
              <a:rPr lang="zh-CN" altLang="en-US" dirty="0" smtClean="0"/>
              <a:t>是异步清零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</a:t>
            </a:r>
            <a:r>
              <a:rPr lang="zh-CN" altLang="en-US" dirty="0" smtClean="0"/>
              <a:t>是同步置位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489960" y="3478530"/>
            <a:ext cx="5436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module my74LS161（）	</a:t>
            </a:r>
            <a:endParaRPr lang="zh-CN" altLang="en-US"/>
          </a:p>
          <a:p>
            <a:r>
              <a:rPr lang="zh-CN" altLang="en-US"/>
              <a:t>  always @(posedge CP or negedge CR)</a:t>
            </a:r>
            <a:endParaRPr lang="zh-CN" altLang="en-US"/>
          </a:p>
          <a:p>
            <a:r>
              <a:rPr lang="zh-CN" altLang="en-US"/>
              <a:t>	begin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end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05" y="1196975"/>
            <a:ext cx="3170555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00807"/>
            <a:ext cx="3600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  <a:endParaRPr lang="en-US" altLang="zh-CN" sz="2400" dirty="0"/>
          </a:p>
          <a:p>
            <a:r>
              <a:rPr lang="en-US" altLang="zh-CN" sz="2400" dirty="0"/>
              <a:t>		CR = 0;</a:t>
            </a:r>
            <a:endParaRPr lang="en-US" altLang="zh-CN" sz="2400" dirty="0"/>
          </a:p>
          <a:p>
            <a:r>
              <a:rPr lang="en-US" altLang="zh-CN" sz="2400" dirty="0"/>
              <a:t>		D = 0;</a:t>
            </a:r>
            <a:endParaRPr lang="en-US" altLang="zh-CN" sz="2400" dirty="0"/>
          </a:p>
          <a:p>
            <a:r>
              <a:rPr lang="en-US" altLang="zh-CN" sz="2400" dirty="0"/>
              <a:t>		CTP = 0;</a:t>
            </a:r>
            <a:endParaRPr lang="en-US" altLang="zh-CN" sz="2400" dirty="0"/>
          </a:p>
          <a:p>
            <a:r>
              <a:rPr lang="en-US" altLang="zh-CN" sz="2400" dirty="0"/>
              <a:t>		CTT = 0;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  <a:endParaRPr lang="en-US" altLang="zh-CN" sz="2400" dirty="0"/>
          </a:p>
          <a:p>
            <a:r>
              <a:rPr lang="en-US" altLang="zh-CN" sz="2400" dirty="0"/>
              <a:t>		CR = 1;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  <a:endParaRPr lang="en-US" altLang="zh-CN" sz="2400" dirty="0"/>
          </a:p>
          <a:p>
            <a:r>
              <a:rPr lang="en-US" altLang="zh-CN" sz="2400" dirty="0"/>
              <a:t>		D = 4'b1100;</a:t>
            </a:r>
            <a:endParaRPr lang="en-US" altLang="zh-CN" sz="2400" dirty="0"/>
          </a:p>
          <a:p>
            <a:r>
              <a:rPr lang="en-US" altLang="zh-CN" sz="2400" dirty="0"/>
              <a:t>		CTT = 0;</a:t>
            </a:r>
            <a:endParaRPr lang="en-US" altLang="zh-CN" sz="2400" dirty="0"/>
          </a:p>
          <a:p>
            <a:r>
              <a:rPr lang="en-US" altLang="zh-CN" sz="2400" dirty="0"/>
              <a:t>		CTP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847134"/>
            <a:ext cx="3564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	#30 CR = 0;</a:t>
            </a:r>
            <a:endParaRPr lang="en-US" altLang="zh-CN" sz="2400" dirty="0"/>
          </a:p>
          <a:p>
            <a:r>
              <a:rPr lang="en-US" altLang="zh-CN" sz="2400" dirty="0"/>
              <a:t>		#20 CR = 1;</a:t>
            </a:r>
            <a:endParaRPr lang="en-US" altLang="zh-CN" sz="2400" dirty="0"/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r>
              <a:rPr lang="en-US" altLang="zh-CN" sz="2400" dirty="0"/>
              <a:t>		#30 CTT = 1;</a:t>
            </a:r>
            <a:endParaRPr lang="en-US" altLang="zh-CN" sz="2400" dirty="0"/>
          </a:p>
          <a:p>
            <a:r>
              <a:rPr lang="en-US" altLang="zh-CN" sz="2400" dirty="0"/>
              <a:t>		CTP = 1;</a:t>
            </a:r>
            <a:endParaRPr lang="en-US" altLang="zh-CN" sz="2400" dirty="0"/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510;</a:t>
            </a:r>
            <a:endParaRPr lang="en-US" altLang="zh-CN" sz="2400" dirty="0"/>
          </a:p>
          <a:p>
            <a:r>
              <a:rPr lang="en-US" altLang="zh-CN" sz="2400" dirty="0"/>
              <a:t>		CR = 0;</a:t>
            </a:r>
            <a:endParaRPr lang="en-US" altLang="zh-CN" sz="2400" dirty="0"/>
          </a:p>
          <a:p>
            <a:r>
              <a:rPr lang="en-US" altLang="zh-CN" sz="2400" dirty="0"/>
              <a:t>		#20 CR = 1;</a:t>
            </a:r>
            <a:endParaRPr lang="en-US" altLang="zh-CN" sz="2400" dirty="0"/>
          </a:p>
          <a:p>
            <a:r>
              <a:rPr lang="en-US" altLang="zh-CN" sz="2400" dirty="0"/>
              <a:t>		#500;</a:t>
            </a:r>
            <a:endParaRPr lang="en-US" altLang="zh-CN" sz="2400" dirty="0"/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7" y="2348880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MyClock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My74LS161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作为分的驱动时钟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>
                <a:sym typeface="+mn-ea"/>
              </a:rPr>
              <a:t>设计一个数字钟，使用</a:t>
            </a:r>
            <a:r>
              <a:rPr lang="en-US" altLang="zh-CN" dirty="0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进制和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进制计数器，实现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小时内时间的实时显示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下载验证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my74LS161 m0  (.CR(1'b1), 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.Ld(~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>
                <a:sym typeface="+mn-ea"/>
              </a:rPr>
              <a:t>),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.CTT(1'b1), .CTP(1'b1), .CP(clk_100ms), .D(4'b0), .Q(displaynumber[3:0]));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//1001==9时 Q=D ==》  Q=0   ==&gt;  displaynumber[3:0]=0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4281805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my74LS161 m0  (.CR(1'b1), 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.Ld(~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>
                <a:sym typeface="+mn-ea"/>
              </a:rPr>
              <a:t>),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.CTT(1'b1), .CTP(1'b1), .CP(clk_100ms), .D(4'b0), .Q(displaynumber[3:0]));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//1001==9时 Q=D ==》  Q=0   ==&gt;  displaynumber[3:0]=0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4229100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695"/>
            <a:ext cx="8229600" cy="488378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ym typeface="+mn-ea"/>
              </a:rPr>
              <a:t>my74LS161 m1(.CR(1'b1), .Ld(~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(displaynumber[6] &amp;        displaynumber[4] &amp; displaynumber[3] &amp; displaynumber[0]</a:t>
            </a:r>
            <a:r>
              <a:rPr lang="zh-CN" altLang="en-US" sz="2000">
                <a:sym typeface="+mn-ea"/>
              </a:rPr>
              <a:t>)), 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.CTT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(displaynumber[3]&amp;</a:t>
            </a:r>
            <a:r>
              <a:rPr lang="en-US" altLang="zh-CN" sz="2000">
                <a:solidFill>
                  <a:srgbClr val="00B0F0"/>
                </a:solidFill>
                <a:sym typeface="+mn-ea"/>
              </a:rPr>
              <a:t>d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isplaynumber[0])</a:t>
            </a:r>
            <a:r>
              <a:rPr lang="zh-CN" altLang="en-US" sz="2000">
                <a:sym typeface="+mn-ea"/>
              </a:rPr>
              <a:t>, 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.CTP(1'b1), .CP(clk_100ms), .D(4'b0), .Q(displaynumber[7:4]));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//0101 1001==》59   Q=D ==》  Q=0,displaynumber[7:4]=0             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CTT:1001==9时   CTT=1</a:t>
            </a:r>
            <a:r>
              <a:rPr lang="en-US" altLang="zh-CN" sz="2000">
                <a:sym typeface="+mn-ea"/>
              </a:rPr>
              <a:t>(CTP=1)</a:t>
            </a:r>
            <a:r>
              <a:rPr lang="zh-CN" altLang="en-US" sz="2000">
                <a:sym typeface="+mn-ea"/>
              </a:rPr>
              <a:t>===&gt; 计数  displaynumber[3:0]=9时 displaynumber[7:4]+1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3937635"/>
            <a:ext cx="6471285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 smtClean="0"/>
              <a:t>74LS161</a:t>
            </a:r>
            <a:r>
              <a:rPr lang="zh-CN" altLang="en-US" sz="2800" dirty="0" smtClean="0"/>
              <a:t>的工作原理和设计方法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掌握时钟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定时器的</a:t>
            </a:r>
            <a:r>
              <a:rPr lang="zh-CN" altLang="en-US" sz="2800" dirty="0"/>
              <a:t>工作原理与设计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smtClean="0"/>
              <a:t>				</a:t>
            </a:r>
            <a:r>
              <a:rPr lang="en-US" altLang="zh-CN" dirty="0" smtClean="0"/>
              <a:t>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：采用行为</a:t>
            </a:r>
            <a:r>
              <a:rPr lang="zh-CN" altLang="en-US" sz="2800" dirty="0"/>
              <a:t>描述设计同步四位二进制计数器</a:t>
            </a:r>
            <a:r>
              <a:rPr lang="en-US" altLang="zh-CN" sz="2800" dirty="0" smtClean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 smtClean="0"/>
              <a:t>74LS161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时钟应用设计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</a:t>
            </a:r>
            <a:r>
              <a:rPr kumimoji="1" lang="zh-CN" altLang="en-US" dirty="0" smtClean="0"/>
              <a:t>计数器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可灵活运用</a:t>
            </a:r>
            <a:r>
              <a:rPr kumimoji="1" lang="zh-CN" altLang="en-US" dirty="0"/>
              <a:t>在各种</a:t>
            </a:r>
            <a:r>
              <a:rPr kumimoji="1" lang="zh-CN" altLang="en-US" dirty="0" smtClean="0"/>
              <a:t>数字电路，</a:t>
            </a:r>
            <a:r>
              <a:rPr kumimoji="1" lang="zh-CN" altLang="en-US" dirty="0"/>
              <a:t>实现分频器等很多重要的功能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74LS161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状态输出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并行输入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endParaRPr kumimoji="1" lang="zh-CN" altLang="en-US" sz="280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4437112"/>
            <a:ext cx="17907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046712"/>
            <a:ext cx="177165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656312"/>
            <a:ext cx="29337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2" y="5656312"/>
            <a:ext cx="26289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 smtClean="0"/>
              <a:t>功能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同步并行置数 </a:t>
            </a:r>
            <a:endParaRPr kumimoji="1"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功能最优先 </a:t>
            </a:r>
            <a:endParaRPr kumimoji="1"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CT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endParaRPr kumimoji="1" lang="en-US" altLang="zh-CN" sz="2800" baseline="-30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演示</Application>
  <PresentationFormat>全屏显示(4:3)</PresentationFormat>
  <Paragraphs>226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实现十进制计数器</vt:lpstr>
      <vt:lpstr>实现16×16进制计数器</vt:lpstr>
      <vt:lpstr>实现50进制计数器（16进制）</vt:lpstr>
      <vt:lpstr>分钟60进制（十进制显示）</vt:lpstr>
      <vt:lpstr>数字时钟</vt:lpstr>
      <vt:lpstr>实验内容与步骤</vt:lpstr>
      <vt:lpstr>设计同步四位二进制计数器74LS161</vt:lpstr>
      <vt:lpstr>激励代码</vt:lpstr>
      <vt:lpstr>波形输出</vt:lpstr>
      <vt:lpstr>基于74LS161设计时钟应用</vt:lpstr>
      <vt:lpstr>实现十进制计数</vt:lpstr>
      <vt:lpstr>实现十进制计数</vt:lpstr>
      <vt:lpstr>实现十进制计数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生活如茶</cp:lastModifiedBy>
  <cp:revision>388</cp:revision>
  <dcterms:created xsi:type="dcterms:W3CDTF">2011-08-03T07:44:00Z</dcterms:created>
  <dcterms:modified xsi:type="dcterms:W3CDTF">2019-11-27T02:50:03Z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