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0"/>
  </p:notesMasterIdLst>
  <p:sldIdLst>
    <p:sldId id="256" r:id="rId4"/>
    <p:sldId id="314" r:id="rId5"/>
    <p:sldId id="271" r:id="rId6"/>
    <p:sldId id="315" r:id="rId7"/>
    <p:sldId id="273" r:id="rId8"/>
    <p:sldId id="274" r:id="rId9"/>
    <p:sldId id="296" r:id="rId10"/>
    <p:sldId id="297" r:id="rId11"/>
    <p:sldId id="303" r:id="rId12"/>
    <p:sldId id="298" r:id="rId13"/>
    <p:sldId id="310" r:id="rId14"/>
    <p:sldId id="299" r:id="rId15"/>
    <p:sldId id="311" r:id="rId16"/>
    <p:sldId id="300" r:id="rId17"/>
    <p:sldId id="301" r:id="rId18"/>
    <p:sldId id="304" r:id="rId19"/>
    <p:sldId id="312" r:id="rId20"/>
    <p:sldId id="302" r:id="rId21"/>
    <p:sldId id="313" r:id="rId22"/>
    <p:sldId id="284" r:id="rId23"/>
    <p:sldId id="305" r:id="rId24"/>
    <p:sldId id="306" r:id="rId25"/>
    <p:sldId id="307" r:id="rId26"/>
    <p:sldId id="308" r:id="rId27"/>
    <p:sldId id="309" r:id="rId28"/>
    <p:sldId id="26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14"/>
            <p14:sldId id="271"/>
            <p14:sldId id="315"/>
            <p14:sldId id="273"/>
            <p14:sldId id="274"/>
            <p14:sldId id="296"/>
            <p14:sldId id="297"/>
            <p14:sldId id="303"/>
            <p14:sldId id="298"/>
            <p14:sldId id="310"/>
            <p14:sldId id="299"/>
            <p14:sldId id="311"/>
            <p14:sldId id="300"/>
            <p14:sldId id="301"/>
            <p14:sldId id="304"/>
            <p14:sldId id="312"/>
            <p14:sldId id="302"/>
            <p14:sldId id="313"/>
            <p14:sldId id="284"/>
            <p14:sldId id="305"/>
            <p14:sldId id="306"/>
            <p14:sldId id="307"/>
            <p14:sldId id="308"/>
            <p14:sldId id="309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6FA"/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54" d="100"/>
          <a:sy n="54" d="100"/>
        </p:scale>
        <p:origin x="10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2016/9/17 Saturday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2016/9/17 Saturday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ifengliu@zju.edu.c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en-US" altLang="zh-CN" sz="4000" b="1" dirty="0">
                <a:solidFill>
                  <a:schemeClr val="tx1"/>
                </a:solidFill>
                <a:ea typeface="宋体" pitchFamily="2" charset="-122"/>
              </a:rPr>
              <a:t>Digital Logic Design Experiment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Haifeng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Liu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hlinkClick r:id="rId2"/>
              </a:rPr>
              <a:t>haifengliu@zju.edu.cn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http://10.71.45.100/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2016.09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</a:rPr>
              <a:t>Exp10. Principle and Design of Latch and Flip-flop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gated SR latch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738925"/>
              </p:ext>
            </p:extLst>
          </p:nvPr>
        </p:nvGraphicFramePr>
        <p:xfrm>
          <a:off x="251520" y="2276872"/>
          <a:ext cx="4101187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" name="Visio" r:id="rId3" imgW="1245715" imgH="876169" progId="Visio.Drawing.11">
                  <p:embed/>
                </p:oleObj>
              </mc:Choice>
              <mc:Fallback>
                <p:oleObj name="Visio" r:id="rId3" imgW="1245715" imgH="876169" progId="Visio.Drawing.11">
                  <p:embed/>
                  <p:pic>
                    <p:nvPicPr>
                      <p:cNvPr id="0" name="带有使能的RS触发器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76872"/>
                        <a:ext cx="4101187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带有使能的RS触发器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69545"/>
              </p:ext>
            </p:extLst>
          </p:nvPr>
        </p:nvGraphicFramePr>
        <p:xfrm>
          <a:off x="4716016" y="1556792"/>
          <a:ext cx="4164977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81864"/>
                <a:gridCol w="1109509"/>
                <a:gridCol w="15736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 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0××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Hold 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Hold 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Set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Reset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Undefined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362976"/>
              </p:ext>
            </p:extLst>
          </p:nvPr>
        </p:nvGraphicFramePr>
        <p:xfrm>
          <a:off x="4788024" y="4427314"/>
          <a:ext cx="4118717" cy="173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7" name="Visio" r:id="rId5" imgW="1135276" imgH="478878" progId="Visio.Drawing.11">
                  <p:embed/>
                </p:oleObj>
              </mc:Choice>
              <mc:Fallback>
                <p:oleObj name="Visio" r:id="rId5" imgW="1135276" imgH="478878" progId="Visio.Drawing.11">
                  <p:embed/>
                  <p:pic>
                    <p:nvPicPr>
                      <p:cNvPr id="0" name="带有使能的RS触发器符号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427314"/>
                        <a:ext cx="4118717" cy="173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80112" y="4606536"/>
            <a:ext cx="373179" cy="137954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 Latch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96336" y="4606535"/>
            <a:ext cx="373179" cy="137954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 Latch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3754760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altLang="zh-CN" sz="2400" dirty="0" smtClean="0"/>
              <a:t>C=1;R=1;S=1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	</a:t>
            </a:r>
            <a:r>
              <a:rPr lang="pt-BR" altLang="zh-CN" sz="2400" dirty="0" smtClean="0"/>
              <a:t> 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C=0;R=1;S=1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	</a:t>
            </a:r>
            <a:endParaRPr lang="zh-CN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43441"/>
            <a:ext cx="6216744" cy="193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64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 Latch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328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RS latch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uncertain </a:t>
            </a:r>
            <a:r>
              <a:rPr lang="en-US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Eliminate uncertain state</a:t>
            </a:r>
            <a:endParaRPr lang="en-US" altLang="zh-C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one data input terminal D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Q is equal to the input terminal D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Level to control 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锁存器电路图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987055"/>
              </p:ext>
            </p:extLst>
          </p:nvPr>
        </p:nvGraphicFramePr>
        <p:xfrm>
          <a:off x="230832" y="2845420"/>
          <a:ext cx="31019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" name="Visio" r:id="rId3" imgW="1463750" imgH="893905" progId="">
                  <p:embed/>
                </p:oleObj>
              </mc:Choice>
              <mc:Fallback>
                <p:oleObj name="Visio" r:id="rId3" imgW="1463750" imgH="8939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32" y="2845420"/>
                        <a:ext cx="3101975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D锁存器真值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74403"/>
              </p:ext>
            </p:extLst>
          </p:nvPr>
        </p:nvGraphicFramePr>
        <p:xfrm>
          <a:off x="3556852" y="3046715"/>
          <a:ext cx="222504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6430"/>
                <a:gridCol w="652780"/>
                <a:gridCol w="925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 D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</a:t>
                      </a:r>
                      <a:r>
                        <a:rPr lang="en-US" altLang="zh-CN" b="1" i="1" baseline="0" dirty="0" err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Hold 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Reset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Set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D锁存器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644943"/>
              </p:ext>
            </p:extLst>
          </p:nvPr>
        </p:nvGraphicFramePr>
        <p:xfrm>
          <a:off x="5781892" y="3115272"/>
          <a:ext cx="326560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" name="Visio" r:id="rId5" imgW="1135176" imgH="479028" progId="Visio.Drawing.11">
                  <p:embed/>
                </p:oleObj>
              </mc:Choice>
              <mc:Fallback>
                <p:oleObj name="Visio" r:id="rId5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892" y="3115272"/>
                        <a:ext cx="3265608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397034" y="3265436"/>
            <a:ext cx="312906" cy="1091004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Latch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06932" y="3258745"/>
            <a:ext cx="312906" cy="1091004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Latch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8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2425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C</a:t>
            </a:r>
            <a:r>
              <a:rPr lang="pt-BR" altLang="zh-CN" sz="2400" dirty="0" smtClean="0"/>
              <a:t>=1;</a:t>
            </a:r>
            <a:r>
              <a:rPr lang="en-US" altLang="zh-CN" sz="2400" dirty="0" smtClean="0"/>
              <a:t>D</a:t>
            </a:r>
            <a:r>
              <a:rPr lang="pt-BR" altLang="zh-CN" sz="2400" dirty="0" smtClean="0"/>
              <a:t>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D=0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C=0;D=1; </a:t>
            </a:r>
            <a:r>
              <a:rPr lang="pt-BR" altLang="zh-CN" sz="2400" dirty="0"/>
              <a:t>#50;</a:t>
            </a:r>
          </a:p>
          <a:p>
            <a:pPr marL="0" indent="0">
              <a:buNone/>
            </a:pPr>
            <a:r>
              <a:rPr lang="pt-BR" altLang="zh-CN" sz="2400" dirty="0" smtClean="0"/>
              <a:t>D=0</a:t>
            </a:r>
            <a:endParaRPr lang="zh-CN" alt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2856"/>
            <a:ext cx="546407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94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flip-flop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>
            <a:normAutofit fontScale="92500"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disadvantage D latch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exists data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flip——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 latch directly put in sequential circuit as a state storage elements, when the enable control signal is valid, the component will lead to the internal state value change many times, rather than remain original state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Eliminate flip,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the internal state of the latch change only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endParaRPr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Trigger(n.)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transient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input enable latch state change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Trigger(v.)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latch circuit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bistable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on the basis of latch while each trigger only one change of state.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0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flip-flop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011068"/>
            <a:ext cx="12255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3649" y="2325256"/>
            <a:ext cx="22669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Master–slave</a:t>
            </a:r>
          </a:p>
          <a:p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1926" y="3385884"/>
            <a:ext cx="226997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Edge-triggered 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  <a:endParaRPr lang="zh-CN" alt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0447" y="2973603"/>
            <a:ext cx="488315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2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DC feedback theory </a:t>
            </a:r>
            <a:r>
              <a:rPr lang="en-US" altLang="zh-CN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blocking</a:t>
            </a:r>
            <a:r>
              <a:rPr lang="en-US" altLang="zh-CN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2099" y="3849878"/>
            <a:ext cx="353376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2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different delay time of internal circuit </a:t>
            </a:r>
            <a:endParaRPr lang="zh-CN" altLang="en-US" sz="2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71900" y="764704"/>
            <a:ext cx="4311650" cy="1721523"/>
          </a:xfrm>
          <a:prstGeom prst="wedgeRoundRectCallout">
            <a:avLst>
              <a:gd name="adj1" fmla="val -42029"/>
              <a:gd name="adj2" fmla="val 64738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two latches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the master latch </a:t>
            </a:r>
            <a:r>
              <a:rPr lang="en-US" altLang="zh-CN" sz="2200" b="1" dirty="0">
                <a:solidFill>
                  <a:srgbClr val="0006F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receives 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 data under pulse control while the slave latch </a:t>
            </a:r>
            <a:r>
              <a:rPr lang="en-US" altLang="zh-CN" sz="22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changes state and hold 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after the end of the pulse.</a:t>
            </a:r>
            <a:endParaRPr lang="zh-CN" altLang="en-US" sz="22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30410" y="4483115"/>
            <a:ext cx="3193518" cy="1341450"/>
          </a:xfrm>
          <a:prstGeom prst="wedgeRoundRectCallout">
            <a:avLst>
              <a:gd name="adj1" fmla="val -1618"/>
              <a:gd name="adj2" fmla="val -70098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r>
              <a:rPr lang="en-US" altLang="zh-CN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clock edge 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rising or falling </a:t>
            </a:r>
            <a:r>
              <a:rPr lang="en-US" altLang="zh-CN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 change, other time hold</a:t>
            </a:r>
            <a:endParaRPr lang="zh-CN" altLang="en-US" sz="22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1926" y="5801091"/>
            <a:ext cx="7142040" cy="8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  <a:cs typeface="Times New Roman" panose="02020603050405020304" pitchFamily="18" charset="0"/>
              </a:rPr>
              <a:t>Common 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Master–slave 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  <a:cs typeface="Times New Roman" panose="02020603050405020304" pitchFamily="18" charset="0"/>
              </a:rPr>
              <a:t>SR 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flip-flop, 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  <a:cs typeface="Times New Roman" panose="02020603050405020304" pitchFamily="18" charset="0"/>
              </a:rPr>
              <a:t>JK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flip-flop, 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flip-flop</a:t>
            </a:r>
            <a:endParaRPr lang="zh-CN" alt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新宋体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1221815" y="2761487"/>
            <a:ext cx="266700" cy="533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0800000">
            <a:off x="1225550" y="3294887"/>
            <a:ext cx="266700" cy="5360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704847" y="3339175"/>
            <a:ext cx="355600" cy="4213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>
            <a:off x="3704848" y="3771469"/>
            <a:ext cx="355600" cy="4198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1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 </a:t>
            </a:r>
            <a:r>
              <a:rPr lang="en-US" altLang="zh-CN" dirty="0"/>
              <a:t>master-slave flip-flop</a:t>
            </a:r>
            <a:endParaRPr lang="zh-CN" altLang="en-US" dirty="0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822309" y="4391513"/>
            <a:ext cx="3901819" cy="2061823"/>
            <a:chOff x="2745" y="832"/>
            <a:chExt cx="2527" cy="1240"/>
          </a:xfrm>
        </p:grpSpPr>
        <p:sp>
          <p:nvSpPr>
            <p:cNvPr id="5" name="Freeform 46"/>
            <p:cNvSpPr>
              <a:spLocks/>
            </p:cNvSpPr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47"/>
            <p:cNvSpPr>
              <a:spLocks/>
            </p:cNvSpPr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8"/>
            <p:cNvSpPr>
              <a:spLocks/>
            </p:cNvSpPr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9"/>
            <p:cNvSpPr>
              <a:spLocks/>
            </p:cNvSpPr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0"/>
            <p:cNvSpPr>
              <a:spLocks/>
            </p:cNvSpPr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1"/>
            <p:cNvSpPr>
              <a:spLocks/>
            </p:cNvSpPr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52"/>
            <p:cNvSpPr>
              <a:spLocks/>
            </p:cNvSpPr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3"/>
            <p:cNvSpPr>
              <a:spLocks/>
            </p:cNvSpPr>
            <p:nvPr/>
          </p:nvSpPr>
          <p:spPr bwMode="auto">
            <a:xfrm flipV="1">
              <a:off x="3829" y="1973"/>
              <a:ext cx="259" cy="21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4"/>
            <p:cNvSpPr>
              <a:spLocks/>
            </p:cNvSpPr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5"/>
            <p:cNvSpPr>
              <a:spLocks/>
            </p:cNvSpPr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6"/>
            <p:cNvSpPr>
              <a:spLocks/>
            </p:cNvSpPr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57"/>
            <p:cNvSpPr>
              <a:spLocks noChangeArrowheads="1"/>
            </p:cNvSpPr>
            <p:nvPr/>
          </p:nvSpPr>
          <p:spPr bwMode="auto">
            <a:xfrm>
              <a:off x="4340" y="1171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17" name="Rectangle 58"/>
            <p:cNvSpPr>
              <a:spLocks noChangeArrowheads="1"/>
            </p:cNvSpPr>
            <p:nvPr/>
          </p:nvSpPr>
          <p:spPr bwMode="auto">
            <a:xfrm>
              <a:off x="4340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4348" y="1437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4739" y="971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4739" y="14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1" name="Freeform 62"/>
            <p:cNvSpPr>
              <a:spLocks/>
            </p:cNvSpPr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3303" y="1155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3" name="Rectangle 64"/>
            <p:cNvSpPr>
              <a:spLocks noChangeArrowheads="1"/>
            </p:cNvSpPr>
            <p:nvPr/>
          </p:nvSpPr>
          <p:spPr bwMode="auto">
            <a:xfrm>
              <a:off x="3319" y="1380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3710" y="9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3710" y="1420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6" name="Freeform 67"/>
            <p:cNvSpPr>
              <a:spLocks/>
            </p:cNvSpPr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68"/>
            <p:cNvSpPr>
              <a:spLocks noChangeArrowheads="1"/>
            </p:cNvSpPr>
            <p:nvPr/>
          </p:nvSpPr>
          <p:spPr bwMode="auto">
            <a:xfrm>
              <a:off x="2745" y="1139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2753" y="89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753" y="1373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0" name="Rectangle 71"/>
            <p:cNvSpPr>
              <a:spLocks noChangeArrowheads="1"/>
            </p:cNvSpPr>
            <p:nvPr/>
          </p:nvSpPr>
          <p:spPr bwMode="auto">
            <a:xfrm>
              <a:off x="5178" y="964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1" name="Rectangle 72"/>
            <p:cNvSpPr>
              <a:spLocks noChangeArrowheads="1"/>
            </p:cNvSpPr>
            <p:nvPr/>
          </p:nvSpPr>
          <p:spPr bwMode="auto">
            <a:xfrm>
              <a:off x="3305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" name="Group 75"/>
            <p:cNvGrpSpPr>
              <a:grpSpLocks/>
            </p:cNvGrpSpPr>
            <p:nvPr/>
          </p:nvGrpSpPr>
          <p:grpSpPr bwMode="auto">
            <a:xfrm>
              <a:off x="5170" y="1439"/>
              <a:ext cx="102" cy="165"/>
              <a:chOff x="5162" y="1559"/>
              <a:chExt cx="102" cy="165"/>
            </a:xfrm>
          </p:grpSpPr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93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0" baseline="0">
                    <a:solidFill>
                      <a:srgbClr val="000000"/>
                    </a:solidFill>
                    <a:ea typeface="宋体" pitchFamily="2" charset="-122"/>
                  </a:rPr>
                  <a:t>Q</a:t>
                </a:r>
                <a:endParaRPr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42" name="Line 77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78"/>
            <p:cNvGrpSpPr>
              <a:grpSpLocks noChangeAspect="1"/>
            </p:cNvGrpSpPr>
            <p:nvPr/>
          </p:nvGrpSpPr>
          <p:grpSpPr bwMode="auto">
            <a:xfrm>
              <a:off x="3603" y="1871"/>
              <a:ext cx="226" cy="201"/>
              <a:chOff x="1969" y="1598"/>
              <a:chExt cx="326" cy="289"/>
            </a:xfrm>
          </p:grpSpPr>
          <p:sp>
            <p:nvSpPr>
              <p:cNvPr id="39" name="AutoShape 79"/>
              <p:cNvSpPr>
                <a:spLocks noChangeAspect="1" noChangeArrowheads="1"/>
              </p:cNvSpPr>
              <p:nvPr/>
            </p:nvSpPr>
            <p:spPr bwMode="auto">
              <a:xfrm rot="5400000">
                <a:off x="1939" y="1628"/>
                <a:ext cx="289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80"/>
              <p:cNvSpPr>
                <a:spLocks noChangeAspect="1" noChangeArrowheads="1"/>
              </p:cNvSpPr>
              <p:nvPr/>
            </p:nvSpPr>
            <p:spPr bwMode="auto">
              <a:xfrm>
                <a:off x="2199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Oval 81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8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83"/>
            <p:cNvSpPr>
              <a:spLocks noChangeArrowheads="1"/>
            </p:cNvSpPr>
            <p:nvPr/>
          </p:nvSpPr>
          <p:spPr bwMode="auto">
            <a:xfrm>
              <a:off x="3104" y="120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319133" y="1185299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Comprised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two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clock-controlled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latch series,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latch's clock is inverted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 = 1, the input signal into the first latch (master latch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 = 0, the second latch (slave latch) change 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from input to output is disconnect by different clock signal value (C = 1 and C = 0)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15144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6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92896"/>
            <a:ext cx="5436096" cy="206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9512" y="1124744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R=1;S=0; #50;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R=0;S=1; #50;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R=0;S=0; #50;</a:t>
            </a:r>
          </a:p>
          <a:p>
            <a:r>
              <a:rPr lang="en-US" altLang="zh-CN" sz="2800" dirty="0"/>
              <a:t>	R=1;S=1; #50;	 </a:t>
            </a:r>
          </a:p>
          <a:p>
            <a:r>
              <a:rPr lang="en-US" altLang="zh-CN" sz="2800" dirty="0"/>
              <a:t>end</a:t>
            </a:r>
          </a:p>
          <a:p>
            <a:r>
              <a:rPr lang="en-US" altLang="zh-CN" sz="2800" dirty="0"/>
              <a:t>always begin</a:t>
            </a:r>
          </a:p>
          <a:p>
            <a:r>
              <a:rPr lang="en-US" altLang="zh-CN" sz="2800" dirty="0"/>
              <a:t>	C=0;#20;</a:t>
            </a:r>
          </a:p>
          <a:p>
            <a:r>
              <a:rPr lang="en-US" altLang="zh-CN" sz="2800" dirty="0"/>
              <a:t>	C=1;#20;</a:t>
            </a:r>
          </a:p>
          <a:p>
            <a:r>
              <a:rPr lang="en-US" altLang="zh-CN" sz="2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7760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ositive </a:t>
            </a:r>
            <a:r>
              <a:rPr lang="en-US" altLang="zh-CN" dirty="0"/>
              <a:t>edge maintain Obstructive D flip-flop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562736"/>
              </p:ext>
            </p:extLst>
          </p:nvPr>
        </p:nvGraphicFramePr>
        <p:xfrm>
          <a:off x="251520" y="1844824"/>
          <a:ext cx="4422087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" name="Visio" r:id="rId3" imgW="1996055" imgH="1819380" progId="Visio.Drawing.11">
                  <p:embed/>
                </p:oleObj>
              </mc:Choice>
              <mc:Fallback>
                <p:oleObj name="Visio" r:id="rId3" imgW="1996055" imgH="1819380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44824"/>
                        <a:ext cx="4422087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871045"/>
              </p:ext>
            </p:extLst>
          </p:nvPr>
        </p:nvGraphicFramePr>
        <p:xfrm>
          <a:off x="5868144" y="4077072"/>
          <a:ext cx="1776412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" name="Visio" r:id="rId5" imgW="1028034" imgH="1306094" progId="Visio.Drawing.11">
                  <p:embed/>
                </p:oleObj>
              </mc:Choice>
              <mc:Fallback>
                <p:oleObj name="Visio" r:id="rId5" imgW="1028034" imgH="1306094" progId="Visio.Drawing.11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077072"/>
                        <a:ext cx="1776412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6359"/>
              </p:ext>
            </p:extLst>
          </p:nvPr>
        </p:nvGraphicFramePr>
        <p:xfrm>
          <a:off x="4980304" y="1628800"/>
          <a:ext cx="3840168" cy="22383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3542"/>
                <a:gridCol w="827500"/>
                <a:gridCol w="620206"/>
                <a:gridCol w="620206"/>
                <a:gridCol w="534357"/>
                <a:gridCol w="534357"/>
              </a:tblGrid>
              <a:tr h="38418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异步控制</a:t>
                      </a:r>
                      <a:endParaRPr lang="zh-CN" altLang="en-US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上升沿触发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S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</a:t>
                      </a:r>
                      <a:r>
                        <a:rPr lang="en-US" altLang="zh-CN" b="1" i="1" baseline="-2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P</a:t>
                      </a:r>
                      <a:endParaRPr lang="zh-CN" altLang="en-US" b="1" i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D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↑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↑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0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D </a:t>
            </a:r>
            <a:r>
              <a:rPr lang="en-US" altLang="zh-CN" sz="2800" dirty="0"/>
              <a:t>= 0; </a:t>
            </a:r>
            <a:r>
              <a:rPr lang="en-US" altLang="zh-CN" sz="2800" dirty="0" smtClean="0"/>
              <a:t>#150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D </a:t>
            </a:r>
            <a:r>
              <a:rPr lang="en-US" altLang="zh-CN" sz="2800" dirty="0"/>
              <a:t>= 1; </a:t>
            </a:r>
            <a:r>
              <a:rPr lang="en-US" altLang="zh-CN" sz="2800" dirty="0" smtClean="0"/>
              <a:t>#150</a:t>
            </a:r>
            <a:r>
              <a:rPr lang="en-US" altLang="zh-CN" sz="2800" dirty="0"/>
              <a:t>;	 </a:t>
            </a:r>
          </a:p>
          <a:p>
            <a:r>
              <a:rPr lang="en-US" altLang="zh-CN" sz="2800" dirty="0" smtClean="0"/>
              <a:t>end</a:t>
            </a:r>
          </a:p>
          <a:p>
            <a:endParaRPr lang="en-US" altLang="zh-CN" sz="2800" dirty="0"/>
          </a:p>
          <a:p>
            <a:r>
              <a:rPr lang="en-US" altLang="zh-CN" sz="2800" dirty="0"/>
              <a:t>always begin</a:t>
            </a:r>
          </a:p>
          <a:p>
            <a:r>
              <a:rPr lang="en-US" altLang="zh-CN" sz="2800" dirty="0"/>
              <a:t>	C=0</a:t>
            </a:r>
            <a:r>
              <a:rPr lang="en-US" altLang="zh-CN" sz="2800" dirty="0" smtClean="0"/>
              <a:t>; #50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	C=1</a:t>
            </a:r>
            <a:r>
              <a:rPr lang="en-US" altLang="zh-CN" sz="2800" dirty="0" smtClean="0"/>
              <a:t>; #50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end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581895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97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Materials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Principle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and Steps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11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 Content and 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basic SR latch, and verify function and timing problems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 latch, and verify function and timing problems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latch, and verify function and timing problems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SR master-slave flip-flop, and verify function and timing problems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D flip-flop, and verify function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Basic </a:t>
            </a:r>
            <a:r>
              <a:rPr lang="en-US" altLang="zh-CN" dirty="0"/>
              <a:t>SR Latch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MyLATCHS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source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SR_LATCH.sch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schematic diagram to design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NAND2 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ealize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8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Gated </a:t>
            </a:r>
            <a:r>
              <a:rPr lang="en-US" altLang="zh-CN" dirty="0"/>
              <a:t>SR Latch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source file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CSR_LATCH.sch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schematic diagram to design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NAND2 to realize 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flip)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CSR_LATCH.sym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88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 Latch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source file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D_LATCH.sch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schematic diagram to design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NAND2 to realize 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(include flip)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0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SR master-slave flip-flop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source file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MS_FLIPFLOP.sch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schematic diagram to design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 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CSR_LATCH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One-time sampling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15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 flip-flop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source file </a:t>
            </a:r>
            <a:r>
              <a:rPr lang="en-US" altLang="zh-CN" dirty="0" err="1" smtClean="0"/>
              <a:t>D_FLIPFLOP.sch</a:t>
            </a:r>
            <a:endParaRPr lang="en-US" altLang="zh-CN" dirty="0" smtClean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schematic diagram to design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realize </a:t>
            </a:r>
          </a:p>
          <a:p>
            <a:endParaRPr lang="en-US" altLang="zh-CN" dirty="0" smtClean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90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Experiment Purpose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composing condition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principle of latch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latches and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flip-flops</a:t>
            </a:r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 basic functions of SR latch, gated SR latch, D latch, SR latch, D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problem of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SR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latch, gated SR latch, D latch, SR latch, D flip-flop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Instruments and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Instruments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with ISE 14.7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SWORD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 		1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basic SR latch, and verify function and timing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 latch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verify function and timing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latch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verify function and timing problems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SR master-slave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verify function and timing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D flip-flop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verify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Principle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conditions to compose a latch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long-term stability of a given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two stable states: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certain conditions it can change logic state at any time , namely: set or set to 0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basic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latch: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 Latch, 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Latch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Latch has two stable states, known as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circuit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SR</a:t>
            </a:r>
            <a:r>
              <a:rPr lang="en-US" altLang="zh-CN" dirty="0"/>
              <a:t> </a:t>
            </a:r>
            <a:r>
              <a:rPr lang="en-US" altLang="zh-CN" dirty="0"/>
              <a:t>Latch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248917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Cross </a:t>
            </a:r>
            <a:r>
              <a:rPr lang="en-US" altLang="zh-CN" sz="2800" dirty="0"/>
              <a:t>link input and output of two </a:t>
            </a:r>
            <a:r>
              <a:rPr lang="en-US" altLang="zh-CN" sz="2800" dirty="0" smtClean="0"/>
              <a:t>input </a:t>
            </a:r>
            <a:r>
              <a:rPr lang="en-US" altLang="zh-CN" sz="2800" dirty="0"/>
              <a:t>inverting logic device, the other input as the external information output terminal, it constitutes the most simple </a:t>
            </a:r>
            <a:r>
              <a:rPr lang="en-US" altLang="zh-CN" sz="2800" dirty="0">
                <a:solidFill>
                  <a:srgbClr val="FF0000"/>
                </a:solidFill>
              </a:rPr>
              <a:t>SR </a:t>
            </a:r>
            <a:r>
              <a:rPr lang="en-US" altLang="zh-CN" sz="2800" dirty="0" smtClean="0">
                <a:solidFill>
                  <a:srgbClr val="FF0000"/>
                </a:solidFill>
              </a:rPr>
              <a:t>latch.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477608"/>
              </p:ext>
            </p:extLst>
          </p:nvPr>
        </p:nvGraphicFramePr>
        <p:xfrm>
          <a:off x="4948881" y="5085184"/>
          <a:ext cx="3583559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" name="Visio" r:id="rId3" imgW="1135176" imgH="479028" progId="Visio.Drawing.11">
                  <p:embed/>
                </p:oleObj>
              </mc:Choice>
              <mc:Fallback>
                <p:oleObj name="Visio" r:id="rId3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881" y="5085184"/>
                        <a:ext cx="3583559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54709"/>
              </p:ext>
            </p:extLst>
          </p:nvPr>
        </p:nvGraphicFramePr>
        <p:xfrm>
          <a:off x="539553" y="3429000"/>
          <a:ext cx="3600400" cy="234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" name="Visio" r:id="rId5" imgW="1094439" imgH="712641" progId="Visio.Drawing.11">
                  <p:embed/>
                </p:oleObj>
              </mc:Choice>
              <mc:Fallback>
                <p:oleObj name="Visio" r:id="rId5" imgW="1094439" imgH="712641" progId="Visio.Drawing.11">
                  <p:embed/>
                  <p:pic>
                    <p:nvPicPr>
                      <p:cNvPr id="0" name="或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3429000"/>
                        <a:ext cx="3600400" cy="2345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或非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82818"/>
              </p:ext>
            </p:extLst>
          </p:nvPr>
        </p:nvGraphicFramePr>
        <p:xfrm>
          <a:off x="4886251" y="3011770"/>
          <a:ext cx="3286149" cy="18573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4709"/>
                <a:gridCol w="964087"/>
                <a:gridCol w="1367353"/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Hold 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Set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Reset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Undefined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373414" y="5272430"/>
            <a:ext cx="312906" cy="1073371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SR Latch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15970" y="5247129"/>
            <a:ext cx="312906" cy="1073371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SR Latch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10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 Latch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98613"/>
              </p:ext>
            </p:extLst>
          </p:nvPr>
        </p:nvGraphicFramePr>
        <p:xfrm>
          <a:off x="4355976" y="4077072"/>
          <a:ext cx="4460007" cy="188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Visio" r:id="rId3" imgW="1135176" imgH="479028" progId="Visio.Drawing.11">
                  <p:embed/>
                </p:oleObj>
              </mc:Choice>
              <mc:Fallback>
                <p:oleObj name="Visio" r:id="rId3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077072"/>
                        <a:ext cx="4460007" cy="1882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377857"/>
              </p:ext>
            </p:extLst>
          </p:nvPr>
        </p:nvGraphicFramePr>
        <p:xfrm>
          <a:off x="467544" y="2420888"/>
          <a:ext cx="3647033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Visio" r:id="rId5" imgW="1094439" imgH="712641" progId="Visio.Drawing.11">
                  <p:embed/>
                </p:oleObj>
              </mc:Choice>
              <mc:Fallback>
                <p:oleObj name="Visio" r:id="rId5" imgW="1094439" imgH="712641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20888"/>
                        <a:ext cx="3647033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与非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21656"/>
              </p:ext>
            </p:extLst>
          </p:nvPr>
        </p:nvGraphicFramePr>
        <p:xfrm>
          <a:off x="4788024" y="1628800"/>
          <a:ext cx="3429025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6218"/>
                <a:gridCol w="1006004"/>
                <a:gridCol w="14268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Undefined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Reset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Set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Hold 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220072" y="4328302"/>
            <a:ext cx="373179" cy="137954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 Latch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80312" y="4328301"/>
            <a:ext cx="373179" cy="137954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 Latch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7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zh-CN" alt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67" y="2420888"/>
            <a:ext cx="611212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36244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924</Words>
  <Application>Microsoft Office PowerPoint</Application>
  <PresentationFormat>全屏显示(4:3)</PresentationFormat>
  <Paragraphs>272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Digital Logic Design Experiment</vt:lpstr>
      <vt:lpstr>Outline</vt:lpstr>
      <vt:lpstr>Experiment Purpose</vt:lpstr>
      <vt:lpstr>Instruments and Materials</vt:lpstr>
      <vt:lpstr>Experiment Task</vt:lpstr>
      <vt:lpstr>Experiment Principle</vt:lpstr>
      <vt:lpstr>SR Latch (1)</vt:lpstr>
      <vt:lpstr>SR Latch (2)</vt:lpstr>
      <vt:lpstr>Simulation</vt:lpstr>
      <vt:lpstr>gated SR latch</vt:lpstr>
      <vt:lpstr>Simulation</vt:lpstr>
      <vt:lpstr>D Latch</vt:lpstr>
      <vt:lpstr>Simulation</vt:lpstr>
      <vt:lpstr>flip-flop</vt:lpstr>
      <vt:lpstr>flip-flop</vt:lpstr>
      <vt:lpstr>SR master-slave flip-flop</vt:lpstr>
      <vt:lpstr>Simulation</vt:lpstr>
      <vt:lpstr>Positive edge maintain Obstructive D flip-flop</vt:lpstr>
      <vt:lpstr>Simulation</vt:lpstr>
      <vt:lpstr>Experiment Content and Step</vt:lpstr>
      <vt:lpstr>Basic SR Latch</vt:lpstr>
      <vt:lpstr>Gated SR Latch</vt:lpstr>
      <vt:lpstr>D Latch</vt:lpstr>
      <vt:lpstr>SR master-slave flip-flop</vt:lpstr>
      <vt:lpstr>D flip-flop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卫露宁</cp:lastModifiedBy>
  <cp:revision>332</cp:revision>
  <dcterms:created xsi:type="dcterms:W3CDTF">2011-08-03T07:44:17Z</dcterms:created>
  <dcterms:modified xsi:type="dcterms:W3CDTF">2016-09-17T12:32:36Z</dcterms:modified>
</cp:coreProperties>
</file>