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304" r:id="rId4"/>
    <p:sldId id="305" r:id="rId5"/>
    <p:sldId id="296" r:id="rId6"/>
    <p:sldId id="302" r:id="rId7"/>
    <p:sldId id="297" r:id="rId8"/>
    <p:sldId id="340" r:id="rId9"/>
    <p:sldId id="312" r:id="rId10"/>
    <p:sldId id="341" r:id="rId11"/>
    <p:sldId id="299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39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23454;&#39564;2%20&#25968;&#25454;&#35760;&#2440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23454;&#39564;2%20&#25968;&#25454;&#35760;&#2440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23454;&#39564;2%20&#25968;&#25454;&#35760;&#2440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82\Desktop\&#31639;&#27861;%20&#23454;&#39564;2\&#23454;&#39564;2%20&#25968;&#25454;&#35760;&#2440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3.6</c:v>
                </c:pt>
                <c:pt idx="11">
                  <c:v>3.9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4.0999999999999996</c:v>
                </c:pt>
                <c:pt idx="11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97-47A4-A38B-50179E8AB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6208287"/>
        <c:axId val="1606196639"/>
      </c:scatterChart>
      <c:valAx>
        <c:axId val="1606208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196639"/>
        <c:crosses val="autoZero"/>
        <c:crossBetween val="midCat"/>
      </c:valAx>
      <c:valAx>
        <c:axId val="160619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208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蛮力法实际效率与理论效率对比图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实测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Sheet1!$B$7:$G$7</c:f>
              <c:numCache>
                <c:formatCode>General</c:formatCode>
                <c:ptCount val="6"/>
                <c:pt idx="0">
                  <c:v>34016.400000000001</c:v>
                </c:pt>
                <c:pt idx="1">
                  <c:v>329171.8</c:v>
                </c:pt>
                <c:pt idx="2">
                  <c:v>869865</c:v>
                </c:pt>
                <c:pt idx="3">
                  <c:v>1659101</c:v>
                </c:pt>
                <c:pt idx="4">
                  <c:v>2803017</c:v>
                </c:pt>
                <c:pt idx="5">
                  <c:v>3315246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8D-4A7B-BD2F-040345A19469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理论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Sheet1!$B$1:$G$1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Sheet1!$B$8:$G$8</c:f>
              <c:numCache>
                <c:formatCode>General</c:formatCode>
                <c:ptCount val="6"/>
                <c:pt idx="0">
                  <c:v>34016.400000000001</c:v>
                </c:pt>
                <c:pt idx="1">
                  <c:v>306147.60000000003</c:v>
                </c:pt>
                <c:pt idx="2">
                  <c:v>850410</c:v>
                </c:pt>
                <c:pt idx="3">
                  <c:v>1666803.6</c:v>
                </c:pt>
                <c:pt idx="4">
                  <c:v>2755328.4</c:v>
                </c:pt>
                <c:pt idx="5">
                  <c:v>3401640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8D-4A7B-BD2F-040345A19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235232"/>
        <c:axId val="1329240224"/>
      </c:scatterChart>
      <c:valAx>
        <c:axId val="132923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点数</a:t>
                </a:r>
                <a:r>
                  <a:rPr lang="en-US"/>
                  <a:t>N/</a:t>
                </a:r>
                <a:r>
                  <a:rPr lang="zh-CN"/>
                  <a:t>万个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9240224"/>
        <c:crosses val="autoZero"/>
        <c:crossBetween val="midCat"/>
      </c:valAx>
      <c:valAx>
        <c:axId val="132924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运行时间</a:t>
                </a:r>
                <a:r>
                  <a:rPr lang="en-US"/>
                  <a:t>/ms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9235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分治法实测与理论对比图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611304734449178"/>
          <c:y val="0.27926507940149192"/>
          <c:w val="0.7974968805128867"/>
          <c:h val="0.5288813690975698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Sheet1!$H$12</c:f>
              <c:strCache>
                <c:ptCount val="1"/>
                <c:pt idx="0">
                  <c:v>实测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Sheet1!$I$1:$N$1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Sheet1!$I$12:$N$12</c:f>
              <c:numCache>
                <c:formatCode>General</c:formatCode>
                <c:ptCount val="6"/>
                <c:pt idx="0">
                  <c:v>187.9</c:v>
                </c:pt>
                <c:pt idx="1">
                  <c:v>605.79999999999995</c:v>
                </c:pt>
                <c:pt idx="2">
                  <c:v>1073.2</c:v>
                </c:pt>
                <c:pt idx="3">
                  <c:v>1537.1</c:v>
                </c:pt>
                <c:pt idx="4">
                  <c:v>2007.3</c:v>
                </c:pt>
                <c:pt idx="5">
                  <c:v>2246.4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1-4C88-AA54-4CC38DE2A8C5}"/>
            </c:ext>
          </c:extLst>
        </c:ser>
        <c:ser>
          <c:idx val="1"/>
          <c:order val="1"/>
          <c:tx>
            <c:strRef>
              <c:f>Sheet1!$H$13</c:f>
              <c:strCache>
                <c:ptCount val="1"/>
                <c:pt idx="0">
                  <c:v>理论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Sheet1!$I$1:$N$1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Sheet1!$I$13:$N$13</c:f>
              <c:numCache>
                <c:formatCode>General</c:formatCode>
                <c:ptCount val="6"/>
                <c:pt idx="0">
                  <c:v>187.9</c:v>
                </c:pt>
                <c:pt idx="1">
                  <c:v>617.49065025709479</c:v>
                </c:pt>
                <c:pt idx="2">
                  <c:v>1070.8364638147377</c:v>
                </c:pt>
                <c:pt idx="3">
                  <c:v>1537.6114904061503</c:v>
                </c:pt>
                <c:pt idx="4">
                  <c:v>2013.8439015425686</c:v>
                </c:pt>
                <c:pt idx="5">
                  <c:v>2254.7999999999997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11-4C88-AA54-4CC38DE2A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3024207"/>
        <c:axId val="1193022543"/>
      </c:scatterChart>
      <c:valAx>
        <c:axId val="1193024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点数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022543"/>
        <c:crosses val="autoZero"/>
        <c:crossBetween val="midCat"/>
      </c:valAx>
      <c:valAx>
        <c:axId val="119302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024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常规与</a:t>
            </a:r>
            <a:r>
              <a:rPr lang="en-US" altLang="zh-CN" dirty="0"/>
              <a:t>6</a:t>
            </a:r>
            <a:r>
              <a:rPr lang="zh-CN" altLang="en-US" dirty="0"/>
              <a:t>点解法效率比较图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Sheet1!$P$18</c:f>
              <c:strCache>
                <c:ptCount val="1"/>
                <c:pt idx="0">
                  <c:v>常规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Sheet1!$Q$1:$V$1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Sheet1!$Q$18:$V$18</c:f>
              <c:numCache>
                <c:formatCode>General</c:formatCode>
                <c:ptCount val="6"/>
                <c:pt idx="0">
                  <c:v>181.9</c:v>
                </c:pt>
                <c:pt idx="1">
                  <c:v>642.70000000000005</c:v>
                </c:pt>
                <c:pt idx="2">
                  <c:v>1236.8</c:v>
                </c:pt>
                <c:pt idx="3">
                  <c:v>1690.5</c:v>
                </c:pt>
                <c:pt idx="4">
                  <c:v>2463.3000000000002</c:v>
                </c:pt>
                <c:pt idx="5">
                  <c:v>2967.5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64-403D-B66A-531CFAC4CA6B}"/>
            </c:ext>
          </c:extLst>
        </c:ser>
        <c:ser>
          <c:idx val="1"/>
          <c:order val="1"/>
          <c:tx>
            <c:strRef>
              <c:f>Sheet1!$P$19</c:f>
              <c:strCache>
                <c:ptCount val="1"/>
                <c:pt idx="0">
                  <c:v>6点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Sheet1!$Q$1:$V$1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Sheet1!$Q$19:$V$19</c:f>
              <c:numCache>
                <c:formatCode>General</c:formatCode>
                <c:ptCount val="6"/>
                <c:pt idx="0">
                  <c:v>187.9</c:v>
                </c:pt>
                <c:pt idx="1">
                  <c:v>605.79999999999995</c:v>
                </c:pt>
                <c:pt idx="2">
                  <c:v>1073.2</c:v>
                </c:pt>
                <c:pt idx="3">
                  <c:v>1537.1</c:v>
                </c:pt>
                <c:pt idx="4">
                  <c:v>2007.3</c:v>
                </c:pt>
                <c:pt idx="5">
                  <c:v>2246.4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64-403D-B66A-531CFAC4C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148895"/>
        <c:axId val="1286150143"/>
      </c:scatterChart>
      <c:valAx>
        <c:axId val="1286148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点数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150143"/>
        <c:crosses val="autoZero"/>
        <c:crossBetween val="midCat"/>
      </c:valAx>
      <c:valAx>
        <c:axId val="12861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1488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蛮力法与分治法的效率比较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蛮力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Sheet1!$B$32:$G$32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Sheet1!$B$33:$G$33</c:f>
              <c:numCache>
                <c:formatCode>General</c:formatCode>
                <c:ptCount val="6"/>
                <c:pt idx="0">
                  <c:v>34016.400000000001</c:v>
                </c:pt>
                <c:pt idx="1">
                  <c:v>329171.8</c:v>
                </c:pt>
                <c:pt idx="2">
                  <c:v>869865</c:v>
                </c:pt>
                <c:pt idx="3">
                  <c:v>1659101</c:v>
                </c:pt>
                <c:pt idx="4">
                  <c:v>2803017</c:v>
                </c:pt>
                <c:pt idx="5">
                  <c:v>3315246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3E-4D3B-AEBF-692D11CF29E1}"/>
            </c:ext>
          </c:extLst>
        </c:ser>
        <c:ser>
          <c:idx val="1"/>
          <c:order val="1"/>
          <c:tx>
            <c:strRef>
              <c:f>Sheet1!$A$34</c:f>
              <c:strCache>
                <c:ptCount val="1"/>
                <c:pt idx="0">
                  <c:v>实测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Sheet1!$B$32:$G$32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</c:numCache>
            </c:numRef>
          </c:xVal>
          <c:yVal>
            <c:numRef>
              <c:f>Sheet1!$B$34:$G$34</c:f>
              <c:numCache>
                <c:formatCode>General</c:formatCode>
                <c:ptCount val="6"/>
                <c:pt idx="0">
                  <c:v>187.9</c:v>
                </c:pt>
                <c:pt idx="1">
                  <c:v>605.79999999999995</c:v>
                </c:pt>
                <c:pt idx="2">
                  <c:v>1073.2</c:v>
                </c:pt>
                <c:pt idx="3">
                  <c:v>1537.1</c:v>
                </c:pt>
                <c:pt idx="4">
                  <c:v>2007.3</c:v>
                </c:pt>
                <c:pt idx="5">
                  <c:v>2246.4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3E-4D3B-AEBF-692D11CF2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7507455"/>
        <c:axId val="1457501631"/>
      </c:scatterChart>
      <c:valAx>
        <c:axId val="1457507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点数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501631"/>
        <c:crosses val="autoZero"/>
        <c:crossBetween val="midCat"/>
      </c:valAx>
      <c:valAx>
        <c:axId val="145750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507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3:38.7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7.2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1214 0,'-4'1,"1"-1,-1 1,0 0,1 0,-1 0,1 0,-1 1,1 0,-1-1,1 1,0 0,0 1,-3 2,-20 17,1 1,1 1,2 1,-23 31,32-40,-61 83,-85 147,117-173,-3-2,-3-3,-84 92,80-107,-2-2,-3-3,-113 75,156-114,0-1,-1 0,0-1,0-1,-1 0,0-1,-31 6,24-9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23.2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131 357,'0'12,"-7"23,-1 12,-3 12,0 4,0-7,1-4,2-6,0-10,-5-28,-1-28,3-30,2-24,4-18,2-12,2-4,0 10,2 19,-1 20,1 17,2 15,8 12,5 13,-1 9,3 15,0 11,1 9,-1 0,-1 5,-4-2,-3-5,-2-1,0-7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5:53.0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5:56.1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5:58.1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02.1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03.9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05.8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06.8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09.1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3:39.9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1 716,'0'-31,"1"1,1 0,1 0,12-45,-4 32,-4 15,1 0,17-38,-24 62,1 0,0 1,0 0,0-1,0 1,1 0,3-4,-6 7,1 0,-1-1,0 1,1 0,-1 0,1-1,-1 1,1 0,-1 0,0 0,1 0,-1 0,1-1,-1 1,1 0,-1 0,1 0,-1 0,1 0,-1 1,1-1,-1 0,1 0,0 0,0 1,0 0,0 0,0 0,0 0,0 0,0 0,0 0,0 0,-1 0,1 1,0-1,-1 0,1 2,6 16,-2 1,-1-1,0 1,-1 0,0 38,-2-35,3 283,-4-299,-1-12,1-18,-23-417,7 124,16 270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10.6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8:26:12.6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0:5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123 159 24575,'1'40'0,"0"-24"0,0 0 0,-2 0 0,0 0 0,-4 22 0,4-35 0,0 0 0,0 1 0,-1-1 0,1 0 0,-4 4 0,5-7 0,0 0 0,0 1 0,0-1 0,0 0 0,-1 1 0,1-1 0,0 0 0,0 1 0,0-1 0,-1 0 0,1 0 0,0 1 0,-1-1 0,1 0 0,0 0 0,0 1 0,-1-1 0,1 0 0,0 0 0,-1 0 0,1 0 0,0 0 0,-1 0 0,1 1 0,0-1 0,-1 0 0,1 0 0,-1 0 0,1 0 0,0 0 0,-1 0 0,1 0 0,0 0 0,-1-1 0,1 1 0,0 0 0,-1 0 0,1 0 0,0 0 0,-1 0 0,1-1 0,0 1 0,-1 0 0,1 0 0,0 0 0,-1-1 0,1 1 0,0 0 0,0 0 0,0-1 0,-1 1 0,1 0 0,0-1 0,0 1 0,0 0 0,-1-1 0,1 1 0,0 0 0,0-1 0,0 1 0,0 0 0,0-2 0,-2-4 0,0-2 0,0 1 0,1 0 0,0 0 0,0-14 0,3-40 0,0 34 0,8-42 0,-8 61 0,0 1 0,0-1 0,1 0 0,0 1 0,0-1 0,1 1 0,0 0 0,0 0 0,9-12 0,-11 17 0,0 0 0,0 1 0,0-1 0,0 0 0,0 1 0,0-1 0,0 1 0,0 0 0,1-1 0,-1 1 0,0 0 0,1 1 0,-1-1 0,1 0 0,-1 1 0,1-1 0,-1 1 0,4 0 0,-3 0 0,-1 0 0,1 1 0,0 0 0,0 0 0,0 0 0,-1 0 0,1 0 0,-1 0 0,1 1 0,-1-1 0,1 1 0,-1-1 0,0 1 0,1 0 0,-1 0 0,2 2 0,-4-2 0,9 6 0,-1 1 0,0 0 0,-1 1 0,12 20 0,-18-28 0,0 1 0,1 0 0,-1 0 0,-1 0 0,1-1 0,0 1 0,-1 0 0,1 0 0,-1 0 0,0 0 0,0 0 0,0 0 0,-1 0 0,1 0 0,-1 0 0,1 0 0,-1 0 0,0 0 0,0-1 0,0 1 0,-1 0 0,1-1 0,-1 1 0,1-1 0,-4 4 0,3-3 0,-1 0 0,0 0 0,0-1 0,0 1 0,0-1 0,-1 0 0,1 0 0,-1 0 0,1 0 0,-1-1 0,0 1 0,1-1 0,-1 0 0,0 0 0,-5 0 0,-6 1 0,-1-1 0,-24-2 0,24 1 0,5-1 0,-1 1 0,-1 0 0,-22-5 0,32 4 0,0 0 0,0 1 0,0-2 0,0 1 0,0 0 0,0-1 0,0 1 0,0-1 0,0 0 0,1 0 0,-1 0 0,1 0 0,0 0 0,-1 0 0,-3-6 0,6 7 0,-1 1 0,1-1 0,-1 0 0,1 1 0,-1-1 0,1 0 0,0 0 0,-1 0 0,1 1 0,0-1 0,0 0 0,0 0 0,-1 0 0,1 0 0,0 1 0,0-1 0,0 0 0,0 0 0,1 0 0,-1 0 0,0 1 0,0-1 0,0 0 0,1 0 0,-1 0 0,0 0 0,1 0 0,0 0 0,1-1 0,-1 1 0,0 0 0,1 0 0,-1 0 0,1 0 0,-1 0 0,1 0 0,-1 1 0,1-1 0,-1 0 0,4 0 0,4-1 0,1 0 0,-1 1 0,17-1 0,-8 1 0,-3 1 0,1 0 0,30 3 0,-42-2 0,0 0 0,0 0 0,0 0 0,0 0 0,0 0 0,0 1 0,-1 0 0,1 0 0,-1 0 0,1 0 0,-1 1 0,0-1 0,0 1 0,0 0 0,0 0 0,3 4 0,-3-3 0,1 1 0,-1 0 0,-1 0 0,1 0 0,-1 0 0,0 0 0,0 1 0,2 9 0,-6-15 0,-2-6 0,-6-9 0,-51-90 0,49 85-1365,4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3:50.6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0,'0'2,"-1"0,1-1,0 1,-1 0,1 0,0-1,0 1,1 0,-1 0,0-1,0 1,1 0,-1-1,1 1,0 0,-1-1,1 1,0-1,0 1,0-1,1 2,1 1,10 15,1 0,1-1,0-1,2 0,30 24,1-3,2-1,2-3,1-2,62 27,-40-27,1-2,138 32,-55-31,0-7,171 4,322-20,-602-9,65-1,126 3,-234-1,0 1,0 0,0 0,0 0,0 1,8 3,-13-4,0-1,-1 2,1-1,0 0,0 0,-1 1,1-1,-1 1,1-1,-1 1,1-1,-1 1,0 0,0 0,0 0,0 0,0 0,0 0,-1 0,1 0,-1 0,1 0,-1 3,1 14,0-1,-4 27,0 10,17 132,-4-89,-4-31,15 72,-20-133,1 0,0 0,0 0,0 0,0 0,1-1,0 1,6 6,-6-8,0-1,0 0,1 0,-1 0,1 0,0 0,-1-1,1 0,1 0,-1 0,0 0,7 1,12 3,0-1,0-1,26 0,73-2,-78-2,145-1,-152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196 189 24575,'0'1'0,"0"-1"0,0 1 0,0 0 0,0-1 0,-1 1 0,1-1 0,0 1 0,0-1 0,-1 1 0,1-1 0,0 1 0,-1-1 0,1 0 0,0 1 0,-1-1 0,1 1 0,-1-1 0,1 0 0,-1 1 0,1-1 0,-1 0 0,1 0 0,-1 1 0,-15 4 0,12-4 0,-57 13 0,5-3 0,54-10 0,-1 0 0,1 0 0,0-1 0,-1 0 0,1 1 0,-1-1 0,1 0 0,-1 0 0,1-1 0,-1 1 0,1 0 0,-1-1 0,1 1 0,-4-2 0,6 1 0,-1 1 0,0-1 0,0 1 0,1-1 0,-1 1 0,1-1 0,-1 1 0,0-1 0,1 1 0,-1-1 0,1 0 0,-1 1 0,1-1 0,0 0 0,-1 0 0,1 1 0,0-1 0,-1-1 0,1 0 0,0 0 0,0 1 0,0-1 0,0 0 0,0 0 0,0 1 0,1-1 0,-1 0 0,0 1 0,1-1 0,1-3 0,4-8 0,1 1 0,0 0 0,0 0 0,17-18 0,-6 10 0,31-28 0,-43 43 0,0 0 0,1 1 0,-1-1 0,1 1 0,0 0 0,0 1 0,0 0 0,1 0 0,-1 0 0,1 1 0,0 0 0,-1 1 0,1 0 0,12-1 0,-22 3 0,-1-1 0,0 1 0,0-1 0,0 1 0,1 0 0,-1 0 0,0 0 0,1 1 0,-1-1 0,1 1 0,0-1 0,-1 1 0,1 0 0,0 0 0,0 0 0,0 0 0,0 0 0,0 0 0,1 1 0,-1-1 0,1 0 0,-2 4 0,-1 5 7,1 0-1,-2 15 0,1-5-1390,0-1-5442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24575,'-3'6'0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24575,'-3'-3'0</inkml:trace>
  <inkml:trace contextRef="#ctx0" brushRef="#br0" timeOffset="1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0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 24575,'0'0'-8191</inkml:trace>
  <inkml:trace contextRef="#ctx0" brushRef="#br0" timeOffset="1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0.9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5:51:1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1.2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2.66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2039,'-1'3,"-1"-1,1 0,0 0,0 1,0-1,0 0,0 1,1-1,-1 1,1-1,0 1,0-1,0 1,0 0,0 2,0 1,1 41,3 0,10 55,30 87,-44-187,1 1,0-1,0 1,0-1,0 1,0-1,2 3,-3-5,0 0,0 0,0 0,0 0,1 0,-1 1,0-1,0 0,0 0,0 0,0 0,0 0,0 0,1 0,-1 0,0 0,0 0,0 0,0 0,0 0,0 0,0 0,0 0,1 0,-1-1,0 1,0 0,0 0,0 0,0 0,0 0,0 0,0 0,0 0,1 0,-1 0,0 0,0 0,0-1,0 1,0 0,0 0,0 0,0 0,0 0,0 0,0 0,0-1,4-13,-1-25,-1-54,-2 77,-29-418,-31-3,43 326,13 80,2 12,-2 0,-4-19,5 33,1 9,0 12,1 1,1 18,0-11,4 817,-4-803,-7 56,6-89,0 0,0 0,0 0,-4 8,5-13,0 1,0-1,0 0,0 0,0 0,0 1,0-1,-1 0,1 0,0 0,0 1,0-1,0 0,-1 0,1 0,0 0,0 0,0 1,-1-1,1 0,0 0,0 0,-1 0,1 0,0 0,0 0,-1 0,-5-7,2-3,0-1,1 1,-3-14,-17-96,-5-63,-44-346,-33-217,72 526,-31-248,62 454,2 30,0-9,3 184,-2-10,2 1197,-3-1354,0-23,0-2,-1-23,-90-1084,72 896,15 179,0 25,-1 8,-4 13,8-12,-15 30,-21 57,22-47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2.9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3.4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31T15:24:06.1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2584,'-3'1,"1"1,-1-1,0 0,0 0,-1 0,1 0,0 0,0-1,0 0,0 1,-1-1,1 0,-5-1,0 0,0 0,0 0,0-1,1 0,-1-1,0 0,1 0,0 0,0-1,-8-5,-8-6,-33-31,37 29,1-2,0 0,2-1,0-1,2 0,0-1,2-1,0 0,-8-26,-6-29,-24-119,42 161,-9-41,4-2,3 1,2-136,11 174,2-1,2 1,1 0,2 1,28-69,-2 30,77-126,-59 119,5 2,4 3,3 2,77-69,-102 111,1 3,2 1,1 2,1 2,2 2,78-30,-14 15,219-48,-199 63,2 6,0 5,174 3,-244 13,1 2,-1 4,0 2,84 22,-19 9,211 97,-269-104,-2 4,-1 2,-2 3,77 63,-108-75,0 3,-3 0,0 2,-3 1,-1 1,-1 2,-3 0,25 55,-25-36,-3 1,-3 0,18 110,-21-56,0 130,-15-190,-6 56,3-85,-2-1,0 0,-1 0,-17 40,10-37,0-1,-2-1,-1 0,0-1,-40 41,28-37,-1-2,-1-1,-61 38,32-29,-90 37,-69 11,112-47,-2-5,-1-4,-1-5,-137 8,-242-11,0-22,115-15,282 10,-179-43,225 40,1-2,-52-24,80 31,0-1,0-1,1 0,0-1,1-1,0 0,1-1,-15-17,12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6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455" y="471325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5499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485325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35151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984977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circle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224186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3781803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918455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339420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7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laceholder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30887" y="1880517"/>
            <a:ext cx="5261113" cy="299499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35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laceholder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557669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11446908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27653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351924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1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13169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93914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18185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4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3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13169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93914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18185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8167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10330" y="0"/>
            <a:ext cx="408167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2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71861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73414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4159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378430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0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299791" cy="6857999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051234" y="1"/>
            <a:ext cx="3140765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9789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81670" cy="6241774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53948" y="3352800"/>
            <a:ext cx="7938051" cy="2888974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53950" y="1"/>
            <a:ext cx="4015408" cy="316193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637" y="13253"/>
            <a:ext cx="3750362" cy="314868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0742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5096" y="0"/>
            <a:ext cx="7036904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A14B58-1062-43B6-8152-14A660FF00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3422" y="1951038"/>
            <a:ext cx="3200400" cy="48920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3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55235" y="0"/>
            <a:ext cx="9236765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2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de placehol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207564" y="4915882"/>
            <a:ext cx="1914938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309110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034210" y="4915880"/>
            <a:ext cx="2007702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4915879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76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de placehold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034210" y="4915880"/>
            <a:ext cx="2007702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4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15130" y="0"/>
            <a:ext cx="3776870" cy="339255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415130" y="3392557"/>
            <a:ext cx="3776870" cy="3465443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38260" y="0"/>
            <a:ext cx="3776870" cy="3392557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38260" y="3392557"/>
            <a:ext cx="3776870" cy="3465443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8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3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 c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27179" y="0"/>
            <a:ext cx="3770915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909389" y="688438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930345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51301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72257" y="70135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99915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780660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404931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44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87896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05288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22680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9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4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48547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48546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55027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55026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65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442872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4732617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022362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79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6462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06348" y="2176463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43531" y="2176463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680713" y="2176462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13168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793913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1418184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80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894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0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errarchy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 userDrawn="1"/>
        </p:nvCxnSpPr>
        <p:spPr>
          <a:xfrm flipV="1">
            <a:off x="1528789" y="3809602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528789" y="2620246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H="1" flipV="1">
            <a:off x="3497151" y="3809602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3487814" y="2620246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2766937" y="4211546"/>
            <a:ext cx="0" cy="3333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2756452" y="2074450"/>
            <a:ext cx="0" cy="3333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3854223" y="193126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39711" y="1983856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688338" y="38096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 noChangeAspect="1"/>
          </p:cNvSpPr>
          <p:nvPr>
            <p:ph type="pic" sz="quarter" idx="23"/>
          </p:nvPr>
        </p:nvSpPr>
        <p:spPr>
          <a:xfrm>
            <a:off x="2316937" y="4517001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839520" y="3828853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 flipH="1">
            <a:off x="4659710" y="1864924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4994517" y="120278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47" name="Straight Connector 46"/>
          <p:cNvCxnSpPr/>
          <p:nvPr userDrawn="1"/>
        </p:nvCxnSpPr>
        <p:spPr>
          <a:xfrm flipH="1" flipV="1">
            <a:off x="4706644" y="2631128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3"/>
          <p:cNvSpPr>
            <a:spLocks noGrp="1" noChangeAspect="1"/>
          </p:cNvSpPr>
          <p:nvPr>
            <p:ph type="pic" sz="quarter" idx="26"/>
          </p:nvPr>
        </p:nvSpPr>
        <p:spPr>
          <a:xfrm>
            <a:off x="5049013" y="2650379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2316937" y="1224424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813929" y="2411546"/>
            <a:ext cx="1800000" cy="18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996071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74833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40348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7326" y="487482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65725" y="487482"/>
            <a:ext cx="2843168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43781" y="487482"/>
            <a:ext cx="2683511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62180" y="487482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7326" y="3431817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862180" y="3431817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4C31-475E-4A2F-A9AA-BA95AC06B52C}" type="datetimeFigureOut">
              <a:rPr lang="id-ID" smtClean="0"/>
              <a:t>03/04/2022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3B4A-7628-478F-BD81-93B0BA7BE2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40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customXml" Target="../ink/ink31.xml"/><Relationship Id="rId26" Type="http://schemas.openxmlformats.org/officeDocument/2006/relationships/image" Target="../media/image28.png"/><Relationship Id="rId3" Type="http://schemas.openxmlformats.org/officeDocument/2006/relationships/image" Target="../media/image20.png"/><Relationship Id="rId21" Type="http://schemas.openxmlformats.org/officeDocument/2006/relationships/customXml" Target="../ink/ink33.xml"/><Relationship Id="rId34" Type="http://schemas.openxmlformats.org/officeDocument/2006/relationships/image" Target="../media/image29.png"/><Relationship Id="rId7" Type="http://schemas.openxmlformats.org/officeDocument/2006/relationships/image" Target="../media/image23.png"/><Relationship Id="rId12" Type="http://schemas.openxmlformats.org/officeDocument/2006/relationships/customXml" Target="../ink/ink27.xml"/><Relationship Id="rId17" Type="http://schemas.openxmlformats.org/officeDocument/2006/relationships/image" Target="../media/image25.png"/><Relationship Id="rId25" Type="http://schemas.openxmlformats.org/officeDocument/2006/relationships/customXml" Target="../ink/ink36.xml"/><Relationship Id="rId33" Type="http://schemas.openxmlformats.org/officeDocument/2006/relationships/customXml" Target="../ink/ink43.xml"/><Relationship Id="rId2" Type="http://schemas.openxmlformats.org/officeDocument/2006/relationships/image" Target="../media/image19.png"/><Relationship Id="rId16" Type="http://schemas.openxmlformats.org/officeDocument/2006/relationships/customXml" Target="../ink/ink30.xml"/><Relationship Id="rId20" Type="http://schemas.openxmlformats.org/officeDocument/2006/relationships/image" Target="../media/image26.png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customXml" Target="../ink/ink26.xml"/><Relationship Id="rId24" Type="http://schemas.openxmlformats.org/officeDocument/2006/relationships/image" Target="../media/image27.png"/><Relationship Id="rId32" Type="http://schemas.openxmlformats.org/officeDocument/2006/relationships/customXml" Target="../ink/ink42.xml"/><Relationship Id="rId5" Type="http://schemas.openxmlformats.org/officeDocument/2006/relationships/image" Target="../media/image22.png"/><Relationship Id="rId15" Type="http://schemas.openxmlformats.org/officeDocument/2006/relationships/image" Target="../media/image24.png"/><Relationship Id="rId23" Type="http://schemas.openxmlformats.org/officeDocument/2006/relationships/customXml" Target="../ink/ink35.xml"/><Relationship Id="rId28" Type="http://schemas.openxmlformats.org/officeDocument/2006/relationships/customXml" Target="../ink/ink38.xml"/><Relationship Id="rId36" Type="http://schemas.openxmlformats.org/officeDocument/2006/relationships/image" Target="../media/image31.png"/><Relationship Id="rId10" Type="http://schemas.openxmlformats.org/officeDocument/2006/relationships/customXml" Target="../ink/ink25.xml"/><Relationship Id="rId19" Type="http://schemas.openxmlformats.org/officeDocument/2006/relationships/customXml" Target="../ink/ink32.xml"/><Relationship Id="rId31" Type="http://schemas.openxmlformats.org/officeDocument/2006/relationships/customXml" Target="../ink/ink41.xml"/><Relationship Id="rId4" Type="http://schemas.openxmlformats.org/officeDocument/2006/relationships/image" Target="../media/image21.png"/><Relationship Id="rId9" Type="http://schemas.openxmlformats.org/officeDocument/2006/relationships/customXml" Target="../ink/ink24.xml"/><Relationship Id="rId14" Type="http://schemas.openxmlformats.org/officeDocument/2006/relationships/customXml" Target="../ink/ink29.xml"/><Relationship Id="rId22" Type="http://schemas.openxmlformats.org/officeDocument/2006/relationships/customXml" Target="../ink/ink34.xml"/><Relationship Id="rId27" Type="http://schemas.openxmlformats.org/officeDocument/2006/relationships/customXml" Target="../ink/ink37.xml"/><Relationship Id="rId30" Type="http://schemas.openxmlformats.org/officeDocument/2006/relationships/customXml" Target="../ink/ink40.xml"/><Relationship Id="rId35" Type="http://schemas.openxmlformats.org/officeDocument/2006/relationships/image" Target="../media/image30.png"/><Relationship Id="rId8" Type="http://schemas.openxmlformats.org/officeDocument/2006/relationships/customXml" Target="../ink/ink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26" Type="http://schemas.openxmlformats.org/officeDocument/2006/relationships/image" Target="../media/image18.png"/><Relationship Id="rId3" Type="http://schemas.openxmlformats.org/officeDocument/2006/relationships/image" Target="../media/image8.png"/><Relationship Id="rId21" Type="http://schemas.openxmlformats.org/officeDocument/2006/relationships/customXml" Target="../ink/ink11.xml"/><Relationship Id="rId34" Type="http://schemas.openxmlformats.org/officeDocument/2006/relationships/customXml" Target="../ink/ink20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2.xml"/><Relationship Id="rId33" Type="http://schemas.openxmlformats.org/officeDocument/2006/relationships/customXml" Target="../ink/ink19.xml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customXml" Target="../ink/ink18.xml"/><Relationship Id="rId5" Type="http://schemas.openxmlformats.org/officeDocument/2006/relationships/image" Target="../media/image80.png"/><Relationship Id="rId15" Type="http://schemas.openxmlformats.org/officeDocument/2006/relationships/customXml" Target="../ink/ink8.xml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17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customXml" Target="../ink/ink16.xml"/><Relationship Id="rId35" Type="http://schemas.openxmlformats.org/officeDocument/2006/relationships/customXml" Target="../ink/ink21.xml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885CA77-8DF1-4138-873B-805E5AB48DD5}"/>
              </a:ext>
            </a:extLst>
          </p:cNvPr>
          <p:cNvSpPr/>
          <p:nvPr/>
        </p:nvSpPr>
        <p:spPr>
          <a:xfrm>
            <a:off x="4516756" y="2000250"/>
            <a:ext cx="3005328" cy="2590800"/>
          </a:xfrm>
          <a:prstGeom prst="triangl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67B80067-5A4B-4A44-8990-EBDA08ADBB17}"/>
              </a:ext>
            </a:extLst>
          </p:cNvPr>
          <p:cNvSpPr/>
          <p:nvPr/>
        </p:nvSpPr>
        <p:spPr>
          <a:xfrm>
            <a:off x="4516756" y="2121367"/>
            <a:ext cx="524797" cy="524797"/>
          </a:xfrm>
          <a:prstGeom prst="plus">
            <a:avLst>
              <a:gd name="adj" fmla="val 409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66ECA94C-FE11-40F2-B6FD-B3E123CD9BB3}"/>
              </a:ext>
            </a:extLst>
          </p:cNvPr>
          <p:cNvSpPr/>
          <p:nvPr/>
        </p:nvSpPr>
        <p:spPr>
          <a:xfrm>
            <a:off x="7713974" y="4603854"/>
            <a:ext cx="524797" cy="524797"/>
          </a:xfrm>
          <a:prstGeom prst="plus">
            <a:avLst>
              <a:gd name="adj" fmla="val 409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0EB81-F25E-4504-B7FD-2165AF527EAE}"/>
              </a:ext>
            </a:extLst>
          </p:cNvPr>
          <p:cNvSpPr txBox="1"/>
          <p:nvPr/>
        </p:nvSpPr>
        <p:spPr>
          <a:xfrm>
            <a:off x="710915" y="2880360"/>
            <a:ext cx="106170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6000" b="1" kern="100" dirty="0">
                <a:solidFill>
                  <a:srgbClr val="6B8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</a:t>
            </a:r>
            <a:r>
              <a:rPr lang="en-US" altLang="zh-CN" sz="6000" b="1" kern="100" dirty="0">
                <a:solidFill>
                  <a:srgbClr val="6B8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6000" b="1" kern="100" dirty="0">
                <a:solidFill>
                  <a:srgbClr val="6B89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分治法求最近点对问题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D5032-6833-4988-85C8-A5A39C96AAB8}"/>
              </a:ext>
            </a:extLst>
          </p:cNvPr>
          <p:cNvSpPr txBox="1"/>
          <p:nvPr/>
        </p:nvSpPr>
        <p:spPr>
          <a:xfrm>
            <a:off x="8839200" y="5486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B8977"/>
                </a:solidFill>
                <a:latin typeface="+mj-ea"/>
                <a:ea typeface="+mj-ea"/>
              </a:rPr>
              <a:t>汇报人：陈述</a:t>
            </a:r>
          </a:p>
        </p:txBody>
      </p:sp>
    </p:spTree>
    <p:extLst>
      <p:ext uri="{BB962C8B-B14F-4D97-AF65-F5344CB8AC3E}">
        <p14:creationId xmlns:p14="http://schemas.microsoft.com/office/powerpoint/2010/main" val="2199630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>
            <a:extLst>
              <a:ext uri="{FF2B5EF4-FFF2-40B4-BE49-F238E27FC236}">
                <a16:creationId xmlns:a16="http://schemas.microsoft.com/office/drawing/2014/main" id="{25A9B271-E162-4A97-A46F-EFB8C8D4B45E}"/>
              </a:ext>
            </a:extLst>
          </p:cNvPr>
          <p:cNvSpPr txBox="1">
            <a:spLocks/>
          </p:cNvSpPr>
          <p:nvPr/>
        </p:nvSpPr>
        <p:spPr>
          <a:xfrm>
            <a:off x="335280" y="41148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分治法</a:t>
            </a:r>
            <a:r>
              <a:rPr lang="zh-CN" altLang="en-US" sz="6600" dirty="0">
                <a:solidFill>
                  <a:srgbClr val="6B8977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6B8977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74F24-3A51-4C28-8486-C7169D43C27E}"/>
              </a:ext>
            </a:extLst>
          </p:cNvPr>
          <p:cNvSpPr txBox="1"/>
          <p:nvPr/>
        </p:nvSpPr>
        <p:spPr>
          <a:xfrm>
            <a:off x="518160" y="1280160"/>
            <a:ext cx="14630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六点确定法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CD9A55-FB43-4508-A465-B56A7BA2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331719"/>
            <a:ext cx="2468880" cy="26276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2CB5BE-4A53-490F-B430-4FE86309A943}"/>
              </a:ext>
            </a:extLst>
          </p:cNvPr>
          <p:cNvSpPr txBox="1"/>
          <p:nvPr/>
        </p:nvSpPr>
        <p:spPr>
          <a:xfrm>
            <a:off x="1981200" y="1234440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划定矩形区域，只需要选取这矩形内的点即可。</a:t>
            </a:r>
            <a:endParaRPr lang="en-US" altLang="zh-CN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而这矩形内最多只会有</a:t>
            </a:r>
            <a:r>
              <a:rPr lang="en-US" altLang="zh-CN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个点符合条件。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5814BF-5DF1-4255-B260-592A41099E0A}"/>
                  </a:ext>
                </a:extLst>
              </p:cNvPr>
              <p:cNvSpPr txBox="1"/>
              <p:nvPr/>
            </p:nvSpPr>
            <p:spPr>
              <a:xfrm>
                <a:off x="792480" y="5167664"/>
                <a:ext cx="6334747" cy="121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r>
                  <a:rPr lang="zh-CN" alt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将矩形分为平均的</a:t>
                </a:r>
                <a:r>
                  <a:rPr lang="en-US" altLang="zh-CN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6</a:t>
                </a:r>
                <a:r>
                  <a:rPr lang="zh-CN" alt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部分，每个部分最多只有</a:t>
                </a:r>
                <a:r>
                  <a:rPr lang="en-US" altLang="zh-CN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zh-CN" alt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个点。</a:t>
                </a:r>
                <a:endParaRPr lang="en-US" altLang="zh-CN" sz="16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若一个小框内有两个点，那即使是对角线最长距离也需要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</a:schemeClr>
                    </a:solidFill>
                  </a:rPr>
                  <a:t>dis=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1600" b="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不符合</m:t>
                    </m:r>
                  </m:oMath>
                </a14:m>
                <a:r>
                  <a:rPr lang="zh-CN" alt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情况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5814BF-5DF1-4255-B260-592A4109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5167664"/>
                <a:ext cx="6334747" cy="1216102"/>
              </a:xfrm>
              <a:prstGeom prst="rect">
                <a:avLst/>
              </a:prstGeom>
              <a:blipFill>
                <a:blip r:embed="rId3"/>
                <a:stretch>
                  <a:fillRect l="-770" t="-3015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BE1BA65C-21D6-4C62-A39D-8B67B1CEC6A5}"/>
              </a:ext>
            </a:extLst>
          </p:cNvPr>
          <p:cNvGrpSpPr/>
          <p:nvPr/>
        </p:nvGrpSpPr>
        <p:grpSpPr>
          <a:xfrm>
            <a:off x="4130040" y="1916393"/>
            <a:ext cx="2651751" cy="3042977"/>
            <a:chOff x="4130040" y="1916393"/>
            <a:chExt cx="2651751" cy="3042977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BA8AA71-527A-4ADD-AF52-050ABE12FCA3}"/>
                </a:ext>
              </a:extLst>
            </p:cNvPr>
            <p:cNvGrpSpPr/>
            <p:nvPr/>
          </p:nvGrpSpPr>
          <p:grpSpPr>
            <a:xfrm>
              <a:off x="4130040" y="2325670"/>
              <a:ext cx="2651751" cy="2633700"/>
              <a:chOff x="4130040" y="2325670"/>
              <a:chExt cx="2651751" cy="263370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DB33CF0-04B5-47B0-B010-0BC30907CA28}"/>
                  </a:ext>
                </a:extLst>
              </p:cNvPr>
              <p:cNvGrpSpPr/>
              <p:nvPr/>
            </p:nvGrpSpPr>
            <p:grpSpPr>
              <a:xfrm>
                <a:off x="4130040" y="2325670"/>
                <a:ext cx="2469094" cy="2633700"/>
                <a:chOff x="4175760" y="2331719"/>
                <a:chExt cx="2469094" cy="2633700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5188E321-9161-465A-9042-B4C3799D9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5760" y="2331719"/>
                  <a:ext cx="2469094" cy="2633700"/>
                </a:xfrm>
                <a:prstGeom prst="rect">
                  <a:avLst/>
                </a:prstGeom>
              </p:spPr>
            </p:pic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677F50D3-9278-45AE-8810-7DE6D2311B9B}"/>
                    </a:ext>
                  </a:extLst>
                </p:cNvPr>
                <p:cNvCxnSpPr/>
                <p:nvPr/>
              </p:nvCxnSpPr>
              <p:spPr>
                <a:xfrm>
                  <a:off x="5318760" y="3291840"/>
                  <a:ext cx="96012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C59C3AA7-144B-4703-9A99-4C8016961EAD}"/>
                    </a:ext>
                  </a:extLst>
                </p:cNvPr>
                <p:cNvCxnSpPr/>
                <p:nvPr/>
              </p:nvCxnSpPr>
              <p:spPr>
                <a:xfrm>
                  <a:off x="5318760" y="3931920"/>
                  <a:ext cx="96012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6774DFE3-79B6-4115-979A-F76D17373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820" y="2657809"/>
                  <a:ext cx="0" cy="18288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5551810D-F663-4EAE-A1C0-0D2190348F3D}"/>
                      </a:ext>
                    </a:extLst>
                  </p:cNvPr>
                  <p:cNvSpPr txBox="1"/>
                  <p:nvPr/>
                </p:nvSpPr>
                <p:spPr>
                  <a:xfrm>
                    <a:off x="6233160" y="2651818"/>
                    <a:ext cx="548631" cy="612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5551810D-F663-4EAE-A1C0-0D2190348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160" y="2651818"/>
                    <a:ext cx="548631" cy="6127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D270623A-B31C-4958-B829-746889CF24BC}"/>
                  </a:ext>
                </a:extLst>
              </p:cNvPr>
              <p:cNvGrpSpPr/>
              <p:nvPr/>
            </p:nvGrpSpPr>
            <p:grpSpPr>
              <a:xfrm>
                <a:off x="5233269" y="2652994"/>
                <a:ext cx="103680" cy="118800"/>
                <a:chOff x="5233269" y="2652994"/>
                <a:chExt cx="103680" cy="11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7" name="墨迹 26">
                      <a:extLst>
                        <a:ext uri="{FF2B5EF4-FFF2-40B4-BE49-F238E27FC236}">
                          <a16:creationId xmlns:a16="http://schemas.microsoft.com/office/drawing/2014/main" id="{6150058A-C7E3-4D17-BE6D-D8D8F1E76F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03754"/>
                    <a:ext cx="360" cy="360"/>
                  </p14:xfrm>
                </p:contentPart>
              </mc:Choice>
              <mc:Fallback xmlns="">
                <p:pic>
                  <p:nvPicPr>
                    <p:cNvPr id="27" name="墨迹 26">
                      <a:extLst>
                        <a:ext uri="{FF2B5EF4-FFF2-40B4-BE49-F238E27FC236}">
                          <a16:creationId xmlns:a16="http://schemas.microsoft.com/office/drawing/2014/main" id="{6150058A-C7E3-4D17-BE6D-D8D8F1E76F2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69511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8" name="墨迹 27">
                      <a:extLst>
                        <a:ext uri="{FF2B5EF4-FFF2-40B4-BE49-F238E27FC236}">
                          <a16:creationId xmlns:a16="http://schemas.microsoft.com/office/drawing/2014/main" id="{D849F096-35AE-4572-8654-647A6F4491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03754"/>
                    <a:ext cx="360" cy="360"/>
                  </p14:xfrm>
                </p:contentPart>
              </mc:Choice>
              <mc:Fallback xmlns="">
                <p:pic>
                  <p:nvPicPr>
                    <p:cNvPr id="28" name="墨迹 27">
                      <a:extLst>
                        <a:ext uri="{FF2B5EF4-FFF2-40B4-BE49-F238E27FC236}">
                          <a16:creationId xmlns:a16="http://schemas.microsoft.com/office/drawing/2014/main" id="{D849F096-35AE-4572-8654-647A6F4491A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69511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9" name="墨迹 28">
                      <a:extLst>
                        <a:ext uri="{FF2B5EF4-FFF2-40B4-BE49-F238E27FC236}">
                          <a16:creationId xmlns:a16="http://schemas.microsoft.com/office/drawing/2014/main" id="{B2B3C8B9-68CF-4983-B260-47EEFC428C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03754"/>
                    <a:ext cx="360" cy="360"/>
                  </p14:xfrm>
                </p:contentPart>
              </mc:Choice>
              <mc:Fallback xmlns="">
                <p:pic>
                  <p:nvPicPr>
                    <p:cNvPr id="29" name="墨迹 28">
                      <a:extLst>
                        <a:ext uri="{FF2B5EF4-FFF2-40B4-BE49-F238E27FC236}">
                          <a16:creationId xmlns:a16="http://schemas.microsoft.com/office/drawing/2014/main" id="{B2B3C8B9-68CF-4983-B260-47EEFC428CC4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69511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0" name="墨迹 29">
                      <a:extLst>
                        <a:ext uri="{FF2B5EF4-FFF2-40B4-BE49-F238E27FC236}">
                          <a16:creationId xmlns:a16="http://schemas.microsoft.com/office/drawing/2014/main" id="{A30CE631-4299-4A63-94FD-53D7413213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03754"/>
                    <a:ext cx="360" cy="360"/>
                  </p14:xfrm>
                </p:contentPart>
              </mc:Choice>
              <mc:Fallback xmlns="">
                <p:pic>
                  <p:nvPicPr>
                    <p:cNvPr id="30" name="墨迹 29">
                      <a:extLst>
                        <a:ext uri="{FF2B5EF4-FFF2-40B4-BE49-F238E27FC236}">
                          <a16:creationId xmlns:a16="http://schemas.microsoft.com/office/drawing/2014/main" id="{A30CE631-4299-4A63-94FD-53D74132135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69511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32" name="墨迹 31">
                      <a:extLst>
                        <a:ext uri="{FF2B5EF4-FFF2-40B4-BE49-F238E27FC236}">
                          <a16:creationId xmlns:a16="http://schemas.microsoft.com/office/drawing/2014/main" id="{B416DDAD-C3ED-4E66-9BE6-0E91EC0908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17074"/>
                    <a:ext cx="360" cy="360"/>
                  </p14:xfrm>
                </p:contentPart>
              </mc:Choice>
              <mc:Fallback xmlns="">
                <p:pic>
                  <p:nvPicPr>
                    <p:cNvPr id="32" name="墨迹 31">
                      <a:extLst>
                        <a:ext uri="{FF2B5EF4-FFF2-40B4-BE49-F238E27FC236}">
                          <a16:creationId xmlns:a16="http://schemas.microsoft.com/office/drawing/2014/main" id="{B416DDAD-C3ED-4E66-9BE6-0E91EC09087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7084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3" name="墨迹 32">
                      <a:extLst>
                        <a:ext uri="{FF2B5EF4-FFF2-40B4-BE49-F238E27FC236}">
                          <a16:creationId xmlns:a16="http://schemas.microsoft.com/office/drawing/2014/main" id="{BA1E475D-B243-48B7-BE94-FE3F2C5DC6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17074"/>
                    <a:ext cx="360" cy="360"/>
                  </p14:xfrm>
                </p:contentPart>
              </mc:Choice>
              <mc:Fallback xmlns="">
                <p:pic>
                  <p:nvPicPr>
                    <p:cNvPr id="33" name="墨迹 32">
                      <a:extLst>
                        <a:ext uri="{FF2B5EF4-FFF2-40B4-BE49-F238E27FC236}">
                          <a16:creationId xmlns:a16="http://schemas.microsoft.com/office/drawing/2014/main" id="{BA1E475D-B243-48B7-BE94-FE3F2C5DC6A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7084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34" name="墨迹 33">
                      <a:extLst>
                        <a:ext uri="{FF2B5EF4-FFF2-40B4-BE49-F238E27FC236}">
                          <a16:creationId xmlns:a16="http://schemas.microsoft.com/office/drawing/2014/main" id="{B43560DB-8C37-470B-B4ED-1418FCF832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77189" y="2717074"/>
                    <a:ext cx="360" cy="360"/>
                  </p14:xfrm>
                </p:contentPart>
              </mc:Choice>
              <mc:Fallback xmlns="">
                <p:pic>
                  <p:nvPicPr>
                    <p:cNvPr id="34" name="墨迹 33">
                      <a:extLst>
                        <a:ext uri="{FF2B5EF4-FFF2-40B4-BE49-F238E27FC236}">
                          <a16:creationId xmlns:a16="http://schemas.microsoft.com/office/drawing/2014/main" id="{B43560DB-8C37-470B-B4ED-1418FCF83226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68549" y="27084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5" name="墨迹 34">
                      <a:extLst>
                        <a:ext uri="{FF2B5EF4-FFF2-40B4-BE49-F238E27FC236}">
                          <a16:creationId xmlns:a16="http://schemas.microsoft.com/office/drawing/2014/main" id="{E19A6AB2-BD93-4A71-865A-4FFA0D4FEB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33269" y="2652994"/>
                    <a:ext cx="103680" cy="118800"/>
                  </p14:xfrm>
                </p:contentPart>
              </mc:Choice>
              <mc:Fallback xmlns="">
                <p:pic>
                  <p:nvPicPr>
                    <p:cNvPr id="35" name="墨迹 34">
                      <a:extLst>
                        <a:ext uri="{FF2B5EF4-FFF2-40B4-BE49-F238E27FC236}">
                          <a16:creationId xmlns:a16="http://schemas.microsoft.com/office/drawing/2014/main" id="{E19A6AB2-BD93-4A71-865A-4FFA0D4FEBA7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5224269" y="2644354"/>
                      <a:ext cx="121320" cy="13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1087776-AFBC-4EBD-B99D-77C232F60910}"/>
                  </a:ext>
                </a:extLst>
              </p:cNvPr>
              <p:cNvGrpSpPr/>
              <p:nvPr/>
            </p:nvGrpSpPr>
            <p:grpSpPr>
              <a:xfrm>
                <a:off x="5675709" y="3197674"/>
                <a:ext cx="95040" cy="84600"/>
                <a:chOff x="5675709" y="3197674"/>
                <a:chExt cx="95040" cy="84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6" name="墨迹 35">
                      <a:extLst>
                        <a:ext uri="{FF2B5EF4-FFF2-40B4-BE49-F238E27FC236}">
                          <a16:creationId xmlns:a16="http://schemas.microsoft.com/office/drawing/2014/main" id="{38C8150C-70DB-4FDF-854D-B7BE9A5855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3269" y="3197674"/>
                    <a:ext cx="87480" cy="84600"/>
                  </p14:xfrm>
                </p:contentPart>
              </mc:Choice>
              <mc:Fallback xmlns="">
                <p:pic>
                  <p:nvPicPr>
                    <p:cNvPr id="36" name="墨迹 35">
                      <a:extLst>
                        <a:ext uri="{FF2B5EF4-FFF2-40B4-BE49-F238E27FC236}">
                          <a16:creationId xmlns:a16="http://schemas.microsoft.com/office/drawing/2014/main" id="{38C8150C-70DB-4FDF-854D-B7BE9A5855AB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5674629" y="3188674"/>
                      <a:ext cx="105120" cy="10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7" name="墨迹 36">
                      <a:extLst>
                        <a:ext uri="{FF2B5EF4-FFF2-40B4-BE49-F238E27FC236}">
                          <a16:creationId xmlns:a16="http://schemas.microsoft.com/office/drawing/2014/main" id="{4F577586-CD7A-4BEC-A273-61DADC1549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40869" y="3239434"/>
                    <a:ext cx="360" cy="360"/>
                  </p14:xfrm>
                </p:contentPart>
              </mc:Choice>
              <mc:Fallback xmlns="">
                <p:pic>
                  <p:nvPicPr>
                    <p:cNvPr id="37" name="墨迹 36">
                      <a:extLst>
                        <a:ext uri="{FF2B5EF4-FFF2-40B4-BE49-F238E27FC236}">
                          <a16:creationId xmlns:a16="http://schemas.microsoft.com/office/drawing/2014/main" id="{4F577586-CD7A-4BEC-A273-61DADC15490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32229" y="32307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38" name="墨迹 37">
                      <a:extLst>
                        <a:ext uri="{FF2B5EF4-FFF2-40B4-BE49-F238E27FC236}">
                          <a16:creationId xmlns:a16="http://schemas.microsoft.com/office/drawing/2014/main" id="{A10061ED-E388-4BFB-B70E-D88E5D5C17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39789" y="3259234"/>
                    <a:ext cx="1440" cy="2520"/>
                  </p14:xfrm>
                </p:contentPart>
              </mc:Choice>
              <mc:Fallback xmlns="">
                <p:pic>
                  <p:nvPicPr>
                    <p:cNvPr id="38" name="墨迹 37">
                      <a:extLst>
                        <a:ext uri="{FF2B5EF4-FFF2-40B4-BE49-F238E27FC236}">
                          <a16:creationId xmlns:a16="http://schemas.microsoft.com/office/drawing/2014/main" id="{A10061ED-E388-4BFB-B70E-D88E5D5C17E6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5731149" y="3250594"/>
                      <a:ext cx="1908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39" name="墨迹 38">
                      <a:extLst>
                        <a:ext uri="{FF2B5EF4-FFF2-40B4-BE49-F238E27FC236}">
                          <a16:creationId xmlns:a16="http://schemas.microsoft.com/office/drawing/2014/main" id="{6AF4FD76-D1E1-4877-888A-232D415C13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34389" y="3272194"/>
                    <a:ext cx="360" cy="360"/>
                  </p14:xfrm>
                </p:contentPart>
              </mc:Choice>
              <mc:Fallback xmlns="">
                <p:pic>
                  <p:nvPicPr>
                    <p:cNvPr id="39" name="墨迹 38">
                      <a:extLst>
                        <a:ext uri="{FF2B5EF4-FFF2-40B4-BE49-F238E27FC236}">
                          <a16:creationId xmlns:a16="http://schemas.microsoft.com/office/drawing/2014/main" id="{6AF4FD76-D1E1-4877-888A-232D415C13FC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25749" y="32631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40" name="墨迹 39">
                      <a:extLst>
                        <a:ext uri="{FF2B5EF4-FFF2-40B4-BE49-F238E27FC236}">
                          <a16:creationId xmlns:a16="http://schemas.microsoft.com/office/drawing/2014/main" id="{1D1E6D9D-F848-4A62-AD7B-5B8DA91666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34389" y="3272194"/>
                    <a:ext cx="360" cy="360"/>
                  </p14:xfrm>
                </p:contentPart>
              </mc:Choice>
              <mc:Fallback xmlns="">
                <p:pic>
                  <p:nvPicPr>
                    <p:cNvPr id="40" name="墨迹 39">
                      <a:extLst>
                        <a:ext uri="{FF2B5EF4-FFF2-40B4-BE49-F238E27FC236}">
                          <a16:creationId xmlns:a16="http://schemas.microsoft.com/office/drawing/2014/main" id="{1D1E6D9D-F848-4A62-AD7B-5B8DA916666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25749" y="32631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41" name="墨迹 40">
                      <a:extLst>
                        <a:ext uri="{FF2B5EF4-FFF2-40B4-BE49-F238E27FC236}">
                          <a16:creationId xmlns:a16="http://schemas.microsoft.com/office/drawing/2014/main" id="{60BA74C2-BB1D-454C-9F4E-E21C35A03E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1069" y="3259234"/>
                    <a:ext cx="7200" cy="6840"/>
                  </p14:xfrm>
                </p:contentPart>
              </mc:Choice>
              <mc:Fallback xmlns="">
                <p:pic>
                  <p:nvPicPr>
                    <p:cNvPr id="41" name="墨迹 40">
                      <a:extLst>
                        <a:ext uri="{FF2B5EF4-FFF2-40B4-BE49-F238E27FC236}">
                          <a16:creationId xmlns:a16="http://schemas.microsoft.com/office/drawing/2014/main" id="{60BA74C2-BB1D-454C-9F4E-E21C35A03E07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5712429" y="3250594"/>
                      <a:ext cx="24840" cy="24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42" name="墨迹 41">
                      <a:extLst>
                        <a:ext uri="{FF2B5EF4-FFF2-40B4-BE49-F238E27FC236}">
                          <a16:creationId xmlns:a16="http://schemas.microsoft.com/office/drawing/2014/main" id="{5F3B10BE-0C1E-40A3-B94A-50AD2EEC58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08469" y="3252394"/>
                    <a:ext cx="13320" cy="7200"/>
                  </p14:xfrm>
                </p:contentPart>
              </mc:Choice>
              <mc:Fallback xmlns="">
                <p:pic>
                  <p:nvPicPr>
                    <p:cNvPr id="42" name="墨迹 41">
                      <a:extLst>
                        <a:ext uri="{FF2B5EF4-FFF2-40B4-BE49-F238E27FC236}">
                          <a16:creationId xmlns:a16="http://schemas.microsoft.com/office/drawing/2014/main" id="{5F3B10BE-0C1E-40A3-B94A-50AD2EEC58C8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5699469" y="3243394"/>
                      <a:ext cx="30960" cy="2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45" name="墨迹 44">
                      <a:extLst>
                        <a:ext uri="{FF2B5EF4-FFF2-40B4-BE49-F238E27FC236}">
                          <a16:creationId xmlns:a16="http://schemas.microsoft.com/office/drawing/2014/main" id="{F955429B-DD97-4BDA-8D30-EDA0276E0F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8669" y="3245914"/>
                    <a:ext cx="360" cy="360"/>
                  </p14:xfrm>
                </p:contentPart>
              </mc:Choice>
              <mc:Fallback xmlns="">
                <p:pic>
                  <p:nvPicPr>
                    <p:cNvPr id="45" name="墨迹 44">
                      <a:extLst>
                        <a:ext uri="{FF2B5EF4-FFF2-40B4-BE49-F238E27FC236}">
                          <a16:creationId xmlns:a16="http://schemas.microsoft.com/office/drawing/2014/main" id="{F955429B-DD97-4BDA-8D30-EDA0276E0F1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79669" y="323691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47" name="墨迹 46">
                      <a:extLst>
                        <a:ext uri="{FF2B5EF4-FFF2-40B4-BE49-F238E27FC236}">
                          <a16:creationId xmlns:a16="http://schemas.microsoft.com/office/drawing/2014/main" id="{802C0AA5-B265-4698-BE3A-C1FA48B36D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75709" y="3226114"/>
                    <a:ext cx="360" cy="360"/>
                  </p14:xfrm>
                </p:contentPart>
              </mc:Choice>
              <mc:Fallback xmlns="">
                <p:pic>
                  <p:nvPicPr>
                    <p:cNvPr id="47" name="墨迹 46">
                      <a:extLst>
                        <a:ext uri="{FF2B5EF4-FFF2-40B4-BE49-F238E27FC236}">
                          <a16:creationId xmlns:a16="http://schemas.microsoft.com/office/drawing/2014/main" id="{802C0AA5-B265-4698-BE3A-C1FA48B36D68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67069" y="321747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49" name="墨迹 48">
                      <a:extLst>
                        <a:ext uri="{FF2B5EF4-FFF2-40B4-BE49-F238E27FC236}">
                          <a16:creationId xmlns:a16="http://schemas.microsoft.com/office/drawing/2014/main" id="{846F2B36-8FED-4947-B1D5-54A878733C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08469" y="3239434"/>
                    <a:ext cx="360" cy="360"/>
                  </p14:xfrm>
                </p:contentPart>
              </mc:Choice>
              <mc:Fallback xmlns="">
                <p:pic>
                  <p:nvPicPr>
                    <p:cNvPr id="49" name="墨迹 48">
                      <a:extLst>
                        <a:ext uri="{FF2B5EF4-FFF2-40B4-BE49-F238E27FC236}">
                          <a16:creationId xmlns:a16="http://schemas.microsoft.com/office/drawing/2014/main" id="{846F2B36-8FED-4947-B1D5-54A878733C06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99469" y="32307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0" name="墨迹 49">
                      <a:extLst>
                        <a:ext uri="{FF2B5EF4-FFF2-40B4-BE49-F238E27FC236}">
                          <a16:creationId xmlns:a16="http://schemas.microsoft.com/office/drawing/2014/main" id="{4105663B-904F-4463-BF84-4C69E5728D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14949" y="3232954"/>
                    <a:ext cx="360" cy="360"/>
                  </p14:xfrm>
                </p:contentPart>
              </mc:Choice>
              <mc:Fallback xmlns="">
                <p:pic>
                  <p:nvPicPr>
                    <p:cNvPr id="50" name="墨迹 49">
                      <a:extLst>
                        <a:ext uri="{FF2B5EF4-FFF2-40B4-BE49-F238E27FC236}">
                          <a16:creationId xmlns:a16="http://schemas.microsoft.com/office/drawing/2014/main" id="{4105663B-904F-4463-BF84-4C69E5728D28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05949" y="322431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51" name="墨迹 50">
                      <a:extLst>
                        <a:ext uri="{FF2B5EF4-FFF2-40B4-BE49-F238E27FC236}">
                          <a16:creationId xmlns:a16="http://schemas.microsoft.com/office/drawing/2014/main" id="{78AE5C16-2009-4308-BCBB-00D2C9935A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8269" y="3219634"/>
                    <a:ext cx="360" cy="360"/>
                  </p14:xfrm>
                </p:contentPart>
              </mc:Choice>
              <mc:Fallback xmlns="">
                <p:pic>
                  <p:nvPicPr>
                    <p:cNvPr id="51" name="墨迹 50">
                      <a:extLst>
                        <a:ext uri="{FF2B5EF4-FFF2-40B4-BE49-F238E27FC236}">
                          <a16:creationId xmlns:a16="http://schemas.microsoft.com/office/drawing/2014/main" id="{78AE5C16-2009-4308-BCBB-00D2C9935A1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19269" y="32109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52" name="墨迹 51">
                      <a:extLst>
                        <a:ext uri="{FF2B5EF4-FFF2-40B4-BE49-F238E27FC236}">
                          <a16:creationId xmlns:a16="http://schemas.microsoft.com/office/drawing/2014/main" id="{B8A7E5C9-C0E3-4D2F-829A-76E4563BFF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8269" y="3219634"/>
                    <a:ext cx="360" cy="360"/>
                  </p14:xfrm>
                </p:contentPart>
              </mc:Choice>
              <mc:Fallback xmlns="">
                <p:pic>
                  <p:nvPicPr>
                    <p:cNvPr id="52" name="墨迹 51">
                      <a:extLst>
                        <a:ext uri="{FF2B5EF4-FFF2-40B4-BE49-F238E27FC236}">
                          <a16:creationId xmlns:a16="http://schemas.microsoft.com/office/drawing/2014/main" id="{B8A7E5C9-C0E3-4D2F-829A-76E4563BFF4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19269" y="32109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53" name="墨迹 52">
                      <a:extLst>
                        <a:ext uri="{FF2B5EF4-FFF2-40B4-BE49-F238E27FC236}">
                          <a16:creationId xmlns:a16="http://schemas.microsoft.com/office/drawing/2014/main" id="{3583E1EA-348D-4D8B-BA30-81F0DF199D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40869" y="3252394"/>
                    <a:ext cx="360" cy="360"/>
                  </p14:xfrm>
                </p:contentPart>
              </mc:Choice>
              <mc:Fallback xmlns="">
                <p:pic>
                  <p:nvPicPr>
                    <p:cNvPr id="53" name="墨迹 52">
                      <a:extLst>
                        <a:ext uri="{FF2B5EF4-FFF2-40B4-BE49-F238E27FC236}">
                          <a16:creationId xmlns:a16="http://schemas.microsoft.com/office/drawing/2014/main" id="{3583E1EA-348D-4D8B-BA30-81F0DF199D2F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732229" y="32433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AD0F339-0D46-49AA-B711-F9269C5FEDEF}"/>
                  </a:ext>
                </a:extLst>
              </p:cNvPr>
              <p:cNvCxnSpPr/>
              <p:nvPr/>
            </p:nvCxnSpPr>
            <p:spPr>
              <a:xfrm>
                <a:off x="5285109" y="2712394"/>
                <a:ext cx="443160" cy="54684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FEFFF53-87ED-4DDB-BEF5-B0E8E89A043F}"/>
                    </a:ext>
                  </a:extLst>
                </p:cNvPr>
                <p:cNvSpPr txBox="1"/>
                <p:nvPr/>
              </p:nvSpPr>
              <p:spPr>
                <a:xfrm>
                  <a:off x="5273040" y="1916393"/>
                  <a:ext cx="548631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FEFFF53-87ED-4DDB-BEF5-B0E8E89A0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040" y="1916393"/>
                  <a:ext cx="548631" cy="63478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943260A6-B342-4FFF-8465-468A9F4163E6}"/>
              </a:ext>
            </a:extLst>
          </p:cNvPr>
          <p:cNvSpPr txBox="1"/>
          <p:nvPr/>
        </p:nvSpPr>
        <p:spPr>
          <a:xfrm>
            <a:off x="7127227" y="631118"/>
            <a:ext cx="4759401" cy="28623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伪代码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右半部分按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重新排序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Sort()//</a:t>
            </a:r>
            <a:r>
              <a:rPr lang="zh-CN" alt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归并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for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=0 to size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在矩形条件内循环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个点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for j=index to index+6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dis=DIST(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],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[j])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if dis&lt;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=dis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568135D-D1FA-4CAD-A8CA-93CE5D83C760}"/>
              </a:ext>
            </a:extLst>
          </p:cNvPr>
          <p:cNvSpPr txBox="1"/>
          <p:nvPr/>
        </p:nvSpPr>
        <p:spPr>
          <a:xfrm>
            <a:off x="7696200" y="4020150"/>
            <a:ext cx="172354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时间复杂度：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C6942-0758-408F-8C7B-21A5C3DD617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346386" y="4575260"/>
            <a:ext cx="4146725" cy="9706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5DF0BD-2BC3-4C87-BD65-32EBC7C8164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395803" y="5775715"/>
            <a:ext cx="2047890" cy="4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/>
      <p:bldP spid="61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91413FDE-14DB-4FB3-B8C9-A9649500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605265"/>
              </p:ext>
            </p:extLst>
          </p:nvPr>
        </p:nvGraphicFramePr>
        <p:xfrm>
          <a:off x="6233160" y="1234558"/>
          <a:ext cx="5577840" cy="3748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itle 15">
            <a:extLst>
              <a:ext uri="{FF2B5EF4-FFF2-40B4-BE49-F238E27FC236}">
                <a16:creationId xmlns:a16="http://schemas.microsoft.com/office/drawing/2014/main" id="{21B4C1CF-AB16-41C3-B9AD-1B08C0278350}"/>
              </a:ext>
            </a:extLst>
          </p:cNvPr>
          <p:cNvSpPr txBox="1">
            <a:spLocks/>
          </p:cNvSpPr>
          <p:nvPr/>
        </p:nvSpPr>
        <p:spPr>
          <a:xfrm>
            <a:off x="335280" y="41148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分治法</a:t>
            </a:r>
            <a:r>
              <a:rPr lang="zh-CN" altLang="en-US" sz="6600" dirty="0">
                <a:solidFill>
                  <a:srgbClr val="6B8977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6B8977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5C363D0-AEE3-4E18-BEEC-C8866853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74990"/>
              </p:ext>
            </p:extLst>
          </p:nvPr>
        </p:nvGraphicFramePr>
        <p:xfrm>
          <a:off x="6846075" y="4963886"/>
          <a:ext cx="4846317" cy="96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331">
                  <a:extLst>
                    <a:ext uri="{9D8B030D-6E8A-4147-A177-3AD203B41FA5}">
                      <a16:colId xmlns:a16="http://schemas.microsoft.com/office/drawing/2014/main" val="3551040770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2014886910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1449300277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670214123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3986630081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1744493662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235490665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197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187.9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605.8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1073.2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1537.1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2007.3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2246.4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763418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187.9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617.4907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1070.836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1537.611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2013.844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2254.8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6413023"/>
                  </a:ext>
                </a:extLst>
              </a:tr>
            </a:tbl>
          </a:graphicData>
        </a:graphic>
      </p:graphicFrame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173A08AF-A62A-4DE4-9D10-F867FC232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17462"/>
              </p:ext>
            </p:extLst>
          </p:nvPr>
        </p:nvGraphicFramePr>
        <p:xfrm>
          <a:off x="335280" y="1221995"/>
          <a:ext cx="5394960" cy="351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A8F3ED49-CDC0-4FAE-BC67-F59A88D64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94238"/>
              </p:ext>
            </p:extLst>
          </p:nvPr>
        </p:nvGraphicFramePr>
        <p:xfrm>
          <a:off x="563880" y="4983480"/>
          <a:ext cx="5394963" cy="96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238650739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2147707122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3993094924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281366353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3660743546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2131839628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22938291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43646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常规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181.9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642.7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1236.8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1690.5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2463.3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2967.5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40639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187.9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605.8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1073.2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1537.1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2007.3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2246.4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749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134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Graphic spid="3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7FC6DAB-D241-4A72-8FBD-7A76A0F1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576729"/>
              </p:ext>
            </p:extLst>
          </p:nvPr>
        </p:nvGraphicFramePr>
        <p:xfrm>
          <a:off x="2758440" y="1737360"/>
          <a:ext cx="608076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5">
            <a:extLst>
              <a:ext uri="{FF2B5EF4-FFF2-40B4-BE49-F238E27FC236}">
                <a16:creationId xmlns:a16="http://schemas.microsoft.com/office/drawing/2014/main" id="{23FB1A54-49BC-478D-8E49-EFAE2CF0C278}"/>
              </a:ext>
            </a:extLst>
          </p:cNvPr>
          <p:cNvSpPr txBox="1">
            <a:spLocks/>
          </p:cNvSpPr>
          <p:nvPr/>
        </p:nvSpPr>
        <p:spPr>
          <a:xfrm>
            <a:off x="335280" y="41148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蛮力法与分治法的效率比较</a:t>
            </a:r>
            <a:endParaRPr kumimoji="0" lang="id-ID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65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 rot="19397468">
            <a:off x="4857351" y="2277104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 rot="3202081">
            <a:off x="6078635" y="2685923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 rot="8579122">
            <a:off x="5676065" y="3920429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Freeform 3"/>
          <p:cNvSpPr>
            <a:spLocks noChangeArrowheads="1"/>
          </p:cNvSpPr>
          <p:nvPr/>
        </p:nvSpPr>
        <p:spPr bwMode="auto">
          <a:xfrm rot="13978264">
            <a:off x="4446320" y="3508555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192" y="2512357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6F8F8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1978" y="4323396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F6F8F8"/>
                </a:solidFill>
                <a:latin typeface="Arial"/>
                <a:ea typeface="微软雅黑"/>
                <a:cs typeface="+mn-ea"/>
                <a:sym typeface="+mn-lt"/>
              </a:rPr>
              <a:t>4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6116" y="2981151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F6F8F8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126" y="3829966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85869" y="2604829"/>
            <a:ext cx="1532965" cy="336176"/>
            <a:chOff x="6508376" y="1129553"/>
            <a:chExt cx="1532965" cy="33617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V="1">
            <a:off x="6880929" y="4689085"/>
            <a:ext cx="1532965" cy="336176"/>
            <a:chOff x="6508376" y="1129553"/>
            <a:chExt cx="1532965" cy="33617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flipH="1">
            <a:off x="3844859" y="2631934"/>
            <a:ext cx="1532965" cy="336176"/>
            <a:chOff x="6508376" y="1129553"/>
            <a:chExt cx="1532965" cy="33617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 flipV="1">
            <a:off x="3779923" y="4833437"/>
            <a:ext cx="1546412" cy="336176"/>
            <a:chOff x="6508376" y="1129553"/>
            <a:chExt cx="1546412" cy="33617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5"/>
          <p:cNvSpPr txBox="1">
            <a:spLocks/>
          </p:cNvSpPr>
          <p:nvPr/>
        </p:nvSpPr>
        <p:spPr>
          <a:xfrm>
            <a:off x="421449" y="2544060"/>
            <a:ext cx="3397226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Problem D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</a:rPr>
              <a:t>escription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84655" y="2259315"/>
            <a:ext cx="133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问题描述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sym typeface="+mn-lt"/>
            </a:endParaRPr>
          </a:p>
        </p:txBody>
      </p:sp>
      <p:sp>
        <p:nvSpPr>
          <p:cNvPr id="38" name="Title 15">
            <a:extLst>
              <a:ext uri="{FF2B5EF4-FFF2-40B4-BE49-F238E27FC236}">
                <a16:creationId xmlns:a16="http://schemas.microsoft.com/office/drawing/2014/main" id="{93CD4D54-4B06-4B03-8A44-E4054E8C0EE7}"/>
              </a:ext>
            </a:extLst>
          </p:cNvPr>
          <p:cNvSpPr txBox="1">
            <a:spLocks/>
          </p:cNvSpPr>
          <p:nvPr/>
        </p:nvSpPr>
        <p:spPr>
          <a:xfrm>
            <a:off x="1710492" y="377359"/>
            <a:ext cx="2882345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目录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6F8F8">
                  <a:lumMod val="50000"/>
                </a:srgbClr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0C925FAB-09D8-4238-BFA1-941728E166D9}"/>
              </a:ext>
            </a:extLst>
          </p:cNvPr>
          <p:cNvSpPr txBox="1">
            <a:spLocks/>
          </p:cNvSpPr>
          <p:nvPr/>
        </p:nvSpPr>
        <p:spPr>
          <a:xfrm>
            <a:off x="2120062" y="1144770"/>
            <a:ext cx="1220987" cy="43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catalogue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rgbClr val="2B2B2B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1D1BDEC1-99BA-4AB4-88CE-32C2889DFD82}"/>
              </a:ext>
            </a:extLst>
          </p:cNvPr>
          <p:cNvSpPr txBox="1">
            <a:spLocks/>
          </p:cNvSpPr>
          <p:nvPr/>
        </p:nvSpPr>
        <p:spPr>
          <a:xfrm>
            <a:off x="421449" y="5012228"/>
            <a:ext cx="3397226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Divide and conquer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71AB063D-1227-413E-BD0D-2C7D5F310174}"/>
              </a:ext>
            </a:extLst>
          </p:cNvPr>
          <p:cNvSpPr txBox="1"/>
          <p:nvPr/>
        </p:nvSpPr>
        <p:spPr>
          <a:xfrm>
            <a:off x="2484655" y="4727483"/>
            <a:ext cx="133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分治法求解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sym typeface="+mn-lt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CB064CF-1396-46E6-8772-AF7B932C1425}"/>
              </a:ext>
            </a:extLst>
          </p:cNvPr>
          <p:cNvSpPr txBox="1">
            <a:spLocks/>
          </p:cNvSpPr>
          <p:nvPr/>
        </p:nvSpPr>
        <p:spPr>
          <a:xfrm>
            <a:off x="8558563" y="4973305"/>
            <a:ext cx="3397226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S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ummarize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4" name="TextBox 30">
            <a:extLst>
              <a:ext uri="{FF2B5EF4-FFF2-40B4-BE49-F238E27FC236}">
                <a16:creationId xmlns:a16="http://schemas.microsoft.com/office/drawing/2014/main" id="{EC804A54-24D0-4C00-A47E-59671D1CE1CA}"/>
              </a:ext>
            </a:extLst>
          </p:cNvPr>
          <p:cNvSpPr txBox="1"/>
          <p:nvPr/>
        </p:nvSpPr>
        <p:spPr>
          <a:xfrm>
            <a:off x="8558563" y="4688560"/>
            <a:ext cx="133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总结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sym typeface="+mn-lt"/>
            </a:endParaRP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C0A97D3B-0E39-4767-9FB4-1EC7ECC97D3F}"/>
              </a:ext>
            </a:extLst>
          </p:cNvPr>
          <p:cNvSpPr txBox="1">
            <a:spLocks/>
          </p:cNvSpPr>
          <p:nvPr/>
        </p:nvSpPr>
        <p:spPr>
          <a:xfrm>
            <a:off x="8558563" y="2511709"/>
            <a:ext cx="3397226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Brute force method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6" name="TextBox 30">
            <a:extLst>
              <a:ext uri="{FF2B5EF4-FFF2-40B4-BE49-F238E27FC236}">
                <a16:creationId xmlns:a16="http://schemas.microsoft.com/office/drawing/2014/main" id="{35B46016-6BE8-4116-B1D5-453BADB402DF}"/>
              </a:ext>
            </a:extLst>
          </p:cNvPr>
          <p:cNvSpPr txBox="1"/>
          <p:nvPr/>
        </p:nvSpPr>
        <p:spPr>
          <a:xfrm>
            <a:off x="8558563" y="2226964"/>
            <a:ext cx="133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B2B2B"/>
                </a:solidFill>
                <a:latin typeface="Arial"/>
                <a:ea typeface="微软雅黑"/>
                <a:sym typeface="+mn-lt"/>
              </a:rPr>
              <a:t>蛮力法求解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28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752843" y="1836719"/>
            <a:ext cx="10363200" cy="3998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平面上给定的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个点，给出所有点对的最短距离，即，输入是平面上的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个点，输出是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点中具有最短距离的两点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若最近点对不止一对，则选一对即可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B23B662F-5533-4C65-B7D1-063DA08ADD56}"/>
              </a:ext>
            </a:extLst>
          </p:cNvPr>
          <p:cNvSpPr txBox="1">
            <a:spLocks/>
          </p:cNvSpPr>
          <p:nvPr/>
        </p:nvSpPr>
        <p:spPr>
          <a:xfrm>
            <a:off x="470455" y="458073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问题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97AEA0"/>
                </a:solidFill>
                <a:effectLst/>
                <a:uLnTx/>
                <a:uFillTx/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描述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97AEA0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69921033-C969-42C6-85D5-703FE8893C43}"/>
              </a:ext>
            </a:extLst>
          </p:cNvPr>
          <p:cNvSpPr txBox="1">
            <a:spLocks/>
          </p:cNvSpPr>
          <p:nvPr/>
        </p:nvSpPr>
        <p:spPr>
          <a:xfrm>
            <a:off x="975360" y="1174822"/>
            <a:ext cx="11357112" cy="43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B2B2B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PROBLEM DESCRIPTION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rgbClr val="2B2B2B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202D82E-9E1C-4DA3-8BA4-6AE6217F4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522323"/>
              </p:ext>
            </p:extLst>
          </p:nvPr>
        </p:nvGraphicFramePr>
        <p:xfrm>
          <a:off x="2805163" y="2906823"/>
          <a:ext cx="6258560" cy="348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0655799-EA65-48C8-B79D-4D6626DE9921}"/>
              </a:ext>
            </a:extLst>
          </p:cNvPr>
          <p:cNvCxnSpPr/>
          <p:nvPr/>
        </p:nvCxnSpPr>
        <p:spPr>
          <a:xfrm>
            <a:off x="5044440" y="4297680"/>
            <a:ext cx="137160" cy="91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C9435C1-271A-4940-B186-1C152ED9D068}"/>
              </a:ext>
            </a:extLst>
          </p:cNvPr>
          <p:cNvSpPr txBox="1"/>
          <p:nvPr/>
        </p:nvSpPr>
        <p:spPr>
          <a:xfrm>
            <a:off x="3941802" y="5074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最近点对</a:t>
            </a:r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9E369B50-FAA4-4AEB-92A1-B4AF5D9D0A19}"/>
              </a:ext>
            </a:extLst>
          </p:cNvPr>
          <p:cNvSpPr/>
          <p:nvPr/>
        </p:nvSpPr>
        <p:spPr>
          <a:xfrm>
            <a:off x="4495800" y="4389120"/>
            <a:ext cx="467916" cy="5486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746760" y="1020600"/>
            <a:ext cx="10311407" cy="4507267"/>
          </a:xfrm>
          <a:prstGeom prst="rect">
            <a:avLst/>
          </a:prstGeom>
        </p:spPr>
        <p:txBody>
          <a:bodyPr vert="horz" lIns="91440" tIns="45720" rIns="91440" bIns="45720" numCol="2" spcCol="731520" rtlCol="0" anchor="ctr">
            <a:noAutofit/>
          </a:bodyPr>
          <a:lstStyle>
            <a:defPPr>
              <a:defRPr lang="en-US"/>
            </a:defPPr>
            <a:lvl1pPr marL="0" algn="r" defTabSz="91428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6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600" b="1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遍历所有点集，</a:t>
            </a:r>
            <a:r>
              <a:rPr lang="zh-CN" altLang="en-US" sz="1600" b="1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</a:rPr>
              <a:t>计算出每一个点对的距离，计算出最近的距离并输出。</a:t>
            </a:r>
            <a:endParaRPr lang="es-ES" sz="16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避免重复计算距离，只考虑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&lt;j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的点对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pi,pj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)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600" b="1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距离公式：</a:t>
            </a:r>
            <a:endParaRPr lang="en-US" altLang="zh-CN" sz="16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6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600" b="1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点数量为</a:t>
            </a:r>
            <a:r>
              <a:rPr lang="en-US" altLang="zh-CN" sz="1600" b="1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n</a:t>
            </a:r>
            <a:r>
              <a:rPr lang="zh-CN" altLang="en-US" sz="1600" b="1" dirty="0">
                <a:solidFill>
                  <a:srgbClr val="FFFFFF">
                    <a:lumMod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，执行次数（时间复杂度）：</a:t>
            </a:r>
            <a:endParaRPr lang="en-US" altLang="zh-CN" sz="16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3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3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ES" sz="13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R="0" lvl="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3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228600" marR="0" lvl="0" indent="-228600" algn="l" defTabSz="91428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ES" sz="1300" b="1" dirty="0">
              <a:solidFill>
                <a:srgbClr val="FFFFFF">
                  <a:lumMod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AD335DD0-FE11-4D62-B2A2-34C638BA0183}"/>
              </a:ext>
            </a:extLst>
          </p:cNvPr>
          <p:cNvSpPr txBox="1">
            <a:spLocks/>
          </p:cNvSpPr>
          <p:nvPr/>
        </p:nvSpPr>
        <p:spPr>
          <a:xfrm>
            <a:off x="470455" y="458073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蛮力法</a:t>
            </a:r>
            <a:r>
              <a:rPr lang="zh-CN" altLang="en-US" sz="6600" dirty="0">
                <a:solidFill>
                  <a:srgbClr val="97AEA0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97AEA0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1905AA-F51C-49F1-AAF3-BB14466B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3200400"/>
            <a:ext cx="3052785" cy="690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7AF640-C8C9-4C15-B280-3407F1D0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4" y="4709160"/>
            <a:ext cx="5120200" cy="6905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CA3A38-8CF9-418D-9958-E6720F9FE1DA}"/>
              </a:ext>
            </a:extLst>
          </p:cNvPr>
          <p:cNvSpPr txBox="1"/>
          <p:nvPr/>
        </p:nvSpPr>
        <p:spPr>
          <a:xfrm>
            <a:off x="6245964" y="1596870"/>
            <a:ext cx="5755484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+mj-ea"/>
                <a:ea typeface="+mj-ea"/>
              </a:rPr>
              <a:t>伪代码：</a:t>
            </a:r>
            <a:endParaRPr lang="en-US" altLang="zh-CN" sz="20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endParaRPr lang="en-US" altLang="zh-CN" sz="20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BRUTE FORCE: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 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=infinity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  for 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=0 to n-2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for j=i+1 to n-1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 if DIST(p[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],P[j])&lt;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: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	  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=DIST(P[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],P[j])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	  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closestPair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=(P[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],P[j])</a:t>
            </a:r>
          </a:p>
          <a:p>
            <a:endParaRPr lang="en-US" altLang="zh-C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DIST(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p,q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):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  return sqrt(pow(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p.x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- 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q.x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, 2) + pow(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p.y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 - </a:t>
            </a:r>
            <a:r>
              <a:rPr lang="en-US" altLang="zh-CN" sz="20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q.y</a:t>
            </a:r>
            <a:r>
              <a:rPr lang="en-US" altLang="zh-C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, 2))</a:t>
            </a:r>
            <a:endParaRPr lang="zh-CN" altLang="en-US" sz="2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 idx="4294967295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ea"/>
                <a:sym typeface="+mn-lt"/>
              </a:rPr>
              <a:t>蛮力法</a:t>
            </a:r>
            <a:r>
              <a:rPr lang="zh-CN" altLang="en-US" sz="6600" dirty="0">
                <a:latin typeface="Bebas Neue Bold" panose="020B0606020202050201" pitchFamily="34" charset="0"/>
                <a:ea typeface="+mn-ea"/>
                <a:cs typeface="+mn-ea"/>
                <a:sym typeface="+mn-lt"/>
              </a:rPr>
              <a:t>数据</a:t>
            </a:r>
            <a:endParaRPr lang="id-ID" sz="6600" dirty="0">
              <a:latin typeface="Bebas Neue Bold" panose="020B0606020202050201" pitchFamily="34" charset="0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30BC425-EB42-4A48-BF71-745D0011C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342233"/>
              </p:ext>
            </p:extLst>
          </p:nvPr>
        </p:nvGraphicFramePr>
        <p:xfrm>
          <a:off x="1752600" y="1097280"/>
          <a:ext cx="82753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327EF2-9B5E-404C-B1A6-2C7A5F12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75644"/>
              </p:ext>
            </p:extLst>
          </p:nvPr>
        </p:nvGraphicFramePr>
        <p:xfrm>
          <a:off x="2392678" y="5348367"/>
          <a:ext cx="740664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092">
                  <a:extLst>
                    <a:ext uri="{9D8B030D-6E8A-4147-A177-3AD203B41FA5}">
                      <a16:colId xmlns:a16="http://schemas.microsoft.com/office/drawing/2014/main" val="3198140023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2346717250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3435022842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761267890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4014508776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900016191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268293734"/>
                    </a:ext>
                  </a:extLst>
                </a:gridCol>
              </a:tblGrid>
              <a:tr h="4597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95467049"/>
                  </a:ext>
                </a:extLst>
              </a:tr>
              <a:tr h="2958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实测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34016.4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329171.8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869865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1659101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2803017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3315246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23686540"/>
                  </a:ext>
                </a:extLst>
              </a:tr>
              <a:tr h="2958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理论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34016.4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306147.6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850410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1666804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2755328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3401640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1909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24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>
            <a:extLst>
              <a:ext uri="{FF2B5EF4-FFF2-40B4-BE49-F238E27FC236}">
                <a16:creationId xmlns:a16="http://schemas.microsoft.com/office/drawing/2014/main" id="{4FFF5653-9FC9-4CB7-983F-84065F7711FB}"/>
              </a:ext>
            </a:extLst>
          </p:cNvPr>
          <p:cNvSpPr txBox="1">
            <a:spLocks/>
          </p:cNvSpPr>
          <p:nvPr/>
        </p:nvSpPr>
        <p:spPr>
          <a:xfrm>
            <a:off x="470455" y="458073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分治法</a:t>
            </a:r>
            <a:r>
              <a:rPr lang="zh-CN" altLang="en-US" sz="6600" dirty="0">
                <a:solidFill>
                  <a:srgbClr val="6B8977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6B8977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37B028-EF69-47ED-A699-7D31565B743A}"/>
              </a:ext>
            </a:extLst>
          </p:cNvPr>
          <p:cNvSpPr txBox="1"/>
          <p:nvPr/>
        </p:nvSpPr>
        <p:spPr>
          <a:xfrm>
            <a:off x="563880" y="1280160"/>
            <a:ext cx="4754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算法思想：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6B8977"/>
                </a:solidFill>
              </a:rPr>
              <a:t>分解：</a:t>
            </a:r>
            <a:endParaRPr lang="en-US" altLang="zh-CN" sz="2400" dirty="0">
              <a:solidFill>
                <a:srgbClr val="6B8977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将点集按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进行排序（预处理）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将点集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拆分成两部分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6B8977"/>
                </a:solidFill>
              </a:rPr>
              <a:t>求解：</a:t>
            </a:r>
            <a:endParaRPr lang="en-US" altLang="zh-CN" sz="2400" dirty="0">
              <a:solidFill>
                <a:srgbClr val="6B8977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递归调用，分别求出左右两部分的最短距离，并记录点对。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6B8977"/>
                </a:solidFill>
              </a:rPr>
              <a:t>合并：</a:t>
            </a:r>
            <a:endParaRPr lang="en-US" altLang="zh-CN" sz="2400" dirty="0">
              <a:solidFill>
                <a:srgbClr val="6B8977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取两者最小值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，以此为界划出中间区域。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5.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在中间包括的点集中，计算最小距离。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6.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左，右，中三部分比较取最小距离及其点对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ED4500-0963-4FAF-9C94-04304F51A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46"/>
          <a:stretch/>
        </p:blipFill>
        <p:spPr>
          <a:xfrm>
            <a:off x="6448292" y="1143000"/>
            <a:ext cx="4023360" cy="24328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E94ECE-F9D9-4554-8387-E16CF0B69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42" y="4046041"/>
            <a:ext cx="4160520" cy="22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>
            <a:extLst>
              <a:ext uri="{FF2B5EF4-FFF2-40B4-BE49-F238E27FC236}">
                <a16:creationId xmlns:a16="http://schemas.microsoft.com/office/drawing/2014/main" id="{25A9B271-E162-4A97-A46F-EFB8C8D4B45E}"/>
              </a:ext>
            </a:extLst>
          </p:cNvPr>
          <p:cNvSpPr txBox="1">
            <a:spLocks/>
          </p:cNvSpPr>
          <p:nvPr/>
        </p:nvSpPr>
        <p:spPr>
          <a:xfrm>
            <a:off x="335280" y="41148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分治法</a:t>
            </a:r>
            <a:r>
              <a:rPr lang="zh-CN" altLang="en-US" sz="6600" dirty="0">
                <a:solidFill>
                  <a:srgbClr val="6B8977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6B8977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EDE4CE-1625-42A9-833F-C6D6E275FFB6}"/>
              </a:ext>
            </a:extLst>
          </p:cNvPr>
          <p:cNvSpPr txBox="1"/>
          <p:nvPr/>
        </p:nvSpPr>
        <p:spPr>
          <a:xfrm>
            <a:off x="899159" y="1878984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如何尽可能平分？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将点集按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排序后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取最中间的点作为分界线。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其中如果总点数为偶数时，最中间有两个点，则选择前面的点。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而计算时将分界线上的点归入左边计算。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900317-0581-42E0-899A-25011DE2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2" y="1519884"/>
            <a:ext cx="4414870" cy="21955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14A2FF-EB0A-4B4C-8FBC-78A1B6797BCB}"/>
              </a:ext>
            </a:extLst>
          </p:cNvPr>
          <p:cNvSpPr txBox="1"/>
          <p:nvPr/>
        </p:nvSpPr>
        <p:spPr>
          <a:xfrm>
            <a:off x="945102" y="428054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什么时候结束？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当只剩下两个或三个点的时候就结束分解。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若只剩下一个点，则认为该部分距离无限大。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08DF47-C971-4714-9A4A-5D333665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06" y="4407040"/>
            <a:ext cx="5238788" cy="18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>
            <a:extLst>
              <a:ext uri="{FF2B5EF4-FFF2-40B4-BE49-F238E27FC236}">
                <a16:creationId xmlns:a16="http://schemas.microsoft.com/office/drawing/2014/main" id="{25A9B271-E162-4A97-A46F-EFB8C8D4B45E}"/>
              </a:ext>
            </a:extLst>
          </p:cNvPr>
          <p:cNvSpPr txBox="1">
            <a:spLocks/>
          </p:cNvSpPr>
          <p:nvPr/>
        </p:nvSpPr>
        <p:spPr>
          <a:xfrm>
            <a:off x="335280" y="411480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分治法</a:t>
            </a:r>
            <a:r>
              <a:rPr lang="zh-CN" altLang="en-US" sz="6600" dirty="0">
                <a:solidFill>
                  <a:srgbClr val="6B8977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6B8977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EDE4CE-1625-42A9-833F-C6D6E275FFB6}"/>
              </a:ext>
            </a:extLst>
          </p:cNvPr>
          <p:cNvSpPr txBox="1"/>
          <p:nvPr/>
        </p:nvSpPr>
        <p:spPr>
          <a:xfrm>
            <a:off x="1751053" y="1234440"/>
            <a:ext cx="5213628" cy="48013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DICHOTOMY(P[],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low,high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=infinity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num=high-low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点的数目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    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当点较少时的处理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if num==1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=infinity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if num==2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=DIST(P[0],P[1])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if num==3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=min(d1,d2,d3)</a:t>
            </a:r>
          </a:p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    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分解，分配空间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Mid=num/2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//int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向下取整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L[]=P[low to Mid]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R[]=P[Mid+1 to high-1]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//</a:t>
            </a:r>
            <a:r>
              <a:rPr lang="zh-CN" alt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求解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d1=DICHOTOMY(L,0,Mid+1</a:t>
            </a:r>
            <a:r>
              <a:rPr lang="zh-CN" alt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）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左边递归求解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d2=DICHOTOMY(R,0,high-Mid-1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)//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右边递归求解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mind=min(d1,d2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)//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取最小值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合并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=MERGE(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P,mind,num</a:t>
            </a:r>
            <a:r>
              <a:rPr lang="zh-CN" alt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）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685765-C3EB-4735-A3EE-E065482C3D10}"/>
              </a:ext>
            </a:extLst>
          </p:cNvPr>
          <p:cNvSpPr txBox="1"/>
          <p:nvPr/>
        </p:nvSpPr>
        <p:spPr>
          <a:xfrm>
            <a:off x="335280" y="11520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伪代码：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59250-2105-461E-95C1-EEFF7C36D9CD}"/>
              </a:ext>
            </a:extLst>
          </p:cNvPr>
          <p:cNvSpPr txBox="1"/>
          <p:nvPr/>
        </p:nvSpPr>
        <p:spPr>
          <a:xfrm>
            <a:off x="7193280" y="1152074"/>
            <a:ext cx="4361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合并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MERGE(P[],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,,num)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Mid=num/2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得到左边界内的点集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[]=   GETLEFTPOINT(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P,Mid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得到右边界范围内的点集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[]=GETRIGHTPOINT(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P,Mid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   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计算左部分的点到右部分点的距离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   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计算结果即为中间部分的最小距离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for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=0 to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LeftArr.size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for j=0 to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rightArr.size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dis=DIST(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],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[j])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if dis&lt;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=dis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常规操作</a:t>
            </a:r>
          </a:p>
        </p:txBody>
      </p:sp>
    </p:spTree>
    <p:extLst>
      <p:ext uri="{BB962C8B-B14F-4D97-AF65-F5344CB8AC3E}">
        <p14:creationId xmlns:p14="http://schemas.microsoft.com/office/powerpoint/2010/main" val="40738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81BF62-F712-45C2-BC69-91609A5B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43" y="1876438"/>
            <a:ext cx="3804828" cy="2080940"/>
          </a:xfrm>
          <a:prstGeom prst="rect">
            <a:avLst/>
          </a:prstGeom>
        </p:spPr>
      </p:pic>
      <p:cxnSp>
        <p:nvCxnSpPr>
          <p:cNvPr id="21" name="Straight Connector 20"/>
          <p:cNvCxnSpPr>
            <a:cxnSpLocks/>
          </p:cNvCxnSpPr>
          <p:nvPr/>
        </p:nvCxnSpPr>
        <p:spPr>
          <a:xfrm>
            <a:off x="4997623" y="4709160"/>
            <a:ext cx="5497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36475" y="4579354"/>
            <a:ext cx="17939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60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复杂度由在中间区域的点的个数决定</a:t>
            </a:r>
            <a:endParaRPr kumimoji="0" lang="en-US" sz="1400" b="1" i="0" u="none" strike="noStrike" kern="1200" cap="none" spc="60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6" name="Title 15">
            <a:extLst>
              <a:ext uri="{FF2B5EF4-FFF2-40B4-BE49-F238E27FC236}">
                <a16:creationId xmlns:a16="http://schemas.microsoft.com/office/drawing/2014/main" id="{C89460A5-3ECF-4848-AF3E-97AAF6C58133}"/>
              </a:ext>
            </a:extLst>
          </p:cNvPr>
          <p:cNvSpPr txBox="1">
            <a:spLocks/>
          </p:cNvSpPr>
          <p:nvPr/>
        </p:nvSpPr>
        <p:spPr>
          <a:xfrm>
            <a:off x="248219" y="274293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srgbClr val="2B2B2B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分治法</a:t>
            </a:r>
            <a:r>
              <a:rPr lang="zh-CN" altLang="en-US" sz="6600" dirty="0">
                <a:solidFill>
                  <a:srgbClr val="6B8977"/>
                </a:solidFill>
                <a:latin typeface="Bebas Neue Bold" panose="020B0606020202050201" pitchFamily="34" charset="0"/>
                <a:ea typeface="微软雅黑"/>
                <a:cs typeface="+mn-ea"/>
                <a:sym typeface="+mn-lt"/>
              </a:rPr>
              <a:t>求解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srgbClr val="6B8977"/>
              </a:solidFill>
              <a:effectLst/>
              <a:uLnTx/>
              <a:uFillTx/>
              <a:latin typeface="Bebas Neue Bold" panose="020B0606020202050201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6A8330-2D29-472B-A22F-FB28DB3FE9E2}"/>
              </a:ext>
            </a:extLst>
          </p:cNvPr>
          <p:cNvSpPr txBox="1"/>
          <p:nvPr/>
        </p:nvSpPr>
        <p:spPr>
          <a:xfrm>
            <a:off x="4907280" y="51859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分析时间复杂度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A07CF7-1902-483D-A3C9-E67D3239B512}"/>
              </a:ext>
            </a:extLst>
          </p:cNvPr>
          <p:cNvSpPr txBox="1"/>
          <p:nvPr/>
        </p:nvSpPr>
        <p:spPr>
          <a:xfrm>
            <a:off x="928543" y="1325880"/>
            <a:ext cx="4033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合并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MERGE(P[],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,,num)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Mid=num/2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得到左边界内的点集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[]=   GETLEFTPOINT(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P,Mid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得到右边界范围内的点集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[]=GETRIGHTPOINT(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P,Mid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endParaRPr lang="en-US" altLang="zh-CN" dirty="0">
              <a:solidFill>
                <a:schemeClr val="tx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for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=0 to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LeftArr.size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for j=0 to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rightArr.size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dis=DIST(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LeftArr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],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rightArr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[j])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if dis&lt;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endParaRPr lang="en-US" altLang="zh-CN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              </a:t>
            </a:r>
            <a:r>
              <a:rPr lang="en-US" altLang="zh-CN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minDist</a:t>
            </a:r>
            <a:r>
              <a:rPr lang="en-US" altLang="zh-CN" dirty="0">
                <a:solidFill>
                  <a:schemeClr val="accent1"/>
                </a:solidFill>
                <a:latin typeface="Bahnschrift" panose="020B0502040204020203" pitchFamily="34" charset="0"/>
              </a:rPr>
              <a:t>=dis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常规操作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853F67A-B2F0-49D7-9770-5B4E2F488457}"/>
              </a:ext>
            </a:extLst>
          </p:cNvPr>
          <p:cNvSpPr/>
          <p:nvPr/>
        </p:nvSpPr>
        <p:spPr>
          <a:xfrm>
            <a:off x="853940" y="3876609"/>
            <a:ext cx="3931920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E4F7A6B-F432-43FE-9819-F6905C9DC15F}"/>
              </a:ext>
            </a:extLst>
          </p:cNvPr>
          <p:cNvCxnSpPr>
            <a:cxnSpLocks/>
          </p:cNvCxnSpPr>
          <p:nvPr/>
        </p:nvCxnSpPr>
        <p:spPr>
          <a:xfrm flipV="1">
            <a:off x="7193280" y="4297680"/>
            <a:ext cx="777240" cy="624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006D0604-3305-4895-A209-7D8C8654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60" y="1856415"/>
            <a:ext cx="3524276" cy="2047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BAB2D0DD-129A-4E94-B288-C3DDCA35DBE4}"/>
                  </a:ext>
                </a:extLst>
              </p14:cNvPr>
              <p14:cNvContentPartPr/>
              <p14:nvPr/>
            </p14:nvContentPartPr>
            <p14:xfrm>
              <a:off x="8745429" y="2560114"/>
              <a:ext cx="360" cy="3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BAB2D0DD-129A-4E94-B288-C3DDCA35D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5429" y="23804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5B038632-A04B-499D-949A-7EB0017DAB49}"/>
                  </a:ext>
                </a:extLst>
              </p14:cNvPr>
              <p14:cNvContentPartPr/>
              <p14:nvPr/>
            </p14:nvContentPartPr>
            <p14:xfrm>
              <a:off x="8764869" y="2244034"/>
              <a:ext cx="53640" cy="2991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5B038632-A04B-499D-949A-7EB0017DA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5229" y="2064394"/>
                <a:ext cx="2332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0FAE7A2C-4C84-4147-8DCA-70CEF3A58187}"/>
                  </a:ext>
                </a:extLst>
              </p14:cNvPr>
              <p14:cNvContentPartPr/>
              <p14:nvPr/>
            </p14:nvContentPartPr>
            <p14:xfrm>
              <a:off x="8372469" y="4585114"/>
              <a:ext cx="1169280" cy="49788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0FAE7A2C-4C84-4147-8DCA-70CEF3A581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2469" y="4405114"/>
                <a:ext cx="13489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40396C7F-3EA1-4A6A-B796-F3FB7DC219B5}"/>
                  </a:ext>
                </a:extLst>
              </p14:cNvPr>
              <p14:cNvContentPartPr/>
              <p14:nvPr/>
            </p14:nvContentPartPr>
            <p14:xfrm>
              <a:off x="9032709" y="2716714"/>
              <a:ext cx="360" cy="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40396C7F-3EA1-4A6A-B796-F3FB7DC219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2709" y="25370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772A380F-393F-4E2F-A728-B2F0232143C3}"/>
                  </a:ext>
                </a:extLst>
              </p14:cNvPr>
              <p14:cNvContentPartPr/>
              <p14:nvPr/>
            </p14:nvContentPartPr>
            <p14:xfrm>
              <a:off x="9032709" y="2716714"/>
              <a:ext cx="360" cy="3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772A380F-393F-4E2F-A728-B2F023214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2709" y="253707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0F77149E-F684-4819-BB45-17C9219FD612}"/>
                  </a:ext>
                </a:extLst>
              </p14:cNvPr>
              <p14:cNvContentPartPr/>
              <p14:nvPr/>
            </p14:nvContentPartPr>
            <p14:xfrm>
              <a:off x="8607189" y="2080954"/>
              <a:ext cx="250200" cy="89820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0F77149E-F684-4819-BB45-17C9219FD6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7549" y="1900954"/>
                <a:ext cx="429840" cy="12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802893A3-7F38-4C41-A6D6-61EB769CB303}"/>
                  </a:ext>
                </a:extLst>
              </p14:cNvPr>
              <p14:cNvContentPartPr/>
              <p14:nvPr/>
            </p14:nvContentPartPr>
            <p14:xfrm>
              <a:off x="8477589" y="2370754"/>
              <a:ext cx="360" cy="3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802893A3-7F38-4C41-A6D6-61EB769CB3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7949" y="219075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414053FA-F977-47D5-8028-A8855784A5B5}"/>
                  </a:ext>
                </a:extLst>
              </p14:cNvPr>
              <p14:cNvContentPartPr/>
              <p14:nvPr/>
            </p14:nvContentPartPr>
            <p14:xfrm>
              <a:off x="8477589" y="2370754"/>
              <a:ext cx="360" cy="3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414053FA-F977-47D5-8028-A8855784A5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87949" y="219075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54B59B9B-CC83-4CB9-8871-D2B87BE96671}"/>
                  </a:ext>
                </a:extLst>
              </p14:cNvPr>
              <p14:cNvContentPartPr/>
              <p14:nvPr/>
            </p14:nvContentPartPr>
            <p14:xfrm>
              <a:off x="5657895" y="4401231"/>
              <a:ext cx="1389678" cy="9342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54B59B9B-CC83-4CB9-8871-D2B87BE966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67890" y="4221231"/>
                <a:ext cx="1569328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5BD329C2-7ED0-45FC-8B8A-21D210C508EA}"/>
                  </a:ext>
                </a:extLst>
              </p14:cNvPr>
              <p14:cNvContentPartPr/>
              <p14:nvPr/>
            </p14:nvContentPartPr>
            <p14:xfrm>
              <a:off x="6035709" y="5479714"/>
              <a:ext cx="437400" cy="44784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5BD329C2-7ED0-45FC-8B8A-21D210C508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45709" y="5299714"/>
                <a:ext cx="61704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942C50A6-2874-4CC0-999B-4C35E39A1FB1}"/>
                  </a:ext>
                </a:extLst>
              </p14:cNvPr>
              <p14:cNvContentPartPr/>
              <p14:nvPr/>
            </p14:nvContentPartPr>
            <p14:xfrm>
              <a:off x="8450589" y="2111914"/>
              <a:ext cx="63360" cy="27756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942C50A6-2874-4CC0-999B-4C35E39A1FB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2589" y="2004274"/>
                <a:ext cx="99000" cy="4932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DD7CD941-BE3B-4231-9F2B-DD073942BB4C}"/>
              </a:ext>
            </a:extLst>
          </p:cNvPr>
          <p:cNvSpPr/>
          <p:nvPr/>
        </p:nvSpPr>
        <p:spPr>
          <a:xfrm>
            <a:off x="8372469" y="2080954"/>
            <a:ext cx="878211" cy="13937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DE2250D-700C-4C5F-A4F0-01FD8D9F46F9}"/>
              </a:ext>
            </a:extLst>
          </p:cNvPr>
          <p:cNvSpPr/>
          <p:nvPr/>
        </p:nvSpPr>
        <p:spPr>
          <a:xfrm>
            <a:off x="10030427" y="2005577"/>
            <a:ext cx="1024185" cy="14234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A457F79-AEB0-44AB-92F8-1A8A4C0C38C6}"/>
                  </a:ext>
                </a:extLst>
              </p:cNvPr>
              <p:cNvSpPr txBox="1"/>
              <p:nvPr/>
            </p:nvSpPr>
            <p:spPr>
              <a:xfrm>
                <a:off x="8081055" y="4289292"/>
                <a:ext cx="3524276" cy="95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1400" b="1" spc="600" dirty="0">
                    <a:solidFill>
                      <a:schemeClr val="accent3"/>
                    </a:solidFill>
                    <a:latin typeface="Arial"/>
                    <a:ea typeface="微软雅黑"/>
                    <a:cs typeface="+mn-ea"/>
                  </a:rPr>
                  <a:t>出现问题：</a:t>
                </a:r>
                <a:endParaRPr lang="en-US" altLang="zh-CN" sz="1400" b="1" spc="600" dirty="0">
                  <a:solidFill>
                    <a:schemeClr val="accent3"/>
                  </a:solidFill>
                  <a:latin typeface="Arial"/>
                  <a:ea typeface="微软雅黑"/>
                  <a:cs typeface="+mn-ea"/>
                </a:endParaRPr>
              </a:p>
              <a:p>
                <a:pPr>
                  <a:defRPr/>
                </a:pPr>
                <a:r>
                  <a:rPr lang="zh-CN" altLang="en-US" sz="1400" b="1" spc="600" dirty="0">
                    <a:solidFill>
                      <a:srgbClr val="2B2B2B"/>
                    </a:solidFill>
                    <a:latin typeface="Arial"/>
                    <a:ea typeface="微软雅黑"/>
                    <a:cs typeface="+mn-ea"/>
                  </a:rPr>
                  <a:t>如果所有的点都在中间划定的范围中，则该部分的时间复杂度将为</a:t>
                </a:r>
                <a:r>
                  <a:rPr lang="en-US" altLang="zh-CN" sz="1400" b="1" spc="600" dirty="0">
                    <a:solidFill>
                      <a:srgbClr val="2B2B2B"/>
                    </a:solidFill>
                    <a:latin typeface="Arial"/>
                    <a:ea typeface="微软雅黑"/>
                    <a:cs typeface="+mn-ea"/>
                  </a:rPr>
                  <a:t>O</a:t>
                </a:r>
                <a:r>
                  <a:rPr lang="zh-CN" altLang="en-US" sz="1400" b="1" spc="600" dirty="0">
                    <a:solidFill>
                      <a:srgbClr val="2B2B2B"/>
                    </a:solidFill>
                    <a:latin typeface="Arial"/>
                    <a:ea typeface="微软雅黑"/>
                    <a:cs typeface="+mn-ea"/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pc="600">
                            <a:solidFill>
                              <a:srgbClr val="2B2B2B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sSupPr>
                      <m:e>
                        <m:r>
                          <a:rPr lang="en-US" altLang="zh-CN" sz="1400" b="1" spc="600">
                            <a:solidFill>
                              <a:srgbClr val="2B2B2B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</m:e>
                      <m:sup>
                        <m:r>
                          <a:rPr lang="en-US" altLang="zh-CN" sz="1400" b="1" spc="600">
                            <a:solidFill>
                              <a:srgbClr val="2B2B2B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400" b="1" spc="600" dirty="0">
                    <a:solidFill>
                      <a:srgbClr val="2B2B2B"/>
                    </a:solidFill>
                    <a:latin typeface="Arial"/>
                    <a:ea typeface="微软雅黑"/>
                    <a:cs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A457F79-AEB0-44AB-92F8-1A8A4C0C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055" y="4289292"/>
                <a:ext cx="3524276" cy="958917"/>
              </a:xfrm>
              <a:prstGeom prst="rect">
                <a:avLst/>
              </a:prstGeom>
              <a:blipFill>
                <a:blip r:embed="rId23"/>
                <a:stretch>
                  <a:fillRect l="-519" t="-1274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>
            <a:extLst>
              <a:ext uri="{FF2B5EF4-FFF2-40B4-BE49-F238E27FC236}">
                <a16:creationId xmlns:a16="http://schemas.microsoft.com/office/drawing/2014/main" id="{C3D2F928-0C61-4BA3-8C48-6673F6B2FC6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43920" y="2195180"/>
            <a:ext cx="247870" cy="127954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B02EDA1-9DA3-44B6-939F-B649F93B3D1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88881" y="2085111"/>
            <a:ext cx="247870" cy="12795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DF439407-AA3E-4B0A-8B68-4020C457E061}"/>
                  </a:ext>
                </a:extLst>
              </p14:cNvPr>
              <p14:cNvContentPartPr/>
              <p14:nvPr/>
            </p14:nvContentPartPr>
            <p14:xfrm>
              <a:off x="9303720" y="2202180"/>
              <a:ext cx="360" cy="3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DF439407-AA3E-4B0A-8B68-4020C457E0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67720" y="2166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E93756E4-CCBB-45C6-BE93-5060B267A76C}"/>
                  </a:ext>
                </a:extLst>
              </p14:cNvPr>
              <p14:cNvContentPartPr/>
              <p14:nvPr/>
            </p14:nvContentPartPr>
            <p14:xfrm>
              <a:off x="9303720" y="2514300"/>
              <a:ext cx="360" cy="36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E93756E4-CCBB-45C6-BE93-5060B267A7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67720" y="24786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AADEC65A-0198-42BA-A523-749145464034}"/>
                  </a:ext>
                </a:extLst>
              </p14:cNvPr>
              <p14:cNvContentPartPr/>
              <p14:nvPr/>
            </p14:nvContentPartPr>
            <p14:xfrm>
              <a:off x="9288600" y="2834700"/>
              <a:ext cx="360" cy="36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AADEC65A-0198-42BA-A523-7491454640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52960" y="27990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6C0F6A11-6A5D-4963-A7F5-FFA2B85BF1E8}"/>
                  </a:ext>
                </a:extLst>
              </p14:cNvPr>
              <p14:cNvContentPartPr/>
              <p14:nvPr/>
            </p14:nvContentPartPr>
            <p14:xfrm>
              <a:off x="9319200" y="3093540"/>
              <a:ext cx="360" cy="36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6C0F6A11-6A5D-4963-A7F5-FFA2B85BF1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83200" y="3057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D7B8CEF4-D499-42D5-AB99-1E9056158F62}"/>
                  </a:ext>
                </a:extLst>
              </p14:cNvPr>
              <p14:cNvContentPartPr/>
              <p14:nvPr/>
            </p14:nvContentPartPr>
            <p14:xfrm>
              <a:off x="9281040" y="3375780"/>
              <a:ext cx="360" cy="36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D7B8CEF4-D499-42D5-AB99-1E9056158F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45400" y="33397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D52C5C76-DE06-4233-AEAC-C6BE2925AA14}"/>
                  </a:ext>
                </a:extLst>
              </p14:cNvPr>
              <p14:cNvContentPartPr/>
              <p14:nvPr/>
            </p14:nvContentPartPr>
            <p14:xfrm>
              <a:off x="9966480" y="2186700"/>
              <a:ext cx="360" cy="36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D52C5C76-DE06-4233-AEAC-C6BE2925AA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30840" y="21510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D70E558C-7BBD-4E44-B74D-94E39A1B5DFE}"/>
                  </a:ext>
                </a:extLst>
              </p14:cNvPr>
              <p14:cNvContentPartPr/>
              <p14:nvPr/>
            </p14:nvContentPartPr>
            <p14:xfrm>
              <a:off x="9966480" y="2514300"/>
              <a:ext cx="360" cy="36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D70E558C-7BBD-4E44-B74D-94E39A1B5D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30840" y="24786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6B742F74-AD6A-4DC1-B430-BAF8B2077229}"/>
                  </a:ext>
                </a:extLst>
              </p14:cNvPr>
              <p14:cNvContentPartPr/>
              <p14:nvPr/>
            </p14:nvContentPartPr>
            <p14:xfrm>
              <a:off x="9974760" y="2804100"/>
              <a:ext cx="360" cy="36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6B742F74-AD6A-4DC1-B430-BAF8B20772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38760" y="27684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6B51AAA3-DFD2-4FC7-A757-F15ACE0E59C0}"/>
                  </a:ext>
                </a:extLst>
              </p14:cNvPr>
              <p14:cNvContentPartPr/>
              <p14:nvPr/>
            </p14:nvContentPartPr>
            <p14:xfrm>
              <a:off x="9959280" y="3093540"/>
              <a:ext cx="360" cy="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6B51AAA3-DFD2-4FC7-A757-F15ACE0E59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23280" y="3057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A116C424-8223-4030-B5E1-669A523A8A45}"/>
                  </a:ext>
                </a:extLst>
              </p14:cNvPr>
              <p14:cNvContentPartPr/>
              <p14:nvPr/>
            </p14:nvContentPartPr>
            <p14:xfrm>
              <a:off x="9974760" y="3375780"/>
              <a:ext cx="360" cy="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A116C424-8223-4030-B5E1-669A523A8A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38760" y="333978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A2AFC038-FAE4-4C6A-A7A7-89C754C92595}"/>
              </a:ext>
            </a:extLst>
          </p:cNvPr>
          <p:cNvSpPr txBox="1"/>
          <p:nvPr/>
        </p:nvSpPr>
        <p:spPr>
          <a:xfrm>
            <a:off x="7944389" y="13576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特殊情况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116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4" grpId="0" animBg="1"/>
      <p:bldP spid="65" grpId="0" animBg="1"/>
      <p:bldP spid="66" grpId="0"/>
      <p:bldP spid="94" grpId="0"/>
    </p:bldLst>
  </p:timing>
</p:sld>
</file>

<file path=ppt/theme/theme1.xml><?xml version="1.0" encoding="utf-8"?>
<a:theme xmlns:a="http://schemas.openxmlformats.org/drawingml/2006/main" name="Content">
  <a:themeElements>
    <a:clrScheme name="Storm Teal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5B9BD5"/>
      </a:hlink>
      <a:folHlink>
        <a:srgbClr val="70AD4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1187</Words>
  <Application>Microsoft Office PowerPoint</Application>
  <PresentationFormat>宽屏</PresentationFormat>
  <Paragraphs>226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Bebas Neue Bold</vt:lpstr>
      <vt:lpstr>等线</vt:lpstr>
      <vt:lpstr>宋体</vt:lpstr>
      <vt:lpstr>微软雅黑</vt:lpstr>
      <vt:lpstr>Arial</vt:lpstr>
      <vt:lpstr>Bahnschrift</vt:lpstr>
      <vt:lpstr>Calibri</vt:lpstr>
      <vt:lpstr>Cambria Math</vt:lpstr>
      <vt:lpstr>Content</vt:lpstr>
      <vt:lpstr>PowerPoint 演示文稿</vt:lpstr>
      <vt:lpstr>PowerPoint 演示文稿</vt:lpstr>
      <vt:lpstr>PowerPoint 演示文稿</vt:lpstr>
      <vt:lpstr>PowerPoint 演示文稿</vt:lpstr>
      <vt:lpstr>蛮力法数据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PAGE</dc:creator>
  <cp:lastModifiedBy> </cp:lastModifiedBy>
  <cp:revision>12</cp:revision>
  <dcterms:created xsi:type="dcterms:W3CDTF">2018-02-13T02:18:18Z</dcterms:created>
  <dcterms:modified xsi:type="dcterms:W3CDTF">2022-04-04T05:18:30Z</dcterms:modified>
</cp:coreProperties>
</file>