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2" r:id="rId2"/>
    <p:sldId id="410" r:id="rId3"/>
    <p:sldId id="369" r:id="rId4"/>
    <p:sldId id="398" r:id="rId5"/>
    <p:sldId id="399" r:id="rId6"/>
    <p:sldId id="383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384" r:id="rId16"/>
    <p:sldId id="411" r:id="rId17"/>
    <p:sldId id="408" r:id="rId18"/>
    <p:sldId id="409" r:id="rId19"/>
    <p:sldId id="382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C90"/>
    <a:srgbClr val="E25329"/>
    <a:srgbClr val="353F4B"/>
    <a:srgbClr val="FFCC30"/>
    <a:srgbClr val="F47331"/>
    <a:srgbClr val="384F6E"/>
    <a:srgbClr val="FC9B30"/>
    <a:srgbClr val="FF9F2A"/>
    <a:srgbClr val="01527F"/>
    <a:srgbClr val="011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1"/>
    <p:restoredTop sz="96271"/>
  </p:normalViewPr>
  <p:slideViewPr>
    <p:cSldViewPr snapToGrid="0" snapToObjects="1">
      <p:cViewPr varScale="1">
        <p:scale>
          <a:sx n="77" d="100"/>
          <a:sy n="77" d="100"/>
        </p:scale>
        <p:origin x="37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规模与算法效率的关系图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时间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10</c:v>
                </c:pt>
                <c:pt idx="1">
                  <c:v>12</c:v>
                </c:pt>
                <c:pt idx="2">
                  <c:v>14</c:v>
                </c:pt>
                <c:pt idx="3">
                  <c:v>16</c:v>
                </c:pt>
                <c:pt idx="4">
                  <c:v>18</c:v>
                </c:pt>
                <c:pt idx="5">
                  <c:v>20</c:v>
                </c:pt>
                <c:pt idx="6">
                  <c:v>22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30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17</c:v>
                </c:pt>
                <c:pt idx="4">
                  <c:v>43</c:v>
                </c:pt>
                <c:pt idx="5">
                  <c:v>136</c:v>
                </c:pt>
                <c:pt idx="6">
                  <c:v>167</c:v>
                </c:pt>
                <c:pt idx="7">
                  <c:v>784</c:v>
                </c:pt>
                <c:pt idx="8">
                  <c:v>6204</c:v>
                </c:pt>
                <c:pt idx="9">
                  <c:v>12974</c:v>
                </c:pt>
                <c:pt idx="10">
                  <c:v>172181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51-4C57-9CC5-15A1A7E52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028799"/>
        <c:axId val="529031295"/>
      </c:scatterChart>
      <c:valAx>
        <c:axId val="529028799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点数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031295"/>
        <c:crosses val="autoZero"/>
        <c:crossBetween val="midCat"/>
      </c:valAx>
      <c:valAx>
        <c:axId val="52903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时间</a:t>
                </a:r>
                <a:r>
                  <a:rPr lang="en-US"/>
                  <a:t>/ms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028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规模与效率的关系图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7838828740157481E-2"/>
          <c:y val="0.12335173945916957"/>
          <c:w val="0.90457529527559055"/>
          <c:h val="0.813148141415591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时间（ms）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56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2139</c:v>
                </c:pt>
                <c:pt idx="1">
                  <c:v>1516</c:v>
                </c:pt>
                <c:pt idx="2">
                  <c:v>136</c:v>
                </c:pt>
                <c:pt idx="3">
                  <c:v>44</c:v>
                </c:pt>
                <c:pt idx="4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51D-4835-8C1B-F9A732ACC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478751"/>
        <c:axId val="470479167"/>
      </c:scatterChart>
      <c:valAx>
        <c:axId val="470478751"/>
        <c:scaling>
          <c:orientation val="minMax"/>
          <c:min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边数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.82886553104824645"/>
              <c:y val="0.816134102065323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479167"/>
        <c:crosses val="autoZero"/>
        <c:crossBetween val="midCat"/>
      </c:valAx>
      <c:valAx>
        <c:axId val="4704791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8.2800492750155191E-2"/>
              <c:y val="8.300058286926185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478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2022/4/22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30:40.2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48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49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49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49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0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0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1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24575,'8'0'0,"5"0"0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1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1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2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30:45.9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2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24575,'2'-2'0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2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24575,'3'0'0,"3"6"0,3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3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3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4.1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4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1:54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2:02.9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2:03.4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42:04.3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30:57.91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33:47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34:57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34:58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34:59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34:59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4:35:00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 24575,'0'-8'0,"0"-5"0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2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0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FA5DA-28CE-9146-9CED-958881473ABA}"/>
              </a:ext>
            </a:extLst>
          </p:cNvPr>
          <p:cNvSpPr/>
          <p:nvPr userDrawn="1"/>
        </p:nvSpPr>
        <p:spPr>
          <a:xfrm>
            <a:off x="0" y="322250"/>
            <a:ext cx="997527" cy="361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5069D6-3309-3240-A07C-BBCDBC5B9DA0}"/>
              </a:ext>
            </a:extLst>
          </p:cNvPr>
          <p:cNvGrpSpPr/>
          <p:nvPr userDrawn="1"/>
        </p:nvGrpSpPr>
        <p:grpSpPr>
          <a:xfrm>
            <a:off x="167069" y="195592"/>
            <a:ext cx="616121" cy="616120"/>
            <a:chOff x="7288304" y="0"/>
            <a:chExt cx="3412500" cy="3412498"/>
          </a:xfrm>
        </p:grpSpPr>
        <p:sp>
          <p:nvSpPr>
            <p:cNvPr id="4" name="泪珠形 3">
              <a:extLst>
                <a:ext uri="{FF2B5EF4-FFF2-40B4-BE49-F238E27FC236}">
                  <a16:creationId xmlns:a16="http://schemas.microsoft.com/office/drawing/2014/main" id="{07DED806-C4F4-B946-ACD0-2F807D2CB089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>
              <a:extLst>
                <a:ext uri="{FF2B5EF4-FFF2-40B4-BE49-F238E27FC236}">
                  <a16:creationId xmlns:a16="http://schemas.microsoft.com/office/drawing/2014/main" id="{3E02D3CD-A0A2-8D4E-B0BB-0CF45616F664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15F3CFD-B0C7-374C-ADBE-82462857B8DD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C37AB4-896B-E04C-A072-93D0C6C40A87}"/>
              </a:ext>
            </a:extLst>
          </p:cNvPr>
          <p:cNvSpPr txBox="1"/>
          <p:nvPr userDrawn="1"/>
        </p:nvSpPr>
        <p:spPr>
          <a:xfrm>
            <a:off x="231496" y="304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80242DB-0694-4149-B1A4-7BED108D1013}" type="slidenum">
              <a:rPr kumimoji="1" lang="zh-CN" altLang="en-US" smtClean="0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4.xml"/><Relationship Id="rId47" Type="http://schemas.openxmlformats.org/officeDocument/2006/relationships/customXml" Target="../ink/ink28.xml"/><Relationship Id="rId50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customXml" Target="../ink/ink15.xml"/><Relationship Id="rId11" Type="http://schemas.openxmlformats.org/officeDocument/2006/relationships/customXml" Target="../ink/ink4.xml"/><Relationship Id="rId24" Type="http://schemas.openxmlformats.org/officeDocument/2006/relationships/customXml" Target="../ink/ink11.xml"/><Relationship Id="rId32" Type="http://schemas.openxmlformats.org/officeDocument/2006/relationships/customXml" Target="../ink/ink17.xml"/><Relationship Id="rId37" Type="http://schemas.openxmlformats.org/officeDocument/2006/relationships/image" Target="../media/image18.png"/><Relationship Id="rId40" Type="http://schemas.openxmlformats.org/officeDocument/2006/relationships/customXml" Target="../ink/ink22.xml"/><Relationship Id="rId45" Type="http://schemas.openxmlformats.org/officeDocument/2006/relationships/customXml" Target="../ink/ink27.xml"/><Relationship Id="rId5" Type="http://schemas.openxmlformats.org/officeDocument/2006/relationships/image" Target="../media/image5.png"/><Relationship Id="rId15" Type="http://schemas.openxmlformats.org/officeDocument/2006/relationships/customXml" Target="../ink/ink6.xml"/><Relationship Id="rId23" Type="http://schemas.openxmlformats.org/officeDocument/2006/relationships/image" Target="../media/image14.png"/><Relationship Id="rId28" Type="http://schemas.openxmlformats.org/officeDocument/2006/relationships/image" Target="../media/image15.png"/><Relationship Id="rId36" Type="http://schemas.openxmlformats.org/officeDocument/2006/relationships/customXml" Target="../ink/ink20.xml"/><Relationship Id="rId49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31" Type="http://schemas.openxmlformats.org/officeDocument/2006/relationships/image" Target="../media/image16.png"/><Relationship Id="rId44" Type="http://schemas.openxmlformats.org/officeDocument/2006/relationships/customXml" Target="../ink/ink26.xml"/><Relationship Id="rId52" Type="http://schemas.openxmlformats.org/officeDocument/2006/relationships/image" Target="../media/image24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customXml" Target="../ink/ink10.xml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43" Type="http://schemas.openxmlformats.org/officeDocument/2006/relationships/customXml" Target="../ink/ink25.xml"/><Relationship Id="rId48" Type="http://schemas.openxmlformats.org/officeDocument/2006/relationships/customXml" Target="../ink/ink29.xml"/><Relationship Id="rId8" Type="http://schemas.openxmlformats.org/officeDocument/2006/relationships/customXml" Target="../ink/ink3.xml"/><Relationship Id="rId51" Type="http://schemas.openxmlformats.org/officeDocument/2006/relationships/image" Target="../media/image23.png"/><Relationship Id="rId3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7.png"/><Relationship Id="rId38" Type="http://schemas.openxmlformats.org/officeDocument/2006/relationships/customXml" Target="../ink/ink21.xml"/><Relationship Id="rId46" Type="http://schemas.openxmlformats.org/officeDocument/2006/relationships/image" Target="../media/image20.png"/><Relationship Id="rId20" Type="http://schemas.openxmlformats.org/officeDocument/2006/relationships/image" Target="../media/image12.png"/><Relationship Id="rId41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2022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-102171" y="1148169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dirty="0">
                <a:solidFill>
                  <a:srgbClr val="353F4B"/>
                </a:solidFill>
                <a:latin typeface="+mj-lt"/>
              </a:rPr>
              <a:t>回溯法</a:t>
            </a:r>
            <a:endParaRPr kumimoji="1" lang="en-US" altLang="zh-CN" sz="6600" dirty="0">
              <a:solidFill>
                <a:srgbClr val="353F4B"/>
              </a:solidFill>
              <a:latin typeface="+mj-lt"/>
            </a:endParaRPr>
          </a:p>
          <a:p>
            <a:pPr algn="ctr"/>
            <a:r>
              <a:rPr kumimoji="1" lang="zh-CN" altLang="en-US" sz="6600" dirty="0">
                <a:solidFill>
                  <a:srgbClr val="353F4B"/>
                </a:solidFill>
                <a:latin typeface="+mj-lt"/>
              </a:rPr>
              <a:t>（地图填色问题）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6CD76B-3A6B-9C44-A393-275671525222}"/>
              </a:ext>
            </a:extLst>
          </p:cNvPr>
          <p:cNvSpPr txBox="1"/>
          <p:nvPr/>
        </p:nvSpPr>
        <p:spPr>
          <a:xfrm>
            <a:off x="721643" y="3588963"/>
            <a:ext cx="325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</a:rPr>
              <a:t>算法设计与分析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680078" y="3905577"/>
            <a:ext cx="32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solidFill>
                  <a:srgbClr val="353F4B"/>
                </a:solidFill>
              </a:rPr>
              <a:t>陈述  </a:t>
            </a:r>
            <a:r>
              <a:rPr kumimoji="1" lang="en-US" altLang="zh-CN" sz="1600" dirty="0">
                <a:solidFill>
                  <a:srgbClr val="353F4B"/>
                </a:solidFill>
              </a:rPr>
              <a:t>2020281051</a:t>
            </a:r>
            <a:endParaRPr kumimoji="1" lang="zh-CN" altLang="en-US" sz="1600" dirty="0">
              <a:solidFill>
                <a:srgbClr val="353F4B"/>
              </a:solidFill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B82753D-91B7-ED43-B90B-EBF83152C9B1}"/>
              </a:ext>
            </a:extLst>
          </p:cNvPr>
          <p:cNvCxnSpPr/>
          <p:nvPr/>
        </p:nvCxnSpPr>
        <p:spPr>
          <a:xfrm>
            <a:off x="789708" y="4433452"/>
            <a:ext cx="646069" cy="0"/>
          </a:xfrm>
          <a:prstGeom prst="line">
            <a:avLst/>
          </a:prstGeom>
          <a:ln w="50800" cap="rnd">
            <a:solidFill>
              <a:srgbClr val="E253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4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42046D-2010-42FD-A5B3-EF440E214668}"/>
              </a:ext>
            </a:extLst>
          </p:cNvPr>
          <p:cNvSpPr txBox="1"/>
          <p:nvPr/>
        </p:nvSpPr>
        <p:spPr>
          <a:xfrm>
            <a:off x="1530220" y="9952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剪枝优化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3B48D2D2-2461-4F77-B573-9F3D64C31536}"/>
              </a:ext>
            </a:extLst>
          </p:cNvPr>
          <p:cNvSpPr/>
          <p:nvPr/>
        </p:nvSpPr>
        <p:spPr bwMode="auto">
          <a:xfrm>
            <a:off x="904886" y="1001491"/>
            <a:ext cx="787065" cy="995262"/>
          </a:xfrm>
          <a:custGeom>
            <a:avLst/>
            <a:gdLst>
              <a:gd name="T0" fmla="*/ 2932 w 5863"/>
              <a:gd name="T1" fmla="*/ 0 h 6999"/>
              <a:gd name="T2" fmla="*/ 5863 w 5863"/>
              <a:gd name="T3" fmla="*/ 2932 h 6999"/>
              <a:gd name="T4" fmla="*/ 5450 w 5863"/>
              <a:gd name="T5" fmla="*/ 4434 h 6999"/>
              <a:gd name="T6" fmla="*/ 2932 w 5863"/>
              <a:gd name="T7" fmla="*/ 6999 h 6999"/>
              <a:gd name="T8" fmla="*/ 414 w 5863"/>
              <a:gd name="T9" fmla="*/ 4434 h 6999"/>
              <a:gd name="T10" fmla="*/ 0 w 5863"/>
              <a:gd name="T11" fmla="*/ 2932 h 6999"/>
              <a:gd name="T12" fmla="*/ 2932 w 5863"/>
              <a:gd name="T13" fmla="*/ 0 h 6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63" h="6999">
                <a:moveTo>
                  <a:pt x="2932" y="0"/>
                </a:moveTo>
                <a:cubicBezTo>
                  <a:pt x="4550" y="0"/>
                  <a:pt x="5863" y="1313"/>
                  <a:pt x="5863" y="2932"/>
                </a:cubicBezTo>
                <a:cubicBezTo>
                  <a:pt x="5863" y="3480"/>
                  <a:pt x="5712" y="3994"/>
                  <a:pt x="5450" y="4434"/>
                </a:cubicBezTo>
                <a:cubicBezTo>
                  <a:pt x="5201" y="4840"/>
                  <a:pt x="3807" y="6359"/>
                  <a:pt x="2932" y="6999"/>
                </a:cubicBezTo>
                <a:cubicBezTo>
                  <a:pt x="2056" y="6359"/>
                  <a:pt x="663" y="4840"/>
                  <a:pt x="414" y="4434"/>
                </a:cubicBezTo>
                <a:cubicBezTo>
                  <a:pt x="151" y="3994"/>
                  <a:pt x="0" y="3480"/>
                  <a:pt x="0" y="2932"/>
                </a:cubicBezTo>
                <a:cubicBezTo>
                  <a:pt x="0" y="1313"/>
                  <a:pt x="1313" y="0"/>
                  <a:pt x="2932" y="0"/>
                </a:cubicBezTo>
                <a:close/>
              </a:path>
            </a:pathLst>
          </a:custGeom>
          <a:solidFill>
            <a:srgbClr val="E25329"/>
          </a:solidFill>
          <a:ln w="762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lt"/>
                <a:ea typeface="华文彩云" panose="02010800040101010101" pitchFamily="2" charset="-122"/>
                <a:sym typeface="思源黑体 CN Medium" panose="020B0600000000000000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+mj-lt"/>
              <a:ea typeface="华文彩云" panose="02010800040101010101" pitchFamily="2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FFA558-F33E-4217-876D-1951DE1C025D}"/>
              </a:ext>
            </a:extLst>
          </p:cNvPr>
          <p:cNvSpPr txBox="1"/>
          <p:nvPr/>
        </p:nvSpPr>
        <p:spPr>
          <a:xfrm>
            <a:off x="2043181" y="12682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向前检验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B784A4-F05C-4AC2-AE41-A1A44EA13D7B}"/>
              </a:ext>
            </a:extLst>
          </p:cNvPr>
          <p:cNvSpPr txBox="1"/>
          <p:nvPr/>
        </p:nvSpPr>
        <p:spPr>
          <a:xfrm>
            <a:off x="603990" y="2564327"/>
            <a:ext cx="4727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/>
                </a:solidFill>
              </a:rPr>
              <a:t> </a:t>
            </a:r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检测相邻可填颜色数</a:t>
            </a:r>
          </a:p>
          <a:p>
            <a:r>
              <a:rPr lang="zh-CN" altLang="en-US" dirty="0">
                <a:solidFill>
                  <a:schemeClr val="accent3"/>
                </a:solidFill>
              </a:rPr>
              <a:t>        </a:t>
            </a:r>
            <a:r>
              <a:rPr lang="en-US" altLang="zh-CN" dirty="0">
                <a:solidFill>
                  <a:schemeClr val="accent3"/>
                </a:solidFill>
              </a:rPr>
              <a:t>for (</a:t>
            </a:r>
            <a:r>
              <a:rPr lang="en-US" altLang="zh-CN" dirty="0" err="1">
                <a:solidFill>
                  <a:schemeClr val="accent3"/>
                </a:solidFill>
              </a:rPr>
              <a:t>nearId:nowArea.nearAreaId</a:t>
            </a:r>
            <a:r>
              <a:rPr lang="en-US" altLang="zh-CN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if(</a:t>
            </a:r>
            <a:r>
              <a:rPr lang="en-US" altLang="zh-CN" dirty="0" err="1">
                <a:solidFill>
                  <a:schemeClr val="accent3"/>
                </a:solidFill>
              </a:rPr>
              <a:t>nearId</a:t>
            </a:r>
            <a:r>
              <a:rPr lang="zh-CN" altLang="en-US" dirty="0">
                <a:solidFill>
                  <a:schemeClr val="accent3"/>
                </a:solidFill>
              </a:rPr>
              <a:t>已经被填过色</a:t>
            </a:r>
            <a:r>
              <a:rPr lang="en-US" altLang="zh-CN" dirty="0">
                <a:solidFill>
                  <a:schemeClr val="accent3"/>
                </a:solidFill>
              </a:rPr>
              <a:t>) continue;</a:t>
            </a:r>
          </a:p>
          <a:p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          if(</a:t>
            </a:r>
            <a:r>
              <a:rPr lang="en-US" altLang="zh-CN" dirty="0" err="1">
                <a:solidFill>
                  <a:schemeClr val="accent3"/>
                </a:solidFill>
              </a:rPr>
              <a:t>canDrawColorNum</a:t>
            </a:r>
            <a:r>
              <a:rPr lang="en-US" altLang="zh-CN" dirty="0">
                <a:solidFill>
                  <a:schemeClr val="accent3"/>
                </a:solidFill>
              </a:rPr>
              <a:t>[</a:t>
            </a:r>
            <a:r>
              <a:rPr lang="en-US" altLang="zh-CN" dirty="0" err="1">
                <a:solidFill>
                  <a:schemeClr val="accent3"/>
                </a:solidFill>
              </a:rPr>
              <a:t>nearId</a:t>
            </a:r>
            <a:r>
              <a:rPr lang="en-US" altLang="zh-CN" dirty="0">
                <a:solidFill>
                  <a:schemeClr val="accent3"/>
                </a:solidFill>
              </a:rPr>
              <a:t>]==0)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return false;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return true;        </a:t>
            </a:r>
          </a:p>
        </p:txBody>
      </p:sp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632CA60B-1810-47B9-9EF9-AA8BC5859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6019"/>
              </p:ext>
            </p:extLst>
          </p:nvPr>
        </p:nvGraphicFramePr>
        <p:xfrm>
          <a:off x="6123808" y="1181314"/>
          <a:ext cx="5461314" cy="1097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20438">
                  <a:extLst>
                    <a:ext uri="{9D8B030D-6E8A-4147-A177-3AD203B41FA5}">
                      <a16:colId xmlns:a16="http://schemas.microsoft.com/office/drawing/2014/main" val="1795525138"/>
                    </a:ext>
                  </a:extLst>
                </a:gridCol>
                <a:gridCol w="1820438">
                  <a:extLst>
                    <a:ext uri="{9D8B030D-6E8A-4147-A177-3AD203B41FA5}">
                      <a16:colId xmlns:a16="http://schemas.microsoft.com/office/drawing/2014/main" val="1409716124"/>
                    </a:ext>
                  </a:extLst>
                </a:gridCol>
                <a:gridCol w="1820438">
                  <a:extLst>
                    <a:ext uri="{9D8B030D-6E8A-4147-A177-3AD203B41FA5}">
                      <a16:colId xmlns:a16="http://schemas.microsoft.com/office/drawing/2014/main" val="455566321"/>
                    </a:ext>
                  </a:extLst>
                </a:gridCol>
              </a:tblGrid>
              <a:tr h="2564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方案数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71346"/>
                  </a:ext>
                </a:extLst>
              </a:tr>
              <a:tr h="2564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小规模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3ms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21475"/>
                  </a:ext>
                </a:extLst>
              </a:tr>
              <a:tr h="256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450-5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（全部解）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48116ms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3840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73184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31CD0570-7BB3-4697-BBF3-F8F62CAFE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00109"/>
              </p:ext>
            </p:extLst>
          </p:nvPr>
        </p:nvGraphicFramePr>
        <p:xfrm>
          <a:off x="6096000" y="3966256"/>
          <a:ext cx="5461314" cy="1097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20438">
                  <a:extLst>
                    <a:ext uri="{9D8B030D-6E8A-4147-A177-3AD203B41FA5}">
                      <a16:colId xmlns:a16="http://schemas.microsoft.com/office/drawing/2014/main" val="3221010509"/>
                    </a:ext>
                  </a:extLst>
                </a:gridCol>
                <a:gridCol w="1820438">
                  <a:extLst>
                    <a:ext uri="{9D8B030D-6E8A-4147-A177-3AD203B41FA5}">
                      <a16:colId xmlns:a16="http://schemas.microsoft.com/office/drawing/2014/main" val="3386806825"/>
                    </a:ext>
                  </a:extLst>
                </a:gridCol>
                <a:gridCol w="1820438">
                  <a:extLst>
                    <a:ext uri="{9D8B030D-6E8A-4147-A177-3AD203B41FA5}">
                      <a16:colId xmlns:a16="http://schemas.microsoft.com/office/drawing/2014/main" val="397071695"/>
                    </a:ext>
                  </a:extLst>
                </a:gridCol>
              </a:tblGrid>
              <a:tr h="308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450_5(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一个解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回溯次数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12927"/>
                  </a:ext>
                </a:extLst>
              </a:tr>
              <a:tr h="308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顶点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403ms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57228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（次）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03847"/>
                  </a:ext>
                </a:extLst>
              </a:tr>
              <a:tr h="308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顶点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向前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336ms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56035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（次）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66700"/>
                  </a:ext>
                </a:extLst>
              </a:tr>
            </a:tbl>
          </a:graphicData>
        </a:graphic>
      </p:graphicFrame>
      <p:graphicFrame>
        <p:nvGraphicFramePr>
          <p:cNvPr id="8" name="表格 10">
            <a:extLst>
              <a:ext uri="{FF2B5EF4-FFF2-40B4-BE49-F238E27FC236}">
                <a16:creationId xmlns:a16="http://schemas.microsoft.com/office/drawing/2014/main" id="{A5FD6FBD-5FB9-431E-9292-693F01F40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66742"/>
              </p:ext>
            </p:extLst>
          </p:nvPr>
        </p:nvGraphicFramePr>
        <p:xfrm>
          <a:off x="6096000" y="2573785"/>
          <a:ext cx="5461314" cy="1097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20438">
                  <a:extLst>
                    <a:ext uri="{9D8B030D-6E8A-4147-A177-3AD203B41FA5}">
                      <a16:colId xmlns:a16="http://schemas.microsoft.com/office/drawing/2014/main" val="3221010509"/>
                    </a:ext>
                  </a:extLst>
                </a:gridCol>
                <a:gridCol w="1820438">
                  <a:extLst>
                    <a:ext uri="{9D8B030D-6E8A-4147-A177-3AD203B41FA5}">
                      <a16:colId xmlns:a16="http://schemas.microsoft.com/office/drawing/2014/main" val="3386806825"/>
                    </a:ext>
                  </a:extLst>
                </a:gridCol>
                <a:gridCol w="1820438">
                  <a:extLst>
                    <a:ext uri="{9D8B030D-6E8A-4147-A177-3AD203B41FA5}">
                      <a16:colId xmlns:a16="http://schemas.microsoft.com/office/drawing/2014/main" val="397071695"/>
                    </a:ext>
                  </a:extLst>
                </a:gridCol>
              </a:tblGrid>
              <a:tr h="308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小规模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回溯次数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12927"/>
                  </a:ext>
                </a:extLst>
              </a:tr>
              <a:tr h="308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顶点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2ms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1336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（次）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03847"/>
                  </a:ext>
                </a:extLst>
              </a:tr>
              <a:tr h="308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顶点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向前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3ms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1336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（次）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6670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29B7692-8CDE-4226-BFB1-78C9B7E7106B}"/>
              </a:ext>
            </a:extLst>
          </p:cNvPr>
          <p:cNvSpPr txBox="1"/>
          <p:nvPr/>
        </p:nvSpPr>
        <p:spPr>
          <a:xfrm>
            <a:off x="6609162" y="5599232"/>
            <a:ext cx="4584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小规模加上向前优化后，时间反而边长了，是因为向前检测没有减少小规模的回溯次数，反而增加了检测邻接点的时间。</a:t>
            </a:r>
          </a:p>
        </p:txBody>
      </p:sp>
    </p:spTree>
    <p:extLst>
      <p:ext uri="{BB962C8B-B14F-4D97-AF65-F5344CB8AC3E}">
        <p14:creationId xmlns:p14="http://schemas.microsoft.com/office/powerpoint/2010/main" val="40973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42046D-2010-42FD-A5B3-EF440E214668}"/>
              </a:ext>
            </a:extLst>
          </p:cNvPr>
          <p:cNvSpPr txBox="1"/>
          <p:nvPr/>
        </p:nvSpPr>
        <p:spPr>
          <a:xfrm>
            <a:off x="1530220" y="9952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剪枝优化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3B48D2D2-2461-4F77-B573-9F3D64C31536}"/>
              </a:ext>
            </a:extLst>
          </p:cNvPr>
          <p:cNvSpPr/>
          <p:nvPr/>
        </p:nvSpPr>
        <p:spPr bwMode="auto">
          <a:xfrm>
            <a:off x="904886" y="1001491"/>
            <a:ext cx="787065" cy="995262"/>
          </a:xfrm>
          <a:custGeom>
            <a:avLst/>
            <a:gdLst>
              <a:gd name="T0" fmla="*/ 2932 w 5863"/>
              <a:gd name="T1" fmla="*/ 0 h 6999"/>
              <a:gd name="T2" fmla="*/ 5863 w 5863"/>
              <a:gd name="T3" fmla="*/ 2932 h 6999"/>
              <a:gd name="T4" fmla="*/ 5450 w 5863"/>
              <a:gd name="T5" fmla="*/ 4434 h 6999"/>
              <a:gd name="T6" fmla="*/ 2932 w 5863"/>
              <a:gd name="T7" fmla="*/ 6999 h 6999"/>
              <a:gd name="T8" fmla="*/ 414 w 5863"/>
              <a:gd name="T9" fmla="*/ 4434 h 6999"/>
              <a:gd name="T10" fmla="*/ 0 w 5863"/>
              <a:gd name="T11" fmla="*/ 2932 h 6999"/>
              <a:gd name="T12" fmla="*/ 2932 w 5863"/>
              <a:gd name="T13" fmla="*/ 0 h 6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63" h="6999">
                <a:moveTo>
                  <a:pt x="2932" y="0"/>
                </a:moveTo>
                <a:cubicBezTo>
                  <a:pt x="4550" y="0"/>
                  <a:pt x="5863" y="1313"/>
                  <a:pt x="5863" y="2932"/>
                </a:cubicBezTo>
                <a:cubicBezTo>
                  <a:pt x="5863" y="3480"/>
                  <a:pt x="5712" y="3994"/>
                  <a:pt x="5450" y="4434"/>
                </a:cubicBezTo>
                <a:cubicBezTo>
                  <a:pt x="5201" y="4840"/>
                  <a:pt x="3807" y="6359"/>
                  <a:pt x="2932" y="6999"/>
                </a:cubicBezTo>
                <a:cubicBezTo>
                  <a:pt x="2056" y="6359"/>
                  <a:pt x="663" y="4840"/>
                  <a:pt x="414" y="4434"/>
                </a:cubicBezTo>
                <a:cubicBezTo>
                  <a:pt x="151" y="3994"/>
                  <a:pt x="0" y="3480"/>
                  <a:pt x="0" y="2932"/>
                </a:cubicBezTo>
                <a:cubicBezTo>
                  <a:pt x="0" y="1313"/>
                  <a:pt x="1313" y="0"/>
                  <a:pt x="2932" y="0"/>
                </a:cubicBezTo>
                <a:close/>
              </a:path>
            </a:pathLst>
          </a:custGeom>
          <a:solidFill>
            <a:srgbClr val="E25329"/>
          </a:solidFill>
          <a:ln w="762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lt"/>
                <a:ea typeface="华文彩云" panose="02010800040101010101" pitchFamily="2" charset="-122"/>
                <a:sym typeface="思源黑体 CN Medium" panose="020B06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+mj-lt"/>
              <a:ea typeface="华文彩云" panose="02010800040101010101" pitchFamily="2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FFA558-F33E-4217-876D-1951DE1C025D}"/>
              </a:ext>
            </a:extLst>
          </p:cNvPr>
          <p:cNvSpPr txBox="1"/>
          <p:nvPr/>
        </p:nvSpPr>
        <p:spPr>
          <a:xfrm>
            <a:off x="2043181" y="119630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数学优化（颜色替换）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86730F-5532-4D83-8E34-CCBFB3634354}"/>
              </a:ext>
            </a:extLst>
          </p:cNvPr>
          <p:cNvSpPr txBox="1"/>
          <p:nvPr/>
        </p:nvSpPr>
        <p:spPr>
          <a:xfrm>
            <a:off x="2172955" y="1807221"/>
            <a:ext cx="6810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对于一组解，将其中的颜色两两对换，就是一组新的解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9ECF22-6008-4F3D-943F-F801DDA81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35" y="2287900"/>
            <a:ext cx="2933126" cy="209590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82D3DDB-415C-4B7C-91EE-04F7D33FE397}"/>
              </a:ext>
            </a:extLst>
          </p:cNvPr>
          <p:cNvSpPr txBox="1"/>
          <p:nvPr/>
        </p:nvSpPr>
        <p:spPr>
          <a:xfrm>
            <a:off x="5293076" y="2913720"/>
            <a:ext cx="1198108" cy="428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红</a:t>
            </a:r>
            <a:r>
              <a:rPr lang="zh-CN" altLang="en-US" dirty="0">
                <a:solidFill>
                  <a:schemeClr val="accent1"/>
                </a:solidFill>
              </a:rPr>
              <a:t>蓝</a:t>
            </a:r>
            <a:r>
              <a:rPr lang="zh-CN" altLang="en-US" dirty="0"/>
              <a:t>对换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9FF19E0-2846-4E42-9BC3-07B718511F1E}"/>
              </a:ext>
            </a:extLst>
          </p:cNvPr>
          <p:cNvSpPr/>
          <p:nvPr/>
        </p:nvSpPr>
        <p:spPr>
          <a:xfrm>
            <a:off x="4804203" y="3409173"/>
            <a:ext cx="2549269" cy="2889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60338C-8D19-4918-A153-710178E4C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574" y="2430056"/>
            <a:ext cx="2616444" cy="1869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9694FB-C36C-4DEF-997B-34D8D87C8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24" y="4383807"/>
            <a:ext cx="2501935" cy="1824327"/>
          </a:xfrm>
          <a:prstGeom prst="rect">
            <a:avLst/>
          </a:prstGeom>
        </p:spPr>
      </p:pic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1DCA17A0-47AA-4D0D-80E7-63E441B31438}"/>
              </a:ext>
            </a:extLst>
          </p:cNvPr>
          <p:cNvSpPr/>
          <p:nvPr/>
        </p:nvSpPr>
        <p:spPr>
          <a:xfrm rot="16200000" flipH="1">
            <a:off x="8471632" y="4280789"/>
            <a:ext cx="1024328" cy="1805812"/>
          </a:xfrm>
          <a:prstGeom prst="bentUpArrow">
            <a:avLst>
              <a:gd name="adj1" fmla="val 11487"/>
              <a:gd name="adj2" fmla="val 25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31CB4B-ACFC-4549-B499-3993DDFBBE19}"/>
              </a:ext>
            </a:extLst>
          </p:cNvPr>
          <p:cNvSpPr txBox="1"/>
          <p:nvPr/>
        </p:nvSpPr>
        <p:spPr>
          <a:xfrm>
            <a:off x="8540620" y="4926638"/>
            <a:ext cx="110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黄</a:t>
            </a:r>
            <a:r>
              <a:rPr lang="zh-CN" altLang="en-US" dirty="0">
                <a:solidFill>
                  <a:schemeClr val="accent6"/>
                </a:solidFill>
              </a:rPr>
              <a:t>绿</a:t>
            </a:r>
            <a:r>
              <a:rPr lang="zh-CN" altLang="en-US" dirty="0"/>
              <a:t>对换</a:t>
            </a:r>
          </a:p>
        </p:txBody>
      </p:sp>
    </p:spTree>
    <p:extLst>
      <p:ext uri="{BB962C8B-B14F-4D97-AF65-F5344CB8AC3E}">
        <p14:creationId xmlns:p14="http://schemas.microsoft.com/office/powerpoint/2010/main" val="4249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42046D-2010-42FD-A5B3-EF440E214668}"/>
              </a:ext>
            </a:extLst>
          </p:cNvPr>
          <p:cNvSpPr txBox="1"/>
          <p:nvPr/>
        </p:nvSpPr>
        <p:spPr>
          <a:xfrm>
            <a:off x="1530220" y="9952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剪枝优化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3B48D2D2-2461-4F77-B573-9F3D64C31536}"/>
              </a:ext>
            </a:extLst>
          </p:cNvPr>
          <p:cNvSpPr/>
          <p:nvPr/>
        </p:nvSpPr>
        <p:spPr bwMode="auto">
          <a:xfrm>
            <a:off x="904886" y="1001491"/>
            <a:ext cx="787065" cy="995262"/>
          </a:xfrm>
          <a:custGeom>
            <a:avLst/>
            <a:gdLst>
              <a:gd name="T0" fmla="*/ 2932 w 5863"/>
              <a:gd name="T1" fmla="*/ 0 h 6999"/>
              <a:gd name="T2" fmla="*/ 5863 w 5863"/>
              <a:gd name="T3" fmla="*/ 2932 h 6999"/>
              <a:gd name="T4" fmla="*/ 5450 w 5863"/>
              <a:gd name="T5" fmla="*/ 4434 h 6999"/>
              <a:gd name="T6" fmla="*/ 2932 w 5863"/>
              <a:gd name="T7" fmla="*/ 6999 h 6999"/>
              <a:gd name="T8" fmla="*/ 414 w 5863"/>
              <a:gd name="T9" fmla="*/ 4434 h 6999"/>
              <a:gd name="T10" fmla="*/ 0 w 5863"/>
              <a:gd name="T11" fmla="*/ 2932 h 6999"/>
              <a:gd name="T12" fmla="*/ 2932 w 5863"/>
              <a:gd name="T13" fmla="*/ 0 h 6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63" h="6999">
                <a:moveTo>
                  <a:pt x="2932" y="0"/>
                </a:moveTo>
                <a:cubicBezTo>
                  <a:pt x="4550" y="0"/>
                  <a:pt x="5863" y="1313"/>
                  <a:pt x="5863" y="2932"/>
                </a:cubicBezTo>
                <a:cubicBezTo>
                  <a:pt x="5863" y="3480"/>
                  <a:pt x="5712" y="3994"/>
                  <a:pt x="5450" y="4434"/>
                </a:cubicBezTo>
                <a:cubicBezTo>
                  <a:pt x="5201" y="4840"/>
                  <a:pt x="3807" y="6359"/>
                  <a:pt x="2932" y="6999"/>
                </a:cubicBezTo>
                <a:cubicBezTo>
                  <a:pt x="2056" y="6359"/>
                  <a:pt x="663" y="4840"/>
                  <a:pt x="414" y="4434"/>
                </a:cubicBezTo>
                <a:cubicBezTo>
                  <a:pt x="151" y="3994"/>
                  <a:pt x="0" y="3480"/>
                  <a:pt x="0" y="2932"/>
                </a:cubicBezTo>
                <a:cubicBezTo>
                  <a:pt x="0" y="1313"/>
                  <a:pt x="1313" y="0"/>
                  <a:pt x="2932" y="0"/>
                </a:cubicBezTo>
                <a:close/>
              </a:path>
            </a:pathLst>
          </a:custGeom>
          <a:solidFill>
            <a:srgbClr val="E25329"/>
          </a:solidFill>
          <a:ln w="762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lt"/>
                <a:ea typeface="华文彩云" panose="02010800040101010101" pitchFamily="2" charset="-122"/>
                <a:sym typeface="思源黑体 CN Medium" panose="020B06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+mj-lt"/>
              <a:ea typeface="华文彩云" panose="02010800040101010101" pitchFamily="2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FFA558-F33E-4217-876D-1951DE1C025D}"/>
              </a:ext>
            </a:extLst>
          </p:cNvPr>
          <p:cNvSpPr txBox="1"/>
          <p:nvPr/>
        </p:nvSpPr>
        <p:spPr>
          <a:xfrm>
            <a:off x="1781924" y="122837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数学优化（颜色替换）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1F8D4-7FA2-4F9F-8F86-5459A44DE6D2}"/>
              </a:ext>
            </a:extLst>
          </p:cNvPr>
          <p:cNvSpPr txBox="1"/>
          <p:nvPr/>
        </p:nvSpPr>
        <p:spPr>
          <a:xfrm>
            <a:off x="1298418" y="2432076"/>
            <a:ext cx="3835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如果所填颜色是之前没有出现过的，那剩下的其余颜色与其等效。那这些颜色就可以不用进行递归回溯。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8CA2C7-2BD5-4647-9A80-5E3B8F16F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0"/>
          <a:stretch/>
        </p:blipFill>
        <p:spPr>
          <a:xfrm>
            <a:off x="5223923" y="393731"/>
            <a:ext cx="6836434" cy="37509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A28E96-F18F-427A-8111-20BD4D13759E}"/>
              </a:ext>
            </a:extLst>
          </p:cNvPr>
          <p:cNvSpPr txBox="1"/>
          <p:nvPr/>
        </p:nvSpPr>
        <p:spPr>
          <a:xfrm>
            <a:off x="1298418" y="3559862"/>
            <a:ext cx="3327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如果是</a:t>
            </a:r>
            <a:r>
              <a:rPr lang="en-US" altLang="zh-CN" sz="1600" dirty="0">
                <a:solidFill>
                  <a:schemeClr val="tx2"/>
                </a:solidFill>
              </a:rPr>
              <a:t>n</a:t>
            </a:r>
            <a:r>
              <a:rPr lang="zh-CN" altLang="en-US" sz="1600" dirty="0">
                <a:solidFill>
                  <a:schemeClr val="tx2"/>
                </a:solidFill>
              </a:rPr>
              <a:t>种颜色，那遍历出一组解后，就可以顺着得到</a:t>
            </a:r>
            <a:r>
              <a:rPr lang="en-US" altLang="zh-CN" sz="1600" dirty="0">
                <a:solidFill>
                  <a:schemeClr val="tx2"/>
                </a:solidFill>
              </a:rPr>
              <a:t>n</a:t>
            </a:r>
            <a:r>
              <a:rPr lang="zh-CN" altLang="en-US" sz="1600" dirty="0">
                <a:solidFill>
                  <a:schemeClr val="tx2"/>
                </a:solidFill>
              </a:rPr>
              <a:t>！组解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5F91BCD-6C31-43F7-90F8-46DA40005DDA}"/>
              </a:ext>
            </a:extLst>
          </p:cNvPr>
          <p:cNvSpPr txBox="1"/>
          <p:nvPr/>
        </p:nvSpPr>
        <p:spPr>
          <a:xfrm>
            <a:off x="1298418" y="4571905"/>
            <a:ext cx="4139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if(</a:t>
            </a:r>
            <a:r>
              <a:rPr lang="zh-CN" altLang="en-US" dirty="0">
                <a:solidFill>
                  <a:schemeClr val="accent3"/>
                </a:solidFill>
              </a:rPr>
              <a:t>如果这个颜色第一次被使用</a:t>
            </a:r>
            <a:r>
              <a:rPr lang="en-US" altLang="zh-CN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for (</a:t>
            </a:r>
            <a:r>
              <a:rPr lang="zh-CN" altLang="en-US" dirty="0">
                <a:solidFill>
                  <a:schemeClr val="accent3"/>
                </a:solidFill>
              </a:rPr>
              <a:t>该层未被使用的颜色）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         </a:t>
            </a:r>
            <a:r>
              <a:rPr lang="en-US" altLang="zh-CN" dirty="0" err="1">
                <a:solidFill>
                  <a:schemeClr val="accent3"/>
                </a:solidFill>
              </a:rPr>
              <a:t>canDrawColor</a:t>
            </a:r>
            <a:r>
              <a:rPr lang="en-US" altLang="zh-CN" dirty="0">
                <a:solidFill>
                  <a:schemeClr val="accent3"/>
                </a:solidFill>
              </a:rPr>
              <a:t>[id][color]=0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//</a:t>
            </a:r>
            <a:r>
              <a:rPr lang="zh-CN" altLang="en-US" dirty="0">
                <a:solidFill>
                  <a:schemeClr val="accent3"/>
                </a:solidFill>
              </a:rPr>
              <a:t>该层顶点不进行其他颜色的递归回溯</a:t>
            </a:r>
            <a:endParaRPr lang="en-US" altLang="zh-CN" dirty="0">
              <a:solidFill>
                <a:schemeClr val="accent3"/>
              </a:solidFill>
            </a:endParaRPr>
          </a:p>
        </p:txBody>
      </p:sp>
      <p:graphicFrame>
        <p:nvGraphicFramePr>
          <p:cNvPr id="82" name="表格 5">
            <a:extLst>
              <a:ext uri="{FF2B5EF4-FFF2-40B4-BE49-F238E27FC236}">
                <a16:creationId xmlns:a16="http://schemas.microsoft.com/office/drawing/2014/main" id="{935D8239-77D6-4514-B9B1-8CEB048C9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82087"/>
              </p:ext>
            </p:extLst>
          </p:nvPr>
        </p:nvGraphicFramePr>
        <p:xfrm>
          <a:off x="6096000" y="4321283"/>
          <a:ext cx="5693748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97916">
                  <a:extLst>
                    <a:ext uri="{9D8B030D-6E8A-4147-A177-3AD203B41FA5}">
                      <a16:colId xmlns:a16="http://schemas.microsoft.com/office/drawing/2014/main" val="1795525138"/>
                    </a:ext>
                  </a:extLst>
                </a:gridCol>
                <a:gridCol w="1897916">
                  <a:extLst>
                    <a:ext uri="{9D8B030D-6E8A-4147-A177-3AD203B41FA5}">
                      <a16:colId xmlns:a16="http://schemas.microsoft.com/office/drawing/2014/main" val="1409716124"/>
                    </a:ext>
                  </a:extLst>
                </a:gridCol>
                <a:gridCol w="1897916">
                  <a:extLst>
                    <a:ext uri="{9D8B030D-6E8A-4147-A177-3AD203B41FA5}">
                      <a16:colId xmlns:a16="http://schemas.microsoft.com/office/drawing/2014/main" val="455566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小规模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&lt;1ms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2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450-5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（全部解）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555ms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3840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73184"/>
                  </a:ext>
                </a:extLst>
              </a:tr>
            </a:tbl>
          </a:graphicData>
        </a:graphic>
      </p:graphicFrame>
      <p:sp>
        <p:nvSpPr>
          <p:cNvPr id="83" name="文本框 82">
            <a:extLst>
              <a:ext uri="{FF2B5EF4-FFF2-40B4-BE49-F238E27FC236}">
                <a16:creationId xmlns:a16="http://schemas.microsoft.com/office/drawing/2014/main" id="{FA63FB35-0072-4BCE-AAB0-F7D87E0DD92A}"/>
              </a:ext>
            </a:extLst>
          </p:cNvPr>
          <p:cNvSpPr txBox="1"/>
          <p:nvPr/>
        </p:nvSpPr>
        <p:spPr>
          <a:xfrm>
            <a:off x="6357257" y="5772234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效率得到了极大的提高</a:t>
            </a:r>
          </a:p>
        </p:txBody>
      </p:sp>
    </p:spTree>
    <p:extLst>
      <p:ext uri="{BB962C8B-B14F-4D97-AF65-F5344CB8AC3E}">
        <p14:creationId xmlns:p14="http://schemas.microsoft.com/office/powerpoint/2010/main" val="18868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0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2ECCE25-9DBC-4338-935F-6C01149D6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45542"/>
              </p:ext>
            </p:extLst>
          </p:nvPr>
        </p:nvGraphicFramePr>
        <p:xfrm>
          <a:off x="1774891" y="3849180"/>
          <a:ext cx="8443165" cy="7622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93609">
                  <a:extLst>
                    <a:ext uri="{9D8B030D-6E8A-4147-A177-3AD203B41FA5}">
                      <a16:colId xmlns:a16="http://schemas.microsoft.com/office/drawing/2014/main" val="1446187849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3413337028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2477001751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599503722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2867515018"/>
                    </a:ext>
                  </a:extLst>
                </a:gridCol>
              </a:tblGrid>
              <a:tr h="39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450_5(</a:t>
                      </a:r>
                      <a:r>
                        <a:rPr lang="zh-CN" altLang="en-US" b="0" dirty="0"/>
                        <a:t>全部解</a:t>
                      </a:r>
                      <a:r>
                        <a:rPr lang="en-US" altLang="zh-CN" b="0" dirty="0"/>
                        <a:t>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朴素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顶点选择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向前检验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颜色替换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51370ms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48116ms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555ms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3270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E81583-C73F-45F9-A085-390DBB0D1F78}"/>
              </a:ext>
            </a:extLst>
          </p:cNvPr>
          <p:cNvSpPr txBox="1"/>
          <p:nvPr/>
        </p:nvSpPr>
        <p:spPr>
          <a:xfrm>
            <a:off x="1300064" y="11818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剪枝优化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E57092DD-D7B0-4931-B42D-847202CCB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19724"/>
              </p:ext>
            </p:extLst>
          </p:nvPr>
        </p:nvGraphicFramePr>
        <p:xfrm>
          <a:off x="1774891" y="961027"/>
          <a:ext cx="8443165" cy="113311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93609">
                  <a:extLst>
                    <a:ext uri="{9D8B030D-6E8A-4147-A177-3AD203B41FA5}">
                      <a16:colId xmlns:a16="http://schemas.microsoft.com/office/drawing/2014/main" val="1446187849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3413337028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2477001751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599503722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2867515018"/>
                    </a:ext>
                  </a:extLst>
                </a:gridCol>
              </a:tblGrid>
              <a:tr h="391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9_4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朴素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顶点选择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向前检验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颜色替换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2ms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3ms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&lt;1ms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3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回溯次数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1336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1336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57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491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5B367EA-4866-426C-A8DA-0D4A525B5CBA}"/>
              </a:ext>
            </a:extLst>
          </p:cNvPr>
          <p:cNvSpPr txBox="1"/>
          <p:nvPr/>
        </p:nvSpPr>
        <p:spPr>
          <a:xfrm>
            <a:off x="2446266" y="5009034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可见，优化后，效率提高了许多。</a:t>
            </a:r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zh-CN" altLang="en-US" sz="1600" dirty="0">
                <a:solidFill>
                  <a:schemeClr val="tx2"/>
                </a:solidFill>
              </a:rPr>
              <a:t>小规模变化不是很大，可能是函数的调用增加了一部分时间。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17178299-9F1A-46A4-80C0-C7668C6AD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0240"/>
              </p:ext>
            </p:extLst>
          </p:nvPr>
        </p:nvGraphicFramePr>
        <p:xfrm>
          <a:off x="1774890" y="2271265"/>
          <a:ext cx="8443165" cy="113311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93609">
                  <a:extLst>
                    <a:ext uri="{9D8B030D-6E8A-4147-A177-3AD203B41FA5}">
                      <a16:colId xmlns:a16="http://schemas.microsoft.com/office/drawing/2014/main" val="1446187849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3413337028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2477001751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599503722"/>
                    </a:ext>
                  </a:extLst>
                </a:gridCol>
                <a:gridCol w="1687389">
                  <a:extLst>
                    <a:ext uri="{9D8B030D-6E8A-4147-A177-3AD203B41FA5}">
                      <a16:colId xmlns:a16="http://schemas.microsoft.com/office/drawing/2014/main" val="2867515018"/>
                    </a:ext>
                  </a:extLst>
                </a:gridCol>
              </a:tblGrid>
              <a:tr h="39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450_5(</a:t>
                      </a:r>
                      <a:r>
                        <a:rPr lang="zh-CN" altLang="en-US" b="0" dirty="0"/>
                        <a:t>一个解</a:t>
                      </a:r>
                      <a:r>
                        <a:rPr lang="en-US" altLang="zh-CN" b="0" dirty="0"/>
                        <a:t>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朴素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顶点选择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向前检验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颜色替换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403ms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336ms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（平均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3.36ms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3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回溯次数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57228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56035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0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E81583-C73F-45F9-A085-390DBB0D1F78}"/>
              </a:ext>
            </a:extLst>
          </p:cNvPr>
          <p:cNvSpPr txBox="1"/>
          <p:nvPr/>
        </p:nvSpPr>
        <p:spPr>
          <a:xfrm>
            <a:off x="1300064" y="11818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剪枝优化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C040D47F-A6EB-4BE9-A019-E5118C734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57929"/>
              </p:ext>
            </p:extLst>
          </p:nvPr>
        </p:nvGraphicFramePr>
        <p:xfrm>
          <a:off x="1801845" y="1735466"/>
          <a:ext cx="8128000" cy="148673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18222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447940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6006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0769453"/>
                    </a:ext>
                  </a:extLst>
                </a:gridCol>
              </a:tblGrid>
              <a:tr h="37421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accent3"/>
                          </a:solidFill>
                        </a:rPr>
                        <a:t>（一个解）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450_5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450_15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450_25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4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顶点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403ms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34015ms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44ms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5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顶点</a:t>
                      </a:r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向前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336ms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32571ms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36ms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6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顶点</a:t>
                      </a:r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向前</a:t>
                      </a:r>
                      <a:r>
                        <a:rPr lang="en-US" altLang="zh-CN" b="0" dirty="0"/>
                        <a:t>+</a:t>
                      </a:r>
                      <a:r>
                        <a:rPr lang="zh-CN" altLang="en-US" b="0" dirty="0"/>
                        <a:t>替换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accent3"/>
                          </a:solidFill>
                        </a:rPr>
                        <a:t>（平均</a:t>
                      </a:r>
                      <a:r>
                        <a:rPr lang="en-US" altLang="zh-CN" b="0" dirty="0">
                          <a:solidFill>
                            <a:schemeClr val="accent3"/>
                          </a:solidFill>
                        </a:rPr>
                        <a:t>3.36ms</a:t>
                      </a:r>
                      <a:r>
                        <a:rPr lang="zh-CN" altLang="en-US" b="0" dirty="0">
                          <a:solidFill>
                            <a:schemeClr val="accent3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accent3"/>
                          </a:solidFill>
                        </a:rPr>
                        <a:t>（平均</a:t>
                      </a:r>
                      <a:r>
                        <a:rPr lang="en-US" altLang="zh-CN" b="0" dirty="0">
                          <a:solidFill>
                            <a:schemeClr val="accent3"/>
                          </a:solidFill>
                        </a:rPr>
                        <a:t>2.49E-8ms</a:t>
                      </a:r>
                      <a:r>
                        <a:rPr lang="zh-CN" altLang="en-US" b="0" dirty="0">
                          <a:solidFill>
                            <a:schemeClr val="accent3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accent3"/>
                          </a:solidFill>
                        </a:rPr>
                        <a:t>（平均</a:t>
                      </a:r>
                      <a:r>
                        <a:rPr lang="en-US" altLang="zh-CN" b="0" dirty="0">
                          <a:solidFill>
                            <a:schemeClr val="accent3"/>
                          </a:solidFill>
                        </a:rPr>
                        <a:t>2.7E-24ms</a:t>
                      </a:r>
                      <a:r>
                        <a:rPr lang="zh-CN" altLang="en-US" b="0" dirty="0">
                          <a:solidFill>
                            <a:schemeClr val="accent3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0457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04FC717-5D7E-4AB9-BA11-D23CEB21A29A}"/>
              </a:ext>
            </a:extLst>
          </p:cNvPr>
          <p:cNvSpPr txBox="1"/>
          <p:nvPr/>
        </p:nvSpPr>
        <p:spPr>
          <a:xfrm>
            <a:off x="2007117" y="4540898"/>
            <a:ext cx="4387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5</a:t>
            </a:r>
            <a:r>
              <a:rPr lang="zh-CN" altLang="en-US" dirty="0">
                <a:solidFill>
                  <a:schemeClr val="accent3"/>
                </a:solidFill>
              </a:rPr>
              <a:t>！</a:t>
            </a:r>
            <a:r>
              <a:rPr lang="en-US" altLang="zh-CN" dirty="0">
                <a:solidFill>
                  <a:schemeClr val="accent3"/>
                </a:solidFill>
              </a:rPr>
              <a:t>=120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15</a:t>
            </a:r>
            <a:r>
              <a:rPr lang="zh-CN" altLang="en-US" dirty="0">
                <a:solidFill>
                  <a:schemeClr val="accent3"/>
                </a:solidFill>
              </a:rPr>
              <a:t>！</a:t>
            </a:r>
            <a:r>
              <a:rPr lang="en-US" altLang="zh-CN" dirty="0">
                <a:solidFill>
                  <a:schemeClr val="accent3"/>
                </a:solidFill>
              </a:rPr>
              <a:t>=1307674368000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25</a:t>
            </a:r>
            <a:r>
              <a:rPr lang="zh-CN" altLang="en-US" dirty="0">
                <a:solidFill>
                  <a:schemeClr val="accent3"/>
                </a:solidFill>
              </a:rPr>
              <a:t>！</a:t>
            </a:r>
            <a:r>
              <a:rPr lang="en-US" altLang="zh-CN" dirty="0">
                <a:solidFill>
                  <a:schemeClr val="accent3"/>
                </a:solidFill>
              </a:rPr>
              <a:t>=15511210043330985984000000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C8B14A-7B6B-46F2-9047-B5AC597F31A3}"/>
              </a:ext>
            </a:extLst>
          </p:cNvPr>
          <p:cNvSpPr txBox="1"/>
          <p:nvPr/>
        </p:nvSpPr>
        <p:spPr>
          <a:xfrm>
            <a:off x="4840513" y="11941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对三个地图数据填涂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A3E29D-4571-4F19-B286-5C29195692BE}"/>
              </a:ext>
            </a:extLst>
          </p:cNvPr>
          <p:cNvSpPr txBox="1"/>
          <p:nvPr/>
        </p:nvSpPr>
        <p:spPr>
          <a:xfrm>
            <a:off x="2007117" y="3635802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因为颜色替换，所以当解出一个解的时候，就意味着同时解出</a:t>
            </a:r>
            <a:r>
              <a:rPr lang="en-US" altLang="zh-CN" dirty="0"/>
              <a:t>n</a:t>
            </a:r>
            <a:r>
              <a:rPr lang="zh-CN" altLang="en-US" dirty="0"/>
              <a:t>！个解。</a:t>
            </a:r>
          </a:p>
        </p:txBody>
      </p:sp>
    </p:spTree>
    <p:extLst>
      <p:ext uri="{BB962C8B-B14F-4D97-AF65-F5344CB8AC3E}">
        <p14:creationId xmlns:p14="http://schemas.microsoft.com/office/powerpoint/2010/main" val="105767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7D9A381-D410-224E-BE1A-612DCF5F929E}"/>
              </a:ext>
            </a:extLst>
          </p:cNvPr>
          <p:cNvGrpSpPr/>
          <p:nvPr/>
        </p:nvGrpSpPr>
        <p:grpSpPr>
          <a:xfrm rot="5400000">
            <a:off x="-2877009" y="-826536"/>
            <a:ext cx="5754017" cy="5754017"/>
            <a:chOff x="4411297" y="3980991"/>
            <a:chExt cx="5754017" cy="5754017"/>
          </a:xfrm>
        </p:grpSpPr>
        <p:sp>
          <p:nvSpPr>
            <p:cNvPr id="2" name="饼形 1">
              <a:extLst>
                <a:ext uri="{FF2B5EF4-FFF2-40B4-BE49-F238E27FC236}">
                  <a16:creationId xmlns:a16="http://schemas.microsoft.com/office/drawing/2014/main" id="{7E22BE68-0F40-7940-A871-502297A99CD0}"/>
                </a:ext>
              </a:extLst>
            </p:cNvPr>
            <p:cNvSpPr/>
            <p:nvPr/>
          </p:nvSpPr>
          <p:spPr>
            <a:xfrm flipH="1"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饼形 2">
              <a:extLst>
                <a:ext uri="{FF2B5EF4-FFF2-40B4-BE49-F238E27FC236}">
                  <a16:creationId xmlns:a16="http://schemas.microsoft.com/office/drawing/2014/main" id="{34B2397F-A04D-B54E-AFB7-F714EBA9A40A}"/>
                </a:ext>
              </a:extLst>
            </p:cNvPr>
            <p:cNvSpPr/>
            <p:nvPr/>
          </p:nvSpPr>
          <p:spPr>
            <a:xfrm flipH="1">
              <a:off x="5731809" y="5301503"/>
              <a:ext cx="3112993" cy="3112993"/>
            </a:xfrm>
            <a:prstGeom prst="pie">
              <a:avLst>
                <a:gd name="adj1" fmla="val 10799712"/>
                <a:gd name="adj2" fmla="val 16200000"/>
              </a:avLst>
            </a:prstGeom>
            <a:gradFill>
              <a:gsLst>
                <a:gs pos="0">
                  <a:srgbClr val="384F6E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>
              <a:extLst>
                <a:ext uri="{FF2B5EF4-FFF2-40B4-BE49-F238E27FC236}">
                  <a16:creationId xmlns:a16="http://schemas.microsoft.com/office/drawing/2014/main" id="{D0754FA9-6EB5-9841-900A-8ED6576033A5}"/>
                </a:ext>
              </a:extLst>
            </p:cNvPr>
            <p:cNvSpPr/>
            <p:nvPr/>
          </p:nvSpPr>
          <p:spPr>
            <a:xfrm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54A80BC-4FE0-124A-9CA2-C81F29EE1238}"/>
              </a:ext>
            </a:extLst>
          </p:cNvPr>
          <p:cNvSpPr txBox="1"/>
          <p:nvPr/>
        </p:nvSpPr>
        <p:spPr>
          <a:xfrm>
            <a:off x="4641297" y="3027717"/>
            <a:ext cx="5642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rgbClr val="353F4B"/>
                </a:solidFill>
                <a:latin typeface="+mj-ea"/>
                <a:ea typeface="+mj-ea"/>
              </a:rPr>
              <a:t>随机产生不同规模的图并分析</a:t>
            </a:r>
            <a:endParaRPr kumimoji="1" lang="en-US" altLang="zh-CN" sz="6000" dirty="0">
              <a:solidFill>
                <a:srgbClr val="353F4B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F053D0-D006-F14F-AC78-976DCD1C1BD0}"/>
              </a:ext>
            </a:extLst>
          </p:cNvPr>
          <p:cNvSpPr/>
          <p:nvPr/>
        </p:nvSpPr>
        <p:spPr>
          <a:xfrm>
            <a:off x="10942524" y="5625761"/>
            <a:ext cx="1249475" cy="122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F57F2-9F83-014A-B4CB-E59859F4CD56}"/>
              </a:ext>
            </a:extLst>
          </p:cNvPr>
          <p:cNvSpPr txBox="1"/>
          <p:nvPr/>
        </p:nvSpPr>
        <p:spPr>
          <a:xfrm>
            <a:off x="2948674" y="25577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353F4B"/>
                </a:solidFill>
                <a:latin typeface="+mj-ea"/>
                <a:ea typeface="+mj-ea"/>
              </a:rPr>
              <a:t>第三部分</a:t>
            </a:r>
            <a:endParaRPr kumimoji="1" lang="zh-CN" altLang="en-US" sz="2800" dirty="0">
              <a:solidFill>
                <a:srgbClr val="353F4B"/>
              </a:solidFill>
              <a:latin typeface="+mj-ea"/>
              <a:ea typeface="+mj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31E1D0-1484-1F48-8FA1-D8CE8BD4C8FE}"/>
              </a:ext>
            </a:extLst>
          </p:cNvPr>
          <p:cNvGrpSpPr/>
          <p:nvPr/>
        </p:nvGrpSpPr>
        <p:grpSpPr>
          <a:xfrm>
            <a:off x="10959759" y="5625760"/>
            <a:ext cx="1232241" cy="1232240"/>
            <a:chOff x="7288304" y="0"/>
            <a:chExt cx="3412500" cy="3412498"/>
          </a:xfrm>
        </p:grpSpPr>
        <p:sp>
          <p:nvSpPr>
            <p:cNvPr id="10" name="泪珠形 9">
              <a:extLst>
                <a:ext uri="{FF2B5EF4-FFF2-40B4-BE49-F238E27FC236}">
                  <a16:creationId xmlns:a16="http://schemas.microsoft.com/office/drawing/2014/main" id="{5231F0BD-4D6D-4B42-A045-AF44F3A3FEC3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泪珠形 10">
              <a:extLst>
                <a:ext uri="{FF2B5EF4-FFF2-40B4-BE49-F238E27FC236}">
                  <a16:creationId xmlns:a16="http://schemas.microsoft.com/office/drawing/2014/main" id="{982FECFA-8CA7-D745-817F-65407F5D47D9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75AD887-B66B-3A4A-8116-225F56220DE0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E81583-C73F-45F9-A085-390DBB0D1F78}"/>
              </a:ext>
            </a:extLst>
          </p:cNvPr>
          <p:cNvSpPr txBox="1"/>
          <p:nvPr/>
        </p:nvSpPr>
        <p:spPr>
          <a:xfrm>
            <a:off x="1300064" y="11818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如何产生随机图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04E862-B3C8-4EB6-A619-BCEAE0132265}"/>
                  </a:ext>
                </a:extLst>
              </p:cNvPr>
              <p:cNvSpPr txBox="1"/>
              <p:nvPr/>
            </p:nvSpPr>
            <p:spPr>
              <a:xfrm>
                <a:off x="8042986" y="2360597"/>
                <a:ext cx="3147528" cy="25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chemeClr val="tx2"/>
                    </a:solidFill>
                  </a:rPr>
                  <a:t>也就是说随机产生一条边，需要满足</a:t>
                </a:r>
                <a:r>
                  <a:rPr lang="zh-CN" altLang="zh-CN" dirty="0">
                    <a:solidFill>
                      <a:schemeClr val="accent2"/>
                    </a:solidFill>
                  </a:rPr>
                  <a:t>三个条件</a:t>
                </a:r>
                <a:r>
                  <a:rPr lang="zh-CN" altLang="zh-CN" dirty="0">
                    <a:solidFill>
                      <a:schemeClr val="tx2"/>
                    </a:solidFill>
                  </a:rPr>
                  <a:t>：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chemeClr val="tx2"/>
                    </a:solidFill>
                  </a:rPr>
                  <a:t>·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两个</a:t>
                </a:r>
                <a:r>
                  <a:rPr lang="zh-CN" altLang="zh-CN" dirty="0">
                    <a:solidFill>
                      <a:schemeClr val="accent2"/>
                    </a:solidFill>
                  </a:rPr>
                  <a:t>顶点不相等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chemeClr val="accent2"/>
                    </a:solidFill>
                  </a:rPr>
                  <a:t>·边不重复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产生</a:t>
                </a:r>
                <a:endParaRPr lang="zh-CN" altLang="zh-CN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chemeClr val="accent2"/>
                    </a:solidFill>
                  </a:rPr>
                  <a:t>·顶点度数符合条件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𝑛𝑜𝑑𝑒𝑁𝑢𝑚</m:t>
                        </m:r>
                      </m:e>
                    </m:rad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zh-CN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04E862-B3C8-4EB6-A619-BCEAE0132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86" y="2360597"/>
                <a:ext cx="3147528" cy="2566344"/>
              </a:xfrm>
              <a:prstGeom prst="rect">
                <a:avLst/>
              </a:prstGeom>
              <a:blipFill>
                <a:blip r:embed="rId2"/>
                <a:stretch>
                  <a:fillRect l="-1547" b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7AA0863-FE61-4DB0-AD70-925A786597FD}"/>
              </a:ext>
            </a:extLst>
          </p:cNvPr>
          <p:cNvSpPr txBox="1"/>
          <p:nvPr/>
        </p:nvSpPr>
        <p:spPr>
          <a:xfrm>
            <a:off x="596013" y="2006034"/>
            <a:ext cx="719299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edge=(int)(</a:t>
            </a:r>
            <a:r>
              <a:rPr lang="en-US" altLang="zh-CN" sz="1600" b="1" kern="1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nodeNum</a:t>
            </a:r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*2);//</a:t>
            </a:r>
            <a:r>
              <a:rPr lang="zh-CN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固定多少条边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 (edge&gt;0) 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随机顶点，</a:t>
            </a:r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到顶点数范围内的随机数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index1 = </a:t>
            </a:r>
            <a:r>
              <a:rPr lang="en-US" altLang="zh-CN" sz="1600" b="1" kern="1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rd.nextInt</a:t>
            </a:r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b="1" kern="1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nodeNum</a:t>
            </a:r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+ 1;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index2 = </a:t>
            </a:r>
            <a:r>
              <a:rPr lang="en-US" altLang="zh-CN" sz="1600" b="1" kern="1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rd.nextInt</a:t>
            </a:r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b="1" kern="1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nodeNum</a:t>
            </a:r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+ 1;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两个顶点不能一样，这条边不能重复，顶点的度数不能超过</a:t>
            </a:r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sqrt(nodeNu1      </a:t>
            </a: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if(index1==index2||matrix[index1][index2]==1</a:t>
            </a: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||degree[index1]&gt;sqrt(</a:t>
            </a:r>
            <a:r>
              <a:rPr lang="en-US" altLang="zh-CN" sz="1600" b="1" kern="1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nodeNum</a:t>
            </a:r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)+1||degree[index2]&gt;sqrt(</a:t>
            </a:r>
            <a:r>
              <a:rPr lang="en-US" altLang="zh-CN" sz="1600" b="1" kern="100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nodeNum</a:t>
            </a:r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)+1)</a:t>
            </a: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continue;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matrix[index1][index2]=1;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matrix[index2][index1]=1;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degree[index1]++;degree[index2]++;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kern="1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edge--;</a:t>
            </a:r>
            <a:endParaRPr lang="zh-CN" altLang="zh-CN" sz="1600" kern="1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2745BC-ECF2-4F0E-A939-872DD4E52EE2}"/>
              </a:ext>
            </a:extLst>
          </p:cNvPr>
          <p:cNvSpPr txBox="1"/>
          <p:nvPr/>
        </p:nvSpPr>
        <p:spPr>
          <a:xfrm>
            <a:off x="653143" y="1169436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在规定范围内，随机产生两个顶点，代表产生一条边</a:t>
            </a:r>
          </a:p>
        </p:txBody>
      </p:sp>
    </p:spTree>
    <p:extLst>
      <p:ext uri="{BB962C8B-B14F-4D97-AF65-F5344CB8AC3E}">
        <p14:creationId xmlns:p14="http://schemas.microsoft.com/office/powerpoint/2010/main" val="35374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E81583-C73F-45F9-A085-390DBB0D1F78}"/>
              </a:ext>
            </a:extLst>
          </p:cNvPr>
          <p:cNvSpPr txBox="1"/>
          <p:nvPr/>
        </p:nvSpPr>
        <p:spPr>
          <a:xfrm>
            <a:off x="1300064" y="118188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随机图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1CEEB77-8738-46CB-A07B-6A0100CA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42692"/>
              </p:ext>
            </p:extLst>
          </p:nvPr>
        </p:nvGraphicFramePr>
        <p:xfrm>
          <a:off x="725714" y="1577286"/>
          <a:ext cx="4742024" cy="4389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85506">
                  <a:extLst>
                    <a:ext uri="{9D8B030D-6E8A-4147-A177-3AD203B41FA5}">
                      <a16:colId xmlns:a16="http://schemas.microsoft.com/office/drawing/2014/main" val="410879012"/>
                    </a:ext>
                  </a:extLst>
                </a:gridCol>
                <a:gridCol w="1185506">
                  <a:extLst>
                    <a:ext uri="{9D8B030D-6E8A-4147-A177-3AD203B41FA5}">
                      <a16:colId xmlns:a16="http://schemas.microsoft.com/office/drawing/2014/main" val="2934212910"/>
                    </a:ext>
                  </a:extLst>
                </a:gridCol>
                <a:gridCol w="1185506">
                  <a:extLst>
                    <a:ext uri="{9D8B030D-6E8A-4147-A177-3AD203B41FA5}">
                      <a16:colId xmlns:a16="http://schemas.microsoft.com/office/drawing/2014/main" val="2198686431"/>
                    </a:ext>
                  </a:extLst>
                </a:gridCol>
                <a:gridCol w="1185506">
                  <a:extLst>
                    <a:ext uri="{9D8B030D-6E8A-4147-A177-3AD203B41FA5}">
                      <a16:colId xmlns:a16="http://schemas.microsoft.com/office/drawing/2014/main" val="2330535345"/>
                    </a:ext>
                  </a:extLst>
                </a:gridCol>
              </a:tblGrid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回溯次数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方案数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1654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194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2160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13162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2ms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828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11808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04916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9ms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4510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57912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6747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17ms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18201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259536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81231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43ms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49880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695520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34173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136ms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435671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6861672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3771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167ms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479625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7159752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32107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24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784ms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4211057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65298960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94119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6204ms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02610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28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12974ms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09840"/>
                  </a:ext>
                </a:extLst>
              </a:tr>
              <a:tr h="317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172181ms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13594"/>
                  </a:ext>
                </a:extLst>
              </a:tr>
            </a:tbl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FFB64B75-F1D0-4B82-921A-A892C3E95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360009"/>
              </p:ext>
            </p:extLst>
          </p:nvPr>
        </p:nvGraphicFramePr>
        <p:xfrm>
          <a:off x="6102694" y="1177177"/>
          <a:ext cx="5363592" cy="4116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B04E862-B3C8-4EB6-A619-BCEAE0132265}"/>
              </a:ext>
            </a:extLst>
          </p:cNvPr>
          <p:cNvSpPr txBox="1"/>
          <p:nvPr/>
        </p:nvSpPr>
        <p:spPr>
          <a:xfrm>
            <a:off x="7066383" y="549615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随着点数的增加，运行时间逐渐增加。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1C41FE-FFE7-4D15-A03D-FEF4B6916467}"/>
              </a:ext>
            </a:extLst>
          </p:cNvPr>
          <p:cNvSpPr txBox="1"/>
          <p:nvPr/>
        </p:nvSpPr>
        <p:spPr>
          <a:xfrm>
            <a:off x="1380930" y="1161788"/>
            <a:ext cx="3284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</a:rPr>
              <a:t>4</a:t>
            </a:r>
            <a:r>
              <a:rPr lang="zh-CN" altLang="en-US" sz="1600" dirty="0">
                <a:solidFill>
                  <a:schemeClr val="accent3"/>
                </a:solidFill>
              </a:rPr>
              <a:t>种颜色，边的数量为点数的</a:t>
            </a:r>
            <a:r>
              <a:rPr lang="en-US" altLang="zh-CN" sz="1600" dirty="0">
                <a:solidFill>
                  <a:schemeClr val="accent3"/>
                </a:solidFill>
              </a:rPr>
              <a:t>2</a:t>
            </a:r>
            <a:r>
              <a:rPr lang="zh-CN" altLang="en-US" sz="1600" dirty="0">
                <a:solidFill>
                  <a:schemeClr val="accent3"/>
                </a:solidFill>
              </a:rPr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39791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E81583-C73F-45F9-A085-390DBB0D1F78}"/>
              </a:ext>
            </a:extLst>
          </p:cNvPr>
          <p:cNvSpPr txBox="1"/>
          <p:nvPr/>
        </p:nvSpPr>
        <p:spPr>
          <a:xfrm>
            <a:off x="1300064" y="118188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随机图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1CEEB77-8738-46CB-A07B-6A0100CA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9277"/>
              </p:ext>
            </p:extLst>
          </p:nvPr>
        </p:nvGraphicFramePr>
        <p:xfrm>
          <a:off x="1300064" y="1728035"/>
          <a:ext cx="2730760" cy="25516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65380">
                  <a:extLst>
                    <a:ext uri="{9D8B030D-6E8A-4147-A177-3AD203B41FA5}">
                      <a16:colId xmlns:a16="http://schemas.microsoft.com/office/drawing/2014/main" val="410879012"/>
                    </a:ext>
                  </a:extLst>
                </a:gridCol>
                <a:gridCol w="1365380">
                  <a:extLst>
                    <a:ext uri="{9D8B030D-6E8A-4147-A177-3AD203B41FA5}">
                      <a16:colId xmlns:a16="http://schemas.microsoft.com/office/drawing/2014/main" val="2934212910"/>
                    </a:ext>
                  </a:extLst>
                </a:gridCol>
              </a:tblGrid>
              <a:tr h="425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时间（</a:t>
                      </a:r>
                      <a:r>
                        <a:rPr lang="en-US" altLang="zh-CN" b="0" dirty="0" err="1"/>
                        <a:t>ms</a:t>
                      </a:r>
                      <a:r>
                        <a:rPr lang="zh-CN" altLang="en-US" b="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1654"/>
                  </a:ext>
                </a:extLst>
              </a:tr>
              <a:tr h="425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2139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13162"/>
                  </a:ext>
                </a:extLst>
              </a:tr>
              <a:tr h="425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1516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32107"/>
                  </a:ext>
                </a:extLst>
              </a:tr>
              <a:tr h="425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136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94119"/>
                  </a:ext>
                </a:extLst>
              </a:tr>
              <a:tr h="425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44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02610"/>
                  </a:ext>
                </a:extLst>
              </a:tr>
              <a:tr h="425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56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09840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97C9990-6F95-40A8-A612-FC984F93E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170658"/>
              </p:ext>
            </p:extLst>
          </p:nvPr>
        </p:nvGraphicFramePr>
        <p:xfrm>
          <a:off x="5323634" y="1235960"/>
          <a:ext cx="5675087" cy="355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F60F81C-75D5-4BC5-B117-FA509D85D94E}"/>
              </a:ext>
            </a:extLst>
          </p:cNvPr>
          <p:cNvSpPr txBox="1"/>
          <p:nvPr/>
        </p:nvSpPr>
        <p:spPr>
          <a:xfrm>
            <a:off x="1581653" y="1235960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</a:rPr>
              <a:t>点数为</a:t>
            </a:r>
            <a:r>
              <a:rPr lang="en-US" altLang="zh-CN" sz="1600" dirty="0">
                <a:solidFill>
                  <a:schemeClr val="accent3"/>
                </a:solidFill>
              </a:rPr>
              <a:t>20</a:t>
            </a:r>
            <a:r>
              <a:rPr lang="zh-CN" altLang="en-US" sz="1600" dirty="0">
                <a:solidFill>
                  <a:schemeClr val="accent3"/>
                </a:solidFill>
              </a:rPr>
              <a:t>，</a:t>
            </a:r>
            <a:r>
              <a:rPr lang="en-US" altLang="zh-CN" sz="1600" dirty="0">
                <a:solidFill>
                  <a:schemeClr val="accent3"/>
                </a:solidFill>
              </a:rPr>
              <a:t>4</a:t>
            </a:r>
            <a:r>
              <a:rPr lang="zh-CN" altLang="en-US" sz="1600" dirty="0">
                <a:solidFill>
                  <a:schemeClr val="accent3"/>
                </a:solidFill>
              </a:rPr>
              <a:t>种颜色。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BEB1F9-1DB3-477A-8213-E74420368328}"/>
              </a:ext>
            </a:extLst>
          </p:cNvPr>
          <p:cNvSpPr txBox="1"/>
          <p:nvPr/>
        </p:nvSpPr>
        <p:spPr>
          <a:xfrm>
            <a:off x="5068893" y="5239059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边数少时，随机产生的图可能性比较大，运行时间差别比较大。</a:t>
            </a:r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zh-CN" altLang="en-US" sz="1600" dirty="0">
                <a:solidFill>
                  <a:schemeClr val="accent3"/>
                </a:solidFill>
              </a:rPr>
              <a:t>如边数为</a:t>
            </a:r>
            <a:r>
              <a:rPr lang="en-US" altLang="zh-CN" sz="1600" dirty="0">
                <a:solidFill>
                  <a:schemeClr val="accent3"/>
                </a:solidFill>
              </a:rPr>
              <a:t>20</a:t>
            </a:r>
            <a:r>
              <a:rPr lang="zh-CN" altLang="en-US" sz="1600" dirty="0">
                <a:solidFill>
                  <a:schemeClr val="accent3"/>
                </a:solidFill>
              </a:rPr>
              <a:t>时，运行时间在</a:t>
            </a:r>
            <a:r>
              <a:rPr lang="en-US" altLang="zh-CN" sz="1600" dirty="0">
                <a:solidFill>
                  <a:schemeClr val="accent3"/>
                </a:solidFill>
              </a:rPr>
              <a:t>6000ms~60ms</a:t>
            </a:r>
            <a:r>
              <a:rPr lang="zh-CN" altLang="en-US" sz="1600" dirty="0">
                <a:solidFill>
                  <a:schemeClr val="accent3"/>
                </a:solidFill>
              </a:rPr>
              <a:t>都有。</a:t>
            </a:r>
            <a:endParaRPr lang="en-US" altLang="zh-CN" sz="1600" dirty="0">
              <a:solidFill>
                <a:schemeClr val="accent3"/>
              </a:solidFill>
            </a:endParaRPr>
          </a:p>
          <a:p>
            <a:r>
              <a:rPr lang="zh-CN" altLang="en-US" sz="1600" dirty="0">
                <a:solidFill>
                  <a:schemeClr val="tx2"/>
                </a:solidFill>
              </a:rPr>
              <a:t>边数越大，时间区间减小，平均运行时间也减小。</a:t>
            </a:r>
          </a:p>
        </p:txBody>
      </p:sp>
    </p:spTree>
    <p:extLst>
      <p:ext uri="{BB962C8B-B14F-4D97-AF65-F5344CB8AC3E}">
        <p14:creationId xmlns:p14="http://schemas.microsoft.com/office/powerpoint/2010/main" val="402475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2022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93933" y="2540241"/>
            <a:ext cx="587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>
                <a:solidFill>
                  <a:srgbClr val="353F4B"/>
                </a:solidFill>
                <a:latin typeface="+mj-lt"/>
              </a:rPr>
              <a:t>THANK YOU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B5E1A6-01CA-4121-B037-F3AA59C2198D}"/>
              </a:ext>
            </a:extLst>
          </p:cNvPr>
          <p:cNvSpPr txBox="1"/>
          <p:nvPr/>
        </p:nvSpPr>
        <p:spPr>
          <a:xfrm>
            <a:off x="789708" y="3676196"/>
            <a:ext cx="325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000" dirty="0">
                <a:solidFill>
                  <a:schemeClr val="bg1">
                    <a:lumMod val="65000"/>
                  </a:schemeClr>
                </a:solidFill>
              </a:rPr>
              <a:t>算法设计与分析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4B17AD-88DE-4C68-937E-E2EEA41A5A7B}"/>
              </a:ext>
            </a:extLst>
          </p:cNvPr>
          <p:cNvSpPr txBox="1"/>
          <p:nvPr/>
        </p:nvSpPr>
        <p:spPr>
          <a:xfrm>
            <a:off x="748143" y="3992810"/>
            <a:ext cx="3255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600" dirty="0">
                <a:solidFill>
                  <a:srgbClr val="353F4B"/>
                </a:solidFill>
              </a:rPr>
              <a:t>陈述  </a:t>
            </a:r>
            <a:r>
              <a:rPr kumimoji="1" lang="en-US" altLang="zh-CN" sz="1600" dirty="0">
                <a:solidFill>
                  <a:srgbClr val="353F4B"/>
                </a:solidFill>
              </a:rPr>
              <a:t>2020281051</a:t>
            </a:r>
            <a:endParaRPr kumimoji="1" lang="zh-CN" altLang="en-US" sz="1600" dirty="0">
              <a:solidFill>
                <a:srgbClr val="353F4B"/>
              </a:solidFill>
            </a:endParaRPr>
          </a:p>
        </p:txBody>
      </p:sp>
      <p:cxnSp>
        <p:nvCxnSpPr>
          <p:cNvPr id="21" name="直线连接符 18">
            <a:extLst>
              <a:ext uri="{FF2B5EF4-FFF2-40B4-BE49-F238E27FC236}">
                <a16:creationId xmlns:a16="http://schemas.microsoft.com/office/drawing/2014/main" id="{E3DFD837-F962-40B3-8698-1E49460D66D3}"/>
              </a:ext>
            </a:extLst>
          </p:cNvPr>
          <p:cNvCxnSpPr/>
          <p:nvPr/>
        </p:nvCxnSpPr>
        <p:spPr>
          <a:xfrm>
            <a:off x="857773" y="4520685"/>
            <a:ext cx="646069" cy="0"/>
          </a:xfrm>
          <a:prstGeom prst="line">
            <a:avLst/>
          </a:prstGeom>
          <a:ln w="50800" cap="rnd">
            <a:solidFill>
              <a:srgbClr val="E2532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7D9A381-D410-224E-BE1A-612DCF5F929E}"/>
              </a:ext>
            </a:extLst>
          </p:cNvPr>
          <p:cNvGrpSpPr/>
          <p:nvPr/>
        </p:nvGrpSpPr>
        <p:grpSpPr>
          <a:xfrm rot="5400000">
            <a:off x="-2877009" y="-826536"/>
            <a:ext cx="5754017" cy="5754017"/>
            <a:chOff x="4411297" y="3980991"/>
            <a:chExt cx="5754017" cy="5754017"/>
          </a:xfrm>
        </p:grpSpPr>
        <p:sp>
          <p:nvSpPr>
            <p:cNvPr id="2" name="饼形 1">
              <a:extLst>
                <a:ext uri="{FF2B5EF4-FFF2-40B4-BE49-F238E27FC236}">
                  <a16:creationId xmlns:a16="http://schemas.microsoft.com/office/drawing/2014/main" id="{7E22BE68-0F40-7940-A871-502297A99CD0}"/>
                </a:ext>
              </a:extLst>
            </p:cNvPr>
            <p:cNvSpPr/>
            <p:nvPr/>
          </p:nvSpPr>
          <p:spPr>
            <a:xfrm flipH="1"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饼形 2">
              <a:extLst>
                <a:ext uri="{FF2B5EF4-FFF2-40B4-BE49-F238E27FC236}">
                  <a16:creationId xmlns:a16="http://schemas.microsoft.com/office/drawing/2014/main" id="{34B2397F-A04D-B54E-AFB7-F714EBA9A40A}"/>
                </a:ext>
              </a:extLst>
            </p:cNvPr>
            <p:cNvSpPr/>
            <p:nvPr/>
          </p:nvSpPr>
          <p:spPr>
            <a:xfrm flipH="1">
              <a:off x="5731809" y="5301503"/>
              <a:ext cx="3112993" cy="3112993"/>
            </a:xfrm>
            <a:prstGeom prst="pie">
              <a:avLst>
                <a:gd name="adj1" fmla="val 10799712"/>
                <a:gd name="adj2" fmla="val 16200000"/>
              </a:avLst>
            </a:prstGeom>
            <a:gradFill>
              <a:gsLst>
                <a:gs pos="0">
                  <a:srgbClr val="384F6E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>
              <a:extLst>
                <a:ext uri="{FF2B5EF4-FFF2-40B4-BE49-F238E27FC236}">
                  <a16:creationId xmlns:a16="http://schemas.microsoft.com/office/drawing/2014/main" id="{D0754FA9-6EB5-9841-900A-8ED6576033A5}"/>
                </a:ext>
              </a:extLst>
            </p:cNvPr>
            <p:cNvSpPr/>
            <p:nvPr/>
          </p:nvSpPr>
          <p:spPr>
            <a:xfrm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54A80BC-4FE0-124A-9CA2-C81F29EE1238}"/>
              </a:ext>
            </a:extLst>
          </p:cNvPr>
          <p:cNvSpPr txBox="1"/>
          <p:nvPr/>
        </p:nvSpPr>
        <p:spPr>
          <a:xfrm>
            <a:off x="4576043" y="3269161"/>
            <a:ext cx="5094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rgbClr val="353F4B"/>
                </a:solidFill>
                <a:latin typeface="+mj-ea"/>
              </a:rPr>
              <a:t>朴素回溯法</a:t>
            </a:r>
            <a:endParaRPr kumimoji="1" lang="en-US" altLang="zh-CN" sz="6000" dirty="0">
              <a:solidFill>
                <a:srgbClr val="353F4B"/>
              </a:solidFill>
              <a:latin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F053D0-D006-F14F-AC78-976DCD1C1BD0}"/>
              </a:ext>
            </a:extLst>
          </p:cNvPr>
          <p:cNvSpPr/>
          <p:nvPr/>
        </p:nvSpPr>
        <p:spPr>
          <a:xfrm>
            <a:off x="10942524" y="5625761"/>
            <a:ext cx="1249475" cy="122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F57F2-9F83-014A-B4CB-E59859F4CD56}"/>
              </a:ext>
            </a:extLst>
          </p:cNvPr>
          <p:cNvSpPr txBox="1"/>
          <p:nvPr/>
        </p:nvSpPr>
        <p:spPr>
          <a:xfrm>
            <a:off x="2948674" y="25577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53F4B"/>
                </a:solidFill>
                <a:latin typeface="+mj-ea"/>
                <a:ea typeface="+mj-ea"/>
              </a:rPr>
              <a:t>第一部分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31E1D0-1484-1F48-8FA1-D8CE8BD4C8FE}"/>
              </a:ext>
            </a:extLst>
          </p:cNvPr>
          <p:cNvGrpSpPr/>
          <p:nvPr/>
        </p:nvGrpSpPr>
        <p:grpSpPr>
          <a:xfrm>
            <a:off x="10959759" y="5625760"/>
            <a:ext cx="1232241" cy="1232240"/>
            <a:chOff x="7288304" y="0"/>
            <a:chExt cx="3412500" cy="3412498"/>
          </a:xfrm>
        </p:grpSpPr>
        <p:sp>
          <p:nvSpPr>
            <p:cNvPr id="10" name="泪珠形 9">
              <a:extLst>
                <a:ext uri="{FF2B5EF4-FFF2-40B4-BE49-F238E27FC236}">
                  <a16:creationId xmlns:a16="http://schemas.microsoft.com/office/drawing/2014/main" id="{5231F0BD-4D6D-4B42-A045-AF44F3A3FEC3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泪珠形 10">
              <a:extLst>
                <a:ext uri="{FF2B5EF4-FFF2-40B4-BE49-F238E27FC236}">
                  <a16:creationId xmlns:a16="http://schemas.microsoft.com/office/drawing/2014/main" id="{982FECFA-8CA7-D745-817F-65407F5D47D9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75AD887-B66B-3A4A-8116-225F56220DE0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67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4A80BC-4FE0-124A-9CA2-C81F29EE1238}"/>
              </a:ext>
            </a:extLst>
          </p:cNvPr>
          <p:cNvSpPr txBox="1"/>
          <p:nvPr/>
        </p:nvSpPr>
        <p:spPr>
          <a:xfrm>
            <a:off x="1169331" y="208013"/>
            <a:ext cx="344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</a:rPr>
              <a:t>转换为数学问题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A0D40FD-5103-4E90-901B-2C83FCFA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970" y="2141761"/>
            <a:ext cx="2853186" cy="191388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C184601-DDE6-4B57-BC39-88BBA54E4253}"/>
              </a:ext>
            </a:extLst>
          </p:cNvPr>
          <p:cNvSpPr txBox="1"/>
          <p:nvPr/>
        </p:nvSpPr>
        <p:spPr>
          <a:xfrm>
            <a:off x="1371797" y="1111699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将每一区域看作一个节点，相邻关系用边表示，转换为无向图；</a:t>
            </a:r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zh-CN" altLang="en-US" sz="1600" dirty="0">
                <a:solidFill>
                  <a:schemeClr val="tx2"/>
                </a:solidFill>
              </a:rPr>
              <a:t>再转换为数字（便于和之后的数据集统一）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D793331-3456-45EB-A8F5-7142CA08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733" y="1955572"/>
            <a:ext cx="3086123" cy="2200291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4A06493D-2D38-4046-B434-EC1A58641455}"/>
              </a:ext>
            </a:extLst>
          </p:cNvPr>
          <p:cNvSpPr/>
          <p:nvPr/>
        </p:nvSpPr>
        <p:spPr>
          <a:xfrm>
            <a:off x="5557371" y="2790926"/>
            <a:ext cx="926841" cy="3077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1316AA-9091-4459-9017-BDC651778E19}"/>
              </a:ext>
            </a:extLst>
          </p:cNvPr>
          <p:cNvSpPr txBox="1"/>
          <p:nvPr/>
        </p:nvSpPr>
        <p:spPr>
          <a:xfrm>
            <a:off x="4870579" y="4218067"/>
            <a:ext cx="2450842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p edge 9 17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1 2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1 3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1 4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2 3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2 4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2 5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3 4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4 5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4 6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4 7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5 6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5 9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6 7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6 8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6 9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7 8</a:t>
            </a:r>
          </a:p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e 8 9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24" name="箭头: 圆角右 23">
            <a:extLst>
              <a:ext uri="{FF2B5EF4-FFF2-40B4-BE49-F238E27FC236}">
                <a16:creationId xmlns:a16="http://schemas.microsoft.com/office/drawing/2014/main" id="{82528ABC-3BDC-4DF4-873F-9D981FF60316}"/>
              </a:ext>
            </a:extLst>
          </p:cNvPr>
          <p:cNvSpPr/>
          <p:nvPr/>
        </p:nvSpPr>
        <p:spPr>
          <a:xfrm rot="10800000">
            <a:off x="7812833" y="4422709"/>
            <a:ext cx="852196" cy="816355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6CC80B-5FB5-4B14-9D22-3D1E4255E644}"/>
              </a:ext>
            </a:extLst>
          </p:cNvPr>
          <p:cNvSpPr txBox="1"/>
          <p:nvPr/>
        </p:nvSpPr>
        <p:spPr>
          <a:xfrm>
            <a:off x="1105014" y="199054"/>
            <a:ext cx="186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填色过程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6AA6065-DB98-4426-8B5D-5C8242D2D2EC}"/>
              </a:ext>
            </a:extLst>
          </p:cNvPr>
          <p:cNvGrpSpPr/>
          <p:nvPr/>
        </p:nvGrpSpPr>
        <p:grpSpPr>
          <a:xfrm>
            <a:off x="1176363" y="768478"/>
            <a:ext cx="9910623" cy="5321044"/>
            <a:chOff x="1081161" y="242597"/>
            <a:chExt cx="9910623" cy="532104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82528FC-5FA2-49AA-8465-7B5EC5BA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8503" y="242597"/>
              <a:ext cx="1293219" cy="863360"/>
            </a:xfrm>
            <a:prstGeom prst="rect">
              <a:avLst/>
            </a:prstGeom>
          </p:spPr>
        </p:pic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BD8D284-0575-4912-9DD3-91B7D1B77CFD}"/>
                </a:ext>
              </a:extLst>
            </p:cNvPr>
            <p:cNvGrpSpPr/>
            <p:nvPr/>
          </p:nvGrpSpPr>
          <p:grpSpPr>
            <a:xfrm>
              <a:off x="2329803" y="2616391"/>
              <a:ext cx="1057667" cy="686207"/>
              <a:chOff x="2329803" y="2616391"/>
              <a:chExt cx="1057667" cy="686207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0D9582A7-72E8-470D-B7FA-31F8F7188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803" y="2616391"/>
                <a:ext cx="1057667" cy="686207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0" name="墨迹 49">
                    <a:extLst>
                      <a:ext uri="{FF2B5EF4-FFF2-40B4-BE49-F238E27FC236}">
                        <a16:creationId xmlns:a16="http://schemas.microsoft.com/office/drawing/2014/main" id="{E9F64538-9511-424C-8749-09813396C07F}"/>
                      </a:ext>
                    </a:extLst>
                  </p14:cNvPr>
                  <p14:cNvContentPartPr/>
                  <p14:nvPr/>
                </p14:nvContentPartPr>
                <p14:xfrm>
                  <a:off x="2599419" y="2721367"/>
                  <a:ext cx="360" cy="360"/>
                </p14:xfrm>
              </p:contentPart>
            </mc:Choice>
            <mc:Fallback xmlns="">
              <p:pic>
                <p:nvPicPr>
                  <p:cNvPr id="50" name="墨迹 49">
                    <a:extLst>
                      <a:ext uri="{FF2B5EF4-FFF2-40B4-BE49-F238E27FC236}">
                        <a16:creationId xmlns:a16="http://schemas.microsoft.com/office/drawing/2014/main" id="{E9F64538-9511-424C-8749-09813396C07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563779" y="2685727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7539923-8338-40BE-A89E-D69198B23944}"/>
                </a:ext>
              </a:extLst>
            </p:cNvPr>
            <p:cNvGrpSpPr/>
            <p:nvPr/>
          </p:nvGrpSpPr>
          <p:grpSpPr>
            <a:xfrm>
              <a:off x="3580451" y="2616391"/>
              <a:ext cx="983680" cy="638205"/>
              <a:chOff x="3454528" y="2640391"/>
              <a:chExt cx="983680" cy="638205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B17C2EE5-D623-4D6D-A4C4-94311F423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4528" y="2640391"/>
                <a:ext cx="983680" cy="638205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1" name="墨迹 50">
                    <a:extLst>
                      <a:ext uri="{FF2B5EF4-FFF2-40B4-BE49-F238E27FC236}">
                        <a16:creationId xmlns:a16="http://schemas.microsoft.com/office/drawing/2014/main" id="{C1DB73DC-205F-4497-B18A-19474D68A147}"/>
                      </a:ext>
                    </a:extLst>
                  </p14:cNvPr>
                  <p14:cNvContentPartPr/>
                  <p14:nvPr/>
                </p14:nvContentPartPr>
                <p14:xfrm>
                  <a:off x="3700299" y="2742967"/>
                  <a:ext cx="360" cy="360"/>
                </p14:xfrm>
              </p:contentPart>
            </mc:Choice>
            <mc:Fallback xmlns="">
              <p:pic>
                <p:nvPicPr>
                  <p:cNvPr id="51" name="墨迹 50">
                    <a:extLst>
                      <a:ext uri="{FF2B5EF4-FFF2-40B4-BE49-F238E27FC236}">
                        <a16:creationId xmlns:a16="http://schemas.microsoft.com/office/drawing/2014/main" id="{C1DB73DC-205F-4497-B18A-19474D68A14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64659" y="2707327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01C2047-23EE-44E0-8340-D0C2DCC6BFFF}"/>
                </a:ext>
              </a:extLst>
            </p:cNvPr>
            <p:cNvGrpSpPr/>
            <p:nvPr/>
          </p:nvGrpSpPr>
          <p:grpSpPr>
            <a:xfrm>
              <a:off x="4790495" y="2643034"/>
              <a:ext cx="1045992" cy="678633"/>
              <a:chOff x="4468914" y="2623965"/>
              <a:chExt cx="1045992" cy="678633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9B613F20-D5A4-4895-B756-C83976A9D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8914" y="2623965"/>
                <a:ext cx="1045992" cy="678633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2" name="墨迹 51">
                    <a:extLst>
                      <a:ext uri="{FF2B5EF4-FFF2-40B4-BE49-F238E27FC236}">
                        <a16:creationId xmlns:a16="http://schemas.microsoft.com/office/drawing/2014/main" id="{815723FC-CBD4-4CC1-83FB-F8D24DA6D965}"/>
                      </a:ext>
                    </a:extLst>
                  </p14:cNvPr>
                  <p14:cNvContentPartPr/>
                  <p14:nvPr/>
                </p14:nvContentPartPr>
                <p14:xfrm>
                  <a:off x="4765539" y="2728567"/>
                  <a:ext cx="360" cy="360"/>
                </p14:xfrm>
              </p:contentPart>
            </mc:Choice>
            <mc:Fallback xmlns="">
              <p:pic>
                <p:nvPicPr>
                  <p:cNvPr id="52" name="墨迹 51">
                    <a:extLst>
                      <a:ext uri="{FF2B5EF4-FFF2-40B4-BE49-F238E27FC236}">
                        <a16:creationId xmlns:a16="http://schemas.microsoft.com/office/drawing/2014/main" id="{815723FC-CBD4-4CC1-83FB-F8D24DA6D9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9539" y="2692927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6F201BBF-A786-46AF-926B-E8994D58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66336" y="3621851"/>
              <a:ext cx="1101901" cy="72746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E65384A0-663E-4CA9-8DDE-96097CC34BA1}"/>
                    </a:ext>
                  </a:extLst>
                </p14:cNvPr>
                <p14:cNvContentPartPr/>
                <p14:nvPr/>
              </p14:nvContentPartPr>
              <p14:xfrm>
                <a:off x="2180019" y="3876071"/>
                <a:ext cx="360" cy="360"/>
              </p14:xfrm>
            </p:contentPart>
          </mc:Choice>
          <mc:Fallback xmlns=""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E65384A0-663E-4CA9-8DDE-96097CC34B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62019" y="38580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986FBA01-8807-4A46-9242-689B8A1FE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57614" y="3710947"/>
              <a:ext cx="1180009" cy="779035"/>
            </a:xfrm>
            <a:prstGeom prst="rect">
              <a:avLst/>
            </a:prstGeom>
          </p:spPr>
        </p:pic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ED86A1B-53EF-4F90-BD69-1A8BCE51E08C}"/>
                </a:ext>
              </a:extLst>
            </p:cNvPr>
            <p:cNvGrpSpPr/>
            <p:nvPr/>
          </p:nvGrpSpPr>
          <p:grpSpPr>
            <a:xfrm>
              <a:off x="3477573" y="3954490"/>
              <a:ext cx="28800" cy="39960"/>
              <a:chOff x="3477573" y="3954490"/>
              <a:chExt cx="28800" cy="39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墨迹 64">
                    <a:extLst>
                      <a:ext uri="{FF2B5EF4-FFF2-40B4-BE49-F238E27FC236}">
                        <a16:creationId xmlns:a16="http://schemas.microsoft.com/office/drawing/2014/main" id="{29153F4A-5D5E-4341-BACF-FF80B4F63747}"/>
                      </a:ext>
                    </a:extLst>
                  </p14:cNvPr>
                  <p14:cNvContentPartPr/>
                  <p14:nvPr/>
                </p14:nvContentPartPr>
                <p14:xfrm>
                  <a:off x="3483693" y="3954490"/>
                  <a:ext cx="360" cy="360"/>
                </p14:xfrm>
              </p:contentPart>
            </mc:Choice>
            <mc:Fallback xmlns="">
              <p:pic>
                <p:nvPicPr>
                  <p:cNvPr id="65" name="墨迹 64">
                    <a:extLst>
                      <a:ext uri="{FF2B5EF4-FFF2-40B4-BE49-F238E27FC236}">
                        <a16:creationId xmlns:a16="http://schemas.microsoft.com/office/drawing/2014/main" id="{29153F4A-5D5E-4341-BACF-FF80B4F637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465693" y="393685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墨迹 65">
                    <a:extLst>
                      <a:ext uri="{FF2B5EF4-FFF2-40B4-BE49-F238E27FC236}">
                        <a16:creationId xmlns:a16="http://schemas.microsoft.com/office/drawing/2014/main" id="{5428E1F2-3990-43B3-8174-B7D4273F9024}"/>
                      </a:ext>
                    </a:extLst>
                  </p14:cNvPr>
                  <p14:cNvContentPartPr/>
                  <p14:nvPr/>
                </p14:nvContentPartPr>
                <p14:xfrm>
                  <a:off x="3477573" y="3988330"/>
                  <a:ext cx="360" cy="360"/>
                </p14:xfrm>
              </p:contentPart>
            </mc:Choice>
            <mc:Fallback xmlns="">
              <p:pic>
                <p:nvPicPr>
                  <p:cNvPr id="66" name="墨迹 65">
                    <a:extLst>
                      <a:ext uri="{FF2B5EF4-FFF2-40B4-BE49-F238E27FC236}">
                        <a16:creationId xmlns:a16="http://schemas.microsoft.com/office/drawing/2014/main" id="{5428E1F2-3990-43B3-8174-B7D4273F902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459933" y="397069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67" name="墨迹 66">
                    <a:extLst>
                      <a:ext uri="{FF2B5EF4-FFF2-40B4-BE49-F238E27FC236}">
                        <a16:creationId xmlns:a16="http://schemas.microsoft.com/office/drawing/2014/main" id="{5A33C8E2-C72A-4FE5-96D4-C9C01CF7A84F}"/>
                      </a:ext>
                    </a:extLst>
                  </p14:cNvPr>
                  <p14:cNvContentPartPr/>
                  <p14:nvPr/>
                </p14:nvContentPartPr>
                <p14:xfrm>
                  <a:off x="3494853" y="3994090"/>
                  <a:ext cx="360" cy="360"/>
                </p14:xfrm>
              </p:contentPart>
            </mc:Choice>
            <mc:Fallback xmlns="">
              <p:pic>
                <p:nvPicPr>
                  <p:cNvPr id="67" name="墨迹 66">
                    <a:extLst>
                      <a:ext uri="{FF2B5EF4-FFF2-40B4-BE49-F238E27FC236}">
                        <a16:creationId xmlns:a16="http://schemas.microsoft.com/office/drawing/2014/main" id="{5A33C8E2-C72A-4FE5-96D4-C9C01CF7A84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476853" y="397609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9" name="墨迹 68">
                    <a:extLst>
                      <a:ext uri="{FF2B5EF4-FFF2-40B4-BE49-F238E27FC236}">
                        <a16:creationId xmlns:a16="http://schemas.microsoft.com/office/drawing/2014/main" id="{87991106-BDC9-4E50-8409-E651CBFA19C2}"/>
                      </a:ext>
                    </a:extLst>
                  </p14:cNvPr>
                  <p14:cNvContentPartPr/>
                  <p14:nvPr/>
                </p14:nvContentPartPr>
                <p14:xfrm>
                  <a:off x="3500253" y="3988330"/>
                  <a:ext cx="360" cy="360"/>
                </p14:xfrm>
              </p:contentPart>
            </mc:Choice>
            <mc:Fallback xmlns="">
              <p:pic>
                <p:nvPicPr>
                  <p:cNvPr id="69" name="墨迹 68">
                    <a:extLst>
                      <a:ext uri="{FF2B5EF4-FFF2-40B4-BE49-F238E27FC236}">
                        <a16:creationId xmlns:a16="http://schemas.microsoft.com/office/drawing/2014/main" id="{87991106-BDC9-4E50-8409-E651CBFA19C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482253" y="397069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70" name="墨迹 69">
                    <a:extLst>
                      <a:ext uri="{FF2B5EF4-FFF2-40B4-BE49-F238E27FC236}">
                        <a16:creationId xmlns:a16="http://schemas.microsoft.com/office/drawing/2014/main" id="{53E49161-7D08-4710-A09C-134B053078B5}"/>
                      </a:ext>
                    </a:extLst>
                  </p14:cNvPr>
                  <p14:cNvContentPartPr/>
                  <p14:nvPr/>
                </p14:nvContentPartPr>
                <p14:xfrm>
                  <a:off x="3506013" y="3969610"/>
                  <a:ext cx="360" cy="7920"/>
                </p14:xfrm>
              </p:contentPart>
            </mc:Choice>
            <mc:Fallback xmlns="">
              <p:pic>
                <p:nvPicPr>
                  <p:cNvPr id="70" name="墨迹 69">
                    <a:extLst>
                      <a:ext uri="{FF2B5EF4-FFF2-40B4-BE49-F238E27FC236}">
                        <a16:creationId xmlns:a16="http://schemas.microsoft.com/office/drawing/2014/main" id="{53E49161-7D08-4710-A09C-134B053078B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488373" y="3951610"/>
                    <a:ext cx="36000" cy="43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8FDD451-9E8C-4680-B33D-D9163DC14FD0}"/>
                </a:ext>
              </a:extLst>
            </p:cNvPr>
            <p:cNvCxnSpPr/>
            <p:nvPr/>
          </p:nvCxnSpPr>
          <p:spPr>
            <a:xfrm flipH="1">
              <a:off x="5313491" y="1020987"/>
              <a:ext cx="705012" cy="44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971B45B8-9E43-4197-BAAD-0C349BB8ABE3}"/>
                </a:ext>
              </a:extLst>
            </p:cNvPr>
            <p:cNvCxnSpPr/>
            <p:nvPr/>
          </p:nvCxnSpPr>
          <p:spPr>
            <a:xfrm>
              <a:off x="6810317" y="1105957"/>
              <a:ext cx="117806" cy="5457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D172DA8-048C-449E-8A9C-EF0ADA22AF6A}"/>
                </a:ext>
              </a:extLst>
            </p:cNvPr>
            <p:cNvCxnSpPr/>
            <p:nvPr/>
          </p:nvCxnSpPr>
          <p:spPr>
            <a:xfrm>
              <a:off x="7634960" y="1020987"/>
              <a:ext cx="690007" cy="44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BC43E47-A772-4CBC-9064-2AC6D5BCDE34}"/>
                </a:ext>
              </a:extLst>
            </p:cNvPr>
            <p:cNvCxnSpPr>
              <a:cxnSpLocks/>
            </p:cNvCxnSpPr>
            <p:nvPr/>
          </p:nvCxnSpPr>
          <p:spPr>
            <a:xfrm>
              <a:off x="7904231" y="886351"/>
              <a:ext cx="1828800" cy="580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08B4E2C-81CC-49B5-89DF-F6552CDFF932}"/>
                </a:ext>
              </a:extLst>
            </p:cNvPr>
            <p:cNvCxnSpPr/>
            <p:nvPr/>
          </p:nvCxnSpPr>
          <p:spPr>
            <a:xfrm flipH="1">
              <a:off x="3072460" y="2187828"/>
              <a:ext cx="507991" cy="42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2EEE7416-219C-4135-8C54-7BDB323E2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175" y="2325419"/>
              <a:ext cx="108448" cy="317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B45F8F5-184C-4D35-A8BC-C08FDC8F2BD9}"/>
                </a:ext>
              </a:extLst>
            </p:cNvPr>
            <p:cNvCxnSpPr>
              <a:cxnSpLocks/>
            </p:cNvCxnSpPr>
            <p:nvPr/>
          </p:nvCxnSpPr>
          <p:spPr>
            <a:xfrm>
              <a:off x="4966724" y="2266772"/>
              <a:ext cx="338303" cy="42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C8C4D7E7-8829-412D-A217-B781F5376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170476" y="3271958"/>
              <a:ext cx="597460" cy="518205"/>
            </a:xfrm>
            <a:prstGeom prst="rect">
              <a:avLst/>
            </a:prstGeom>
          </p:spPr>
        </p:pic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DD2C135-3C95-42BA-B3FF-7F478AC742B6}"/>
                </a:ext>
              </a:extLst>
            </p:cNvPr>
            <p:cNvCxnSpPr>
              <a:cxnSpLocks/>
            </p:cNvCxnSpPr>
            <p:nvPr/>
          </p:nvCxnSpPr>
          <p:spPr>
            <a:xfrm>
              <a:off x="3157614" y="3302598"/>
              <a:ext cx="419233" cy="380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1714938-003D-4EB3-9630-6985B327B306}"/>
                </a:ext>
              </a:extLst>
            </p:cNvPr>
            <p:cNvSpPr txBox="1"/>
            <p:nvPr/>
          </p:nvSpPr>
          <p:spPr>
            <a:xfrm>
              <a:off x="6469110" y="2731166"/>
              <a:ext cx="800219" cy="11182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C6830DA-AE66-48CA-9A70-EAD2B57CF9E2}"/>
                </a:ext>
              </a:extLst>
            </p:cNvPr>
            <p:cNvSpPr txBox="1"/>
            <p:nvPr/>
          </p:nvSpPr>
          <p:spPr>
            <a:xfrm>
              <a:off x="8415576" y="2643034"/>
              <a:ext cx="800219" cy="11182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A4900CC0-5A8C-4198-AC3E-6015CF437A55}"/>
                </a:ext>
              </a:extLst>
            </p:cNvPr>
            <p:cNvSpPr txBox="1"/>
            <p:nvPr/>
          </p:nvSpPr>
          <p:spPr>
            <a:xfrm>
              <a:off x="10191565" y="2671908"/>
              <a:ext cx="800219" cy="11182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4000" dirty="0"/>
                <a:t>……</a:t>
              </a:r>
              <a:endParaRPr lang="zh-CN" altLang="en-US" sz="40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7F26322-CD08-491E-B7A1-58974B29BC77}"/>
                </a:ext>
              </a:extLst>
            </p:cNvPr>
            <p:cNvSpPr txBox="1"/>
            <p:nvPr/>
          </p:nvSpPr>
          <p:spPr>
            <a:xfrm>
              <a:off x="5208772" y="3310694"/>
              <a:ext cx="677108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200" dirty="0"/>
                <a:t>……</a:t>
              </a:r>
              <a:endParaRPr lang="zh-CN" altLang="en-US" sz="32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DE9C84C-41BD-4CA0-8376-12CDEF16115D}"/>
                </a:ext>
              </a:extLst>
            </p:cNvPr>
            <p:cNvSpPr txBox="1"/>
            <p:nvPr/>
          </p:nvSpPr>
          <p:spPr>
            <a:xfrm>
              <a:off x="4159939" y="3271958"/>
              <a:ext cx="553998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400" dirty="0"/>
                <a:t>……</a:t>
              </a:r>
              <a:endParaRPr lang="zh-CN" altLang="en-US" sz="24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7F48BF6-6F99-40D7-A4AA-E129501A6A21}"/>
                </a:ext>
              </a:extLst>
            </p:cNvPr>
            <p:cNvSpPr txBox="1"/>
            <p:nvPr/>
          </p:nvSpPr>
          <p:spPr>
            <a:xfrm>
              <a:off x="3538557" y="4650571"/>
              <a:ext cx="677108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200" dirty="0"/>
                <a:t>……</a:t>
              </a:r>
              <a:endParaRPr lang="zh-CN" altLang="en-US" sz="32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4CEB1FF-EB70-4CD9-A738-768C86860995}"/>
                </a:ext>
              </a:extLst>
            </p:cNvPr>
            <p:cNvSpPr txBox="1"/>
            <p:nvPr/>
          </p:nvSpPr>
          <p:spPr>
            <a:xfrm>
              <a:off x="2038076" y="4635082"/>
              <a:ext cx="677108" cy="91307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200" dirty="0"/>
                <a:t>……</a:t>
              </a:r>
              <a:endParaRPr lang="zh-CN" altLang="en-US" sz="3200" dirty="0"/>
            </a:p>
          </p:txBody>
        </p:sp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F7046904-E4A7-454D-B685-046048D7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81161" y="2585369"/>
              <a:ext cx="1135460" cy="662352"/>
            </a:xfrm>
            <a:prstGeom prst="rect">
              <a:avLst/>
            </a:prstGeom>
          </p:spPr>
        </p:pic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0834C2B5-A95E-46BE-BD53-305DC01F5842}"/>
                </a:ext>
              </a:extLst>
            </p:cNvPr>
            <p:cNvGrpSpPr/>
            <p:nvPr/>
          </p:nvGrpSpPr>
          <p:grpSpPr>
            <a:xfrm>
              <a:off x="1351773" y="2653622"/>
              <a:ext cx="96120" cy="67320"/>
              <a:chOff x="1351773" y="2653622"/>
              <a:chExt cx="96120" cy="6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7" name="墨迹 106">
                    <a:extLst>
                      <a:ext uri="{FF2B5EF4-FFF2-40B4-BE49-F238E27FC236}">
                        <a16:creationId xmlns:a16="http://schemas.microsoft.com/office/drawing/2014/main" id="{7907CC43-2A18-4306-A358-00322F957DAF}"/>
                      </a:ext>
                    </a:extLst>
                  </p14:cNvPr>
                  <p14:cNvContentPartPr/>
                  <p14:nvPr/>
                </p14:nvContentPartPr>
                <p14:xfrm>
                  <a:off x="1391013" y="2687102"/>
                  <a:ext cx="360" cy="360"/>
                </p14:xfrm>
              </p:contentPart>
            </mc:Choice>
            <mc:Fallback xmlns="">
              <p:pic>
                <p:nvPicPr>
                  <p:cNvPr id="107" name="墨迹 106">
                    <a:extLst>
                      <a:ext uri="{FF2B5EF4-FFF2-40B4-BE49-F238E27FC236}">
                        <a16:creationId xmlns:a16="http://schemas.microsoft.com/office/drawing/2014/main" id="{7907CC43-2A18-4306-A358-00322F957DAF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73013" y="266910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08" name="墨迹 107">
                    <a:extLst>
                      <a:ext uri="{FF2B5EF4-FFF2-40B4-BE49-F238E27FC236}">
                        <a16:creationId xmlns:a16="http://schemas.microsoft.com/office/drawing/2014/main" id="{6CC544DA-234E-48CA-9F84-BFB7BB0E5F1E}"/>
                      </a:ext>
                    </a:extLst>
                  </p14:cNvPr>
                  <p14:cNvContentPartPr/>
                  <p14:nvPr/>
                </p14:nvContentPartPr>
                <p14:xfrm>
                  <a:off x="1396413" y="2692502"/>
                  <a:ext cx="360" cy="360"/>
                </p14:xfrm>
              </p:contentPart>
            </mc:Choice>
            <mc:Fallback xmlns="">
              <p:pic>
                <p:nvPicPr>
                  <p:cNvPr id="108" name="墨迹 107">
                    <a:extLst>
                      <a:ext uri="{FF2B5EF4-FFF2-40B4-BE49-F238E27FC236}">
                        <a16:creationId xmlns:a16="http://schemas.microsoft.com/office/drawing/2014/main" id="{6CC544DA-234E-48CA-9F84-BFB7BB0E5F1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78773" y="267450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09" name="墨迹 108">
                    <a:extLst>
                      <a:ext uri="{FF2B5EF4-FFF2-40B4-BE49-F238E27FC236}">
                        <a16:creationId xmlns:a16="http://schemas.microsoft.com/office/drawing/2014/main" id="{ADD97594-11FF-4FB4-9D75-3D4989C62AD9}"/>
                      </a:ext>
                    </a:extLst>
                  </p14:cNvPr>
                  <p14:cNvContentPartPr/>
                  <p14:nvPr/>
                </p14:nvContentPartPr>
                <p14:xfrm>
                  <a:off x="1402533" y="2709422"/>
                  <a:ext cx="360" cy="360"/>
                </p14:xfrm>
              </p:contentPart>
            </mc:Choice>
            <mc:Fallback xmlns="">
              <p:pic>
                <p:nvPicPr>
                  <p:cNvPr id="109" name="墨迹 108">
                    <a:extLst>
                      <a:ext uri="{FF2B5EF4-FFF2-40B4-BE49-F238E27FC236}">
                        <a16:creationId xmlns:a16="http://schemas.microsoft.com/office/drawing/2014/main" id="{ADD97594-11FF-4FB4-9D75-3D4989C62AD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84533" y="269178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10" name="墨迹 109">
                    <a:extLst>
                      <a:ext uri="{FF2B5EF4-FFF2-40B4-BE49-F238E27FC236}">
                        <a16:creationId xmlns:a16="http://schemas.microsoft.com/office/drawing/2014/main" id="{DEBB6C11-1E87-40E6-A9EC-BECDCDA52600}"/>
                      </a:ext>
                    </a:extLst>
                  </p14:cNvPr>
                  <p14:cNvContentPartPr/>
                  <p14:nvPr/>
                </p14:nvContentPartPr>
                <p14:xfrm>
                  <a:off x="1351773" y="2697902"/>
                  <a:ext cx="360" cy="360"/>
                </p14:xfrm>
              </p:contentPart>
            </mc:Choice>
            <mc:Fallback xmlns="">
              <p:pic>
                <p:nvPicPr>
                  <p:cNvPr id="110" name="墨迹 109">
                    <a:extLst>
                      <a:ext uri="{FF2B5EF4-FFF2-40B4-BE49-F238E27FC236}">
                        <a16:creationId xmlns:a16="http://schemas.microsoft.com/office/drawing/2014/main" id="{DEBB6C11-1E87-40E6-A9EC-BECDCDA5260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34133" y="268026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11" name="墨迹 110">
                    <a:extLst>
                      <a:ext uri="{FF2B5EF4-FFF2-40B4-BE49-F238E27FC236}">
                        <a16:creationId xmlns:a16="http://schemas.microsoft.com/office/drawing/2014/main" id="{1BBD5C74-F5ED-462D-9208-EA910FCE5F41}"/>
                      </a:ext>
                    </a:extLst>
                  </p14:cNvPr>
                  <p14:cNvContentPartPr/>
                  <p14:nvPr/>
                </p14:nvContentPartPr>
                <p14:xfrm>
                  <a:off x="1357533" y="2659022"/>
                  <a:ext cx="1440" cy="360"/>
                </p14:xfrm>
              </p:contentPart>
            </mc:Choice>
            <mc:Fallback xmlns="">
              <p:pic>
                <p:nvPicPr>
                  <p:cNvPr id="111" name="墨迹 110">
                    <a:extLst>
                      <a:ext uri="{FF2B5EF4-FFF2-40B4-BE49-F238E27FC236}">
                        <a16:creationId xmlns:a16="http://schemas.microsoft.com/office/drawing/2014/main" id="{1BBD5C74-F5ED-462D-9208-EA910FCE5F4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339533" y="2641022"/>
                    <a:ext cx="3708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12" name="墨迹 111">
                    <a:extLst>
                      <a:ext uri="{FF2B5EF4-FFF2-40B4-BE49-F238E27FC236}">
                        <a16:creationId xmlns:a16="http://schemas.microsoft.com/office/drawing/2014/main" id="{8C30199F-EB06-4677-AC0F-B7F210C1D9B2}"/>
                      </a:ext>
                    </a:extLst>
                  </p14:cNvPr>
                  <p14:cNvContentPartPr/>
                  <p14:nvPr/>
                </p14:nvContentPartPr>
                <p14:xfrm>
                  <a:off x="1396413" y="2659022"/>
                  <a:ext cx="360" cy="360"/>
                </p14:xfrm>
              </p:contentPart>
            </mc:Choice>
            <mc:Fallback xmlns="">
              <p:pic>
                <p:nvPicPr>
                  <p:cNvPr id="112" name="墨迹 111">
                    <a:extLst>
                      <a:ext uri="{FF2B5EF4-FFF2-40B4-BE49-F238E27FC236}">
                        <a16:creationId xmlns:a16="http://schemas.microsoft.com/office/drawing/2014/main" id="{8C30199F-EB06-4677-AC0F-B7F210C1D9B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78773" y="264102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13" name="墨迹 112">
                    <a:extLst>
                      <a:ext uri="{FF2B5EF4-FFF2-40B4-BE49-F238E27FC236}">
                        <a16:creationId xmlns:a16="http://schemas.microsoft.com/office/drawing/2014/main" id="{45C0028C-8CFF-4BCF-B8EA-79C0BFDA99D6}"/>
                      </a:ext>
                    </a:extLst>
                  </p14:cNvPr>
                  <p14:cNvContentPartPr/>
                  <p14:nvPr/>
                </p14:nvContentPartPr>
                <p14:xfrm>
                  <a:off x="1413333" y="2659022"/>
                  <a:ext cx="7920" cy="360"/>
                </p14:xfrm>
              </p:contentPart>
            </mc:Choice>
            <mc:Fallback xmlns="">
              <p:pic>
                <p:nvPicPr>
                  <p:cNvPr id="113" name="墨迹 112">
                    <a:extLst>
                      <a:ext uri="{FF2B5EF4-FFF2-40B4-BE49-F238E27FC236}">
                        <a16:creationId xmlns:a16="http://schemas.microsoft.com/office/drawing/2014/main" id="{45C0028C-8CFF-4BCF-B8EA-79C0BFDA99D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395693" y="2641022"/>
                    <a:ext cx="435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14" name="墨迹 113">
                    <a:extLst>
                      <a:ext uri="{FF2B5EF4-FFF2-40B4-BE49-F238E27FC236}">
                        <a16:creationId xmlns:a16="http://schemas.microsoft.com/office/drawing/2014/main" id="{FBDA4574-2FE5-4E52-90DE-163CB259AB13}"/>
                      </a:ext>
                    </a:extLst>
                  </p14:cNvPr>
                  <p14:cNvContentPartPr/>
                  <p14:nvPr/>
                </p14:nvContentPartPr>
                <p14:xfrm>
                  <a:off x="1424853" y="2664422"/>
                  <a:ext cx="360" cy="1440"/>
                </p14:xfrm>
              </p:contentPart>
            </mc:Choice>
            <mc:Fallback xmlns="">
              <p:pic>
                <p:nvPicPr>
                  <p:cNvPr id="114" name="墨迹 113">
                    <a:extLst>
                      <a:ext uri="{FF2B5EF4-FFF2-40B4-BE49-F238E27FC236}">
                        <a16:creationId xmlns:a16="http://schemas.microsoft.com/office/drawing/2014/main" id="{FBDA4574-2FE5-4E52-90DE-163CB259AB13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407213" y="2646782"/>
                    <a:ext cx="3600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15" name="墨迹 114">
                    <a:extLst>
                      <a:ext uri="{FF2B5EF4-FFF2-40B4-BE49-F238E27FC236}">
                        <a16:creationId xmlns:a16="http://schemas.microsoft.com/office/drawing/2014/main" id="{9F74E341-3658-4882-B69C-04C6C14FF19E}"/>
                      </a:ext>
                    </a:extLst>
                  </p14:cNvPr>
                  <p14:cNvContentPartPr/>
                  <p14:nvPr/>
                </p14:nvContentPartPr>
                <p14:xfrm>
                  <a:off x="1419093" y="2720582"/>
                  <a:ext cx="360" cy="360"/>
                </p14:xfrm>
              </p:contentPart>
            </mc:Choice>
            <mc:Fallback xmlns="">
              <p:pic>
                <p:nvPicPr>
                  <p:cNvPr id="115" name="墨迹 114">
                    <a:extLst>
                      <a:ext uri="{FF2B5EF4-FFF2-40B4-BE49-F238E27FC236}">
                        <a16:creationId xmlns:a16="http://schemas.microsoft.com/office/drawing/2014/main" id="{9F74E341-3658-4882-B69C-04C6C14FF19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401093" y="270258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16" name="墨迹 115">
                    <a:extLst>
                      <a:ext uri="{FF2B5EF4-FFF2-40B4-BE49-F238E27FC236}">
                        <a16:creationId xmlns:a16="http://schemas.microsoft.com/office/drawing/2014/main" id="{F98720BA-6A2E-4CE2-9BD3-DA886CBAC1B8}"/>
                      </a:ext>
                    </a:extLst>
                  </p14:cNvPr>
                  <p14:cNvContentPartPr/>
                  <p14:nvPr/>
                </p14:nvContentPartPr>
                <p14:xfrm>
                  <a:off x="1368333" y="2709422"/>
                  <a:ext cx="360" cy="360"/>
                </p14:xfrm>
              </p:contentPart>
            </mc:Choice>
            <mc:Fallback xmlns="">
              <p:pic>
                <p:nvPicPr>
                  <p:cNvPr id="116" name="墨迹 115">
                    <a:extLst>
                      <a:ext uri="{FF2B5EF4-FFF2-40B4-BE49-F238E27FC236}">
                        <a16:creationId xmlns:a16="http://schemas.microsoft.com/office/drawing/2014/main" id="{F98720BA-6A2E-4CE2-9BD3-DA886CBAC1B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50693" y="269178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7" name="墨迹 116">
                    <a:extLst>
                      <a:ext uri="{FF2B5EF4-FFF2-40B4-BE49-F238E27FC236}">
                        <a16:creationId xmlns:a16="http://schemas.microsoft.com/office/drawing/2014/main" id="{EA58A435-833C-42AB-A942-419292A5C222}"/>
                      </a:ext>
                    </a:extLst>
                  </p14:cNvPr>
                  <p14:cNvContentPartPr/>
                  <p14:nvPr/>
                </p14:nvContentPartPr>
                <p14:xfrm>
                  <a:off x="1362933" y="2657942"/>
                  <a:ext cx="1440" cy="1440"/>
                </p14:xfrm>
              </p:contentPart>
            </mc:Choice>
            <mc:Fallback xmlns="">
              <p:pic>
                <p:nvPicPr>
                  <p:cNvPr id="117" name="墨迹 116">
                    <a:extLst>
                      <a:ext uri="{FF2B5EF4-FFF2-40B4-BE49-F238E27FC236}">
                        <a16:creationId xmlns:a16="http://schemas.microsoft.com/office/drawing/2014/main" id="{EA58A435-833C-42AB-A942-419292A5C222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345293" y="2640302"/>
                    <a:ext cx="370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18" name="墨迹 117">
                    <a:extLst>
                      <a:ext uri="{FF2B5EF4-FFF2-40B4-BE49-F238E27FC236}">
                        <a16:creationId xmlns:a16="http://schemas.microsoft.com/office/drawing/2014/main" id="{7A9C6962-B6FC-43AE-86A9-AB12DAF10EB3}"/>
                      </a:ext>
                    </a:extLst>
                  </p14:cNvPr>
                  <p14:cNvContentPartPr/>
                  <p14:nvPr/>
                </p14:nvContentPartPr>
                <p14:xfrm>
                  <a:off x="1402533" y="2659022"/>
                  <a:ext cx="6840" cy="6840"/>
                </p14:xfrm>
              </p:contentPart>
            </mc:Choice>
            <mc:Fallback xmlns="">
              <p:pic>
                <p:nvPicPr>
                  <p:cNvPr id="118" name="墨迹 117">
                    <a:extLst>
                      <a:ext uri="{FF2B5EF4-FFF2-40B4-BE49-F238E27FC236}">
                        <a16:creationId xmlns:a16="http://schemas.microsoft.com/office/drawing/2014/main" id="{7A9C6962-B6FC-43AE-86A9-AB12DAF10EB3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384533" y="2641022"/>
                    <a:ext cx="424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19" name="墨迹 118">
                    <a:extLst>
                      <a:ext uri="{FF2B5EF4-FFF2-40B4-BE49-F238E27FC236}">
                        <a16:creationId xmlns:a16="http://schemas.microsoft.com/office/drawing/2014/main" id="{42352743-834D-40C9-B2FA-F5FA1F8F60B2}"/>
                      </a:ext>
                    </a:extLst>
                  </p14:cNvPr>
                  <p14:cNvContentPartPr/>
                  <p14:nvPr/>
                </p14:nvContentPartPr>
                <p14:xfrm>
                  <a:off x="1447533" y="2714822"/>
                  <a:ext cx="360" cy="360"/>
                </p14:xfrm>
              </p:contentPart>
            </mc:Choice>
            <mc:Fallback xmlns="">
              <p:pic>
                <p:nvPicPr>
                  <p:cNvPr id="119" name="墨迹 118">
                    <a:extLst>
                      <a:ext uri="{FF2B5EF4-FFF2-40B4-BE49-F238E27FC236}">
                        <a16:creationId xmlns:a16="http://schemas.microsoft.com/office/drawing/2014/main" id="{42352743-834D-40C9-B2FA-F5FA1F8F60B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429533" y="269718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20" name="墨迹 119">
                    <a:extLst>
                      <a:ext uri="{FF2B5EF4-FFF2-40B4-BE49-F238E27FC236}">
                        <a16:creationId xmlns:a16="http://schemas.microsoft.com/office/drawing/2014/main" id="{32B5B320-31A5-4821-9532-8E64124FCB73}"/>
                      </a:ext>
                    </a:extLst>
                  </p14:cNvPr>
                  <p14:cNvContentPartPr/>
                  <p14:nvPr/>
                </p14:nvContentPartPr>
                <p14:xfrm>
                  <a:off x="1402533" y="2653622"/>
                  <a:ext cx="360" cy="360"/>
                </p14:xfrm>
              </p:contentPart>
            </mc:Choice>
            <mc:Fallback xmlns="">
              <p:pic>
                <p:nvPicPr>
                  <p:cNvPr id="120" name="墨迹 119">
                    <a:extLst>
                      <a:ext uri="{FF2B5EF4-FFF2-40B4-BE49-F238E27FC236}">
                        <a16:creationId xmlns:a16="http://schemas.microsoft.com/office/drawing/2014/main" id="{32B5B320-31A5-4821-9532-8E64124FCB73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84533" y="263562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21" name="墨迹 120">
                    <a:extLst>
                      <a:ext uri="{FF2B5EF4-FFF2-40B4-BE49-F238E27FC236}">
                        <a16:creationId xmlns:a16="http://schemas.microsoft.com/office/drawing/2014/main" id="{B151F59F-4CD4-4931-8B42-E94911206B31}"/>
                      </a:ext>
                    </a:extLst>
                  </p14:cNvPr>
                  <p14:cNvContentPartPr/>
                  <p14:nvPr/>
                </p14:nvContentPartPr>
                <p14:xfrm>
                  <a:off x="1402533" y="2653622"/>
                  <a:ext cx="360" cy="360"/>
                </p14:xfrm>
              </p:contentPart>
            </mc:Choice>
            <mc:Fallback xmlns="">
              <p:pic>
                <p:nvPicPr>
                  <p:cNvPr id="121" name="墨迹 120">
                    <a:extLst>
                      <a:ext uri="{FF2B5EF4-FFF2-40B4-BE49-F238E27FC236}">
                        <a16:creationId xmlns:a16="http://schemas.microsoft.com/office/drawing/2014/main" id="{B151F59F-4CD4-4931-8B42-E94911206B31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84533" y="263562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2" name="墨迹 121">
                    <a:extLst>
                      <a:ext uri="{FF2B5EF4-FFF2-40B4-BE49-F238E27FC236}">
                        <a16:creationId xmlns:a16="http://schemas.microsoft.com/office/drawing/2014/main" id="{BB1B8E1B-330A-4F8A-9B44-EB476EA947D1}"/>
                      </a:ext>
                    </a:extLst>
                  </p14:cNvPr>
                  <p14:cNvContentPartPr/>
                  <p14:nvPr/>
                </p14:nvContentPartPr>
                <p14:xfrm>
                  <a:off x="1407933" y="2681342"/>
                  <a:ext cx="360" cy="360"/>
                </p14:xfrm>
              </p:contentPart>
            </mc:Choice>
            <mc:Fallback xmlns="">
              <p:pic>
                <p:nvPicPr>
                  <p:cNvPr id="122" name="墨迹 121">
                    <a:extLst>
                      <a:ext uri="{FF2B5EF4-FFF2-40B4-BE49-F238E27FC236}">
                        <a16:creationId xmlns:a16="http://schemas.microsoft.com/office/drawing/2014/main" id="{BB1B8E1B-330A-4F8A-9B44-EB476EA947D1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89933" y="266370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23" name="墨迹 122">
                    <a:extLst>
                      <a:ext uri="{FF2B5EF4-FFF2-40B4-BE49-F238E27FC236}">
                        <a16:creationId xmlns:a16="http://schemas.microsoft.com/office/drawing/2014/main" id="{08042ECE-374C-4F72-8859-6FAC39134323}"/>
                      </a:ext>
                    </a:extLst>
                  </p14:cNvPr>
                  <p14:cNvContentPartPr/>
                  <p14:nvPr/>
                </p14:nvContentPartPr>
                <p14:xfrm>
                  <a:off x="1430253" y="2704022"/>
                  <a:ext cx="360" cy="360"/>
                </p14:xfrm>
              </p:contentPart>
            </mc:Choice>
            <mc:Fallback xmlns="">
              <p:pic>
                <p:nvPicPr>
                  <p:cNvPr id="123" name="墨迹 122">
                    <a:extLst>
                      <a:ext uri="{FF2B5EF4-FFF2-40B4-BE49-F238E27FC236}">
                        <a16:creationId xmlns:a16="http://schemas.microsoft.com/office/drawing/2014/main" id="{08042ECE-374C-4F72-8859-6FAC39134323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412613" y="268602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5" name="墨迹 124">
                    <a:extLst>
                      <a:ext uri="{FF2B5EF4-FFF2-40B4-BE49-F238E27FC236}">
                        <a16:creationId xmlns:a16="http://schemas.microsoft.com/office/drawing/2014/main" id="{7A724370-83D5-4B87-978D-A7A38E114F0D}"/>
                      </a:ext>
                    </a:extLst>
                  </p14:cNvPr>
                  <p14:cNvContentPartPr/>
                  <p14:nvPr/>
                </p14:nvContentPartPr>
                <p14:xfrm>
                  <a:off x="1402533" y="2697902"/>
                  <a:ext cx="360" cy="360"/>
                </p14:xfrm>
              </p:contentPart>
            </mc:Choice>
            <mc:Fallback xmlns="">
              <p:pic>
                <p:nvPicPr>
                  <p:cNvPr id="125" name="墨迹 124">
                    <a:extLst>
                      <a:ext uri="{FF2B5EF4-FFF2-40B4-BE49-F238E27FC236}">
                        <a16:creationId xmlns:a16="http://schemas.microsoft.com/office/drawing/2014/main" id="{7A724370-83D5-4B87-978D-A7A38E114F0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366533" y="266226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6" name="墨迹 125">
                    <a:extLst>
                      <a:ext uri="{FF2B5EF4-FFF2-40B4-BE49-F238E27FC236}">
                        <a16:creationId xmlns:a16="http://schemas.microsoft.com/office/drawing/2014/main" id="{71926E81-774C-4AA4-B2E7-6572BFFAD5D5}"/>
                      </a:ext>
                    </a:extLst>
                  </p14:cNvPr>
                  <p14:cNvContentPartPr/>
                  <p14:nvPr/>
                </p14:nvContentPartPr>
                <p14:xfrm>
                  <a:off x="1368333" y="2687102"/>
                  <a:ext cx="360" cy="360"/>
                </p14:xfrm>
              </p:contentPart>
            </mc:Choice>
            <mc:Fallback xmlns="">
              <p:pic>
                <p:nvPicPr>
                  <p:cNvPr id="126" name="墨迹 125">
                    <a:extLst>
                      <a:ext uri="{FF2B5EF4-FFF2-40B4-BE49-F238E27FC236}">
                        <a16:creationId xmlns:a16="http://schemas.microsoft.com/office/drawing/2014/main" id="{71926E81-774C-4AA4-B2E7-6572BFFAD5D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332693" y="265110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27" name="墨迹 126">
                    <a:extLst>
                      <a:ext uri="{FF2B5EF4-FFF2-40B4-BE49-F238E27FC236}">
                        <a16:creationId xmlns:a16="http://schemas.microsoft.com/office/drawing/2014/main" id="{60F71C3A-52F1-4AE3-8418-0434DB35DF74}"/>
                      </a:ext>
                    </a:extLst>
                  </p14:cNvPr>
                  <p14:cNvContentPartPr/>
                  <p14:nvPr/>
                </p14:nvContentPartPr>
                <p14:xfrm>
                  <a:off x="1379853" y="2669822"/>
                  <a:ext cx="360" cy="360"/>
                </p14:xfrm>
              </p:contentPart>
            </mc:Choice>
            <mc:Fallback xmlns="">
              <p:pic>
                <p:nvPicPr>
                  <p:cNvPr id="127" name="墨迹 126">
                    <a:extLst>
                      <a:ext uri="{FF2B5EF4-FFF2-40B4-BE49-F238E27FC236}">
                        <a16:creationId xmlns:a16="http://schemas.microsoft.com/office/drawing/2014/main" id="{60F71C3A-52F1-4AE3-8418-0434DB35DF7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344213" y="263418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05D1A2F1-7619-4C82-9248-B72A5C8FC763}"/>
                </a:ext>
              </a:extLst>
            </p:cNvPr>
            <p:cNvCxnSpPr/>
            <p:nvPr/>
          </p:nvCxnSpPr>
          <p:spPr>
            <a:xfrm flipH="1">
              <a:off x="2126120" y="1868167"/>
              <a:ext cx="1379893" cy="6674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1" name="乘号 130">
              <a:extLst>
                <a:ext uri="{FF2B5EF4-FFF2-40B4-BE49-F238E27FC236}">
                  <a16:creationId xmlns:a16="http://schemas.microsoft.com/office/drawing/2014/main" id="{1EB1615F-EDFD-452E-A5C8-3A4360A644F0}"/>
                </a:ext>
              </a:extLst>
            </p:cNvPr>
            <p:cNvSpPr/>
            <p:nvPr/>
          </p:nvSpPr>
          <p:spPr>
            <a:xfrm>
              <a:off x="2434002" y="1909514"/>
              <a:ext cx="681806" cy="584775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09DD5F87-679C-4EF5-9E96-4D1E551C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3561603" y="1378808"/>
              <a:ext cx="1265517" cy="764812"/>
            </a:xfrm>
            <a:prstGeom prst="rect">
              <a:avLst/>
            </a:prstGeom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2DF65CC-ABE0-4186-A9BF-225266C5A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6096000" y="1598307"/>
              <a:ext cx="1267199" cy="810082"/>
            </a:xfrm>
            <a:prstGeom prst="rect">
              <a:avLst/>
            </a:prstGeom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32958760-EDFB-408A-BC8E-E6831A2D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7820576" y="1662878"/>
              <a:ext cx="1330195" cy="776448"/>
            </a:xfrm>
            <a:prstGeom prst="rect">
              <a:avLst/>
            </a:prstGeom>
          </p:spPr>
        </p:pic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30E7FD7C-A28A-43DD-909E-0E761384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9608148" y="1625378"/>
              <a:ext cx="1372436" cy="893429"/>
            </a:xfrm>
            <a:prstGeom prst="rect">
              <a:avLst/>
            </a:prstGeom>
          </p:spPr>
        </p:pic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DDEE53E-70E8-4C56-B536-BFBA05DA0502}"/>
              </a:ext>
            </a:extLst>
          </p:cNvPr>
          <p:cNvSpPr txBox="1"/>
          <p:nvPr/>
        </p:nvSpPr>
        <p:spPr>
          <a:xfrm>
            <a:off x="5642528" y="532244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回溯法，实际为蛮力法，遍历每种情况，找到合适的解。</a:t>
            </a:r>
          </a:p>
        </p:txBody>
      </p:sp>
    </p:spTree>
    <p:extLst>
      <p:ext uri="{BB962C8B-B14F-4D97-AF65-F5344CB8AC3E}">
        <p14:creationId xmlns:p14="http://schemas.microsoft.com/office/powerpoint/2010/main" val="4926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041987-82DE-4CBA-9127-A0119484472D}"/>
              </a:ext>
            </a:extLst>
          </p:cNvPr>
          <p:cNvSpPr txBox="1"/>
          <p:nvPr/>
        </p:nvSpPr>
        <p:spPr>
          <a:xfrm>
            <a:off x="1441723" y="15351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伪代码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E7FA7-27BE-4C5F-AAE3-46CE888000B8}"/>
              </a:ext>
            </a:extLst>
          </p:cNvPr>
          <p:cNvSpPr txBox="1"/>
          <p:nvPr/>
        </p:nvSpPr>
        <p:spPr>
          <a:xfrm>
            <a:off x="50755" y="1202188"/>
            <a:ext cx="60452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BACKTRACKING(int step)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if(step&gt;=</a:t>
            </a:r>
            <a:r>
              <a:rPr lang="en-US" altLang="zh-CN" dirty="0" err="1">
                <a:solidFill>
                  <a:schemeClr val="accent3"/>
                </a:solidFill>
              </a:rPr>
              <a:t>nodeNum</a:t>
            </a:r>
            <a:r>
              <a:rPr lang="en-US" altLang="zh-CN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	return;//</a:t>
            </a:r>
            <a:r>
              <a:rPr lang="zh-CN" altLang="en-US" dirty="0">
                <a:solidFill>
                  <a:schemeClr val="accent3"/>
                </a:solidFill>
              </a:rPr>
              <a:t>终止条件：每个顶点都填完色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      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for (int color = 1; color &lt;= </a:t>
            </a:r>
            <a:r>
              <a:rPr lang="en-US" altLang="zh-CN" dirty="0" err="1">
                <a:solidFill>
                  <a:schemeClr val="accent3"/>
                </a:solidFill>
              </a:rPr>
              <a:t>colorNum</a:t>
            </a:r>
            <a:r>
              <a:rPr lang="en-US" altLang="zh-CN" dirty="0">
                <a:solidFill>
                  <a:schemeClr val="accent3"/>
                </a:solidFill>
              </a:rPr>
              <a:t>; color++) </a:t>
            </a:r>
          </a:p>
          <a:p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	</a:t>
            </a:r>
            <a:r>
              <a:rPr lang="en-US" altLang="zh-CN" dirty="0" err="1">
                <a:solidFill>
                  <a:schemeClr val="accent3"/>
                </a:solidFill>
              </a:rPr>
              <a:t>setColor</a:t>
            </a:r>
            <a:r>
              <a:rPr lang="en-US" altLang="zh-CN" dirty="0">
                <a:solidFill>
                  <a:schemeClr val="accent3"/>
                </a:solidFill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</a:rPr>
              <a:t>step,color</a:t>
            </a:r>
            <a:r>
              <a:rPr lang="en-US" altLang="zh-CN" dirty="0">
                <a:solidFill>
                  <a:schemeClr val="accent3"/>
                </a:solidFill>
              </a:rPr>
              <a:t>);//</a:t>
            </a:r>
            <a:r>
              <a:rPr lang="zh-CN" altLang="en-US" dirty="0">
                <a:solidFill>
                  <a:schemeClr val="accent3"/>
                </a:solidFill>
              </a:rPr>
              <a:t>给该点填上颜色</a:t>
            </a:r>
            <a:endParaRPr lang="en-US" altLang="zh-CN" dirty="0">
              <a:solidFill>
                <a:schemeClr val="accent3"/>
              </a:solidFill>
            </a:endParaRPr>
          </a:p>
          <a:p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	//</a:t>
            </a:r>
            <a:r>
              <a:rPr lang="zh-CN" altLang="en-US" dirty="0">
                <a:solidFill>
                  <a:schemeClr val="accent3"/>
                </a:solidFill>
              </a:rPr>
              <a:t>如果该节点填这个颜色符合条件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if (</a:t>
            </a:r>
            <a:r>
              <a:rPr lang="en-US" altLang="zh-CN" dirty="0" err="1">
                <a:solidFill>
                  <a:schemeClr val="accent3"/>
                </a:solidFill>
              </a:rPr>
              <a:t>checkNode</a:t>
            </a:r>
            <a:r>
              <a:rPr lang="en-US" altLang="zh-CN" dirty="0">
                <a:solidFill>
                  <a:schemeClr val="accent3"/>
                </a:solidFill>
              </a:rPr>
              <a:t>(step, areas[step]))</a:t>
            </a:r>
            <a:r>
              <a:rPr lang="zh-CN" altLang="en-US" dirty="0">
                <a:solidFill>
                  <a:schemeClr val="accent3"/>
                </a:solidFill>
              </a:rPr>
              <a:t> 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		BACKTRACKING(step + 1);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                //</a:t>
            </a:r>
            <a:r>
              <a:rPr lang="zh-CN" altLang="en-US" dirty="0">
                <a:solidFill>
                  <a:schemeClr val="accent3"/>
                </a:solidFill>
              </a:rPr>
              <a:t>递归，继续填下一个</a:t>
            </a:r>
          </a:p>
          <a:p>
            <a:r>
              <a:rPr lang="zh-CN" altLang="en-US" dirty="0">
                <a:solidFill>
                  <a:schemeClr val="accent3"/>
                </a:solidFill>
              </a:rPr>
              <a:t>                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              </a:t>
            </a:r>
            <a:r>
              <a:rPr lang="en-US" altLang="zh-CN" dirty="0" err="1">
                <a:solidFill>
                  <a:schemeClr val="accent3"/>
                </a:solidFill>
              </a:rPr>
              <a:t>deleteColor</a:t>
            </a:r>
            <a:r>
              <a:rPr lang="en-US" altLang="zh-CN" dirty="0">
                <a:solidFill>
                  <a:schemeClr val="accent3"/>
                </a:solidFill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</a:rPr>
              <a:t>step,color</a:t>
            </a:r>
            <a:r>
              <a:rPr lang="en-US" altLang="zh-CN" dirty="0">
                <a:solidFill>
                  <a:schemeClr val="accent3"/>
                </a:solidFill>
              </a:rPr>
              <a:t>);//</a:t>
            </a:r>
            <a:r>
              <a:rPr lang="zh-CN" altLang="en-US" dirty="0">
                <a:solidFill>
                  <a:schemeClr val="accent3"/>
                </a:solidFill>
              </a:rPr>
              <a:t>涂掉刚填的颜色，回溯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            </a:t>
            </a:r>
          </a:p>
          <a:p>
            <a:endParaRPr lang="en-US" altLang="zh-CN" dirty="0">
              <a:solidFill>
                <a:schemeClr val="accent3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FC7A373-BCB6-44E2-811A-7DCEB80A9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73708"/>
              </p:ext>
            </p:extLst>
          </p:nvPr>
        </p:nvGraphicFramePr>
        <p:xfrm>
          <a:off x="6156131" y="2218785"/>
          <a:ext cx="5693748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97916">
                  <a:extLst>
                    <a:ext uri="{9D8B030D-6E8A-4147-A177-3AD203B41FA5}">
                      <a16:colId xmlns:a16="http://schemas.microsoft.com/office/drawing/2014/main" val="1795525138"/>
                    </a:ext>
                  </a:extLst>
                </a:gridCol>
                <a:gridCol w="1897916">
                  <a:extLst>
                    <a:ext uri="{9D8B030D-6E8A-4147-A177-3AD203B41FA5}">
                      <a16:colId xmlns:a16="http://schemas.microsoft.com/office/drawing/2014/main" val="1409716124"/>
                    </a:ext>
                  </a:extLst>
                </a:gridCol>
                <a:gridCol w="1897916">
                  <a:extLst>
                    <a:ext uri="{9D8B030D-6E8A-4147-A177-3AD203B41FA5}">
                      <a16:colId xmlns:a16="http://schemas.microsoft.com/office/drawing/2014/main" val="455566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7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小规模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2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450-5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731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6FCCA7-1921-46FF-922E-D039D2F171A6}"/>
                  </a:ext>
                </a:extLst>
              </p:cNvPr>
              <p:cNvSpPr txBox="1"/>
              <p:nvPr/>
            </p:nvSpPr>
            <p:spPr>
              <a:xfrm>
                <a:off x="7234334" y="4310743"/>
                <a:ext cx="23872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accent2"/>
                    </a:solidFill>
                  </a:rPr>
                  <a:t>时间复杂度：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accent2"/>
                    </a:solidFill>
                  </a:rPr>
                  <a:t>)</a:t>
                </a:r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6FCCA7-1921-46FF-922E-D039D2F17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34" y="4310743"/>
                <a:ext cx="2387257" cy="400110"/>
              </a:xfrm>
              <a:prstGeom prst="rect">
                <a:avLst/>
              </a:prstGeom>
              <a:blipFill>
                <a:blip r:embed="rId2"/>
                <a:stretch>
                  <a:fillRect l="-2813" t="-7576" r="-255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1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7D9A381-D410-224E-BE1A-612DCF5F929E}"/>
              </a:ext>
            </a:extLst>
          </p:cNvPr>
          <p:cNvGrpSpPr/>
          <p:nvPr/>
        </p:nvGrpSpPr>
        <p:grpSpPr>
          <a:xfrm rot="5400000">
            <a:off x="-2877009" y="-826536"/>
            <a:ext cx="5754017" cy="5754017"/>
            <a:chOff x="4411297" y="3980991"/>
            <a:chExt cx="5754017" cy="5754017"/>
          </a:xfrm>
        </p:grpSpPr>
        <p:sp>
          <p:nvSpPr>
            <p:cNvPr id="2" name="饼形 1">
              <a:extLst>
                <a:ext uri="{FF2B5EF4-FFF2-40B4-BE49-F238E27FC236}">
                  <a16:creationId xmlns:a16="http://schemas.microsoft.com/office/drawing/2014/main" id="{7E22BE68-0F40-7940-A871-502297A99CD0}"/>
                </a:ext>
              </a:extLst>
            </p:cNvPr>
            <p:cNvSpPr/>
            <p:nvPr/>
          </p:nvSpPr>
          <p:spPr>
            <a:xfrm flipH="1"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饼形 2">
              <a:extLst>
                <a:ext uri="{FF2B5EF4-FFF2-40B4-BE49-F238E27FC236}">
                  <a16:creationId xmlns:a16="http://schemas.microsoft.com/office/drawing/2014/main" id="{34B2397F-A04D-B54E-AFB7-F714EBA9A40A}"/>
                </a:ext>
              </a:extLst>
            </p:cNvPr>
            <p:cNvSpPr/>
            <p:nvPr/>
          </p:nvSpPr>
          <p:spPr>
            <a:xfrm flipH="1">
              <a:off x="5731809" y="5301503"/>
              <a:ext cx="3112993" cy="3112993"/>
            </a:xfrm>
            <a:prstGeom prst="pie">
              <a:avLst>
                <a:gd name="adj1" fmla="val 10799712"/>
                <a:gd name="adj2" fmla="val 16200000"/>
              </a:avLst>
            </a:prstGeom>
            <a:gradFill>
              <a:gsLst>
                <a:gs pos="0">
                  <a:srgbClr val="384F6E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饼形 3">
              <a:extLst>
                <a:ext uri="{FF2B5EF4-FFF2-40B4-BE49-F238E27FC236}">
                  <a16:creationId xmlns:a16="http://schemas.microsoft.com/office/drawing/2014/main" id="{D0754FA9-6EB5-9841-900A-8ED6576033A5}"/>
                </a:ext>
              </a:extLst>
            </p:cNvPr>
            <p:cNvSpPr/>
            <p:nvPr/>
          </p:nvSpPr>
          <p:spPr>
            <a:xfrm>
              <a:off x="4411297" y="3980991"/>
              <a:ext cx="5754017" cy="5754017"/>
            </a:xfrm>
            <a:prstGeom prst="pie">
              <a:avLst>
                <a:gd name="adj1" fmla="val 10799712"/>
                <a:gd name="adj2" fmla="val 16200000"/>
              </a:avLst>
            </a:prstGeom>
            <a:solidFill>
              <a:srgbClr val="FC9B3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54A80BC-4FE0-124A-9CA2-C81F29EE1238}"/>
              </a:ext>
            </a:extLst>
          </p:cNvPr>
          <p:cNvSpPr txBox="1"/>
          <p:nvPr/>
        </p:nvSpPr>
        <p:spPr>
          <a:xfrm>
            <a:off x="4576043" y="3269161"/>
            <a:ext cx="5094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rgbClr val="353F4B"/>
                </a:solidFill>
                <a:latin typeface="+mj-ea"/>
                <a:ea typeface="+mj-ea"/>
              </a:rPr>
              <a:t>剪枝优化</a:t>
            </a:r>
            <a:endParaRPr kumimoji="1" lang="en-US" altLang="zh-CN" sz="6000" dirty="0">
              <a:solidFill>
                <a:srgbClr val="353F4B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F053D0-D006-F14F-AC78-976DCD1C1BD0}"/>
              </a:ext>
            </a:extLst>
          </p:cNvPr>
          <p:cNvSpPr/>
          <p:nvPr/>
        </p:nvSpPr>
        <p:spPr>
          <a:xfrm>
            <a:off x="10942524" y="5625761"/>
            <a:ext cx="1249475" cy="122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F57F2-9F83-014A-B4CB-E59859F4CD56}"/>
              </a:ext>
            </a:extLst>
          </p:cNvPr>
          <p:cNvSpPr txBox="1"/>
          <p:nvPr/>
        </p:nvSpPr>
        <p:spPr>
          <a:xfrm>
            <a:off x="2948674" y="255778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rgbClr val="353F4B"/>
                </a:solidFill>
                <a:latin typeface="+mj-ea"/>
                <a:ea typeface="+mj-ea"/>
              </a:rPr>
              <a:t>第二部分</a:t>
            </a:r>
            <a:endParaRPr kumimoji="1" lang="zh-CN" altLang="en-US" sz="2800" dirty="0">
              <a:solidFill>
                <a:srgbClr val="353F4B"/>
              </a:solidFill>
              <a:latin typeface="+mj-ea"/>
              <a:ea typeface="+mj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31E1D0-1484-1F48-8FA1-D8CE8BD4C8FE}"/>
              </a:ext>
            </a:extLst>
          </p:cNvPr>
          <p:cNvGrpSpPr/>
          <p:nvPr/>
        </p:nvGrpSpPr>
        <p:grpSpPr>
          <a:xfrm>
            <a:off x="10959759" y="5625760"/>
            <a:ext cx="1232241" cy="1232240"/>
            <a:chOff x="7288304" y="0"/>
            <a:chExt cx="3412500" cy="3412498"/>
          </a:xfrm>
        </p:grpSpPr>
        <p:sp>
          <p:nvSpPr>
            <p:cNvPr id="10" name="泪珠形 9">
              <a:extLst>
                <a:ext uri="{FF2B5EF4-FFF2-40B4-BE49-F238E27FC236}">
                  <a16:creationId xmlns:a16="http://schemas.microsoft.com/office/drawing/2014/main" id="{5231F0BD-4D6D-4B42-A045-AF44F3A3FEC3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泪珠形 10">
              <a:extLst>
                <a:ext uri="{FF2B5EF4-FFF2-40B4-BE49-F238E27FC236}">
                  <a16:creationId xmlns:a16="http://schemas.microsoft.com/office/drawing/2014/main" id="{982FECFA-8CA7-D745-817F-65407F5D47D9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75AD887-B66B-3A4A-8116-225F56220DE0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1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42046D-2010-42FD-A5B3-EF440E214668}"/>
              </a:ext>
            </a:extLst>
          </p:cNvPr>
          <p:cNvSpPr txBox="1"/>
          <p:nvPr/>
        </p:nvSpPr>
        <p:spPr>
          <a:xfrm>
            <a:off x="1530220" y="9952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剪枝优化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3B48D2D2-2461-4F77-B573-9F3D64C31536}"/>
              </a:ext>
            </a:extLst>
          </p:cNvPr>
          <p:cNvSpPr/>
          <p:nvPr/>
        </p:nvSpPr>
        <p:spPr bwMode="auto">
          <a:xfrm>
            <a:off x="904886" y="1001491"/>
            <a:ext cx="787065" cy="995262"/>
          </a:xfrm>
          <a:custGeom>
            <a:avLst/>
            <a:gdLst>
              <a:gd name="T0" fmla="*/ 2932 w 5863"/>
              <a:gd name="T1" fmla="*/ 0 h 6999"/>
              <a:gd name="T2" fmla="*/ 5863 w 5863"/>
              <a:gd name="T3" fmla="*/ 2932 h 6999"/>
              <a:gd name="T4" fmla="*/ 5450 w 5863"/>
              <a:gd name="T5" fmla="*/ 4434 h 6999"/>
              <a:gd name="T6" fmla="*/ 2932 w 5863"/>
              <a:gd name="T7" fmla="*/ 6999 h 6999"/>
              <a:gd name="T8" fmla="*/ 414 w 5863"/>
              <a:gd name="T9" fmla="*/ 4434 h 6999"/>
              <a:gd name="T10" fmla="*/ 0 w 5863"/>
              <a:gd name="T11" fmla="*/ 2932 h 6999"/>
              <a:gd name="T12" fmla="*/ 2932 w 5863"/>
              <a:gd name="T13" fmla="*/ 0 h 6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63" h="6999">
                <a:moveTo>
                  <a:pt x="2932" y="0"/>
                </a:moveTo>
                <a:cubicBezTo>
                  <a:pt x="4550" y="0"/>
                  <a:pt x="5863" y="1313"/>
                  <a:pt x="5863" y="2932"/>
                </a:cubicBezTo>
                <a:cubicBezTo>
                  <a:pt x="5863" y="3480"/>
                  <a:pt x="5712" y="3994"/>
                  <a:pt x="5450" y="4434"/>
                </a:cubicBezTo>
                <a:cubicBezTo>
                  <a:pt x="5201" y="4840"/>
                  <a:pt x="3807" y="6359"/>
                  <a:pt x="2932" y="6999"/>
                </a:cubicBezTo>
                <a:cubicBezTo>
                  <a:pt x="2056" y="6359"/>
                  <a:pt x="663" y="4840"/>
                  <a:pt x="414" y="4434"/>
                </a:cubicBezTo>
                <a:cubicBezTo>
                  <a:pt x="151" y="3994"/>
                  <a:pt x="0" y="3480"/>
                  <a:pt x="0" y="2932"/>
                </a:cubicBezTo>
                <a:cubicBezTo>
                  <a:pt x="0" y="1313"/>
                  <a:pt x="1313" y="0"/>
                  <a:pt x="2932" y="0"/>
                </a:cubicBezTo>
                <a:close/>
              </a:path>
            </a:pathLst>
          </a:custGeom>
          <a:solidFill>
            <a:srgbClr val="E25329"/>
          </a:solidFill>
          <a:ln w="762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lt"/>
                <a:ea typeface="华文彩云" panose="02010800040101010101" pitchFamily="2" charset="-122"/>
                <a:sym typeface="思源黑体 CN Medium" panose="020B0600000000000000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+mj-lt"/>
              <a:ea typeface="华文彩云" panose="02010800040101010101" pitchFamily="2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FFA558-F33E-4217-876D-1951DE1C025D}"/>
              </a:ext>
            </a:extLst>
          </p:cNvPr>
          <p:cNvSpPr txBox="1"/>
          <p:nvPr/>
        </p:nvSpPr>
        <p:spPr>
          <a:xfrm>
            <a:off x="2043181" y="12682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顶点选择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86730F-5532-4D83-8E34-CCBFB3634354}"/>
              </a:ext>
            </a:extLst>
          </p:cNvPr>
          <p:cNvSpPr txBox="1"/>
          <p:nvPr/>
        </p:nvSpPr>
        <p:spPr>
          <a:xfrm>
            <a:off x="1990531" y="1897225"/>
            <a:ext cx="6502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最容易出错的顶点最先填色，就是使错误方案在尽可能上面就被剪枝。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7A2C86-719D-455B-B1D8-0F681F96B26F}"/>
              </a:ext>
            </a:extLst>
          </p:cNvPr>
          <p:cNvSpPr txBox="1"/>
          <p:nvPr/>
        </p:nvSpPr>
        <p:spPr>
          <a:xfrm>
            <a:off x="5361992" y="2880739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4</a:t>
            </a:r>
            <a:r>
              <a:rPr lang="zh-CN" altLang="en-US" dirty="0">
                <a:solidFill>
                  <a:schemeClr val="accent2"/>
                </a:solidFill>
              </a:rPr>
              <a:t>：黄色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zh-CN" altLang="en-US" dirty="0">
                <a:solidFill>
                  <a:schemeClr val="tx2"/>
                </a:solidFill>
              </a:rPr>
              <a:t>：红色，蓝色，绿色，黄色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6</a:t>
            </a:r>
            <a:r>
              <a:rPr lang="zh-CN" altLang="en-US" dirty="0">
                <a:solidFill>
                  <a:schemeClr val="tx2"/>
                </a:solidFill>
              </a:rPr>
              <a:t>：红色，绿色，黄色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9A812F-5EA7-475E-B1AB-487B6F6E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81" y="2585811"/>
            <a:ext cx="2754265" cy="16969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E44E711-93CF-4F69-841B-DA51CC08FAF8}"/>
              </a:ext>
            </a:extLst>
          </p:cNvPr>
          <p:cNvSpPr txBox="1"/>
          <p:nvPr/>
        </p:nvSpPr>
        <p:spPr>
          <a:xfrm>
            <a:off x="2043181" y="4385388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换句话说，就是选</a:t>
            </a:r>
            <a:r>
              <a:rPr lang="zh-CN" altLang="en-US" sz="1600" dirty="0">
                <a:solidFill>
                  <a:schemeClr val="accent2"/>
                </a:solidFill>
              </a:rPr>
              <a:t>能填颜色最少的先填色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B397E8-F14A-4DDD-A6AA-47F58A52761D}"/>
              </a:ext>
            </a:extLst>
          </p:cNvPr>
          <p:cNvSpPr txBox="1"/>
          <p:nvPr/>
        </p:nvSpPr>
        <p:spPr>
          <a:xfrm>
            <a:off x="2027191" y="4862802"/>
            <a:ext cx="6104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如果能填颜色最少的顶点不只一个，就在其中选</a:t>
            </a:r>
            <a:r>
              <a:rPr lang="zh-CN" altLang="en-US" sz="1600" dirty="0">
                <a:solidFill>
                  <a:schemeClr val="accent2"/>
                </a:solidFill>
              </a:rPr>
              <a:t>度最大的先填色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2A6BB0-D3E8-4D5A-8720-5B22197976D5}"/>
              </a:ext>
            </a:extLst>
          </p:cNvPr>
          <p:cNvSpPr txBox="1"/>
          <p:nvPr/>
        </p:nvSpPr>
        <p:spPr>
          <a:xfrm>
            <a:off x="1990531" y="5221050"/>
            <a:ext cx="634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因为度相对较大的顶点一旦被填色后，它能影响更多的点的颜色选择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436EBC3-031C-4597-BD0A-9C3AA6F1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748" y="4091271"/>
            <a:ext cx="2305067" cy="15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42046D-2010-42FD-A5B3-EF440E214668}"/>
              </a:ext>
            </a:extLst>
          </p:cNvPr>
          <p:cNvSpPr txBox="1"/>
          <p:nvPr/>
        </p:nvSpPr>
        <p:spPr>
          <a:xfrm>
            <a:off x="1530220" y="9952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剪枝优化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3B48D2D2-2461-4F77-B573-9F3D64C31536}"/>
              </a:ext>
            </a:extLst>
          </p:cNvPr>
          <p:cNvSpPr/>
          <p:nvPr/>
        </p:nvSpPr>
        <p:spPr bwMode="auto">
          <a:xfrm>
            <a:off x="904886" y="1001491"/>
            <a:ext cx="787065" cy="995262"/>
          </a:xfrm>
          <a:custGeom>
            <a:avLst/>
            <a:gdLst>
              <a:gd name="T0" fmla="*/ 2932 w 5863"/>
              <a:gd name="T1" fmla="*/ 0 h 6999"/>
              <a:gd name="T2" fmla="*/ 5863 w 5863"/>
              <a:gd name="T3" fmla="*/ 2932 h 6999"/>
              <a:gd name="T4" fmla="*/ 5450 w 5863"/>
              <a:gd name="T5" fmla="*/ 4434 h 6999"/>
              <a:gd name="T6" fmla="*/ 2932 w 5863"/>
              <a:gd name="T7" fmla="*/ 6999 h 6999"/>
              <a:gd name="T8" fmla="*/ 414 w 5863"/>
              <a:gd name="T9" fmla="*/ 4434 h 6999"/>
              <a:gd name="T10" fmla="*/ 0 w 5863"/>
              <a:gd name="T11" fmla="*/ 2932 h 6999"/>
              <a:gd name="T12" fmla="*/ 2932 w 5863"/>
              <a:gd name="T13" fmla="*/ 0 h 6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63" h="6999">
                <a:moveTo>
                  <a:pt x="2932" y="0"/>
                </a:moveTo>
                <a:cubicBezTo>
                  <a:pt x="4550" y="0"/>
                  <a:pt x="5863" y="1313"/>
                  <a:pt x="5863" y="2932"/>
                </a:cubicBezTo>
                <a:cubicBezTo>
                  <a:pt x="5863" y="3480"/>
                  <a:pt x="5712" y="3994"/>
                  <a:pt x="5450" y="4434"/>
                </a:cubicBezTo>
                <a:cubicBezTo>
                  <a:pt x="5201" y="4840"/>
                  <a:pt x="3807" y="6359"/>
                  <a:pt x="2932" y="6999"/>
                </a:cubicBezTo>
                <a:cubicBezTo>
                  <a:pt x="2056" y="6359"/>
                  <a:pt x="663" y="4840"/>
                  <a:pt x="414" y="4434"/>
                </a:cubicBezTo>
                <a:cubicBezTo>
                  <a:pt x="151" y="3994"/>
                  <a:pt x="0" y="3480"/>
                  <a:pt x="0" y="2932"/>
                </a:cubicBezTo>
                <a:cubicBezTo>
                  <a:pt x="0" y="1313"/>
                  <a:pt x="1313" y="0"/>
                  <a:pt x="2932" y="0"/>
                </a:cubicBezTo>
                <a:close/>
              </a:path>
            </a:pathLst>
          </a:custGeom>
          <a:solidFill>
            <a:srgbClr val="E25329"/>
          </a:solidFill>
          <a:ln w="762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lt"/>
                <a:ea typeface="华文彩云" panose="02010800040101010101" pitchFamily="2" charset="-122"/>
                <a:sym typeface="思源黑体 CN Medium" panose="020B0600000000000000" pitchFamily="34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+mj-lt"/>
              <a:ea typeface="华文彩云" panose="02010800040101010101" pitchFamily="2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FFA558-F33E-4217-876D-1951DE1C025D}"/>
              </a:ext>
            </a:extLst>
          </p:cNvPr>
          <p:cNvSpPr txBox="1"/>
          <p:nvPr/>
        </p:nvSpPr>
        <p:spPr>
          <a:xfrm>
            <a:off x="2043181" y="12682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顶点选择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B784A4-F05C-4AC2-AE41-A1A44EA13D7B}"/>
              </a:ext>
            </a:extLst>
          </p:cNvPr>
          <p:cNvSpPr txBox="1"/>
          <p:nvPr/>
        </p:nvSpPr>
        <p:spPr>
          <a:xfrm>
            <a:off x="5138018" y="591752"/>
            <a:ext cx="644920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</a:rPr>
              <a:t>SORT(int step)</a:t>
            </a:r>
          </a:p>
          <a:p>
            <a:r>
              <a:rPr lang="en-US" altLang="zh-CN" sz="1600" dirty="0">
                <a:solidFill>
                  <a:schemeClr val="accent3"/>
                </a:solidFill>
              </a:rPr>
              <a:t>         min;//</a:t>
            </a:r>
            <a:r>
              <a:rPr lang="zh-CN" altLang="en-US" sz="1600" dirty="0">
                <a:solidFill>
                  <a:schemeClr val="accent3"/>
                </a:solidFill>
              </a:rPr>
              <a:t>可选颜色数的最小值</a:t>
            </a:r>
            <a:endParaRPr lang="en-US" altLang="zh-CN" sz="1600" dirty="0">
              <a:solidFill>
                <a:schemeClr val="accent3"/>
              </a:solidFill>
            </a:endParaRPr>
          </a:p>
          <a:p>
            <a:r>
              <a:rPr lang="en-US" altLang="zh-CN" sz="1600" dirty="0">
                <a:solidFill>
                  <a:schemeClr val="accent3"/>
                </a:solidFill>
              </a:rPr>
              <a:t>         </a:t>
            </a:r>
            <a:r>
              <a:rPr lang="en-US" altLang="zh-CN" sz="1600" dirty="0" err="1">
                <a:solidFill>
                  <a:schemeClr val="accent3"/>
                </a:solidFill>
              </a:rPr>
              <a:t>minStep</a:t>
            </a:r>
            <a:r>
              <a:rPr lang="en-US" altLang="zh-CN" sz="1600" dirty="0">
                <a:solidFill>
                  <a:schemeClr val="accent3"/>
                </a:solidFill>
              </a:rPr>
              <a:t>=0;//</a:t>
            </a:r>
            <a:r>
              <a:rPr lang="zh-CN" altLang="en-US" sz="1600" dirty="0">
                <a:solidFill>
                  <a:schemeClr val="accent3"/>
                </a:solidFill>
              </a:rPr>
              <a:t>记录最小值对应的下标</a:t>
            </a:r>
            <a:endParaRPr lang="en-US" altLang="zh-CN" sz="1600" dirty="0">
              <a:solidFill>
                <a:schemeClr val="accent3"/>
              </a:solidFill>
            </a:endParaRPr>
          </a:p>
          <a:p>
            <a:r>
              <a:rPr lang="en-US" altLang="zh-CN" sz="1600" dirty="0">
                <a:solidFill>
                  <a:schemeClr val="accent3"/>
                </a:solidFill>
              </a:rPr>
              <a:t>        for(int </a:t>
            </a:r>
            <a:r>
              <a:rPr lang="en-US" altLang="zh-CN" sz="1600" dirty="0" err="1">
                <a:solidFill>
                  <a:schemeClr val="accent3"/>
                </a:solidFill>
              </a:rPr>
              <a:t>i</a:t>
            </a:r>
            <a:r>
              <a:rPr lang="en-US" altLang="zh-CN" sz="1600" dirty="0">
                <a:solidFill>
                  <a:schemeClr val="accent3"/>
                </a:solidFill>
              </a:rPr>
              <a:t>=</a:t>
            </a:r>
            <a:r>
              <a:rPr lang="en-US" altLang="zh-CN" sz="1600" dirty="0" err="1">
                <a:solidFill>
                  <a:schemeClr val="accent3"/>
                </a:solidFill>
              </a:rPr>
              <a:t>step;i</a:t>
            </a:r>
            <a:r>
              <a:rPr lang="en-US" altLang="zh-CN" sz="1600" dirty="0">
                <a:solidFill>
                  <a:schemeClr val="accent3"/>
                </a:solidFill>
              </a:rPr>
              <a:t>&lt;</a:t>
            </a:r>
            <a:r>
              <a:rPr lang="en-US" altLang="zh-CN" sz="1600" dirty="0" err="1">
                <a:solidFill>
                  <a:schemeClr val="accent3"/>
                </a:solidFill>
              </a:rPr>
              <a:t>nodeNum;i</a:t>
            </a:r>
            <a:r>
              <a:rPr lang="en-US" altLang="zh-CN" sz="1600" dirty="0">
                <a:solidFill>
                  <a:schemeClr val="accent3"/>
                </a:solidFill>
              </a:rPr>
              <a:t>++) //</a:t>
            </a:r>
            <a:r>
              <a:rPr lang="zh-CN" altLang="en-US" sz="1600" dirty="0">
                <a:solidFill>
                  <a:schemeClr val="accent3"/>
                </a:solidFill>
              </a:rPr>
              <a:t>遍历没有填色的所有顶点</a:t>
            </a:r>
            <a:endParaRPr lang="en-US" altLang="zh-CN" sz="1600" dirty="0">
              <a:solidFill>
                <a:schemeClr val="accent3"/>
              </a:solidFill>
            </a:endParaRPr>
          </a:p>
          <a:p>
            <a:endParaRPr lang="en-US" altLang="zh-CN" sz="1600" dirty="0">
              <a:solidFill>
                <a:schemeClr val="accent3"/>
              </a:solidFill>
            </a:endParaRPr>
          </a:p>
          <a:p>
            <a:r>
              <a:rPr lang="en-US" altLang="zh-CN" sz="1600" dirty="0">
                <a:solidFill>
                  <a:schemeClr val="accent3"/>
                </a:solidFill>
              </a:rPr>
              <a:t>	if(</a:t>
            </a:r>
            <a:r>
              <a:rPr lang="en-US" altLang="zh-CN" sz="1600" dirty="0">
                <a:solidFill>
                  <a:schemeClr val="accent2"/>
                </a:solidFill>
              </a:rPr>
              <a:t>min&gt; </a:t>
            </a:r>
            <a:r>
              <a:rPr lang="en-US" altLang="zh-CN" sz="1600" dirty="0" err="1">
                <a:solidFill>
                  <a:schemeClr val="accent2"/>
                </a:solidFill>
              </a:rPr>
              <a:t>canDrawColorNum</a:t>
            </a:r>
            <a:r>
              <a:rPr lang="en-US" altLang="zh-CN" sz="1600" dirty="0">
                <a:solidFill>
                  <a:schemeClr val="accent2"/>
                </a:solidFill>
              </a:rPr>
              <a:t>[</a:t>
            </a:r>
            <a:r>
              <a:rPr lang="en-US" altLang="zh-CN" sz="1600" dirty="0" err="1">
                <a:solidFill>
                  <a:schemeClr val="accent2"/>
                </a:solidFill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</a:rPr>
              <a:t>]|| degree[</a:t>
            </a:r>
            <a:r>
              <a:rPr lang="en-US" altLang="zh-CN" sz="1600" dirty="0" err="1">
                <a:solidFill>
                  <a:schemeClr val="accent2"/>
                </a:solidFill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</a:rPr>
              <a:t>]&gt;degree[</a:t>
            </a:r>
            <a:r>
              <a:rPr lang="en-US" altLang="zh-CN" sz="1600" dirty="0" err="1">
                <a:solidFill>
                  <a:schemeClr val="accent2"/>
                </a:solidFill>
              </a:rPr>
              <a:t>minStep</a:t>
            </a:r>
            <a:r>
              <a:rPr lang="en-US" altLang="zh-CN" sz="1600" dirty="0">
                <a:solidFill>
                  <a:schemeClr val="accent2"/>
                </a:solidFill>
              </a:rPr>
              <a:t>] </a:t>
            </a:r>
            <a:r>
              <a:rPr lang="en-US" altLang="zh-CN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accent3"/>
                </a:solidFill>
              </a:rPr>
              <a:t>	</a:t>
            </a:r>
          </a:p>
          <a:p>
            <a:r>
              <a:rPr lang="en-US" altLang="zh-CN" sz="1600" dirty="0">
                <a:solidFill>
                  <a:schemeClr val="accent3"/>
                </a:solidFill>
              </a:rPr>
              <a:t>               		min=</a:t>
            </a:r>
            <a:r>
              <a:rPr lang="en-US" altLang="zh-CN" sz="1600" dirty="0" err="1">
                <a:solidFill>
                  <a:schemeClr val="accent3"/>
                </a:solidFill>
              </a:rPr>
              <a:t>canDrawColorNum</a:t>
            </a:r>
            <a:r>
              <a:rPr lang="en-US" altLang="zh-CN" sz="1600" dirty="0">
                <a:solidFill>
                  <a:schemeClr val="accent3"/>
                </a:solidFill>
              </a:rPr>
              <a:t>[</a:t>
            </a:r>
            <a:r>
              <a:rPr lang="en-US" altLang="zh-CN" sz="1600" dirty="0" err="1">
                <a:solidFill>
                  <a:schemeClr val="accent3"/>
                </a:solidFill>
              </a:rPr>
              <a:t>i</a:t>
            </a:r>
            <a:r>
              <a:rPr lang="en-US" altLang="zh-CN" sz="1600" dirty="0">
                <a:solidFill>
                  <a:schemeClr val="accent3"/>
                </a:solidFill>
              </a:rPr>
              <a:t>];</a:t>
            </a:r>
          </a:p>
          <a:p>
            <a:r>
              <a:rPr lang="en-US" altLang="zh-CN" sz="1600" dirty="0">
                <a:solidFill>
                  <a:schemeClr val="accent3"/>
                </a:solidFill>
              </a:rPr>
              <a:t>                	</a:t>
            </a:r>
            <a:r>
              <a:rPr lang="en-US" altLang="zh-CN" sz="1600" dirty="0" err="1">
                <a:solidFill>
                  <a:schemeClr val="accent3"/>
                </a:solidFill>
              </a:rPr>
              <a:t>minStep</a:t>
            </a:r>
            <a:r>
              <a:rPr lang="en-US" altLang="zh-CN" sz="1600" dirty="0">
                <a:solidFill>
                  <a:schemeClr val="accent3"/>
                </a:solidFill>
              </a:rPr>
              <a:t>=</a:t>
            </a:r>
            <a:r>
              <a:rPr lang="en-US" altLang="zh-CN" sz="1600" dirty="0" err="1">
                <a:solidFill>
                  <a:schemeClr val="accent3"/>
                </a:solidFill>
              </a:rPr>
              <a:t>i</a:t>
            </a:r>
            <a:r>
              <a:rPr lang="en-US" altLang="zh-CN" sz="1600" dirty="0">
                <a:solidFill>
                  <a:schemeClr val="accent3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accent3"/>
                </a:solidFill>
              </a:rPr>
              <a:t>            	</a:t>
            </a:r>
          </a:p>
          <a:p>
            <a:r>
              <a:rPr lang="en-US" altLang="zh-CN" sz="1600" dirty="0">
                <a:solidFill>
                  <a:schemeClr val="accent3"/>
                </a:solidFill>
              </a:rPr>
              <a:t>        if(step!=</a:t>
            </a:r>
            <a:r>
              <a:rPr lang="en-US" altLang="zh-CN" sz="1600" dirty="0" err="1">
                <a:solidFill>
                  <a:schemeClr val="accent3"/>
                </a:solidFill>
              </a:rPr>
              <a:t>minStep</a:t>
            </a:r>
            <a:r>
              <a:rPr lang="en-US" altLang="zh-CN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accent3"/>
                </a:solidFill>
              </a:rPr>
              <a:t>	 swap(</a:t>
            </a:r>
            <a:r>
              <a:rPr lang="en-US" altLang="zh-CN" sz="1600" dirty="0" err="1">
                <a:solidFill>
                  <a:schemeClr val="accent3"/>
                </a:solidFill>
              </a:rPr>
              <a:t>areas,step,minStep</a:t>
            </a:r>
            <a:r>
              <a:rPr lang="en-US" altLang="zh-CN" sz="1600" dirty="0">
                <a:solidFill>
                  <a:schemeClr val="accent3"/>
                </a:solidFill>
              </a:rPr>
              <a:t>);</a:t>
            </a:r>
          </a:p>
          <a:p>
            <a:r>
              <a:rPr lang="en-US" altLang="zh-CN" sz="1600" dirty="0">
                <a:solidFill>
                  <a:schemeClr val="accent3"/>
                </a:solidFill>
              </a:rPr>
              <a:t>      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A00946-679E-47C7-A15B-53AE0F76C594}"/>
              </a:ext>
            </a:extLst>
          </p:cNvPr>
          <p:cNvSpPr txBox="1"/>
          <p:nvPr/>
        </p:nvSpPr>
        <p:spPr>
          <a:xfrm>
            <a:off x="1057470" y="2457884"/>
            <a:ext cx="29722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先后顺序：最少颜色数</a:t>
            </a:r>
            <a:r>
              <a:rPr lang="en-US" altLang="zh-CN" sz="1600" dirty="0">
                <a:solidFill>
                  <a:schemeClr val="tx2"/>
                </a:solidFill>
              </a:rPr>
              <a:t>&gt;</a:t>
            </a:r>
            <a:r>
              <a:rPr lang="zh-CN" altLang="en-US" sz="1600" dirty="0">
                <a:solidFill>
                  <a:schemeClr val="tx2"/>
                </a:solidFill>
              </a:rPr>
              <a:t>度最大</a:t>
            </a:r>
            <a:endParaRPr lang="en-US" altLang="zh-CN" sz="1600" dirty="0">
              <a:solidFill>
                <a:schemeClr val="tx2"/>
              </a:solidFill>
            </a:endParaRPr>
          </a:p>
          <a:p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en-US" altLang="zh-CN" sz="1600" dirty="0">
                <a:solidFill>
                  <a:schemeClr val="tx2"/>
                </a:solidFill>
              </a:rPr>
              <a:t> </a:t>
            </a:r>
            <a:r>
              <a:rPr lang="zh-CN" altLang="en-US" sz="1600" dirty="0">
                <a:solidFill>
                  <a:schemeClr val="tx2"/>
                </a:solidFill>
              </a:rPr>
              <a:t>度：</a:t>
            </a:r>
            <a:r>
              <a:rPr lang="zh-CN" altLang="en-US" sz="1600" dirty="0">
                <a:solidFill>
                  <a:schemeClr val="accent3"/>
                </a:solidFill>
              </a:rPr>
              <a:t>邻接点的多少</a:t>
            </a:r>
            <a:endParaRPr lang="en-US" altLang="zh-CN" sz="1600" dirty="0">
              <a:solidFill>
                <a:schemeClr val="accent3"/>
              </a:solidFill>
            </a:endParaRPr>
          </a:p>
          <a:p>
            <a:r>
              <a:rPr lang="zh-CN" altLang="en-US" sz="1600" dirty="0">
                <a:solidFill>
                  <a:schemeClr val="accent2"/>
                </a:solidFill>
              </a:rPr>
              <a:t>        未被填色</a:t>
            </a:r>
            <a:r>
              <a:rPr lang="zh-CN" altLang="en-US" sz="1600" dirty="0">
                <a:solidFill>
                  <a:schemeClr val="tx2"/>
                </a:solidFill>
              </a:rPr>
              <a:t>的邻接点的多少</a:t>
            </a:r>
          </a:p>
        </p:txBody>
      </p:sp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632CA60B-1810-47B9-9EF9-AA8BC5859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46098"/>
              </p:ext>
            </p:extLst>
          </p:nvPr>
        </p:nvGraphicFramePr>
        <p:xfrm>
          <a:off x="3116830" y="4016811"/>
          <a:ext cx="6207561" cy="11320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69187">
                  <a:extLst>
                    <a:ext uri="{9D8B030D-6E8A-4147-A177-3AD203B41FA5}">
                      <a16:colId xmlns:a16="http://schemas.microsoft.com/office/drawing/2014/main" val="1795525138"/>
                    </a:ext>
                  </a:extLst>
                </a:gridCol>
                <a:gridCol w="2069187">
                  <a:extLst>
                    <a:ext uri="{9D8B030D-6E8A-4147-A177-3AD203B41FA5}">
                      <a16:colId xmlns:a16="http://schemas.microsoft.com/office/drawing/2014/main" val="1409716124"/>
                    </a:ext>
                  </a:extLst>
                </a:gridCol>
                <a:gridCol w="2069187">
                  <a:extLst>
                    <a:ext uri="{9D8B030D-6E8A-4147-A177-3AD203B41FA5}">
                      <a16:colId xmlns:a16="http://schemas.microsoft.com/office/drawing/2014/main" val="455566321"/>
                    </a:ext>
                  </a:extLst>
                </a:gridCol>
              </a:tblGrid>
              <a:tr h="37733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方案数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71346"/>
                  </a:ext>
                </a:extLst>
              </a:tr>
              <a:tr h="377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小规模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2ms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21475"/>
                  </a:ext>
                </a:extLst>
              </a:tr>
              <a:tr h="377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450-5(</a:t>
                      </a:r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全部解</a:t>
                      </a:r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51370ms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/>
                          </a:solidFill>
                        </a:rPr>
                        <a:t>3840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73184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6C3D236E-5EB3-45FF-B20C-251BC4FAF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2529"/>
              </p:ext>
            </p:extLst>
          </p:nvPr>
        </p:nvGraphicFramePr>
        <p:xfrm>
          <a:off x="3116830" y="5505912"/>
          <a:ext cx="6207561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69187">
                  <a:extLst>
                    <a:ext uri="{9D8B030D-6E8A-4147-A177-3AD203B41FA5}">
                      <a16:colId xmlns:a16="http://schemas.microsoft.com/office/drawing/2014/main" val="3221010509"/>
                    </a:ext>
                  </a:extLst>
                </a:gridCol>
                <a:gridCol w="2069187">
                  <a:extLst>
                    <a:ext uri="{9D8B030D-6E8A-4147-A177-3AD203B41FA5}">
                      <a16:colId xmlns:a16="http://schemas.microsoft.com/office/drawing/2014/main" val="3386806825"/>
                    </a:ext>
                  </a:extLst>
                </a:gridCol>
                <a:gridCol w="2069187">
                  <a:extLst>
                    <a:ext uri="{9D8B030D-6E8A-4147-A177-3AD203B41FA5}">
                      <a16:colId xmlns:a16="http://schemas.microsoft.com/office/drawing/2014/main" val="397071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运行时间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回溯次数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1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450_5(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一个解</a:t>
                      </a:r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403ms</a:t>
                      </a:r>
                      <a:endParaRPr lang="zh-CN" alt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2"/>
                          </a:solidFill>
                        </a:rPr>
                        <a:t>57228</a:t>
                      </a:r>
                      <a:r>
                        <a:rPr lang="zh-CN" altLang="en-US" b="0" dirty="0">
                          <a:solidFill>
                            <a:schemeClr val="tx2"/>
                          </a:solidFill>
                        </a:rPr>
                        <a:t>（次）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0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5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42046D-2010-42FD-A5B3-EF440E214668}"/>
              </a:ext>
            </a:extLst>
          </p:cNvPr>
          <p:cNvSpPr txBox="1"/>
          <p:nvPr/>
        </p:nvSpPr>
        <p:spPr>
          <a:xfrm>
            <a:off x="1530220" y="9952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剪枝优化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3B48D2D2-2461-4F77-B573-9F3D64C31536}"/>
              </a:ext>
            </a:extLst>
          </p:cNvPr>
          <p:cNvSpPr/>
          <p:nvPr/>
        </p:nvSpPr>
        <p:spPr bwMode="auto">
          <a:xfrm>
            <a:off x="904886" y="1001491"/>
            <a:ext cx="787065" cy="995262"/>
          </a:xfrm>
          <a:custGeom>
            <a:avLst/>
            <a:gdLst>
              <a:gd name="T0" fmla="*/ 2932 w 5863"/>
              <a:gd name="T1" fmla="*/ 0 h 6999"/>
              <a:gd name="T2" fmla="*/ 5863 w 5863"/>
              <a:gd name="T3" fmla="*/ 2932 h 6999"/>
              <a:gd name="T4" fmla="*/ 5450 w 5863"/>
              <a:gd name="T5" fmla="*/ 4434 h 6999"/>
              <a:gd name="T6" fmla="*/ 2932 w 5863"/>
              <a:gd name="T7" fmla="*/ 6999 h 6999"/>
              <a:gd name="T8" fmla="*/ 414 w 5863"/>
              <a:gd name="T9" fmla="*/ 4434 h 6999"/>
              <a:gd name="T10" fmla="*/ 0 w 5863"/>
              <a:gd name="T11" fmla="*/ 2932 h 6999"/>
              <a:gd name="T12" fmla="*/ 2932 w 5863"/>
              <a:gd name="T13" fmla="*/ 0 h 6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63" h="6999">
                <a:moveTo>
                  <a:pt x="2932" y="0"/>
                </a:moveTo>
                <a:cubicBezTo>
                  <a:pt x="4550" y="0"/>
                  <a:pt x="5863" y="1313"/>
                  <a:pt x="5863" y="2932"/>
                </a:cubicBezTo>
                <a:cubicBezTo>
                  <a:pt x="5863" y="3480"/>
                  <a:pt x="5712" y="3994"/>
                  <a:pt x="5450" y="4434"/>
                </a:cubicBezTo>
                <a:cubicBezTo>
                  <a:pt x="5201" y="4840"/>
                  <a:pt x="3807" y="6359"/>
                  <a:pt x="2932" y="6999"/>
                </a:cubicBezTo>
                <a:cubicBezTo>
                  <a:pt x="2056" y="6359"/>
                  <a:pt x="663" y="4840"/>
                  <a:pt x="414" y="4434"/>
                </a:cubicBezTo>
                <a:cubicBezTo>
                  <a:pt x="151" y="3994"/>
                  <a:pt x="0" y="3480"/>
                  <a:pt x="0" y="2932"/>
                </a:cubicBezTo>
                <a:cubicBezTo>
                  <a:pt x="0" y="1313"/>
                  <a:pt x="1313" y="0"/>
                  <a:pt x="2932" y="0"/>
                </a:cubicBezTo>
                <a:close/>
              </a:path>
            </a:pathLst>
          </a:custGeom>
          <a:solidFill>
            <a:srgbClr val="E25329"/>
          </a:solidFill>
          <a:ln w="76200"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j-lt"/>
                <a:ea typeface="华文彩云" panose="02010800040101010101" pitchFamily="2" charset="-122"/>
                <a:sym typeface="思源黑体 CN Medium" panose="020B0600000000000000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+mj-lt"/>
              <a:ea typeface="华文彩云" panose="02010800040101010101" pitchFamily="2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FFA558-F33E-4217-876D-1951DE1C025D}"/>
              </a:ext>
            </a:extLst>
          </p:cNvPr>
          <p:cNvSpPr txBox="1"/>
          <p:nvPr/>
        </p:nvSpPr>
        <p:spPr>
          <a:xfrm>
            <a:off x="2043181" y="12682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向前检验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86730F-5532-4D83-8E34-CCBFB3634354}"/>
              </a:ext>
            </a:extLst>
          </p:cNvPr>
          <p:cNvSpPr txBox="1"/>
          <p:nvPr/>
        </p:nvSpPr>
        <p:spPr>
          <a:xfrm>
            <a:off x="2513550" y="1803695"/>
            <a:ext cx="6810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如果一个点被填一个颜色后，检测该点的未被填色邻接点，如果有邻接点没有颜色可填了，那么该点就不能填这个颜色。（提前试错）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9A812F-5EA7-475E-B1AB-487B6F6E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85" y="2579300"/>
            <a:ext cx="2588098" cy="159456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4FA9990-522C-4C53-B4EF-9ABF025D973B}"/>
              </a:ext>
            </a:extLst>
          </p:cNvPr>
          <p:cNvSpPr/>
          <p:nvPr/>
        </p:nvSpPr>
        <p:spPr>
          <a:xfrm>
            <a:off x="5576783" y="3240833"/>
            <a:ext cx="697299" cy="3063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32CBA987-900E-48E4-AD12-FF26B9CD0722}"/>
              </a:ext>
            </a:extLst>
          </p:cNvPr>
          <p:cNvSpPr/>
          <p:nvPr/>
        </p:nvSpPr>
        <p:spPr>
          <a:xfrm>
            <a:off x="5611575" y="2984241"/>
            <a:ext cx="527191" cy="76511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C0A3F8-1975-47E4-B506-F42A60F6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045" y="2645518"/>
            <a:ext cx="2409562" cy="14617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0DE92F-8630-4F01-930A-FEBF359C1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412" y="4587719"/>
            <a:ext cx="2409562" cy="1497371"/>
          </a:xfrm>
          <a:prstGeom prst="rect">
            <a:avLst/>
          </a:prstGeom>
        </p:spPr>
      </p:pic>
      <p:sp>
        <p:nvSpPr>
          <p:cNvPr id="22" name="箭头: 直角上 21">
            <a:extLst>
              <a:ext uri="{FF2B5EF4-FFF2-40B4-BE49-F238E27FC236}">
                <a16:creationId xmlns:a16="http://schemas.microsoft.com/office/drawing/2014/main" id="{4111A7E2-B772-4512-BA0D-201EBB646B0B}"/>
              </a:ext>
            </a:extLst>
          </p:cNvPr>
          <p:cNvSpPr/>
          <p:nvPr/>
        </p:nvSpPr>
        <p:spPr>
          <a:xfrm rot="5400000">
            <a:off x="5511484" y="4074697"/>
            <a:ext cx="1038605" cy="1660646"/>
          </a:xfrm>
          <a:prstGeom prst="bentUpArrow">
            <a:avLst>
              <a:gd name="adj1" fmla="val 22005"/>
              <a:gd name="adj2" fmla="val 25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7851AE-D642-40E8-9C91-398C35C65A7B}"/>
              </a:ext>
            </a:extLst>
          </p:cNvPr>
          <p:cNvSpPr txBox="1"/>
          <p:nvPr/>
        </p:nvSpPr>
        <p:spPr>
          <a:xfrm>
            <a:off x="2958079" y="600183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</a:rPr>
              <a:t>可以减少有效递归次数</a:t>
            </a:r>
          </a:p>
        </p:txBody>
      </p:sp>
    </p:spTree>
    <p:extLst>
      <p:ext uri="{BB962C8B-B14F-4D97-AF65-F5344CB8AC3E}">
        <p14:creationId xmlns:p14="http://schemas.microsoft.com/office/powerpoint/2010/main" val="35954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 animBg="1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1448</Words>
  <Application>Microsoft Office PowerPoint</Application>
  <PresentationFormat>宽屏</PresentationFormat>
  <Paragraphs>347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DengXian</vt:lpstr>
      <vt:lpstr>思源黑体 CN Bold</vt:lpstr>
      <vt:lpstr>Arial</vt:lpstr>
      <vt:lpstr>Arial Black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 </cp:lastModifiedBy>
  <cp:revision>650</cp:revision>
  <dcterms:created xsi:type="dcterms:W3CDTF">2018-06-17T04:53:58Z</dcterms:created>
  <dcterms:modified xsi:type="dcterms:W3CDTF">2022-04-22T03:38:05Z</dcterms:modified>
</cp:coreProperties>
</file>