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2" r:id="rId2"/>
    <p:sldId id="381" r:id="rId3"/>
    <p:sldId id="402" r:id="rId4"/>
    <p:sldId id="386" r:id="rId5"/>
    <p:sldId id="398" r:id="rId6"/>
    <p:sldId id="387" r:id="rId7"/>
    <p:sldId id="389" r:id="rId8"/>
    <p:sldId id="383" r:id="rId9"/>
    <p:sldId id="400" r:id="rId10"/>
    <p:sldId id="399" r:id="rId11"/>
    <p:sldId id="401" r:id="rId12"/>
    <p:sldId id="390" r:id="rId13"/>
    <p:sldId id="391" r:id="rId14"/>
    <p:sldId id="392" r:id="rId15"/>
    <p:sldId id="403" r:id="rId16"/>
    <p:sldId id="405" r:id="rId17"/>
    <p:sldId id="384" r:id="rId18"/>
    <p:sldId id="404" r:id="rId19"/>
    <p:sldId id="393" r:id="rId20"/>
    <p:sldId id="406" r:id="rId21"/>
    <p:sldId id="382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/>
    <p:restoredTop sz="96271"/>
  </p:normalViewPr>
  <p:slideViewPr>
    <p:cSldViewPr snapToGrid="0" snapToObjects="1">
      <p:cViewPr varScale="1">
        <p:scale>
          <a:sx n="77" d="100"/>
          <a:sy n="77" d="100"/>
        </p:scale>
        <p:origin x="3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时间/ms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16点/15边</c:v>
                </c:pt>
                <c:pt idx="1">
                  <c:v>50点/147边</c:v>
                </c:pt>
                <c:pt idx="2">
                  <c:v>1000点/5000边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5-4D34-8E5B-303CD57B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466351"/>
        <c:axId val="421463023"/>
      </c:lineChart>
      <c:catAx>
        <c:axId val="42146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463023"/>
        <c:crosses val="autoZero"/>
        <c:auto val="1"/>
        <c:lblAlgn val="ctr"/>
        <c:lblOffset val="100"/>
        <c:noMultiLvlLbl val="0"/>
      </c:catAx>
      <c:valAx>
        <c:axId val="42146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46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基准法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16点/15边</c:v>
                </c:pt>
                <c:pt idx="1">
                  <c:v>50点/147边</c:v>
                </c:pt>
                <c:pt idx="2">
                  <c:v>1000点/5000边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B9-4E45-B3E3-4859E7F42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并查集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16点/15边</c:v>
                </c:pt>
                <c:pt idx="1">
                  <c:v>50点/147边</c:v>
                </c:pt>
                <c:pt idx="2">
                  <c:v>1000点/5000边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B9-4E45-B3E3-4859E7F42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并查集+生成树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16点/15边</c:v>
                </c:pt>
                <c:pt idx="1">
                  <c:v>50点/147边</c:v>
                </c:pt>
                <c:pt idx="2">
                  <c:v>1000点/5000边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B9-4E45-B3E3-4859E7F42D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并查集+LCA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16点/15边</c:v>
                </c:pt>
                <c:pt idx="1">
                  <c:v>50点/147边</c:v>
                </c:pt>
                <c:pt idx="2">
                  <c:v>1000点/5000边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B9-4E45-B3E3-4859E7F42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2305903"/>
        <c:axId val="432320879"/>
      </c:lineChart>
      <c:catAx>
        <c:axId val="43230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320879"/>
        <c:crosses val="autoZero"/>
        <c:auto val="1"/>
        <c:lblAlgn val="ctr"/>
        <c:lblOffset val="100"/>
        <c:noMultiLvlLbl val="0"/>
      </c:catAx>
      <c:valAx>
        <c:axId val="43232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30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16点/15边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基准法</c:v>
                </c:pt>
                <c:pt idx="1">
                  <c:v>并查集</c:v>
                </c:pt>
                <c:pt idx="2">
                  <c:v>并查集+生成树</c:v>
                </c:pt>
                <c:pt idx="3">
                  <c:v>并查集+LCA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1.7999999999999999E-2</c:v>
                </c:pt>
                <c:pt idx="1">
                  <c:v>0.38200000000000001</c:v>
                </c:pt>
                <c:pt idx="2">
                  <c:v>0.871</c:v>
                </c:pt>
                <c:pt idx="3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3-4F38-A305-1B7BC2D8E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439327"/>
        <c:axId val="467440991"/>
      </c:barChart>
      <c:catAx>
        <c:axId val="467439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40991"/>
        <c:crosses val="autoZero"/>
        <c:auto val="1"/>
        <c:lblAlgn val="ctr"/>
        <c:lblOffset val="100"/>
        <c:noMultiLvlLbl val="0"/>
      </c:catAx>
      <c:valAx>
        <c:axId val="4674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3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50点/147边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基准法</c:v>
                </c:pt>
                <c:pt idx="1">
                  <c:v>并查集</c:v>
                </c:pt>
                <c:pt idx="2">
                  <c:v>并查集+生成树</c:v>
                </c:pt>
                <c:pt idx="3">
                  <c:v>并查集+LCA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</c:v>
                </c:pt>
                <c:pt idx="1">
                  <c:v>0.23</c:v>
                </c:pt>
                <c:pt idx="2">
                  <c:v>1.1000000000000001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4-4721-87AF-30711AD67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439327"/>
        <c:axId val="467440991"/>
      </c:barChart>
      <c:catAx>
        <c:axId val="467439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40991"/>
        <c:crosses val="autoZero"/>
        <c:auto val="1"/>
        <c:lblAlgn val="ctr"/>
        <c:lblOffset val="100"/>
        <c:noMultiLvlLbl val="0"/>
      </c:catAx>
      <c:valAx>
        <c:axId val="4674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3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1000点/5000边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基准法</c:v>
                </c:pt>
                <c:pt idx="1">
                  <c:v>并查集</c:v>
                </c:pt>
                <c:pt idx="2">
                  <c:v>并查集+生成树</c:v>
                </c:pt>
                <c:pt idx="3">
                  <c:v>并查集+LCA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375</c:v>
                </c:pt>
                <c:pt idx="1">
                  <c:v>302</c:v>
                </c:pt>
                <c:pt idx="2">
                  <c:v>67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D-4E3F-AFB3-B0F2A42EB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439327"/>
        <c:axId val="467440991"/>
      </c:barChart>
      <c:catAx>
        <c:axId val="467439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40991"/>
        <c:crosses val="autoZero"/>
        <c:auto val="1"/>
        <c:lblAlgn val="ctr"/>
        <c:lblOffset val="100"/>
        <c:noMultiLvlLbl val="0"/>
      </c:catAx>
      <c:valAx>
        <c:axId val="4674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3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大规模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基准法</c:v>
                </c:pt>
                <c:pt idx="1">
                  <c:v>并查集</c:v>
                </c:pt>
                <c:pt idx="2">
                  <c:v>并查集+生成树</c:v>
                </c:pt>
                <c:pt idx="3">
                  <c:v>并查集+LCA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3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D-4286-9C77-1C43A1907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439327"/>
        <c:axId val="467440991"/>
      </c:barChart>
      <c:catAx>
        <c:axId val="467439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40991"/>
        <c:crosses val="autoZero"/>
        <c:auto val="1"/>
        <c:lblAlgn val="ctr"/>
        <c:lblOffset val="100"/>
        <c:noMultiLvlLbl val="0"/>
      </c:catAx>
      <c:valAx>
        <c:axId val="4674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43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0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4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8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5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04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0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32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0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4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2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9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1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6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2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93933" y="2540241"/>
            <a:ext cx="7237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实验五 图论（桥）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3588963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陈述   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</a:rPr>
              <a:t>2020281051</a:t>
            </a:r>
            <a:endParaRPr kumimoji="1"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3905577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算法设计与分析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433452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并查集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74D21C9-67A2-8777-6360-074B8C34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3" y="1461672"/>
            <a:ext cx="2781320" cy="1219209"/>
          </a:xfrm>
          <a:prstGeom prst="rect">
            <a:avLst/>
          </a:prstGeom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DC2099A3-7013-B0D6-5AC6-10FDAB54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9593"/>
              </p:ext>
            </p:extLst>
          </p:nvPr>
        </p:nvGraphicFramePr>
        <p:xfrm>
          <a:off x="279804" y="3962154"/>
          <a:ext cx="476483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0572">
                  <a:extLst>
                    <a:ext uri="{9D8B030D-6E8A-4147-A177-3AD203B41FA5}">
                      <a16:colId xmlns:a16="http://schemas.microsoft.com/office/drawing/2014/main" val="1212365890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4416533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41974095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8462722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61737873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901049011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2680242156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27149814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0798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Father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93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vertex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059569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E57546A3-A3FF-4ADC-2015-96C577D5A1D9}"/>
              </a:ext>
            </a:extLst>
          </p:cNvPr>
          <p:cNvSpPr txBox="1"/>
          <p:nvPr/>
        </p:nvSpPr>
        <p:spPr>
          <a:xfrm>
            <a:off x="279804" y="32069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结果</a:t>
            </a:r>
            <a:r>
              <a:rPr lang="zh-CN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：（直接记录祖先节点）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721C57-93B6-F004-CE01-FA5F1AE5D7DF}"/>
              </a:ext>
            </a:extLst>
          </p:cNvPr>
          <p:cNvSpPr txBox="1"/>
          <p:nvPr/>
        </p:nvSpPr>
        <p:spPr>
          <a:xfrm>
            <a:off x="467015" y="514274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在创建邻接表时，动态创建并查集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9CAD7D-A6F4-7826-F77E-7F5FEE47C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882" y="4571062"/>
            <a:ext cx="5632470" cy="1715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7B0BF1-13C0-F1D4-B772-238CF7F5EA54}"/>
              </a:ext>
            </a:extLst>
          </p:cNvPr>
          <p:cNvSpPr txBox="1"/>
          <p:nvPr/>
        </p:nvSpPr>
        <p:spPr>
          <a:xfrm>
            <a:off x="5881882" y="3643996"/>
            <a:ext cx="500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路径压缩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3"/>
                </a:solidFill>
              </a:rPr>
              <a:t>直接记录祖先节点，降低树的高度，方便并查集的“</a:t>
            </a:r>
            <a:r>
              <a:rPr lang="zh-CN" altLang="en-US" dirty="0">
                <a:solidFill>
                  <a:schemeClr val="accent1"/>
                </a:solidFill>
              </a:rPr>
              <a:t>查询</a:t>
            </a:r>
            <a:r>
              <a:rPr lang="zh-CN" altLang="en-US" dirty="0">
                <a:solidFill>
                  <a:schemeClr val="accent3"/>
                </a:solidFill>
              </a:rPr>
              <a:t>”操作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93AB0-6B15-8D21-413D-1F3ADD55CCE7}"/>
              </a:ext>
            </a:extLst>
          </p:cNvPr>
          <p:cNvSpPr txBox="1"/>
          <p:nvPr/>
        </p:nvSpPr>
        <p:spPr>
          <a:xfrm>
            <a:off x="6096000" y="57408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节省合并时间：</a:t>
            </a:r>
            <a:r>
              <a:rPr lang="zh-CN" altLang="en-US" dirty="0">
                <a:solidFill>
                  <a:schemeClr val="accent3"/>
                </a:solidFill>
              </a:rPr>
              <a:t>将小集合</a:t>
            </a:r>
            <a:r>
              <a:rPr lang="zh-CN" altLang="en-US" dirty="0">
                <a:solidFill>
                  <a:schemeClr val="accent1"/>
                </a:solidFill>
              </a:rPr>
              <a:t>合并</a:t>
            </a:r>
            <a:r>
              <a:rPr lang="zh-CN" altLang="en-US" dirty="0">
                <a:solidFill>
                  <a:schemeClr val="accent3"/>
                </a:solidFill>
              </a:rPr>
              <a:t>到大集合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9235D3-4116-8019-78DE-4AB3F2A24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355" y="1322616"/>
            <a:ext cx="3757067" cy="19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FF8029-528B-573B-C998-14F7AF8B3678}"/>
              </a:ext>
            </a:extLst>
          </p:cNvPr>
          <p:cNvSpPr txBox="1"/>
          <p:nvPr/>
        </p:nvSpPr>
        <p:spPr>
          <a:xfrm>
            <a:off x="1028707" y="235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并查集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EB1DAB-7B1B-62CE-7FAD-3B6638EB0909}"/>
              </a:ext>
            </a:extLst>
          </p:cNvPr>
          <p:cNvSpPr txBox="1"/>
          <p:nvPr/>
        </p:nvSpPr>
        <p:spPr>
          <a:xfrm>
            <a:off x="6829013" y="235528"/>
            <a:ext cx="4588751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路径压缩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Node </a:t>
            </a:r>
            <a:r>
              <a:rPr lang="en-US" altLang="zh-CN" dirty="0" err="1">
                <a:solidFill>
                  <a:schemeClr val="tx2"/>
                </a:solidFill>
              </a:rPr>
              <a:t>get_father</a:t>
            </a:r>
            <a:r>
              <a:rPr lang="en-US" altLang="zh-CN" dirty="0">
                <a:solidFill>
                  <a:schemeClr val="tx2"/>
                </a:solidFill>
              </a:rPr>
              <a:t>(v)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temp = v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while v != father[v]//</a:t>
            </a:r>
            <a:r>
              <a:rPr lang="zh-CN" altLang="en-US" dirty="0">
                <a:solidFill>
                  <a:schemeClr val="tx2"/>
                </a:solidFill>
              </a:rPr>
              <a:t>循环找到祖先节点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  v = father[v]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father[temp] = v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return v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9CD134-F266-B8F5-5102-8D29EA7FFC08}"/>
              </a:ext>
            </a:extLst>
          </p:cNvPr>
          <p:cNvSpPr txBox="1"/>
          <p:nvPr/>
        </p:nvSpPr>
        <p:spPr>
          <a:xfrm>
            <a:off x="6829013" y="2467489"/>
            <a:ext cx="4588751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高度优化合并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void union(</a:t>
            </a:r>
            <a:r>
              <a:rPr lang="en-US" altLang="zh-CN" dirty="0" err="1">
                <a:solidFill>
                  <a:schemeClr val="tx2"/>
                </a:solidFill>
              </a:rPr>
              <a:t>v,w</a:t>
            </a:r>
            <a:r>
              <a:rPr lang="en-US" altLang="zh-CN" dirty="0">
                <a:solidFill>
                  <a:schemeClr val="tx2"/>
                </a:solidFill>
              </a:rPr>
              <a:t>) 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get_father</a:t>
            </a:r>
            <a:r>
              <a:rPr lang="en-US" altLang="zh-CN" dirty="0">
                <a:solidFill>
                  <a:schemeClr val="tx2"/>
                </a:solidFill>
              </a:rPr>
              <a:t>(v)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get_father</a:t>
            </a:r>
            <a:r>
              <a:rPr lang="en-US" altLang="zh-CN" dirty="0">
                <a:solidFill>
                  <a:schemeClr val="tx2"/>
                </a:solidFill>
              </a:rPr>
              <a:t>(w)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// </a:t>
            </a:r>
            <a:r>
              <a:rPr lang="zh-CN" altLang="en-US" dirty="0">
                <a:solidFill>
                  <a:schemeClr val="tx2"/>
                </a:solidFill>
              </a:rPr>
              <a:t>位于同一集合，不用合并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if </a:t>
            </a:r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r>
              <a:rPr lang="en-US" altLang="zh-CN" dirty="0">
                <a:solidFill>
                  <a:schemeClr val="tx2"/>
                </a:solidFill>
              </a:rPr>
              <a:t> == 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	return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// </a:t>
            </a:r>
            <a:r>
              <a:rPr lang="zh-CN" altLang="en-US" dirty="0">
                <a:solidFill>
                  <a:schemeClr val="tx2"/>
                </a:solidFill>
              </a:rPr>
              <a:t>判断两个祖先结点的高度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if h[</a:t>
            </a:r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r>
              <a:rPr lang="en-US" altLang="zh-CN" dirty="0">
                <a:solidFill>
                  <a:schemeClr val="tx2"/>
                </a:solidFill>
              </a:rPr>
              <a:t>] &gt; h[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r>
              <a:rPr lang="en-US" altLang="zh-CN" dirty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	father[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r>
              <a:rPr lang="en-US" altLang="zh-CN" dirty="0">
                <a:solidFill>
                  <a:schemeClr val="tx2"/>
                </a:solidFill>
              </a:rPr>
              <a:t>] = </a:t>
            </a:r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else if h[</a:t>
            </a:r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r>
              <a:rPr lang="en-US" altLang="zh-CN" dirty="0">
                <a:solidFill>
                  <a:schemeClr val="tx2"/>
                </a:solidFill>
              </a:rPr>
              <a:t>] &lt; h[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r>
              <a:rPr lang="en-US" altLang="zh-CN" dirty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	father[</a:t>
            </a:r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r>
              <a:rPr lang="en-US" altLang="zh-CN" dirty="0">
                <a:solidFill>
                  <a:schemeClr val="tx2"/>
                </a:solidFill>
              </a:rPr>
              <a:t>] = 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else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	father[</a:t>
            </a:r>
            <a:r>
              <a:rPr lang="en-US" altLang="zh-CN" dirty="0" err="1">
                <a:solidFill>
                  <a:schemeClr val="tx2"/>
                </a:solidFill>
              </a:rPr>
              <a:t>set_v</a:t>
            </a:r>
            <a:r>
              <a:rPr lang="en-US" altLang="zh-CN" dirty="0">
                <a:solidFill>
                  <a:schemeClr val="tx2"/>
                </a:solidFill>
              </a:rPr>
              <a:t>] = 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	h[</a:t>
            </a:r>
            <a:r>
              <a:rPr lang="en-US" altLang="zh-CN" dirty="0" err="1">
                <a:solidFill>
                  <a:schemeClr val="tx2"/>
                </a:solidFill>
              </a:rPr>
              <a:t>set_w</a:t>
            </a:r>
            <a:r>
              <a:rPr lang="en-US" altLang="zh-CN" dirty="0">
                <a:solidFill>
                  <a:schemeClr val="tx2"/>
                </a:solidFill>
              </a:rPr>
              <a:t>]++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102A9-6C60-94DE-F3C5-AF2321FF5FAB}"/>
              </a:ext>
            </a:extLst>
          </p:cNvPr>
          <p:cNvSpPr txBox="1"/>
          <p:nvPr/>
        </p:nvSpPr>
        <p:spPr>
          <a:xfrm>
            <a:off x="774236" y="1284372"/>
            <a:ext cx="5298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</a:rPr>
              <a:t>UFSAllEdges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根据邻接表遍历所有边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for (int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to </a:t>
            </a:r>
            <a:r>
              <a:rPr lang="en-US" altLang="zh-CN" dirty="0" err="1">
                <a:solidFill>
                  <a:schemeClr val="tx2"/>
                </a:solidFill>
              </a:rPr>
              <a:t>numVertexes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err="1">
                <a:solidFill>
                  <a:schemeClr val="tx2"/>
                </a:solidFill>
              </a:rPr>
              <a:t>VertexNode</a:t>
            </a:r>
            <a:r>
              <a:rPr lang="en-US" altLang="zh-CN" dirty="0">
                <a:solidFill>
                  <a:schemeClr val="tx2"/>
                </a:solidFill>
              </a:rPr>
              <a:t> vex = </a:t>
            </a:r>
            <a:r>
              <a:rPr lang="en-US" altLang="zh-CN" dirty="0" err="1">
                <a:solidFill>
                  <a:schemeClr val="tx2"/>
                </a:solidFill>
              </a:rPr>
              <a:t>vexs.get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err="1">
                <a:solidFill>
                  <a:schemeClr val="tx2"/>
                </a:solidFill>
              </a:rPr>
              <a:t>EdgeNode</a:t>
            </a:r>
            <a:r>
              <a:rPr lang="en-US" altLang="zh-CN" dirty="0">
                <a:solidFill>
                  <a:schemeClr val="tx2"/>
                </a:solidFill>
              </a:rPr>
              <a:t> node = </a:t>
            </a:r>
            <a:r>
              <a:rPr lang="en-US" altLang="zh-CN" dirty="0" err="1">
                <a:solidFill>
                  <a:schemeClr val="tx2"/>
                </a:solidFill>
              </a:rPr>
              <a:t>vex.firstedge</a:t>
            </a:r>
            <a:r>
              <a:rPr lang="en-US" altLang="zh-CN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while (node != null) {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        标记已经删除过的边，避免重复操作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err="1">
                <a:solidFill>
                  <a:schemeClr val="tx2"/>
                </a:solidFill>
              </a:rPr>
              <a:t>deleteEdge</a:t>
            </a:r>
            <a:r>
              <a:rPr lang="en-US" altLang="zh-CN" dirty="0">
                <a:solidFill>
                  <a:schemeClr val="tx2"/>
                </a:solidFill>
              </a:rPr>
              <a:t>(node);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   if(</a:t>
            </a:r>
            <a:r>
              <a:rPr lang="en-US" altLang="zh-CN" dirty="0" err="1">
                <a:solidFill>
                  <a:schemeClr val="accent2"/>
                </a:solidFill>
              </a:rPr>
              <a:t>getCount</a:t>
            </a:r>
            <a:r>
              <a:rPr lang="en-US" altLang="zh-CN" dirty="0">
                <a:solidFill>
                  <a:schemeClr val="accent2"/>
                </a:solidFill>
              </a:rPr>
              <a:t>()!=</a:t>
            </a:r>
            <a:r>
              <a:rPr lang="en-US" altLang="zh-CN" dirty="0" err="1">
                <a:solidFill>
                  <a:schemeClr val="accent2"/>
                </a:solidFill>
              </a:rPr>
              <a:t>oriCount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//</a:t>
            </a:r>
            <a:r>
              <a:rPr lang="zh-CN" altLang="en-US" dirty="0">
                <a:solidFill>
                  <a:schemeClr val="accent2"/>
                </a:solidFill>
              </a:rPr>
              <a:t>并查集计算连通分量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输出桥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err="1">
                <a:solidFill>
                  <a:schemeClr val="tx2"/>
                </a:solidFill>
              </a:rPr>
              <a:t>insertEdge</a:t>
            </a:r>
            <a:r>
              <a:rPr lang="en-US" altLang="zh-CN" dirty="0">
                <a:solidFill>
                  <a:schemeClr val="tx2"/>
                </a:solidFill>
              </a:rPr>
              <a:t>(node</a:t>
            </a:r>
            <a:r>
              <a:rPr lang="en-US" altLang="zh-CN" dirty="0">
                <a:solidFill>
                  <a:schemeClr val="accent3"/>
                </a:solidFill>
              </a:rPr>
              <a:t>)//</a:t>
            </a:r>
            <a:r>
              <a:rPr lang="zh-CN" altLang="en-US" dirty="0">
                <a:solidFill>
                  <a:schemeClr val="accent3"/>
                </a:solidFill>
              </a:rPr>
              <a:t>恢复边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node=</a:t>
            </a:r>
            <a:r>
              <a:rPr lang="en-US" altLang="zh-CN" dirty="0" err="1">
                <a:solidFill>
                  <a:schemeClr val="tx2"/>
                </a:solidFill>
              </a:rPr>
              <a:t>node.next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下一个边节点</a:t>
            </a:r>
            <a:endParaRPr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并查集</a:t>
            </a:r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+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生成树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41C7A7-8C7C-884D-D393-D70E8382600D}"/>
              </a:ext>
            </a:extLst>
          </p:cNvPr>
          <p:cNvSpPr txBox="1"/>
          <p:nvPr/>
        </p:nvSpPr>
        <p:spPr>
          <a:xfrm>
            <a:off x="1028707" y="104075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生成树：连接所有顶点的树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F00CC8B-7CAE-9298-E816-EDB58A52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26" y="1682009"/>
            <a:ext cx="7903367" cy="28212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67ECF2C-4E5A-FD53-A353-B653273FAFC5}"/>
              </a:ext>
            </a:extLst>
          </p:cNvPr>
          <p:cNvSpPr txBox="1"/>
          <p:nvPr/>
        </p:nvSpPr>
        <p:spPr>
          <a:xfrm>
            <a:off x="5361992" y="902254"/>
            <a:ext cx="592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生成树边</a:t>
            </a:r>
            <a:r>
              <a:rPr lang="zh-CN" altLang="en-US" dirty="0">
                <a:solidFill>
                  <a:schemeClr val="tx2"/>
                </a:solidFill>
                <a:sym typeface="Wingdings" panose="05000000000000000000" pitchFamily="2" charset="2"/>
              </a:rPr>
              <a:t>：（可能为桥的边）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非生成树边：将会构成环的边（一定不会成为桥的边）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3EB305-17A3-670E-7D18-0AB2A6448970}"/>
              </a:ext>
            </a:extLst>
          </p:cNvPr>
          <p:cNvSpPr txBox="1"/>
          <p:nvPr/>
        </p:nvSpPr>
        <p:spPr>
          <a:xfrm>
            <a:off x="3823583" y="4562790"/>
            <a:ext cx="45448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算法思路：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3"/>
                </a:solidFill>
              </a:rPr>
              <a:t>·</a:t>
            </a:r>
            <a:r>
              <a:rPr lang="zh-CN" altLang="en-US" dirty="0">
                <a:solidFill>
                  <a:schemeClr val="accent3"/>
                </a:solidFill>
              </a:rPr>
              <a:t>用</a:t>
            </a:r>
            <a:r>
              <a:rPr lang="en-US" altLang="zh-CN" dirty="0">
                <a:solidFill>
                  <a:schemeClr val="accent3"/>
                </a:solidFill>
              </a:rPr>
              <a:t>DFS</a:t>
            </a:r>
            <a:r>
              <a:rPr lang="zh-CN" altLang="en-US" dirty="0">
                <a:solidFill>
                  <a:schemeClr val="accent3"/>
                </a:solidFill>
              </a:rPr>
              <a:t>遍历图得到生成树，记录生成树边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·</a:t>
            </a:r>
            <a:r>
              <a:rPr lang="zh-CN" altLang="en-US" dirty="0">
                <a:solidFill>
                  <a:schemeClr val="accent3"/>
                </a:solidFill>
              </a:rPr>
              <a:t>遍历所有</a:t>
            </a:r>
            <a:r>
              <a:rPr lang="zh-CN" altLang="en-US" dirty="0">
                <a:solidFill>
                  <a:schemeClr val="accent2"/>
                </a:solidFill>
              </a:rPr>
              <a:t>生成树边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·</a:t>
            </a:r>
            <a:r>
              <a:rPr lang="zh-CN" altLang="en-US" dirty="0">
                <a:solidFill>
                  <a:schemeClr val="accent3"/>
                </a:solidFill>
              </a:rPr>
              <a:t>删除边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·</a:t>
            </a:r>
            <a:r>
              <a:rPr lang="zh-CN" altLang="en-US" dirty="0">
                <a:solidFill>
                  <a:schemeClr val="accent3"/>
                </a:solidFill>
              </a:rPr>
              <a:t>并查集得到连通分量数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·</a:t>
            </a:r>
            <a:r>
              <a:rPr lang="zh-CN" altLang="en-US" dirty="0">
                <a:solidFill>
                  <a:schemeClr val="accent3"/>
                </a:solidFill>
              </a:rPr>
              <a:t>恢复边</a:t>
            </a:r>
          </a:p>
        </p:txBody>
      </p:sp>
    </p:spTree>
    <p:extLst>
      <p:ext uri="{BB962C8B-B14F-4D97-AF65-F5344CB8AC3E}">
        <p14:creationId xmlns:p14="http://schemas.microsoft.com/office/powerpoint/2010/main" val="14204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98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并查集</a:t>
            </a:r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+LCA</a:t>
            </a:r>
            <a:endParaRPr kumimoji="1" lang="zh-CN" altLang="en-US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64C022-8EAB-48DA-405E-0FD7D92FB502}"/>
              </a:ext>
            </a:extLst>
          </p:cNvPr>
          <p:cNvSpPr txBox="1"/>
          <p:nvPr/>
        </p:nvSpPr>
        <p:spPr>
          <a:xfrm>
            <a:off x="1028707" y="9814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能构成环的所有边都不是桥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8975F7-C5BD-C0A6-1EAB-12AB1486A526}"/>
              </a:ext>
            </a:extLst>
          </p:cNvPr>
          <p:cNvSpPr txBox="1"/>
          <p:nvPr/>
        </p:nvSpPr>
        <p:spPr>
          <a:xfrm>
            <a:off x="3166189" y="5658355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如何找到生成树边内的环边？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LCA</a:t>
            </a:r>
            <a:r>
              <a:rPr lang="zh-CN" altLang="en-US" dirty="0"/>
              <a:t>（寻找最近公共祖先）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4B7E253A-8227-F218-9C6C-ADD3F9E0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1" y="1543541"/>
            <a:ext cx="2728721" cy="2776835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E0DC6F8-9942-3D45-7AFA-E7B0F181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990" y="1350794"/>
            <a:ext cx="3140538" cy="2969582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B515617-BC2B-298C-AE5C-B9834B75033B}"/>
              </a:ext>
            </a:extLst>
          </p:cNvPr>
          <p:cNvSpPr txBox="1"/>
          <p:nvPr/>
        </p:nvSpPr>
        <p:spPr>
          <a:xfrm>
            <a:off x="4240016" y="328956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绿色</a:t>
            </a:r>
            <a:r>
              <a:rPr lang="zh-CN" altLang="en-US" dirty="0">
                <a:solidFill>
                  <a:schemeClr val="accent3"/>
                </a:solidFill>
              </a:rPr>
              <a:t>为</a:t>
            </a:r>
            <a:r>
              <a:rPr lang="zh-CN" altLang="en-US" dirty="0">
                <a:solidFill>
                  <a:schemeClr val="accent6"/>
                </a:solidFill>
              </a:rPr>
              <a:t>生成树边中会构成环的边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>
                <a:solidFill>
                  <a:schemeClr val="accent3"/>
                </a:solidFill>
              </a:rPr>
              <a:t>为</a:t>
            </a:r>
            <a:r>
              <a:rPr lang="zh-CN" altLang="en-US" dirty="0">
                <a:solidFill>
                  <a:srgbClr val="FF0000"/>
                </a:solidFill>
              </a:rPr>
              <a:t>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2341DD-1536-3E94-122A-BC621D5C07DF}"/>
              </a:ext>
            </a:extLst>
          </p:cNvPr>
          <p:cNvSpPr txBox="1"/>
          <p:nvPr/>
        </p:nvSpPr>
        <p:spPr>
          <a:xfrm>
            <a:off x="4289582" y="21373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黑色</a:t>
            </a:r>
            <a:r>
              <a:rPr lang="zh-CN" altLang="en-US" dirty="0">
                <a:solidFill>
                  <a:schemeClr val="accent3"/>
                </a:solidFill>
              </a:rPr>
              <a:t>为</a:t>
            </a:r>
            <a:r>
              <a:rPr lang="zh-CN" altLang="en-US" dirty="0"/>
              <a:t>生成树边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橙色</a:t>
            </a:r>
            <a:r>
              <a:rPr lang="zh-CN" altLang="en-US" dirty="0">
                <a:solidFill>
                  <a:schemeClr val="accent3"/>
                </a:solidFill>
              </a:rPr>
              <a:t>为</a:t>
            </a:r>
            <a:r>
              <a:rPr lang="zh-CN" altLang="en-US" dirty="0">
                <a:solidFill>
                  <a:schemeClr val="accent2"/>
                </a:solidFill>
              </a:rPr>
              <a:t>非生成树边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6E7FAC3-10E3-1779-B810-C305D09F8B47}"/>
              </a:ext>
            </a:extLst>
          </p:cNvPr>
          <p:cNvSpPr txBox="1"/>
          <p:nvPr/>
        </p:nvSpPr>
        <p:spPr>
          <a:xfrm>
            <a:off x="3819331" y="4850838"/>
            <a:ext cx="39561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桥边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chemeClr val="accent2"/>
                </a:solidFill>
              </a:rPr>
              <a:t>生成树边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accent6"/>
                </a:solidFill>
              </a:rPr>
              <a:t>会构成环的边</a:t>
            </a:r>
          </a:p>
        </p:txBody>
      </p:sp>
    </p:spTree>
    <p:extLst>
      <p:ext uri="{BB962C8B-B14F-4D97-AF65-F5344CB8AC3E}">
        <p14:creationId xmlns:p14="http://schemas.microsoft.com/office/powerpoint/2010/main" val="1596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442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LCA</a:t>
            </a:r>
            <a:r>
              <a:rPr lang="zh-CN" altLang="en-US" sz="2800" dirty="0"/>
              <a:t> （寻找最近公共祖先）</a:t>
            </a:r>
            <a:endParaRPr kumimoji="1" lang="zh-CN" altLang="en-US" sz="2800" dirty="0">
              <a:solidFill>
                <a:srgbClr val="353F4B"/>
              </a:solidFill>
              <a:latin typeface="+mj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FE48AA-C616-9C95-F40C-7A38FA99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2" y="1990234"/>
            <a:ext cx="2547788" cy="34235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D26E15-7304-61DB-982B-96AAB603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75" y="3934015"/>
            <a:ext cx="2000649" cy="19204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C4325E-7168-9B77-8EF7-5F6EED97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424" y="1897754"/>
            <a:ext cx="2547788" cy="3385336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8BD7350-23DC-712B-E022-DAFA4F923DB7}"/>
              </a:ext>
            </a:extLst>
          </p:cNvPr>
          <p:cNvCxnSpPr>
            <a:cxnSpLocks/>
          </p:cNvCxnSpPr>
          <p:nvPr/>
        </p:nvCxnSpPr>
        <p:spPr>
          <a:xfrm>
            <a:off x="3943740" y="3259494"/>
            <a:ext cx="38504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B7BC86A-B14A-CBCA-DF22-4324B9DBA414}"/>
              </a:ext>
            </a:extLst>
          </p:cNvPr>
          <p:cNvSpPr txBox="1"/>
          <p:nvPr/>
        </p:nvSpPr>
        <p:spPr>
          <a:xfrm>
            <a:off x="3986450" y="2207478"/>
            <a:ext cx="363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找到</a:t>
            </a:r>
            <a:r>
              <a:rPr lang="zh-CN" altLang="en-US" dirty="0">
                <a:solidFill>
                  <a:schemeClr val="accent6"/>
                </a:solidFill>
              </a:rPr>
              <a:t>非生成树边</a:t>
            </a:r>
            <a:r>
              <a:rPr lang="zh-CN" altLang="en-US" dirty="0">
                <a:solidFill>
                  <a:schemeClr val="tx2"/>
                </a:solidFill>
              </a:rPr>
              <a:t>的两个顶点的最近公共祖先，</a:t>
            </a:r>
            <a:r>
              <a:rPr lang="zh-CN" altLang="en-US" dirty="0">
                <a:solidFill>
                  <a:schemeClr val="accent6"/>
                </a:solidFill>
              </a:rPr>
              <a:t>经过的路径</a:t>
            </a:r>
            <a:r>
              <a:rPr lang="zh-CN" altLang="en-US" dirty="0">
                <a:solidFill>
                  <a:schemeClr val="tx2"/>
                </a:solidFill>
              </a:rPr>
              <a:t>即为环边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621250-ADD6-96AB-8674-A5D19CD82BA7}"/>
              </a:ext>
            </a:extLst>
          </p:cNvPr>
          <p:cNvSpPr txBox="1"/>
          <p:nvPr/>
        </p:nvSpPr>
        <p:spPr>
          <a:xfrm>
            <a:off x="4169316" y="124778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如何找到生成树边内的环边？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3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442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LCA</a:t>
            </a:r>
            <a:r>
              <a:rPr lang="zh-CN" altLang="en-US" sz="2800" dirty="0"/>
              <a:t> （寻找最近公共祖先）</a:t>
            </a:r>
            <a:endParaRPr kumimoji="1" lang="zh-CN" altLang="en-US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8F9E7D-6009-8657-F7D0-66EC869FF2E1}"/>
              </a:ext>
            </a:extLst>
          </p:cNvPr>
          <p:cNvSpPr txBox="1"/>
          <p:nvPr/>
        </p:nvSpPr>
        <p:spPr>
          <a:xfrm>
            <a:off x="646923" y="1181686"/>
            <a:ext cx="503214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LCA(u, v)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if(</a:t>
            </a:r>
            <a:r>
              <a:rPr lang="en-US" altLang="zh-CN" dirty="0" err="1">
                <a:solidFill>
                  <a:schemeClr val="accent3"/>
                </a:solidFill>
              </a:rPr>
              <a:t>vexFarther</a:t>
            </a:r>
            <a:r>
              <a:rPr lang="en-US" altLang="zh-CN" dirty="0">
                <a:solidFill>
                  <a:schemeClr val="accent3"/>
                </a:solidFill>
              </a:rPr>
              <a:t>[u]==v||</a:t>
            </a:r>
            <a:r>
              <a:rPr lang="en-US" altLang="zh-CN" dirty="0" err="1">
                <a:solidFill>
                  <a:schemeClr val="accent3"/>
                </a:solidFill>
              </a:rPr>
              <a:t>vexFarther</a:t>
            </a:r>
            <a:r>
              <a:rPr lang="en-US" altLang="zh-CN" dirty="0">
                <a:solidFill>
                  <a:schemeClr val="accent3"/>
                </a:solidFill>
              </a:rPr>
              <a:t>[v]==u)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return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while (true)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//</a:t>
            </a:r>
            <a:r>
              <a:rPr lang="zh-CN" altLang="en-US" dirty="0">
                <a:solidFill>
                  <a:schemeClr val="accent3"/>
                </a:solidFill>
              </a:rPr>
              <a:t>比较顶点深度进行向上回退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    if(</a:t>
            </a:r>
            <a:r>
              <a:rPr lang="en-US" altLang="zh-CN" dirty="0" err="1">
                <a:solidFill>
                  <a:schemeClr val="accent3"/>
                </a:solidFill>
              </a:rPr>
              <a:t>vexDepth</a:t>
            </a:r>
            <a:r>
              <a:rPr lang="en-US" altLang="zh-CN" dirty="0">
                <a:solidFill>
                  <a:schemeClr val="accent3"/>
                </a:solidFill>
              </a:rPr>
              <a:t>[u]&gt;</a:t>
            </a:r>
            <a:r>
              <a:rPr lang="en-US" altLang="zh-CN" dirty="0" err="1">
                <a:solidFill>
                  <a:schemeClr val="accent3"/>
                </a:solidFill>
              </a:rPr>
              <a:t>vexDepth</a:t>
            </a:r>
            <a:r>
              <a:rPr lang="en-US" altLang="zh-CN" dirty="0">
                <a:solidFill>
                  <a:schemeClr val="accent3"/>
                </a:solidFill>
              </a:rPr>
              <a:t>[v])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</a:t>
            </a:r>
            <a:r>
              <a:rPr lang="en-US" altLang="zh-CN" dirty="0" err="1">
                <a:solidFill>
                  <a:schemeClr val="accent3"/>
                </a:solidFill>
              </a:rPr>
              <a:t>treeEdges</a:t>
            </a:r>
            <a:r>
              <a:rPr lang="en-US" altLang="zh-CN" dirty="0">
                <a:solidFill>
                  <a:schemeClr val="accent3"/>
                </a:solidFill>
              </a:rPr>
              <a:t>--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u=</a:t>
            </a:r>
            <a:r>
              <a:rPr lang="en-US" altLang="zh-CN" dirty="0" err="1">
                <a:solidFill>
                  <a:schemeClr val="accent3"/>
                </a:solidFill>
              </a:rPr>
              <a:t>vexFarther</a:t>
            </a:r>
            <a:r>
              <a:rPr lang="en-US" altLang="zh-CN" dirty="0">
                <a:solidFill>
                  <a:schemeClr val="accent3"/>
                </a:solidFill>
              </a:rPr>
              <a:t>[u]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else if(</a:t>
            </a:r>
            <a:r>
              <a:rPr lang="en-US" altLang="zh-CN" dirty="0" err="1">
                <a:solidFill>
                  <a:schemeClr val="accent3"/>
                </a:solidFill>
              </a:rPr>
              <a:t>vexDepth</a:t>
            </a:r>
            <a:r>
              <a:rPr lang="en-US" altLang="zh-CN" dirty="0">
                <a:solidFill>
                  <a:schemeClr val="accent3"/>
                </a:solidFill>
              </a:rPr>
              <a:t>[v]&gt;</a:t>
            </a:r>
            <a:r>
              <a:rPr lang="en-US" altLang="zh-CN" dirty="0" err="1">
                <a:solidFill>
                  <a:schemeClr val="accent3"/>
                </a:solidFill>
              </a:rPr>
              <a:t>vexDepth</a:t>
            </a:r>
            <a:r>
              <a:rPr lang="en-US" altLang="zh-CN" dirty="0">
                <a:solidFill>
                  <a:schemeClr val="accent3"/>
                </a:solidFill>
              </a:rPr>
              <a:t>[u])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</a:t>
            </a:r>
            <a:r>
              <a:rPr lang="en-US" altLang="zh-CN" dirty="0" err="1">
                <a:solidFill>
                  <a:schemeClr val="accent3"/>
                </a:solidFill>
              </a:rPr>
              <a:t>treeEdges</a:t>
            </a:r>
            <a:r>
              <a:rPr lang="en-US" altLang="zh-CN" dirty="0">
                <a:solidFill>
                  <a:schemeClr val="accent3"/>
                </a:solidFill>
              </a:rPr>
              <a:t>--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v=</a:t>
            </a:r>
            <a:r>
              <a:rPr lang="en-US" altLang="zh-CN" dirty="0" err="1">
                <a:solidFill>
                  <a:schemeClr val="accent3"/>
                </a:solidFill>
              </a:rPr>
              <a:t>vexFarther</a:t>
            </a:r>
            <a:r>
              <a:rPr lang="en-US" altLang="zh-CN" dirty="0">
                <a:solidFill>
                  <a:schemeClr val="accent3"/>
                </a:solidFill>
              </a:rPr>
              <a:t>[v]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else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if(u!=v)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u=</a:t>
            </a:r>
            <a:r>
              <a:rPr lang="en-US" altLang="zh-CN" dirty="0" err="1">
                <a:solidFill>
                  <a:schemeClr val="accent3"/>
                </a:solidFill>
              </a:rPr>
              <a:t>vexFarther</a:t>
            </a:r>
            <a:r>
              <a:rPr lang="en-US" altLang="zh-CN" dirty="0">
                <a:solidFill>
                  <a:schemeClr val="accent3"/>
                </a:solidFill>
              </a:rPr>
              <a:t>[u]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v=</a:t>
            </a:r>
            <a:r>
              <a:rPr lang="en-US" altLang="zh-CN" dirty="0" err="1">
                <a:solidFill>
                  <a:schemeClr val="accent3"/>
                </a:solidFill>
              </a:rPr>
              <a:t>vexFarther</a:t>
            </a:r>
            <a:r>
              <a:rPr lang="en-US" altLang="zh-CN" dirty="0">
                <a:solidFill>
                  <a:schemeClr val="accent3"/>
                </a:solidFill>
              </a:rPr>
              <a:t>[v]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else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break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//</a:t>
            </a:r>
            <a:r>
              <a:rPr lang="zh-CN" altLang="en-US" dirty="0">
                <a:solidFill>
                  <a:schemeClr val="accent3"/>
                </a:solidFill>
              </a:rPr>
              <a:t>知道两个顶点相等即为最近公共祖先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5776DB-3C0A-E362-B0B5-5FE71FE5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63" y="497138"/>
            <a:ext cx="1752104" cy="2196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CED762-32AA-470D-A9E4-67243CFA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014" y="481339"/>
            <a:ext cx="1886793" cy="23156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341F21-B126-0D9F-79A8-466C0417C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439" y="3726330"/>
            <a:ext cx="1981214" cy="25336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5D4DF48-E356-EBAD-218D-C29B410C353F}"/>
              </a:ext>
            </a:extLst>
          </p:cNvPr>
          <p:cNvSpPr txBox="1"/>
          <p:nvPr/>
        </p:nvSpPr>
        <p:spPr>
          <a:xfrm>
            <a:off x="6226629" y="287382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深度大的往上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924AC6-193C-56D7-0BB8-EC39F6C1DE5D}"/>
              </a:ext>
            </a:extLst>
          </p:cNvPr>
          <p:cNvSpPr txBox="1"/>
          <p:nvPr/>
        </p:nvSpPr>
        <p:spPr>
          <a:xfrm>
            <a:off x="8343848" y="2873829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深度相等，但顶点不同，同时向上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F3D19D-1699-C98F-029C-90F6D2E05B96}"/>
              </a:ext>
            </a:extLst>
          </p:cNvPr>
          <p:cNvSpPr txBox="1"/>
          <p:nvPr/>
        </p:nvSpPr>
        <p:spPr>
          <a:xfrm>
            <a:off x="7832445" y="625999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到达同一个点，该点即为最近公共祖先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F3D1BD-5467-C4F6-4A39-620E240641B4}"/>
              </a:ext>
            </a:extLst>
          </p:cNvPr>
          <p:cNvCxnSpPr/>
          <p:nvPr/>
        </p:nvCxnSpPr>
        <p:spPr>
          <a:xfrm>
            <a:off x="8018106" y="1639144"/>
            <a:ext cx="696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969589-7FB1-7CC1-A5F1-5A4E811C866C}"/>
              </a:ext>
            </a:extLst>
          </p:cNvPr>
          <p:cNvCxnSpPr>
            <a:cxnSpLocks/>
          </p:cNvCxnSpPr>
          <p:nvPr/>
        </p:nvCxnSpPr>
        <p:spPr>
          <a:xfrm>
            <a:off x="10023021" y="3243161"/>
            <a:ext cx="0" cy="483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348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高效算法复杂度分析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AD36F8-A00B-B82A-5087-680439B83DBD}"/>
              </a:ext>
            </a:extLst>
          </p:cNvPr>
          <p:cNvSpPr txBox="1"/>
          <p:nvPr/>
        </p:nvSpPr>
        <p:spPr>
          <a:xfrm>
            <a:off x="1747677" y="1257430"/>
            <a:ext cx="7701123" cy="368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kern="100" dirty="0">
                <a:solidFill>
                  <a:schemeClr val="accent6"/>
                </a:solidFill>
                <a:effectLst/>
                <a:latin typeface="+mj-ea"/>
                <a:ea typeface="+mj-ea"/>
              </a:rPr>
              <a:t>·</a:t>
            </a:r>
            <a:r>
              <a:rPr lang="en-US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</a:rPr>
              <a:t>DFS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构建生成树的时间复杂度是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O(V+E)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sz="2000" b="1" kern="100" dirty="0">
              <a:solidFill>
                <a:schemeClr val="tx2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kern="100" dirty="0">
                <a:solidFill>
                  <a:schemeClr val="accent6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·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设置父节点的复杂度为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O(V)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sz="2000" b="1" kern="100" dirty="0">
              <a:solidFill>
                <a:schemeClr val="tx2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</a:rPr>
              <a:t>·LCA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最差要查找</a:t>
            </a:r>
            <a:r>
              <a:rPr lang="en-US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</a:rPr>
              <a:t>V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次，所以时间复杂度为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O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V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sz="2000" b="1" kern="100" dirty="0">
              <a:solidFill>
                <a:schemeClr val="tx2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·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路径压缩最差的时间复杂度也为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O(V)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schemeClr val="tx2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·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因为要遍历非生成树边，也就是需要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E-E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。）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次查找（</a:t>
            </a:r>
            <a:r>
              <a:rPr lang="en-US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</a:rPr>
              <a:t>E</a:t>
            </a:r>
            <a:r>
              <a:rPr lang="zh-CN" altLang="zh-CN" sz="2000" b="1" kern="100" dirty="0">
                <a:solidFill>
                  <a:schemeClr val="tx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。为生成树边）</a:t>
            </a:r>
            <a:endParaRPr lang="zh-CN" altLang="en-US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3E1C7F-319E-E03F-24FD-429255537019}"/>
              </a:ext>
            </a:extLst>
          </p:cNvPr>
          <p:cNvSpPr txBox="1"/>
          <p:nvPr/>
        </p:nvSpPr>
        <p:spPr>
          <a:xfrm>
            <a:off x="2990850" y="5443532"/>
            <a:ext cx="6117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accent6"/>
                </a:solidFill>
              </a:rPr>
              <a:t>T=O(V+E)+O(V)+O(V)*(E-E</a:t>
            </a:r>
            <a:r>
              <a:rPr lang="zh-CN" altLang="en-US" sz="2800" dirty="0">
                <a:solidFill>
                  <a:schemeClr val="accent6"/>
                </a:solidFill>
              </a:rPr>
              <a:t>。</a:t>
            </a:r>
            <a:r>
              <a:rPr lang="en-US" altLang="zh-CN" sz="2800" dirty="0">
                <a:solidFill>
                  <a:schemeClr val="accent6"/>
                </a:solidFill>
              </a:rPr>
              <a:t>)=O(VE)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D9A381-D410-224E-BE1A-612DCF5F929E}"/>
              </a:ext>
            </a:extLst>
          </p:cNvPr>
          <p:cNvGrpSpPr/>
          <p:nvPr/>
        </p:nvGrpSpPr>
        <p:grpSpPr>
          <a:xfrm rot="5400000">
            <a:off x="-2877009" y="-826536"/>
            <a:ext cx="5754017" cy="5754017"/>
            <a:chOff x="4411297" y="3980991"/>
            <a:chExt cx="5754017" cy="5754017"/>
          </a:xfrm>
        </p:grpSpPr>
        <p:sp>
          <p:nvSpPr>
            <p:cNvPr id="2" name="饼形 1">
              <a:extLst>
                <a:ext uri="{FF2B5EF4-FFF2-40B4-BE49-F238E27FC236}">
                  <a16:creationId xmlns:a16="http://schemas.microsoft.com/office/drawing/2014/main" id="{7E22BE68-0F40-7940-A871-502297A99CD0}"/>
                </a:ext>
              </a:extLst>
            </p:cNvPr>
            <p:cNvSpPr/>
            <p:nvPr/>
          </p:nvSpPr>
          <p:spPr>
            <a:xfrm flipH="1"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饼形 2">
              <a:extLst>
                <a:ext uri="{FF2B5EF4-FFF2-40B4-BE49-F238E27FC236}">
                  <a16:creationId xmlns:a16="http://schemas.microsoft.com/office/drawing/2014/main" id="{34B2397F-A04D-B54E-AFB7-F714EBA9A40A}"/>
                </a:ext>
              </a:extLst>
            </p:cNvPr>
            <p:cNvSpPr/>
            <p:nvPr/>
          </p:nvSpPr>
          <p:spPr>
            <a:xfrm flipH="1">
              <a:off x="5731809" y="5301503"/>
              <a:ext cx="3112993" cy="3112993"/>
            </a:xfrm>
            <a:prstGeom prst="pie">
              <a:avLst>
                <a:gd name="adj1" fmla="val 10799712"/>
                <a:gd name="adj2" fmla="val 16200000"/>
              </a:avLst>
            </a:prstGeom>
            <a:gradFill>
              <a:gsLst>
                <a:gs pos="0">
                  <a:srgbClr val="384F6E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>
              <a:extLst>
                <a:ext uri="{FF2B5EF4-FFF2-40B4-BE49-F238E27FC236}">
                  <a16:creationId xmlns:a16="http://schemas.microsoft.com/office/drawing/2014/main" id="{D0754FA9-6EB5-9841-900A-8ED6576033A5}"/>
                </a:ext>
              </a:extLst>
            </p:cNvPr>
            <p:cNvSpPr/>
            <p:nvPr/>
          </p:nvSpPr>
          <p:spPr>
            <a:xfrm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4347959" y="3022936"/>
            <a:ext cx="5555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rgbClr val="353F4B"/>
                </a:solidFill>
                <a:latin typeface="+mj-ea"/>
                <a:ea typeface="+mj-ea"/>
              </a:rPr>
              <a:t>实验数据</a:t>
            </a:r>
            <a:endParaRPr kumimoji="1" lang="en-US" altLang="zh-CN" sz="60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053D0-D006-F14F-AC78-976DCD1C1BD0}"/>
              </a:ext>
            </a:extLst>
          </p:cNvPr>
          <p:cNvSpPr/>
          <p:nvPr/>
        </p:nvSpPr>
        <p:spPr>
          <a:xfrm>
            <a:off x="10942524" y="5625761"/>
            <a:ext cx="1249475" cy="122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57F2-9F83-014A-B4CB-E59859F4CD56}"/>
              </a:ext>
            </a:extLst>
          </p:cNvPr>
          <p:cNvSpPr txBox="1"/>
          <p:nvPr/>
        </p:nvSpPr>
        <p:spPr>
          <a:xfrm>
            <a:off x="2948674" y="25577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353F4B"/>
                </a:solidFill>
                <a:latin typeface="+mj-ea"/>
                <a:ea typeface="+mj-ea"/>
              </a:rPr>
              <a:t>第三部分</a:t>
            </a:r>
            <a:endParaRPr kumimoji="1" lang="zh-CN" altLang="en-US" sz="28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31E1D0-1484-1F48-8FA1-D8CE8BD4C8FE}"/>
              </a:ext>
            </a:extLst>
          </p:cNvPr>
          <p:cNvGrpSpPr/>
          <p:nvPr/>
        </p:nvGrpSpPr>
        <p:grpSpPr>
          <a:xfrm>
            <a:off x="10959759" y="5625760"/>
            <a:ext cx="1232241" cy="1232240"/>
            <a:chOff x="7288304" y="0"/>
            <a:chExt cx="3412500" cy="3412498"/>
          </a:xfrm>
        </p:grpSpPr>
        <p:sp>
          <p:nvSpPr>
            <p:cNvPr id="10" name="泪珠形 9">
              <a:extLst>
                <a:ext uri="{FF2B5EF4-FFF2-40B4-BE49-F238E27FC236}">
                  <a16:creationId xmlns:a16="http://schemas.microsoft.com/office/drawing/2014/main" id="{5231F0BD-4D6D-4B42-A045-AF44F3A3FEC3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泪珠形 10">
              <a:extLst>
                <a:ext uri="{FF2B5EF4-FFF2-40B4-BE49-F238E27FC236}">
                  <a16:creationId xmlns:a16="http://schemas.microsoft.com/office/drawing/2014/main" id="{982FECFA-8CA7-D745-817F-65407F5D47D9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5AD887-B66B-3A4A-8116-225F56220DE0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26">
            <a:extLst>
              <a:ext uri="{FF2B5EF4-FFF2-40B4-BE49-F238E27FC236}">
                <a16:creationId xmlns:a16="http://schemas.microsoft.com/office/drawing/2014/main" id="{F3D5C324-AE41-26A6-8F15-DABE05A7CE6D}"/>
              </a:ext>
            </a:extLst>
          </p:cNvPr>
          <p:cNvGraphicFramePr>
            <a:graphicFrameLocks noGrp="1"/>
          </p:cNvGraphicFramePr>
          <p:nvPr/>
        </p:nvGraphicFramePr>
        <p:xfrm>
          <a:off x="2394857" y="781003"/>
          <a:ext cx="7392955" cy="2103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28483">
                  <a:extLst>
                    <a:ext uri="{9D8B030D-6E8A-4147-A177-3AD203B41FA5}">
                      <a16:colId xmlns:a16="http://schemas.microsoft.com/office/drawing/2014/main" val="2060449626"/>
                    </a:ext>
                  </a:extLst>
                </a:gridCol>
                <a:gridCol w="1391118">
                  <a:extLst>
                    <a:ext uri="{9D8B030D-6E8A-4147-A177-3AD203B41FA5}">
                      <a16:colId xmlns:a16="http://schemas.microsoft.com/office/drawing/2014/main" val="2935585335"/>
                    </a:ext>
                  </a:extLst>
                </a:gridCol>
                <a:gridCol w="1391118">
                  <a:extLst>
                    <a:ext uri="{9D8B030D-6E8A-4147-A177-3AD203B41FA5}">
                      <a16:colId xmlns:a16="http://schemas.microsoft.com/office/drawing/2014/main" val="2058006550"/>
                    </a:ext>
                  </a:extLst>
                </a:gridCol>
                <a:gridCol w="1391118">
                  <a:extLst>
                    <a:ext uri="{9D8B030D-6E8A-4147-A177-3AD203B41FA5}">
                      <a16:colId xmlns:a16="http://schemas.microsoft.com/office/drawing/2014/main" val="2106927511"/>
                    </a:ext>
                  </a:extLst>
                </a:gridCol>
                <a:gridCol w="1391118">
                  <a:extLst>
                    <a:ext uri="{9D8B030D-6E8A-4147-A177-3AD203B41FA5}">
                      <a16:colId xmlns:a16="http://schemas.microsoft.com/office/drawing/2014/main" val="2934572716"/>
                    </a:ext>
                  </a:extLst>
                </a:gridCol>
              </a:tblGrid>
              <a:tr h="604763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16</a:t>
                      </a:r>
                      <a:r>
                        <a:rPr lang="zh-CN" altLang="en-US" b="0" dirty="0"/>
                        <a:t>点</a:t>
                      </a:r>
                      <a:r>
                        <a:rPr lang="en-US" altLang="zh-CN" b="0" dirty="0"/>
                        <a:t>/15</a:t>
                      </a:r>
                      <a:r>
                        <a:rPr lang="zh-CN" altLang="en-US" b="0" dirty="0"/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50</a:t>
                      </a:r>
                      <a:r>
                        <a:rPr lang="zh-CN" altLang="en-US" b="0" dirty="0"/>
                        <a:t>点</a:t>
                      </a:r>
                      <a:r>
                        <a:rPr lang="en-US" altLang="zh-CN" b="0" dirty="0"/>
                        <a:t>/147</a:t>
                      </a:r>
                      <a:r>
                        <a:rPr lang="zh-CN" altLang="en-US" b="0" dirty="0"/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r>
                        <a:rPr lang="zh-CN" altLang="en-US" b="0" dirty="0"/>
                        <a:t>点</a:t>
                      </a:r>
                      <a:r>
                        <a:rPr lang="en-US" altLang="zh-CN" b="0" dirty="0"/>
                        <a:t>/5000</a:t>
                      </a:r>
                      <a:r>
                        <a:rPr lang="zh-CN" altLang="en-US" b="0" dirty="0"/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大规模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744756"/>
                  </a:ext>
                </a:extLst>
              </a:tr>
              <a:tr h="345579">
                <a:tc>
                  <a:txBody>
                    <a:bodyPr/>
                    <a:lstStyle/>
                    <a:p>
                      <a:r>
                        <a:rPr lang="zh-CN" altLang="en-US" dirty="0"/>
                        <a:t>基准法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94824"/>
                  </a:ext>
                </a:extLst>
              </a:tr>
              <a:tr h="345579">
                <a:tc>
                  <a:txBody>
                    <a:bodyPr/>
                    <a:lstStyle/>
                    <a:p>
                      <a:r>
                        <a:rPr lang="zh-CN" altLang="en-US" dirty="0"/>
                        <a:t>并查集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375434"/>
                  </a:ext>
                </a:extLst>
              </a:tr>
              <a:tr h="345579">
                <a:tc>
                  <a:txBody>
                    <a:bodyPr/>
                    <a:lstStyle/>
                    <a:p>
                      <a:r>
                        <a:rPr lang="zh-CN" altLang="en-US" dirty="0"/>
                        <a:t>并查集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生成树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063782"/>
                  </a:ext>
                </a:extLst>
              </a:tr>
              <a:tr h="345579">
                <a:tc>
                  <a:txBody>
                    <a:bodyPr/>
                    <a:lstStyle/>
                    <a:p>
                      <a:r>
                        <a:rPr lang="zh-CN" altLang="en-US" dirty="0"/>
                        <a:t>并查集</a:t>
                      </a:r>
                      <a:r>
                        <a:rPr lang="en-US" altLang="zh-CN" dirty="0"/>
                        <a:t>+LCA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1243ms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05723"/>
                  </a:ext>
                </a:extLst>
              </a:tr>
            </a:tbl>
          </a:graphicData>
        </a:graphic>
      </p:graphicFrame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493DEC0E-3251-D9F1-9FDE-18C2EB4C1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445511"/>
              </p:ext>
            </p:extLst>
          </p:nvPr>
        </p:nvGraphicFramePr>
        <p:xfrm>
          <a:off x="3195216" y="3081526"/>
          <a:ext cx="6166498" cy="303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927BE3CD-77CD-E769-7F80-B793E6AB6C0C}"/>
              </a:ext>
            </a:extLst>
          </p:cNvPr>
          <p:cNvSpPr txBox="1"/>
          <p:nvPr/>
        </p:nvSpPr>
        <p:spPr>
          <a:xfrm>
            <a:off x="1028707" y="235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8626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927BE3CD-77CD-E769-7F80-B793E6AB6C0C}"/>
              </a:ext>
            </a:extLst>
          </p:cNvPr>
          <p:cNvSpPr txBox="1"/>
          <p:nvPr/>
        </p:nvSpPr>
        <p:spPr>
          <a:xfrm>
            <a:off x="1028707" y="235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数据</a:t>
            </a:r>
          </a:p>
        </p:txBody>
      </p:sp>
      <p:graphicFrame>
        <p:nvGraphicFramePr>
          <p:cNvPr id="44" name="图表 43">
            <a:extLst>
              <a:ext uri="{FF2B5EF4-FFF2-40B4-BE49-F238E27FC236}">
                <a16:creationId xmlns:a16="http://schemas.microsoft.com/office/drawing/2014/main" id="{0F57B72B-1027-1821-2849-37373491C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78924"/>
              </p:ext>
            </p:extLst>
          </p:nvPr>
        </p:nvGraphicFramePr>
        <p:xfrm>
          <a:off x="719494" y="838734"/>
          <a:ext cx="4542971" cy="2590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图表 44">
            <a:extLst>
              <a:ext uri="{FF2B5EF4-FFF2-40B4-BE49-F238E27FC236}">
                <a16:creationId xmlns:a16="http://schemas.microsoft.com/office/drawing/2014/main" id="{6D8AA353-C71F-85B5-3836-8F0FC8762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87142"/>
              </p:ext>
            </p:extLst>
          </p:nvPr>
        </p:nvGraphicFramePr>
        <p:xfrm>
          <a:off x="6302310" y="838734"/>
          <a:ext cx="4816669" cy="2720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图表 45">
            <a:extLst>
              <a:ext uri="{FF2B5EF4-FFF2-40B4-BE49-F238E27FC236}">
                <a16:creationId xmlns:a16="http://schemas.microsoft.com/office/drawing/2014/main" id="{DA665117-18FC-4CC1-C78F-AED1F2F67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94955"/>
              </p:ext>
            </p:extLst>
          </p:nvPr>
        </p:nvGraphicFramePr>
        <p:xfrm>
          <a:off x="645885" y="3751785"/>
          <a:ext cx="4816669" cy="2720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图表 46">
            <a:extLst>
              <a:ext uri="{FF2B5EF4-FFF2-40B4-BE49-F238E27FC236}">
                <a16:creationId xmlns:a16="http://schemas.microsoft.com/office/drawing/2014/main" id="{F0B3A8DE-D431-52B9-17F2-BE7034E63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429393"/>
              </p:ext>
            </p:extLst>
          </p:nvPr>
        </p:nvGraphicFramePr>
        <p:xfrm>
          <a:off x="6376955" y="3751784"/>
          <a:ext cx="4816669" cy="2720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661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问题描述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6F3779-798F-7F3F-DF5F-A80654514BEE}"/>
              </a:ext>
            </a:extLst>
          </p:cNvPr>
          <p:cNvSpPr txBox="1"/>
          <p:nvPr/>
        </p:nvSpPr>
        <p:spPr>
          <a:xfrm>
            <a:off x="1107233" y="10095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什么是桥？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6BB7F6-73A2-C006-730E-B0E1A6BFBBCD}"/>
              </a:ext>
            </a:extLst>
          </p:cNvPr>
          <p:cNvSpPr txBox="1"/>
          <p:nvPr/>
        </p:nvSpPr>
        <p:spPr>
          <a:xfrm>
            <a:off x="1779038" y="165462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删除这条边，连通分量增加，则该边即为桥。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EF823B9-D4BF-C25E-2C3A-2C4286A1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75" y="2474742"/>
            <a:ext cx="6431406" cy="283738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E9A161C-CAFD-668F-6B16-A326A9B5F624}"/>
              </a:ext>
            </a:extLst>
          </p:cNvPr>
          <p:cNvSpPr txBox="1"/>
          <p:nvPr/>
        </p:nvSpPr>
        <p:spPr>
          <a:xfrm>
            <a:off x="1256523" y="581395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问题：求出图中所有的桥。</a:t>
            </a:r>
          </a:p>
        </p:txBody>
      </p:sp>
    </p:spTree>
    <p:extLst>
      <p:ext uri="{BB962C8B-B14F-4D97-AF65-F5344CB8AC3E}">
        <p14:creationId xmlns:p14="http://schemas.microsoft.com/office/powerpoint/2010/main" val="1828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927BE3CD-77CD-E769-7F80-B793E6AB6C0C}"/>
              </a:ext>
            </a:extLst>
          </p:cNvPr>
          <p:cNvSpPr txBox="1"/>
          <p:nvPr/>
        </p:nvSpPr>
        <p:spPr>
          <a:xfrm>
            <a:off x="1028707" y="2355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随机数据测试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344A984-6BB7-D381-7DEE-3FC94344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85" y="1246800"/>
            <a:ext cx="4489420" cy="26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B8D933CE-AA14-302C-AB94-BE9763DC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50" y="1293639"/>
            <a:ext cx="4271833" cy="25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34000847-D0C8-B4DF-8F4E-228D2248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92" y="4289959"/>
            <a:ext cx="4401526" cy="25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93933" y="2540241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3588963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陈述     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</a:rPr>
              <a:t>2020281051</a:t>
            </a:r>
            <a:endParaRPr kumimoji="1"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3905577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>
                <a:solidFill>
                  <a:srgbClr val="353F4B"/>
                </a:solidFill>
              </a:rPr>
              <a:t>算法设计与分析</a:t>
            </a:r>
            <a:endParaRPr kumimoji="1" lang="zh-CN" altLang="en-US" sz="1600" dirty="0">
              <a:solidFill>
                <a:srgbClr val="353F4B"/>
              </a:solidFill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433452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D9A381-D410-224E-BE1A-612DCF5F929E}"/>
              </a:ext>
            </a:extLst>
          </p:cNvPr>
          <p:cNvGrpSpPr/>
          <p:nvPr/>
        </p:nvGrpSpPr>
        <p:grpSpPr>
          <a:xfrm rot="5400000">
            <a:off x="-2877009" y="-826536"/>
            <a:ext cx="5754017" cy="5754017"/>
            <a:chOff x="4411297" y="3980991"/>
            <a:chExt cx="5754017" cy="5754017"/>
          </a:xfrm>
        </p:grpSpPr>
        <p:sp>
          <p:nvSpPr>
            <p:cNvPr id="2" name="饼形 1">
              <a:extLst>
                <a:ext uri="{FF2B5EF4-FFF2-40B4-BE49-F238E27FC236}">
                  <a16:creationId xmlns:a16="http://schemas.microsoft.com/office/drawing/2014/main" id="{7E22BE68-0F40-7940-A871-502297A99CD0}"/>
                </a:ext>
              </a:extLst>
            </p:cNvPr>
            <p:cNvSpPr/>
            <p:nvPr/>
          </p:nvSpPr>
          <p:spPr>
            <a:xfrm flipH="1"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饼形 2">
              <a:extLst>
                <a:ext uri="{FF2B5EF4-FFF2-40B4-BE49-F238E27FC236}">
                  <a16:creationId xmlns:a16="http://schemas.microsoft.com/office/drawing/2014/main" id="{34B2397F-A04D-B54E-AFB7-F714EBA9A40A}"/>
                </a:ext>
              </a:extLst>
            </p:cNvPr>
            <p:cNvSpPr/>
            <p:nvPr/>
          </p:nvSpPr>
          <p:spPr>
            <a:xfrm flipH="1">
              <a:off x="5731809" y="5301503"/>
              <a:ext cx="3112993" cy="3112993"/>
            </a:xfrm>
            <a:prstGeom prst="pie">
              <a:avLst>
                <a:gd name="adj1" fmla="val 10799712"/>
                <a:gd name="adj2" fmla="val 16200000"/>
              </a:avLst>
            </a:prstGeom>
            <a:gradFill>
              <a:gsLst>
                <a:gs pos="0">
                  <a:srgbClr val="384F6E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>
              <a:extLst>
                <a:ext uri="{FF2B5EF4-FFF2-40B4-BE49-F238E27FC236}">
                  <a16:creationId xmlns:a16="http://schemas.microsoft.com/office/drawing/2014/main" id="{D0754FA9-6EB5-9841-900A-8ED6576033A5}"/>
                </a:ext>
              </a:extLst>
            </p:cNvPr>
            <p:cNvSpPr/>
            <p:nvPr/>
          </p:nvSpPr>
          <p:spPr>
            <a:xfrm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4347959" y="3022936"/>
            <a:ext cx="5555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rgbClr val="353F4B"/>
                </a:solidFill>
                <a:latin typeface="+mj-ea"/>
                <a:ea typeface="+mj-ea"/>
              </a:rPr>
              <a:t>基准法</a:t>
            </a:r>
            <a:endParaRPr kumimoji="1" lang="en-US" altLang="zh-CN" sz="60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053D0-D006-F14F-AC78-976DCD1C1BD0}"/>
              </a:ext>
            </a:extLst>
          </p:cNvPr>
          <p:cNvSpPr/>
          <p:nvPr/>
        </p:nvSpPr>
        <p:spPr>
          <a:xfrm>
            <a:off x="10942524" y="5625761"/>
            <a:ext cx="1249475" cy="122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57F2-9F83-014A-B4CB-E59859F4CD56}"/>
              </a:ext>
            </a:extLst>
          </p:cNvPr>
          <p:cNvSpPr txBox="1"/>
          <p:nvPr/>
        </p:nvSpPr>
        <p:spPr>
          <a:xfrm>
            <a:off x="2948674" y="25577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  <a:ea typeface="+mj-ea"/>
              </a:rPr>
              <a:t>第一部分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31E1D0-1484-1F48-8FA1-D8CE8BD4C8FE}"/>
              </a:ext>
            </a:extLst>
          </p:cNvPr>
          <p:cNvGrpSpPr/>
          <p:nvPr/>
        </p:nvGrpSpPr>
        <p:grpSpPr>
          <a:xfrm>
            <a:off x="10959759" y="5625760"/>
            <a:ext cx="1232241" cy="1232240"/>
            <a:chOff x="7288304" y="0"/>
            <a:chExt cx="3412500" cy="3412498"/>
          </a:xfrm>
        </p:grpSpPr>
        <p:sp>
          <p:nvSpPr>
            <p:cNvPr id="10" name="泪珠形 9">
              <a:extLst>
                <a:ext uri="{FF2B5EF4-FFF2-40B4-BE49-F238E27FC236}">
                  <a16:creationId xmlns:a16="http://schemas.microsoft.com/office/drawing/2014/main" id="{5231F0BD-4D6D-4B42-A045-AF44F3A3FEC3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泪珠形 10">
              <a:extLst>
                <a:ext uri="{FF2B5EF4-FFF2-40B4-BE49-F238E27FC236}">
                  <a16:creationId xmlns:a16="http://schemas.microsoft.com/office/drawing/2014/main" id="{982FECFA-8CA7-D745-817F-65407F5D47D9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5AD887-B66B-3A4A-8116-225F56220DE0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90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基准法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5830F7-B052-C5F9-B350-9B27E6988285}"/>
              </a:ext>
            </a:extLst>
          </p:cNvPr>
          <p:cNvSpPr txBox="1"/>
          <p:nvPr/>
        </p:nvSpPr>
        <p:spPr>
          <a:xfrm>
            <a:off x="351598" y="10985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根据桥的定义，基准法的思路如下：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B744AB-38C8-F4CA-9A2E-F42A2371366E}"/>
              </a:ext>
            </a:extLst>
          </p:cNvPr>
          <p:cNvSpPr txBox="1"/>
          <p:nvPr/>
        </p:nvSpPr>
        <p:spPr>
          <a:xfrm>
            <a:off x="-192832" y="2165644"/>
            <a:ext cx="7520473" cy="2743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66700" algn="just">
              <a:lnSpc>
                <a:spcPct val="250000"/>
              </a:lnSpc>
            </a:pPr>
            <a:r>
              <a:rPr lang="en-US" altLang="zh-CN" kern="1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every edge (u, v), do following</a:t>
            </a:r>
            <a:endParaRPr lang="zh-CN" altLang="zh-CN" kern="10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250000"/>
              </a:lnSpc>
            </a:pPr>
            <a:r>
              <a:rPr lang="en-US" altLang="zh-CN" kern="1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a) Remove (u, v) from graph</a:t>
            </a:r>
            <a:endParaRPr lang="zh-CN" altLang="zh-CN" kern="10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250000"/>
              </a:lnSpc>
            </a:pPr>
            <a:r>
              <a:rPr lang="en-US" altLang="zh-CN" kern="1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b) See if the graph remains connected (We can either use BFS or DFS)</a:t>
            </a:r>
            <a:endParaRPr lang="zh-CN" altLang="zh-CN" kern="10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250000"/>
              </a:lnSpc>
            </a:pPr>
            <a:r>
              <a:rPr lang="en-US" altLang="zh-CN" kern="1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c) Add (u, v) back to the graph.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3DE7E5-16F6-DBC3-8FD0-66616EE21742}"/>
              </a:ext>
            </a:extLst>
          </p:cNvPr>
          <p:cNvSpPr txBox="1"/>
          <p:nvPr/>
        </p:nvSpPr>
        <p:spPr>
          <a:xfrm>
            <a:off x="7413963" y="1833112"/>
            <a:ext cx="418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怎么储存图？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由于数据多为稀疏图，为了节省空间，采用</a:t>
            </a:r>
            <a:r>
              <a:rPr lang="zh-CN" altLang="en-US" dirty="0">
                <a:solidFill>
                  <a:schemeClr val="accent5"/>
                </a:solidFill>
              </a:rPr>
              <a:t>邻接表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而非邻接矩阵。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5A6B9D-730E-85CE-39D1-92C61DA13944}"/>
              </a:ext>
            </a:extLst>
          </p:cNvPr>
          <p:cNvSpPr txBox="1"/>
          <p:nvPr/>
        </p:nvSpPr>
        <p:spPr>
          <a:xfrm>
            <a:off x="7413964" y="3332572"/>
            <a:ext cx="41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如何删除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zh-CN" altLang="en-US" dirty="0">
                <a:solidFill>
                  <a:schemeClr val="accent6"/>
                </a:solidFill>
              </a:rPr>
              <a:t>恢复边？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修改边节点的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prior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指针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728AA4-A729-FBA4-89FB-2633664C927E}"/>
              </a:ext>
            </a:extLst>
          </p:cNvPr>
          <p:cNvSpPr txBox="1"/>
          <p:nvPr/>
        </p:nvSpPr>
        <p:spPr>
          <a:xfrm>
            <a:off x="7413962" y="4758462"/>
            <a:ext cx="41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如何计算连通分量？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利用深度优先遍历（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DFS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基准法（伪代码）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FF7000-EE13-0540-37E8-9887A0169AEA}"/>
              </a:ext>
            </a:extLst>
          </p:cNvPr>
          <p:cNvSpPr txBox="1"/>
          <p:nvPr/>
        </p:nvSpPr>
        <p:spPr>
          <a:xfrm>
            <a:off x="1107234" y="976607"/>
            <a:ext cx="35830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深度优先搜索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DFS(int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visited[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 = true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p = </a:t>
            </a:r>
            <a:r>
              <a:rPr lang="en-US" altLang="zh-CN" dirty="0" err="1">
                <a:solidFill>
                  <a:schemeClr val="tx2"/>
                </a:solidFill>
              </a:rPr>
              <a:t>vexs.get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).</a:t>
            </a:r>
            <a:r>
              <a:rPr lang="en-US" altLang="zh-CN" dirty="0" err="1">
                <a:solidFill>
                  <a:schemeClr val="tx2"/>
                </a:solidFill>
              </a:rPr>
              <a:t>firstedge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while (p != null)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if (!visited[v])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    DFS(</a:t>
            </a:r>
            <a:r>
              <a:rPr lang="en-US" altLang="zh-CN" dirty="0" err="1">
                <a:solidFill>
                  <a:schemeClr val="tx2"/>
                </a:solidFill>
              </a:rPr>
              <a:t>p.adjvex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p = </a:t>
            </a:r>
            <a:r>
              <a:rPr lang="en-US" altLang="zh-CN" dirty="0" err="1">
                <a:solidFill>
                  <a:schemeClr val="tx2"/>
                </a:solidFill>
              </a:rPr>
              <a:t>p.next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DFSTraverse</a:t>
            </a:r>
            <a:r>
              <a:rPr lang="en-US" altLang="zh-CN" dirty="0">
                <a:solidFill>
                  <a:schemeClr val="tx2"/>
                </a:solidFill>
              </a:rPr>
              <a:t>()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for 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= 0 to </a:t>
            </a:r>
            <a:r>
              <a:rPr lang="en-US" altLang="zh-CN" dirty="0" err="1">
                <a:solidFill>
                  <a:schemeClr val="tx2"/>
                </a:solidFill>
              </a:rPr>
              <a:t>numVertexes</a:t>
            </a:r>
            <a:r>
              <a:rPr lang="en-US" altLang="zh-CN" dirty="0">
                <a:solidFill>
                  <a:schemeClr val="tx2"/>
                </a:solidFill>
              </a:rPr>
              <a:t>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visited[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 = false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for 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= 0 to </a:t>
            </a:r>
            <a:r>
              <a:rPr lang="en-US" altLang="zh-CN" dirty="0" err="1">
                <a:solidFill>
                  <a:schemeClr val="tx2"/>
                </a:solidFill>
              </a:rPr>
              <a:t>numVertexes</a:t>
            </a:r>
            <a:r>
              <a:rPr lang="en-US" altLang="zh-CN" dirty="0">
                <a:solidFill>
                  <a:schemeClr val="tx2"/>
                </a:solidFill>
              </a:rPr>
              <a:t>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if (!visited[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])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    DFS(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	  count++//</a:t>
            </a:r>
            <a:r>
              <a:rPr lang="zh-CN" altLang="en-US" dirty="0">
                <a:solidFill>
                  <a:schemeClr val="tx2"/>
                </a:solidFill>
              </a:rPr>
              <a:t>连通分量个数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D0613F-FADA-CDE7-4D62-ECC72CB63948}"/>
              </a:ext>
            </a:extLst>
          </p:cNvPr>
          <p:cNvSpPr txBox="1"/>
          <p:nvPr/>
        </p:nvSpPr>
        <p:spPr>
          <a:xfrm>
            <a:off x="6570404" y="889526"/>
            <a:ext cx="5298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基准法</a:t>
            </a:r>
          </a:p>
          <a:p>
            <a:r>
              <a:rPr lang="en-US" altLang="zh-CN" dirty="0" err="1">
                <a:solidFill>
                  <a:schemeClr val="tx2"/>
                </a:solidFill>
              </a:rPr>
              <a:t>DFSAllEdges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根据邻接表遍历所有边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for (int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to </a:t>
            </a:r>
            <a:r>
              <a:rPr lang="en-US" altLang="zh-CN" dirty="0" err="1">
                <a:solidFill>
                  <a:schemeClr val="tx2"/>
                </a:solidFill>
              </a:rPr>
              <a:t>numVertexes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err="1">
                <a:solidFill>
                  <a:schemeClr val="tx2"/>
                </a:solidFill>
              </a:rPr>
              <a:t>VertexNode</a:t>
            </a:r>
            <a:r>
              <a:rPr lang="en-US" altLang="zh-CN" dirty="0">
                <a:solidFill>
                  <a:schemeClr val="tx2"/>
                </a:solidFill>
              </a:rPr>
              <a:t> vex = </a:t>
            </a:r>
            <a:r>
              <a:rPr lang="en-US" altLang="zh-CN" dirty="0" err="1">
                <a:solidFill>
                  <a:schemeClr val="tx2"/>
                </a:solidFill>
              </a:rPr>
              <a:t>vexs.get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err="1">
                <a:solidFill>
                  <a:schemeClr val="tx2"/>
                </a:solidFill>
              </a:rPr>
              <a:t>EdgeNode</a:t>
            </a:r>
            <a:r>
              <a:rPr lang="en-US" altLang="zh-CN" dirty="0">
                <a:solidFill>
                  <a:schemeClr val="tx2"/>
                </a:solidFill>
              </a:rPr>
              <a:t> node = </a:t>
            </a:r>
            <a:r>
              <a:rPr lang="en-US" altLang="zh-CN" dirty="0" err="1">
                <a:solidFill>
                  <a:schemeClr val="tx2"/>
                </a:solidFill>
              </a:rPr>
              <a:t>vex.firstedge</a:t>
            </a:r>
            <a:r>
              <a:rPr lang="en-US" altLang="zh-CN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while (node != null) {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        标记已经删除过的边，避免重复操作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err="1">
                <a:solidFill>
                  <a:schemeClr val="tx2"/>
                </a:solidFill>
              </a:rPr>
              <a:t>deleteEdge</a:t>
            </a:r>
            <a:r>
              <a:rPr lang="en-US" altLang="zh-CN" dirty="0">
                <a:solidFill>
                  <a:schemeClr val="tx2"/>
                </a:solidFill>
              </a:rPr>
              <a:t>(node);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err="1">
                <a:solidFill>
                  <a:schemeClr val="tx2"/>
                </a:solidFill>
              </a:rPr>
              <a:t>init_visited</a:t>
            </a:r>
            <a:r>
              <a:rPr lang="en-US" altLang="zh-CN" dirty="0">
                <a:solidFill>
                  <a:schemeClr val="tx2"/>
                </a:solidFill>
              </a:rPr>
              <a:t>()/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zh-CN" altLang="en-US" dirty="0">
                <a:solidFill>
                  <a:schemeClr val="accent3"/>
                </a:solidFill>
              </a:rPr>
              <a:t>初始化访问数组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   if(</a:t>
            </a:r>
            <a:r>
              <a:rPr lang="en-US" altLang="zh-CN" dirty="0" err="1">
                <a:solidFill>
                  <a:schemeClr val="accent2"/>
                </a:solidFill>
              </a:rPr>
              <a:t>getCount</a:t>
            </a:r>
            <a:r>
              <a:rPr lang="en-US" altLang="zh-CN" dirty="0">
                <a:solidFill>
                  <a:schemeClr val="accent2"/>
                </a:solidFill>
              </a:rPr>
              <a:t>()!=</a:t>
            </a:r>
            <a:r>
              <a:rPr lang="en-US" altLang="zh-CN" dirty="0" err="1">
                <a:solidFill>
                  <a:schemeClr val="accent2"/>
                </a:solidFill>
              </a:rPr>
              <a:t>oriCount</a:t>
            </a:r>
            <a:r>
              <a:rPr lang="en-US" altLang="zh-CN" dirty="0">
                <a:solidFill>
                  <a:schemeClr val="accent2"/>
                </a:solidFill>
              </a:rPr>
              <a:t>)//DFS</a:t>
            </a:r>
            <a:r>
              <a:rPr lang="zh-CN" altLang="en-US" dirty="0">
                <a:solidFill>
                  <a:schemeClr val="accent2"/>
                </a:solidFill>
              </a:rPr>
              <a:t>计算连通分量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输出桥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err="1">
                <a:solidFill>
                  <a:schemeClr val="tx2"/>
                </a:solidFill>
              </a:rPr>
              <a:t>insertEdge</a:t>
            </a:r>
            <a:r>
              <a:rPr lang="en-US" altLang="zh-CN" dirty="0">
                <a:solidFill>
                  <a:schemeClr val="tx2"/>
                </a:solidFill>
              </a:rPr>
              <a:t>(node</a:t>
            </a:r>
            <a:r>
              <a:rPr lang="en-US" altLang="zh-CN" dirty="0">
                <a:solidFill>
                  <a:schemeClr val="accent3"/>
                </a:solidFill>
              </a:rPr>
              <a:t>)//</a:t>
            </a:r>
            <a:r>
              <a:rPr lang="zh-CN" altLang="en-US" dirty="0">
                <a:solidFill>
                  <a:schemeClr val="accent3"/>
                </a:solidFill>
              </a:rPr>
              <a:t>恢复边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node=</a:t>
            </a:r>
            <a:r>
              <a:rPr lang="en-US" altLang="zh-CN" dirty="0" err="1">
                <a:solidFill>
                  <a:schemeClr val="tx2"/>
                </a:solidFill>
              </a:rPr>
              <a:t>node.next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下一个边节点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8E743-63C9-482F-80AC-BCE70A03F399}"/>
              </a:ext>
            </a:extLst>
          </p:cNvPr>
          <p:cNvSpPr txBox="1"/>
          <p:nvPr/>
        </p:nvSpPr>
        <p:spPr>
          <a:xfrm>
            <a:off x="7315200" y="5211153"/>
            <a:ext cx="3249608" cy="1200329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DFS(</a:t>
            </a:r>
            <a:r>
              <a:rPr lang="en-US" altLang="zh-CN" dirty="0" err="1">
                <a:solidFill>
                  <a:schemeClr val="accent2"/>
                </a:solidFill>
              </a:rPr>
              <a:t>node.vex</a:t>
            </a:r>
            <a:r>
              <a:rPr lang="en-US" altLang="zh-CN" dirty="0">
                <a:solidFill>
                  <a:schemeClr val="accent3"/>
                </a:solidFill>
              </a:rPr>
              <a:t>)//</a:t>
            </a:r>
            <a:r>
              <a:rPr lang="zh-CN" altLang="en-US" dirty="0">
                <a:solidFill>
                  <a:schemeClr val="accent3"/>
                </a:solidFill>
              </a:rPr>
              <a:t>一次深度搜索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如果尾节点没有被访问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>
                <a:solidFill>
                  <a:schemeClr val="accent2"/>
                </a:solidFill>
              </a:rPr>
              <a:t>if(!visited[</a:t>
            </a:r>
            <a:r>
              <a:rPr lang="en-US" altLang="zh-CN" dirty="0" err="1">
                <a:solidFill>
                  <a:schemeClr val="accent2"/>
                </a:solidFill>
              </a:rPr>
              <a:t>node.adjvex</a:t>
            </a:r>
            <a:r>
              <a:rPr lang="en-US" altLang="zh-CN" dirty="0">
                <a:solidFill>
                  <a:schemeClr val="accent2"/>
                </a:solidFill>
              </a:rPr>
              <a:t>])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  输出桥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0" name="箭头: 环形 19">
            <a:extLst>
              <a:ext uri="{FF2B5EF4-FFF2-40B4-BE49-F238E27FC236}">
                <a16:creationId xmlns:a16="http://schemas.microsoft.com/office/drawing/2014/main" id="{DD60900F-E53E-75B6-A881-0E0C7D9A0DEE}"/>
              </a:ext>
            </a:extLst>
          </p:cNvPr>
          <p:cNvSpPr/>
          <p:nvPr/>
        </p:nvSpPr>
        <p:spPr>
          <a:xfrm rot="15851831" flipH="1">
            <a:off x="6143521" y="2889538"/>
            <a:ext cx="1939390" cy="36182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26284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2AFFCA-30F8-2835-A938-B0EF2EFD345B}"/>
              </a:ext>
            </a:extLst>
          </p:cNvPr>
          <p:cNvSpPr/>
          <p:nvPr/>
        </p:nvSpPr>
        <p:spPr>
          <a:xfrm>
            <a:off x="7060163" y="3601616"/>
            <a:ext cx="4708849" cy="65936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52666A-AA59-0D37-E64F-704A2FFB9E13}"/>
              </a:ext>
            </a:extLst>
          </p:cNvPr>
          <p:cNvSpPr txBox="1"/>
          <p:nvPr/>
        </p:nvSpPr>
        <p:spPr>
          <a:xfrm>
            <a:off x="5923480" y="4588446"/>
            <a:ext cx="6469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7317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基准法验证正确性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AACBCE-EB83-D948-B381-7F83BB62EF88}"/>
              </a:ext>
            </a:extLst>
          </p:cNvPr>
          <p:cNvSpPr/>
          <p:nvPr/>
        </p:nvSpPr>
        <p:spPr>
          <a:xfrm>
            <a:off x="3988840" y="2671346"/>
            <a:ext cx="13639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67%</a:t>
            </a:r>
          </a:p>
          <a:p>
            <a:pPr algn="ctr"/>
            <a:r>
              <a:rPr lang="en-US" altLang="zh-CN" sz="440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33% Main Users</a:t>
            </a:r>
            <a:endParaRPr lang="en-US" altLang="zh-CN" sz="12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EDD569-ACF5-414A-CC19-FDE90B41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2" y="1996126"/>
            <a:ext cx="3155455" cy="286574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680A8F2-1A48-AEB4-C18A-42250D3090E2}"/>
              </a:ext>
            </a:extLst>
          </p:cNvPr>
          <p:cNvSpPr txBox="1"/>
          <p:nvPr/>
        </p:nvSpPr>
        <p:spPr>
          <a:xfrm>
            <a:off x="4670830" y="1125893"/>
            <a:ext cx="31149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邻接表：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【0】—&gt;1-&gt;null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【1】—&gt;0-&gt;null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【2】—&gt;6-&gt;3-&gt;null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【3】—&gt;2-&gt;null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【4】—&gt;9-&gt;8-&gt;null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【5】—&gt;null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【6】—&gt;7-&gt;2-&gt;null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【7】—&gt;6-&gt;null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【8】—&gt;13-&gt;9-&gt;4-&gt;null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【9】—&gt;13-&gt;10-&gt;8-&gt;4-&gt;null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【10】—&gt;14-&gt;11-&gt;9-&gt;null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【11】—&gt;15-&gt;10-&gt;null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【12】—&gt;13-&gt;null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【13】—&gt;12-&gt;9-&gt;8-&gt;null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【14】—&gt;15-&gt;10-&gt;null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【15】—&gt;14-&gt;11-&gt;null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1CADFC-4D56-49DC-1874-FB545060F706}"/>
              </a:ext>
            </a:extLst>
          </p:cNvPr>
          <p:cNvSpPr txBox="1"/>
          <p:nvPr/>
        </p:nvSpPr>
        <p:spPr>
          <a:xfrm>
            <a:off x="8668390" y="1772646"/>
            <a:ext cx="1831660" cy="3266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桥：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/>
                </a:solidFill>
              </a:rPr>
              <a:t>bride:(0,1)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/>
                </a:solidFill>
              </a:rPr>
              <a:t>bride:(2,6)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/>
                </a:solidFill>
              </a:rPr>
              <a:t>bride:(2,3)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/>
                </a:solidFill>
              </a:rPr>
              <a:t>bride:(6,7)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/>
                </a:solidFill>
              </a:rPr>
              <a:t>bride:(9,10)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/>
                </a:solidFill>
              </a:rPr>
              <a:t>bride:(12,13)</a:t>
            </a:r>
          </a:p>
        </p:txBody>
      </p:sp>
    </p:spTree>
    <p:extLst>
      <p:ext uri="{BB962C8B-B14F-4D97-AF65-F5344CB8AC3E}">
        <p14:creationId xmlns:p14="http://schemas.microsoft.com/office/powerpoint/2010/main" val="222836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基准法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85B13A-1776-3C7D-88D0-4D5A06A0F7F6}"/>
              </a:ext>
            </a:extLst>
          </p:cNvPr>
          <p:cNvSpPr txBox="1"/>
          <p:nvPr/>
        </p:nvSpPr>
        <p:spPr>
          <a:xfrm>
            <a:off x="505334" y="2459504"/>
            <a:ext cx="357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采用邻接表做一次</a:t>
            </a:r>
            <a:r>
              <a:rPr lang="en-US" altLang="zh-CN" sz="2400" dirty="0">
                <a:solidFill>
                  <a:schemeClr val="accent3"/>
                </a:solidFill>
              </a:rPr>
              <a:t>DFS</a:t>
            </a:r>
          </a:p>
          <a:p>
            <a:r>
              <a:rPr lang="en-US" altLang="zh-CN" sz="2400" dirty="0"/>
              <a:t>O(V+E)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3"/>
                </a:solidFill>
              </a:rPr>
              <a:t>对每条边做删除操作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r>
              <a:rPr lang="en-US" altLang="zh-CN" sz="2400" dirty="0"/>
              <a:t>O(E(V+E))=</a:t>
            </a:r>
            <a:r>
              <a:rPr lang="en-US" altLang="zh-CN" sz="2400" dirty="0">
                <a:solidFill>
                  <a:schemeClr val="accent2"/>
                </a:solidFill>
              </a:rPr>
              <a:t>O(EV+E^2)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2304E35E-7A00-5004-CA39-5AD0CBDA4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98479"/>
              </p:ext>
            </p:extLst>
          </p:nvPr>
        </p:nvGraphicFramePr>
        <p:xfrm>
          <a:off x="4855029" y="924073"/>
          <a:ext cx="6139542" cy="1010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60449626"/>
                    </a:ext>
                  </a:extLst>
                </a:gridCol>
                <a:gridCol w="1242323">
                  <a:extLst>
                    <a:ext uri="{9D8B030D-6E8A-4147-A177-3AD203B41FA5}">
                      <a16:colId xmlns:a16="http://schemas.microsoft.com/office/drawing/2014/main" val="2935585335"/>
                    </a:ext>
                  </a:extLst>
                </a:gridCol>
                <a:gridCol w="1407435">
                  <a:extLst>
                    <a:ext uri="{9D8B030D-6E8A-4147-A177-3AD203B41FA5}">
                      <a16:colId xmlns:a16="http://schemas.microsoft.com/office/drawing/2014/main" val="2058006550"/>
                    </a:ext>
                  </a:extLst>
                </a:gridCol>
                <a:gridCol w="1407435">
                  <a:extLst>
                    <a:ext uri="{9D8B030D-6E8A-4147-A177-3AD203B41FA5}">
                      <a16:colId xmlns:a16="http://schemas.microsoft.com/office/drawing/2014/main" val="2106927511"/>
                    </a:ext>
                  </a:extLst>
                </a:gridCol>
                <a:gridCol w="1407435">
                  <a:extLst>
                    <a:ext uri="{9D8B030D-6E8A-4147-A177-3AD203B41FA5}">
                      <a16:colId xmlns:a16="http://schemas.microsoft.com/office/drawing/2014/main" val="293457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16</a:t>
                      </a:r>
                      <a:r>
                        <a:rPr lang="zh-CN" altLang="en-US" b="0" dirty="0"/>
                        <a:t>点</a:t>
                      </a:r>
                      <a:r>
                        <a:rPr lang="en-US" altLang="zh-CN" b="0" dirty="0"/>
                        <a:t>/15</a:t>
                      </a:r>
                      <a:r>
                        <a:rPr lang="zh-CN" altLang="en-US" b="0" dirty="0"/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50</a:t>
                      </a:r>
                      <a:r>
                        <a:rPr lang="zh-CN" altLang="en-US" b="0" dirty="0"/>
                        <a:t>点</a:t>
                      </a:r>
                      <a:r>
                        <a:rPr lang="en-US" altLang="zh-CN" b="0" dirty="0"/>
                        <a:t>/147</a:t>
                      </a:r>
                      <a:r>
                        <a:rPr lang="zh-CN" altLang="en-US" b="0" dirty="0"/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r>
                        <a:rPr lang="zh-CN" altLang="en-US" b="0" dirty="0"/>
                        <a:t>点</a:t>
                      </a:r>
                      <a:r>
                        <a:rPr lang="en-US" altLang="zh-CN" b="0" dirty="0"/>
                        <a:t>/5000</a:t>
                      </a:r>
                      <a:r>
                        <a:rPr lang="zh-CN" altLang="en-US" b="0" dirty="0"/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大规模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74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94824"/>
                  </a:ext>
                </a:extLst>
              </a:tr>
            </a:tbl>
          </a:graphicData>
        </a:graphic>
      </p:graphicFrame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0E78A709-A6BB-5A43-E5C6-9BA1F7786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06985"/>
              </p:ext>
            </p:extLst>
          </p:nvPr>
        </p:nvGraphicFramePr>
        <p:xfrm>
          <a:off x="5304971" y="2474686"/>
          <a:ext cx="5442857" cy="395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26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D9A381-D410-224E-BE1A-612DCF5F929E}"/>
              </a:ext>
            </a:extLst>
          </p:cNvPr>
          <p:cNvGrpSpPr/>
          <p:nvPr/>
        </p:nvGrpSpPr>
        <p:grpSpPr>
          <a:xfrm rot="5400000">
            <a:off x="-2877009" y="-826536"/>
            <a:ext cx="5754017" cy="5754017"/>
            <a:chOff x="4411297" y="3980991"/>
            <a:chExt cx="5754017" cy="5754017"/>
          </a:xfrm>
        </p:grpSpPr>
        <p:sp>
          <p:nvSpPr>
            <p:cNvPr id="2" name="饼形 1">
              <a:extLst>
                <a:ext uri="{FF2B5EF4-FFF2-40B4-BE49-F238E27FC236}">
                  <a16:creationId xmlns:a16="http://schemas.microsoft.com/office/drawing/2014/main" id="{7E22BE68-0F40-7940-A871-502297A99CD0}"/>
                </a:ext>
              </a:extLst>
            </p:cNvPr>
            <p:cNvSpPr/>
            <p:nvPr/>
          </p:nvSpPr>
          <p:spPr>
            <a:xfrm flipH="1"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饼形 2">
              <a:extLst>
                <a:ext uri="{FF2B5EF4-FFF2-40B4-BE49-F238E27FC236}">
                  <a16:creationId xmlns:a16="http://schemas.microsoft.com/office/drawing/2014/main" id="{34B2397F-A04D-B54E-AFB7-F714EBA9A40A}"/>
                </a:ext>
              </a:extLst>
            </p:cNvPr>
            <p:cNvSpPr/>
            <p:nvPr/>
          </p:nvSpPr>
          <p:spPr>
            <a:xfrm flipH="1">
              <a:off x="5731809" y="5301503"/>
              <a:ext cx="3112993" cy="3112993"/>
            </a:xfrm>
            <a:prstGeom prst="pie">
              <a:avLst>
                <a:gd name="adj1" fmla="val 10799712"/>
                <a:gd name="adj2" fmla="val 16200000"/>
              </a:avLst>
            </a:prstGeom>
            <a:gradFill>
              <a:gsLst>
                <a:gs pos="0">
                  <a:srgbClr val="384F6E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>
              <a:extLst>
                <a:ext uri="{FF2B5EF4-FFF2-40B4-BE49-F238E27FC236}">
                  <a16:creationId xmlns:a16="http://schemas.microsoft.com/office/drawing/2014/main" id="{D0754FA9-6EB5-9841-900A-8ED6576033A5}"/>
                </a:ext>
              </a:extLst>
            </p:cNvPr>
            <p:cNvSpPr/>
            <p:nvPr/>
          </p:nvSpPr>
          <p:spPr>
            <a:xfrm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4347959" y="3022936"/>
            <a:ext cx="5555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rgbClr val="353F4B"/>
                </a:solidFill>
                <a:latin typeface="+mj-ea"/>
                <a:ea typeface="+mj-ea"/>
              </a:rPr>
              <a:t>并查集</a:t>
            </a:r>
            <a:endParaRPr kumimoji="1" lang="en-US" altLang="zh-CN" sz="60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053D0-D006-F14F-AC78-976DCD1C1BD0}"/>
              </a:ext>
            </a:extLst>
          </p:cNvPr>
          <p:cNvSpPr/>
          <p:nvPr/>
        </p:nvSpPr>
        <p:spPr>
          <a:xfrm>
            <a:off x="10942524" y="5625761"/>
            <a:ext cx="1249475" cy="122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57F2-9F83-014A-B4CB-E59859F4CD56}"/>
              </a:ext>
            </a:extLst>
          </p:cNvPr>
          <p:cNvSpPr txBox="1"/>
          <p:nvPr/>
        </p:nvSpPr>
        <p:spPr>
          <a:xfrm>
            <a:off x="2948674" y="255778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353F4B"/>
                </a:solidFill>
                <a:latin typeface="+mj-ea"/>
                <a:ea typeface="+mj-ea"/>
              </a:rPr>
              <a:t>第二部分</a:t>
            </a:r>
            <a:endParaRPr kumimoji="1" lang="zh-CN" altLang="en-US" sz="28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31E1D0-1484-1F48-8FA1-D8CE8BD4C8FE}"/>
              </a:ext>
            </a:extLst>
          </p:cNvPr>
          <p:cNvGrpSpPr/>
          <p:nvPr/>
        </p:nvGrpSpPr>
        <p:grpSpPr>
          <a:xfrm>
            <a:off x="10959759" y="5625760"/>
            <a:ext cx="1232241" cy="1232240"/>
            <a:chOff x="7288304" y="0"/>
            <a:chExt cx="3412500" cy="3412498"/>
          </a:xfrm>
        </p:grpSpPr>
        <p:sp>
          <p:nvSpPr>
            <p:cNvPr id="10" name="泪珠形 9">
              <a:extLst>
                <a:ext uri="{FF2B5EF4-FFF2-40B4-BE49-F238E27FC236}">
                  <a16:creationId xmlns:a16="http://schemas.microsoft.com/office/drawing/2014/main" id="{5231F0BD-4D6D-4B42-A045-AF44F3A3FEC3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泪珠形 10">
              <a:extLst>
                <a:ext uri="{FF2B5EF4-FFF2-40B4-BE49-F238E27FC236}">
                  <a16:creationId xmlns:a16="http://schemas.microsoft.com/office/drawing/2014/main" id="{982FECFA-8CA7-D745-817F-65407F5D47D9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5AD887-B66B-3A4A-8116-225F56220DE0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1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并查集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212388E-A8C9-2240-2E5F-81C8733103D2}"/>
              </a:ext>
            </a:extLst>
          </p:cNvPr>
          <p:cNvSpPr txBox="1"/>
          <p:nvPr/>
        </p:nvSpPr>
        <p:spPr>
          <a:xfrm>
            <a:off x="1028707" y="908181"/>
            <a:ext cx="4301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“并”</a:t>
            </a:r>
            <a:r>
              <a:rPr lang="zh-CN" altLang="en-US" dirty="0"/>
              <a:t>：能够两个集合合并</a:t>
            </a:r>
            <a:endParaRPr lang="en-US" altLang="zh-CN" dirty="0"/>
          </a:p>
          <a:p>
            <a:r>
              <a:rPr lang="zh-CN" altLang="en-US" dirty="0">
                <a:solidFill>
                  <a:schemeClr val="accent4"/>
                </a:solidFill>
              </a:rPr>
              <a:t>“查”</a:t>
            </a:r>
            <a:r>
              <a:rPr lang="zh-CN" altLang="en-US" dirty="0"/>
              <a:t>：可以查询到某个元素属于哪个集合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3"/>
                </a:solidFill>
              </a:rPr>
              <a:t>将属于一个连通分量的顶点归为一个集合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948E3C93-E204-1840-9EE1-F62E388B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97" y="2490728"/>
            <a:ext cx="2871808" cy="287180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74D21C9-67A2-8777-6360-074B8C34A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60" y="922177"/>
            <a:ext cx="2781320" cy="1219209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DF7CB18C-FC78-DA71-C3C9-44E3A9B5F0E8}"/>
              </a:ext>
            </a:extLst>
          </p:cNvPr>
          <p:cNvSpPr txBox="1"/>
          <p:nvPr/>
        </p:nvSpPr>
        <p:spPr>
          <a:xfrm>
            <a:off x="6600776" y="23552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并查集如何实现？</a:t>
            </a:r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587A6760-C473-DD87-61FA-A1BAD3B1C8B3}"/>
              </a:ext>
            </a:extLst>
          </p:cNvPr>
          <p:cNvGraphicFramePr>
            <a:graphicFrameLocks noGrp="1"/>
          </p:cNvGraphicFramePr>
          <p:nvPr/>
        </p:nvGraphicFramePr>
        <p:xfrm>
          <a:off x="6600776" y="2585789"/>
          <a:ext cx="476483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0572">
                  <a:extLst>
                    <a:ext uri="{9D8B030D-6E8A-4147-A177-3AD203B41FA5}">
                      <a16:colId xmlns:a16="http://schemas.microsoft.com/office/drawing/2014/main" val="1212365890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4416533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41974095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8462722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61737873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901049011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2680242156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27149814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0798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Father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93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vertex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059569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A54C4D8-1086-2298-9C4E-0F9F7F8B1EA2}"/>
              </a:ext>
            </a:extLst>
          </p:cNvPr>
          <p:cNvGraphicFramePr>
            <a:graphicFrameLocks noGrp="1"/>
          </p:cNvGraphicFramePr>
          <p:nvPr/>
        </p:nvGraphicFramePr>
        <p:xfrm>
          <a:off x="6600776" y="4030478"/>
          <a:ext cx="476483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0572">
                  <a:extLst>
                    <a:ext uri="{9D8B030D-6E8A-4147-A177-3AD203B41FA5}">
                      <a16:colId xmlns:a16="http://schemas.microsoft.com/office/drawing/2014/main" val="1212365890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4416533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41974095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8462722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61737873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901049011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2680242156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27149814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0798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Father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93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vertex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059569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BF54E667-7CD3-6D31-2A59-50A77ADE144E}"/>
              </a:ext>
            </a:extLst>
          </p:cNvPr>
          <p:cNvSpPr txBox="1"/>
          <p:nvPr/>
        </p:nvSpPr>
        <p:spPr>
          <a:xfrm>
            <a:off x="6506433" y="2178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初始化：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CC1530-CCCC-1EA4-A611-A5F1ED5059DC}"/>
              </a:ext>
            </a:extLst>
          </p:cNvPr>
          <p:cNvSpPr txBox="1"/>
          <p:nvPr/>
        </p:nvSpPr>
        <p:spPr>
          <a:xfrm>
            <a:off x="6573589" y="358720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输入边</a:t>
            </a:r>
            <a:r>
              <a:rPr lang="zh-CN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chemeClr val="accent6"/>
                </a:solidFill>
                <a:sym typeface="Wingdings" panose="05000000000000000000" pitchFamily="2" charset="2"/>
              </a:rPr>
              <a:t>0</a:t>
            </a:r>
            <a:r>
              <a:rPr lang="zh-CN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chemeClr val="accent6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）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3EBD1F6-376B-7679-94F1-04EAD3A40715}"/>
              </a:ext>
            </a:extLst>
          </p:cNvPr>
          <p:cNvSpPr txBox="1"/>
          <p:nvPr/>
        </p:nvSpPr>
        <p:spPr>
          <a:xfrm>
            <a:off x="8660028" y="4718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DC2099A3-7013-B0D6-5AC6-10FDAB542AEE}"/>
              </a:ext>
            </a:extLst>
          </p:cNvPr>
          <p:cNvGraphicFramePr>
            <a:graphicFrameLocks noGrp="1"/>
          </p:cNvGraphicFramePr>
          <p:nvPr/>
        </p:nvGraphicFramePr>
        <p:xfrm>
          <a:off x="6573589" y="5799366"/>
          <a:ext cx="476483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0572">
                  <a:extLst>
                    <a:ext uri="{9D8B030D-6E8A-4147-A177-3AD203B41FA5}">
                      <a16:colId xmlns:a16="http://schemas.microsoft.com/office/drawing/2014/main" val="1212365890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4416533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41974095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158462722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617378738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901049011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2680242156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327149814"/>
                    </a:ext>
                  </a:extLst>
                </a:gridCol>
                <a:gridCol w="489283">
                  <a:extLst>
                    <a:ext uri="{9D8B030D-6E8A-4147-A177-3AD203B41FA5}">
                      <a16:colId xmlns:a16="http://schemas.microsoft.com/office/drawing/2014/main" val="10798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Father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93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vertex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059569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E57546A3-A3FF-4ADC-2015-96C577D5A1D9}"/>
              </a:ext>
            </a:extLst>
          </p:cNvPr>
          <p:cNvSpPr txBox="1"/>
          <p:nvPr/>
        </p:nvSpPr>
        <p:spPr>
          <a:xfrm>
            <a:off x="6506433" y="534387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输入边（</a:t>
            </a:r>
            <a:r>
              <a:rPr lang="en-US" altLang="zh-CN" dirty="0">
                <a:solidFill>
                  <a:schemeClr val="accent6"/>
                </a:solidFill>
              </a:rPr>
              <a:t>6</a:t>
            </a:r>
            <a:r>
              <a:rPr lang="zh-CN" altLang="en-US" dirty="0">
                <a:solidFill>
                  <a:schemeClr val="accent6"/>
                </a:solidFill>
              </a:rPr>
              <a:t>，</a:t>
            </a:r>
            <a:r>
              <a:rPr lang="en-US" altLang="zh-CN" dirty="0">
                <a:solidFill>
                  <a:schemeClr val="accent6"/>
                </a:solidFill>
              </a:rPr>
              <a:t>7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709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1654</Words>
  <Application>Microsoft Office PowerPoint</Application>
  <PresentationFormat>宽屏</PresentationFormat>
  <Paragraphs>335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DengXian</vt:lpstr>
      <vt:lpstr>思源黑体 CN Bold</vt:lpstr>
      <vt:lpstr>思源黑体 CN Medium</vt:lpstr>
      <vt:lpstr>Arial</vt:lpstr>
      <vt:lpstr>Arial Black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 </cp:lastModifiedBy>
  <cp:revision>647</cp:revision>
  <dcterms:created xsi:type="dcterms:W3CDTF">2018-06-17T04:53:58Z</dcterms:created>
  <dcterms:modified xsi:type="dcterms:W3CDTF">2022-05-30T11:43:07Z</dcterms:modified>
</cp:coreProperties>
</file>