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2" r:id="rId2"/>
    <p:sldId id="381" r:id="rId3"/>
    <p:sldId id="399" r:id="rId4"/>
    <p:sldId id="398" r:id="rId5"/>
    <p:sldId id="386" r:id="rId6"/>
    <p:sldId id="401" r:id="rId7"/>
    <p:sldId id="400" r:id="rId8"/>
    <p:sldId id="387" r:id="rId9"/>
    <p:sldId id="388" r:id="rId10"/>
    <p:sldId id="389" r:id="rId11"/>
    <p:sldId id="390" r:id="rId12"/>
    <p:sldId id="402" r:id="rId13"/>
    <p:sldId id="391" r:id="rId14"/>
    <p:sldId id="403" r:id="rId15"/>
    <p:sldId id="404" r:id="rId16"/>
    <p:sldId id="382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5c8dcd191ca88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46"/>
    <a:srgbClr val="4A6C90"/>
    <a:srgbClr val="E25329"/>
    <a:srgbClr val="353F4B"/>
    <a:srgbClr val="FFCC30"/>
    <a:srgbClr val="F47331"/>
    <a:srgbClr val="384F6E"/>
    <a:srgbClr val="FC9B30"/>
    <a:srgbClr val="FF9F2A"/>
    <a:srgbClr val="015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1"/>
    <p:restoredTop sz="96271"/>
  </p:normalViewPr>
  <p:slideViewPr>
    <p:cSldViewPr snapToGrid="0" snapToObjects="1">
      <p:cViewPr varScale="1">
        <p:scale>
          <a:sx n="77" d="100"/>
          <a:sy n="77" d="100"/>
        </p:scale>
        <p:origin x="37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CDEA1-3E03-4F38-AC80-08D8DD83E28D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D01361B-8F24-4958-A3E4-AEBBF7624132}">
      <dgm:prSet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1. </a:t>
          </a:r>
          <a:r>
            <a:rPr lang="zh-CN" dirty="0">
              <a:solidFill>
                <a:schemeClr val="tx2"/>
              </a:solidFill>
            </a:rPr>
            <a:t>有</a:t>
          </a:r>
          <a:r>
            <a:rPr lang="en-US" dirty="0">
              <a:solidFill>
                <a:schemeClr val="tx2"/>
              </a:solidFill>
            </a:rPr>
            <a:t>m</a:t>
          </a:r>
          <a:r>
            <a:rPr lang="zh-CN" dirty="0">
              <a:solidFill>
                <a:schemeClr val="tx2"/>
              </a:solidFill>
            </a:rPr>
            <a:t>篇论文和</a:t>
          </a:r>
          <a:r>
            <a:rPr lang="en-US" dirty="0">
              <a:solidFill>
                <a:schemeClr val="tx2"/>
              </a:solidFill>
            </a:rPr>
            <a:t>n</a:t>
          </a:r>
          <a:r>
            <a:rPr lang="zh-CN" dirty="0">
              <a:solidFill>
                <a:schemeClr val="tx2"/>
              </a:solidFill>
            </a:rPr>
            <a:t>个评审，每篇论文需要安排</a:t>
          </a:r>
          <a:r>
            <a:rPr lang="en-US" dirty="0">
              <a:solidFill>
                <a:schemeClr val="tx2"/>
              </a:solidFill>
            </a:rPr>
            <a:t>a</a:t>
          </a:r>
          <a:r>
            <a:rPr lang="zh-CN" dirty="0">
              <a:solidFill>
                <a:schemeClr val="tx2"/>
              </a:solidFill>
            </a:rPr>
            <a:t>个评审，每个评审最多评</a:t>
          </a:r>
          <a:r>
            <a:rPr lang="en-US" dirty="0">
              <a:solidFill>
                <a:schemeClr val="tx2"/>
              </a:solidFill>
            </a:rPr>
            <a:t>b</a:t>
          </a:r>
          <a:r>
            <a:rPr lang="zh-CN" dirty="0">
              <a:solidFill>
                <a:schemeClr val="tx2"/>
              </a:solidFill>
            </a:rPr>
            <a:t>篇论文。请设计一个论文分配方案。</a:t>
          </a:r>
        </a:p>
      </dgm:t>
    </dgm:pt>
    <dgm:pt modelId="{C7BA9C2B-68B6-4F62-A382-46C2561BE11F}" type="parTrans" cxnId="{4059B175-6CB7-4B41-92E5-4F1214C98896}">
      <dgm:prSet/>
      <dgm:spPr/>
      <dgm:t>
        <a:bodyPr/>
        <a:lstStyle/>
        <a:p>
          <a:endParaRPr lang="zh-CN" altLang="en-US"/>
        </a:p>
      </dgm:t>
    </dgm:pt>
    <dgm:pt modelId="{11C8A5D0-A9EA-486F-8294-01C2FE13D10D}" type="sibTrans" cxnId="{4059B175-6CB7-4B41-92E5-4F1214C98896}">
      <dgm:prSet/>
      <dgm:spPr/>
      <dgm:t>
        <a:bodyPr/>
        <a:lstStyle/>
        <a:p>
          <a:endParaRPr lang="zh-CN" altLang="en-US"/>
        </a:p>
      </dgm:t>
    </dgm:pt>
    <dgm:pt modelId="{2F0E6623-6FB5-4350-BB1E-B5304506C9CC}">
      <dgm:prSet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2. </a:t>
          </a:r>
          <a:r>
            <a:rPr lang="zh-CN" dirty="0">
              <a:solidFill>
                <a:schemeClr val="tx2"/>
              </a:solidFill>
            </a:rPr>
            <a:t>要求应用最大流解决上述问题，画出</a:t>
          </a:r>
          <a:r>
            <a:rPr lang="en-US" dirty="0">
              <a:solidFill>
                <a:schemeClr val="tx2"/>
              </a:solidFill>
            </a:rPr>
            <a:t>m=10</a:t>
          </a:r>
          <a:r>
            <a:rPr lang="zh-CN" dirty="0">
              <a:solidFill>
                <a:schemeClr val="tx2"/>
              </a:solidFill>
            </a:rPr>
            <a:t>，</a:t>
          </a:r>
          <a:r>
            <a:rPr lang="en-US" dirty="0">
              <a:solidFill>
                <a:schemeClr val="tx2"/>
              </a:solidFill>
            </a:rPr>
            <a:t>n=3</a:t>
          </a:r>
          <a:r>
            <a:rPr lang="zh-CN" dirty="0">
              <a:solidFill>
                <a:schemeClr val="tx2"/>
              </a:solidFill>
            </a:rPr>
            <a:t>的流网络图并解释说明流网络图与论文评审问题的关系。</a:t>
          </a:r>
        </a:p>
      </dgm:t>
    </dgm:pt>
    <dgm:pt modelId="{EC28E754-69C1-4740-8937-6A3375748665}" type="parTrans" cxnId="{C3FD87EC-E7A7-4FAC-A2D7-100D5030A464}">
      <dgm:prSet/>
      <dgm:spPr/>
      <dgm:t>
        <a:bodyPr/>
        <a:lstStyle/>
        <a:p>
          <a:endParaRPr lang="zh-CN" altLang="en-US"/>
        </a:p>
      </dgm:t>
    </dgm:pt>
    <dgm:pt modelId="{4C29B311-E414-434F-9713-93AF9FF01D90}" type="sibTrans" cxnId="{C3FD87EC-E7A7-4FAC-A2D7-100D5030A464}">
      <dgm:prSet/>
      <dgm:spPr/>
      <dgm:t>
        <a:bodyPr/>
        <a:lstStyle/>
        <a:p>
          <a:endParaRPr lang="zh-CN" altLang="en-US"/>
        </a:p>
      </dgm:t>
    </dgm:pt>
    <dgm:pt modelId="{84C4FD8C-907D-4D42-A5F9-C23337B69CE9}">
      <dgm:prSet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3. </a:t>
          </a:r>
          <a:r>
            <a:rPr lang="zh-CN" dirty="0">
              <a:solidFill>
                <a:schemeClr val="tx2"/>
              </a:solidFill>
            </a:rPr>
            <a:t>编程实现所设计算法，计算</a:t>
          </a:r>
          <a:r>
            <a:rPr lang="en-US" dirty="0">
              <a:solidFill>
                <a:schemeClr val="tx2"/>
              </a:solidFill>
            </a:rPr>
            <a:t>a</a:t>
          </a:r>
          <a:r>
            <a:rPr lang="zh-CN" dirty="0">
              <a:solidFill>
                <a:schemeClr val="tx2"/>
              </a:solidFill>
            </a:rPr>
            <a:t>和</a:t>
          </a:r>
          <a:r>
            <a:rPr lang="en-US" dirty="0">
              <a:solidFill>
                <a:schemeClr val="tx2"/>
              </a:solidFill>
            </a:rPr>
            <a:t>b</a:t>
          </a:r>
          <a:r>
            <a:rPr lang="zh-CN" dirty="0">
              <a:solidFill>
                <a:schemeClr val="tx2"/>
              </a:solidFill>
            </a:rPr>
            <a:t>取不同值情况下的分配方案，如果没有可行方案则输出无解。</a:t>
          </a:r>
        </a:p>
      </dgm:t>
    </dgm:pt>
    <dgm:pt modelId="{8FAC4F34-7821-4571-A0D9-BE09A8AC998D}" type="parTrans" cxnId="{7FFAA797-DBB2-43AC-B50B-EB2821934587}">
      <dgm:prSet/>
      <dgm:spPr/>
      <dgm:t>
        <a:bodyPr/>
        <a:lstStyle/>
        <a:p>
          <a:endParaRPr lang="zh-CN" altLang="en-US"/>
        </a:p>
      </dgm:t>
    </dgm:pt>
    <dgm:pt modelId="{ACD9081A-D827-4569-898B-9DE1B4D62E47}" type="sibTrans" cxnId="{7FFAA797-DBB2-43AC-B50B-EB2821934587}">
      <dgm:prSet/>
      <dgm:spPr/>
      <dgm:t>
        <a:bodyPr/>
        <a:lstStyle/>
        <a:p>
          <a:endParaRPr lang="zh-CN" altLang="en-US"/>
        </a:p>
      </dgm:t>
    </dgm:pt>
    <dgm:pt modelId="{80F557A0-2447-442A-BBED-46EE5E59F87C}" type="pres">
      <dgm:prSet presAssocID="{FFDCDEA1-3E03-4F38-AC80-08D8DD83E28D}" presName="linear" presStyleCnt="0">
        <dgm:presLayoutVars>
          <dgm:animLvl val="lvl"/>
          <dgm:resizeHandles val="exact"/>
        </dgm:presLayoutVars>
      </dgm:prSet>
      <dgm:spPr/>
    </dgm:pt>
    <dgm:pt modelId="{48886009-C4B4-41B7-B430-6A89B7A6E269}" type="pres">
      <dgm:prSet presAssocID="{3D01361B-8F24-4958-A3E4-AEBBF7624132}" presName="parentText" presStyleLbl="node1" presStyleIdx="0" presStyleCnt="3" custScaleY="51950">
        <dgm:presLayoutVars>
          <dgm:chMax val="0"/>
          <dgm:bulletEnabled val="1"/>
        </dgm:presLayoutVars>
      </dgm:prSet>
      <dgm:spPr/>
    </dgm:pt>
    <dgm:pt modelId="{69409927-69B4-4C7E-9FB7-F81E588AE660}" type="pres">
      <dgm:prSet presAssocID="{11C8A5D0-A9EA-486F-8294-01C2FE13D10D}" presName="spacer" presStyleCnt="0"/>
      <dgm:spPr/>
    </dgm:pt>
    <dgm:pt modelId="{1D96A1ED-F9E1-414D-8F90-2AA43BC62D13}" type="pres">
      <dgm:prSet presAssocID="{2F0E6623-6FB5-4350-BB1E-B5304506C9CC}" presName="parentText" presStyleLbl="node1" presStyleIdx="1" presStyleCnt="3" custScaleY="42035" custLinFactNeighborY="-11367">
        <dgm:presLayoutVars>
          <dgm:chMax val="0"/>
          <dgm:bulletEnabled val="1"/>
        </dgm:presLayoutVars>
      </dgm:prSet>
      <dgm:spPr/>
    </dgm:pt>
    <dgm:pt modelId="{768518CA-52B4-481B-B4C9-741D662E6952}" type="pres">
      <dgm:prSet presAssocID="{4C29B311-E414-434F-9713-93AF9FF01D90}" presName="spacer" presStyleCnt="0"/>
      <dgm:spPr/>
    </dgm:pt>
    <dgm:pt modelId="{FA568279-3E0C-4DE1-B124-461E9F23FCF9}" type="pres">
      <dgm:prSet presAssocID="{84C4FD8C-907D-4D42-A5F9-C23337B69CE9}" presName="parentText" presStyleLbl="node1" presStyleIdx="2" presStyleCnt="3" custScaleY="46495">
        <dgm:presLayoutVars>
          <dgm:chMax val="0"/>
          <dgm:bulletEnabled val="1"/>
        </dgm:presLayoutVars>
      </dgm:prSet>
      <dgm:spPr/>
    </dgm:pt>
  </dgm:ptLst>
  <dgm:cxnLst>
    <dgm:cxn modelId="{B7B1A23C-F6F4-4D86-84C5-21FD823A92DB}" type="presOf" srcId="{2F0E6623-6FB5-4350-BB1E-B5304506C9CC}" destId="{1D96A1ED-F9E1-414D-8F90-2AA43BC62D13}" srcOrd="0" destOrd="0" presId="urn:microsoft.com/office/officeart/2005/8/layout/vList2"/>
    <dgm:cxn modelId="{CB502461-AB78-42A1-B620-2DD5A1004A34}" type="presOf" srcId="{3D01361B-8F24-4958-A3E4-AEBBF7624132}" destId="{48886009-C4B4-41B7-B430-6A89B7A6E269}" srcOrd="0" destOrd="0" presId="urn:microsoft.com/office/officeart/2005/8/layout/vList2"/>
    <dgm:cxn modelId="{4059B175-6CB7-4B41-92E5-4F1214C98896}" srcId="{FFDCDEA1-3E03-4F38-AC80-08D8DD83E28D}" destId="{3D01361B-8F24-4958-A3E4-AEBBF7624132}" srcOrd="0" destOrd="0" parTransId="{C7BA9C2B-68B6-4F62-A382-46C2561BE11F}" sibTransId="{11C8A5D0-A9EA-486F-8294-01C2FE13D10D}"/>
    <dgm:cxn modelId="{7FFAA797-DBB2-43AC-B50B-EB2821934587}" srcId="{FFDCDEA1-3E03-4F38-AC80-08D8DD83E28D}" destId="{84C4FD8C-907D-4D42-A5F9-C23337B69CE9}" srcOrd="2" destOrd="0" parTransId="{8FAC4F34-7821-4571-A0D9-BE09A8AC998D}" sibTransId="{ACD9081A-D827-4569-898B-9DE1B4D62E47}"/>
    <dgm:cxn modelId="{FBEC59C2-C98A-4449-BA03-CDB6E6C007DA}" type="presOf" srcId="{FFDCDEA1-3E03-4F38-AC80-08D8DD83E28D}" destId="{80F557A0-2447-442A-BBED-46EE5E59F87C}" srcOrd="0" destOrd="0" presId="urn:microsoft.com/office/officeart/2005/8/layout/vList2"/>
    <dgm:cxn modelId="{C3FD87EC-E7A7-4FAC-A2D7-100D5030A464}" srcId="{FFDCDEA1-3E03-4F38-AC80-08D8DD83E28D}" destId="{2F0E6623-6FB5-4350-BB1E-B5304506C9CC}" srcOrd="1" destOrd="0" parTransId="{EC28E754-69C1-4740-8937-6A3375748665}" sibTransId="{4C29B311-E414-434F-9713-93AF9FF01D90}"/>
    <dgm:cxn modelId="{00C701EE-2A69-4830-AB26-5BE04C654D2C}" type="presOf" srcId="{84C4FD8C-907D-4D42-A5F9-C23337B69CE9}" destId="{FA568279-3E0C-4DE1-B124-461E9F23FCF9}" srcOrd="0" destOrd="0" presId="urn:microsoft.com/office/officeart/2005/8/layout/vList2"/>
    <dgm:cxn modelId="{898D8F17-29FE-4056-B70D-B9AD456CD361}" type="presParOf" srcId="{80F557A0-2447-442A-BBED-46EE5E59F87C}" destId="{48886009-C4B4-41B7-B430-6A89B7A6E269}" srcOrd="0" destOrd="0" presId="urn:microsoft.com/office/officeart/2005/8/layout/vList2"/>
    <dgm:cxn modelId="{E2181F88-0C06-4152-AAAE-62C95966C4D7}" type="presParOf" srcId="{80F557A0-2447-442A-BBED-46EE5E59F87C}" destId="{69409927-69B4-4C7E-9FB7-F81E588AE660}" srcOrd="1" destOrd="0" presId="urn:microsoft.com/office/officeart/2005/8/layout/vList2"/>
    <dgm:cxn modelId="{13EF0B89-8074-484C-98FE-DF4B728B5B97}" type="presParOf" srcId="{80F557A0-2447-442A-BBED-46EE5E59F87C}" destId="{1D96A1ED-F9E1-414D-8F90-2AA43BC62D13}" srcOrd="2" destOrd="0" presId="urn:microsoft.com/office/officeart/2005/8/layout/vList2"/>
    <dgm:cxn modelId="{5FE575DA-B535-4CFA-9DA5-BD45B139D613}" type="presParOf" srcId="{80F557A0-2447-442A-BBED-46EE5E59F87C}" destId="{768518CA-52B4-481B-B4C9-741D662E6952}" srcOrd="3" destOrd="0" presId="urn:microsoft.com/office/officeart/2005/8/layout/vList2"/>
    <dgm:cxn modelId="{2DE1EFC8-D4DB-409F-8A27-58F38C1397AD}" type="presParOf" srcId="{80F557A0-2447-442A-BBED-46EE5E59F87C}" destId="{FA568279-3E0C-4DE1-B124-461E9F23FC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86009-C4B4-41B7-B430-6A89B7A6E269}">
      <dsp:nvSpPr>
        <dsp:cNvPr id="0" name=""/>
        <dsp:cNvSpPr/>
      </dsp:nvSpPr>
      <dsp:spPr>
        <a:xfrm>
          <a:off x="0" y="466530"/>
          <a:ext cx="11174854" cy="9846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1. </a:t>
          </a:r>
          <a:r>
            <a:rPr lang="zh-CN" sz="1800" kern="1200" dirty="0">
              <a:solidFill>
                <a:schemeClr val="tx2"/>
              </a:solidFill>
            </a:rPr>
            <a:t>有</a:t>
          </a:r>
          <a:r>
            <a:rPr lang="en-US" sz="1800" kern="1200" dirty="0">
              <a:solidFill>
                <a:schemeClr val="tx2"/>
              </a:solidFill>
            </a:rPr>
            <a:t>m</a:t>
          </a:r>
          <a:r>
            <a:rPr lang="zh-CN" sz="1800" kern="1200" dirty="0">
              <a:solidFill>
                <a:schemeClr val="tx2"/>
              </a:solidFill>
            </a:rPr>
            <a:t>篇论文和</a:t>
          </a:r>
          <a:r>
            <a:rPr lang="en-US" sz="1800" kern="1200" dirty="0">
              <a:solidFill>
                <a:schemeClr val="tx2"/>
              </a:solidFill>
            </a:rPr>
            <a:t>n</a:t>
          </a:r>
          <a:r>
            <a:rPr lang="zh-CN" sz="1800" kern="1200" dirty="0">
              <a:solidFill>
                <a:schemeClr val="tx2"/>
              </a:solidFill>
            </a:rPr>
            <a:t>个评审，每篇论文需要安排</a:t>
          </a:r>
          <a:r>
            <a:rPr lang="en-US" sz="1800" kern="1200" dirty="0">
              <a:solidFill>
                <a:schemeClr val="tx2"/>
              </a:solidFill>
            </a:rPr>
            <a:t>a</a:t>
          </a:r>
          <a:r>
            <a:rPr lang="zh-CN" sz="1800" kern="1200" dirty="0">
              <a:solidFill>
                <a:schemeClr val="tx2"/>
              </a:solidFill>
            </a:rPr>
            <a:t>个评审，每个评审最多评</a:t>
          </a:r>
          <a:r>
            <a:rPr lang="en-US" sz="1800" kern="1200" dirty="0">
              <a:solidFill>
                <a:schemeClr val="tx2"/>
              </a:solidFill>
            </a:rPr>
            <a:t>b</a:t>
          </a:r>
          <a:r>
            <a:rPr lang="zh-CN" sz="1800" kern="1200" dirty="0">
              <a:solidFill>
                <a:schemeClr val="tx2"/>
              </a:solidFill>
            </a:rPr>
            <a:t>篇论文。请设计一个论文分配方案。</a:t>
          </a:r>
        </a:p>
      </dsp:txBody>
      <dsp:txXfrm>
        <a:off x="48067" y="514597"/>
        <a:ext cx="11078720" cy="888526"/>
      </dsp:txXfrm>
    </dsp:sp>
    <dsp:sp modelId="{1D96A1ED-F9E1-414D-8F90-2AA43BC62D13}">
      <dsp:nvSpPr>
        <dsp:cNvPr id="0" name=""/>
        <dsp:cNvSpPr/>
      </dsp:nvSpPr>
      <dsp:spPr>
        <a:xfrm>
          <a:off x="0" y="1543085"/>
          <a:ext cx="11174854" cy="7967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2. </a:t>
          </a:r>
          <a:r>
            <a:rPr lang="zh-CN" sz="1800" kern="1200" dirty="0">
              <a:solidFill>
                <a:schemeClr val="tx2"/>
              </a:solidFill>
            </a:rPr>
            <a:t>要求应用最大流解决上述问题，画出</a:t>
          </a:r>
          <a:r>
            <a:rPr lang="en-US" sz="1800" kern="1200" dirty="0">
              <a:solidFill>
                <a:schemeClr val="tx2"/>
              </a:solidFill>
            </a:rPr>
            <a:t>m=10</a:t>
          </a:r>
          <a:r>
            <a:rPr lang="zh-CN" sz="1800" kern="1200" dirty="0">
              <a:solidFill>
                <a:schemeClr val="tx2"/>
              </a:solidFill>
            </a:rPr>
            <a:t>，</a:t>
          </a:r>
          <a:r>
            <a:rPr lang="en-US" sz="1800" kern="1200" dirty="0">
              <a:solidFill>
                <a:schemeClr val="tx2"/>
              </a:solidFill>
            </a:rPr>
            <a:t>n=3</a:t>
          </a:r>
          <a:r>
            <a:rPr lang="zh-CN" sz="1800" kern="1200" dirty="0">
              <a:solidFill>
                <a:schemeClr val="tx2"/>
              </a:solidFill>
            </a:rPr>
            <a:t>的流网络图并解释说明流网络图与论文评审问题的关系。</a:t>
          </a:r>
        </a:p>
      </dsp:txBody>
      <dsp:txXfrm>
        <a:off x="38893" y="1581978"/>
        <a:ext cx="11097068" cy="718945"/>
      </dsp:txXfrm>
    </dsp:sp>
    <dsp:sp modelId="{FA568279-3E0C-4DE1-B124-461E9F23FCF9}">
      <dsp:nvSpPr>
        <dsp:cNvPr id="0" name=""/>
        <dsp:cNvSpPr/>
      </dsp:nvSpPr>
      <dsp:spPr>
        <a:xfrm>
          <a:off x="0" y="2455281"/>
          <a:ext cx="11174854" cy="8812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3. </a:t>
          </a:r>
          <a:r>
            <a:rPr lang="zh-CN" sz="1800" kern="1200" dirty="0">
              <a:solidFill>
                <a:schemeClr val="tx2"/>
              </a:solidFill>
            </a:rPr>
            <a:t>编程实现所设计算法，计算</a:t>
          </a:r>
          <a:r>
            <a:rPr lang="en-US" sz="1800" kern="1200" dirty="0">
              <a:solidFill>
                <a:schemeClr val="tx2"/>
              </a:solidFill>
            </a:rPr>
            <a:t>a</a:t>
          </a:r>
          <a:r>
            <a:rPr lang="zh-CN" sz="1800" kern="1200" dirty="0">
              <a:solidFill>
                <a:schemeClr val="tx2"/>
              </a:solidFill>
            </a:rPr>
            <a:t>和</a:t>
          </a:r>
          <a:r>
            <a:rPr lang="en-US" sz="1800" kern="1200" dirty="0">
              <a:solidFill>
                <a:schemeClr val="tx2"/>
              </a:solidFill>
            </a:rPr>
            <a:t>b</a:t>
          </a:r>
          <a:r>
            <a:rPr lang="zh-CN" sz="1800" kern="1200" dirty="0">
              <a:solidFill>
                <a:schemeClr val="tx2"/>
              </a:solidFill>
            </a:rPr>
            <a:t>取不同值情况下的分配方案，如果没有可行方案则输出无解。</a:t>
          </a:r>
        </a:p>
      </dsp:txBody>
      <dsp:txXfrm>
        <a:off x="43020" y="2498301"/>
        <a:ext cx="11088814" cy="795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2022/6/18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2022/6/18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6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9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0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4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5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5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6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9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5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9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2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FA5DA-28CE-9146-9CED-958881473ABA}"/>
              </a:ext>
            </a:extLst>
          </p:cNvPr>
          <p:cNvSpPr/>
          <p:nvPr userDrawn="1"/>
        </p:nvSpPr>
        <p:spPr>
          <a:xfrm>
            <a:off x="0" y="322250"/>
            <a:ext cx="997527" cy="361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5069D6-3309-3240-A07C-BBCDBC5B9DA0}"/>
              </a:ext>
            </a:extLst>
          </p:cNvPr>
          <p:cNvGrpSpPr/>
          <p:nvPr userDrawn="1"/>
        </p:nvGrpSpPr>
        <p:grpSpPr>
          <a:xfrm>
            <a:off x="167069" y="195592"/>
            <a:ext cx="616121" cy="616120"/>
            <a:chOff x="7288304" y="0"/>
            <a:chExt cx="3412500" cy="3412498"/>
          </a:xfrm>
        </p:grpSpPr>
        <p:sp>
          <p:nvSpPr>
            <p:cNvPr id="4" name="泪珠形 3">
              <a:extLst>
                <a:ext uri="{FF2B5EF4-FFF2-40B4-BE49-F238E27FC236}">
                  <a16:creationId xmlns:a16="http://schemas.microsoft.com/office/drawing/2014/main" id="{07DED806-C4F4-B946-ACD0-2F807D2CB089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>
              <a:extLst>
                <a:ext uri="{FF2B5EF4-FFF2-40B4-BE49-F238E27FC236}">
                  <a16:creationId xmlns:a16="http://schemas.microsoft.com/office/drawing/2014/main" id="{3E02D3CD-A0A2-8D4E-B0BB-0CF45616F664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15F3CFD-B0C7-374C-ADBE-82462857B8DD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C37AB4-896B-E04C-A072-93D0C6C40A87}"/>
              </a:ext>
            </a:extLst>
          </p:cNvPr>
          <p:cNvSpPr txBox="1"/>
          <p:nvPr userDrawn="1"/>
        </p:nvSpPr>
        <p:spPr>
          <a:xfrm>
            <a:off x="231496" y="304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80242DB-0694-4149-B1A4-7BED108D1013}" type="slidenum">
              <a:rPr kumimoji="1" lang="zh-CN" altLang="en-US" smtClean="0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2022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93933" y="2540241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solidFill>
                  <a:srgbClr val="353F4B"/>
                </a:solidFill>
                <a:latin typeface="+mj-lt"/>
              </a:rPr>
              <a:t>最大流应用问题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CD76B-3A6B-9C44-A393-275671525222}"/>
              </a:ext>
            </a:extLst>
          </p:cNvPr>
          <p:cNvSpPr txBox="1"/>
          <p:nvPr/>
        </p:nvSpPr>
        <p:spPr>
          <a:xfrm>
            <a:off x="721643" y="3588963"/>
            <a:ext cx="325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</a:rPr>
              <a:t>陈述    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</a:rPr>
              <a:t>2020281051</a:t>
            </a:r>
            <a:endParaRPr kumimoji="1"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680078" y="3905577"/>
            <a:ext cx="32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solidFill>
                  <a:srgbClr val="353F4B"/>
                </a:solidFill>
              </a:rPr>
              <a:t>算法分析与设计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B82753D-91B7-ED43-B90B-EBF83152C9B1}"/>
              </a:ext>
            </a:extLst>
          </p:cNvPr>
          <p:cNvCxnSpPr/>
          <p:nvPr/>
        </p:nvCxnSpPr>
        <p:spPr>
          <a:xfrm>
            <a:off x="789708" y="4433452"/>
            <a:ext cx="646069" cy="0"/>
          </a:xfrm>
          <a:prstGeom prst="line">
            <a:avLst/>
          </a:prstGeom>
          <a:ln w="50800" cap="rnd">
            <a:solidFill>
              <a:srgbClr val="E253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4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0A1F192A-9AF7-3FFD-2E8A-591D32B996CD}"/>
              </a:ext>
            </a:extLst>
          </p:cNvPr>
          <p:cNvSpPr txBox="1"/>
          <p:nvPr/>
        </p:nvSpPr>
        <p:spPr>
          <a:xfrm>
            <a:off x="1028707" y="235528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solidFill>
                  <a:srgbClr val="353F4B"/>
                </a:solidFill>
                <a:latin typeface="+mj-ea"/>
              </a:rPr>
              <a:t>Dinic</a:t>
            </a:r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算法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FE2662-0759-15F0-873A-229D6B185F7D}"/>
              </a:ext>
            </a:extLst>
          </p:cNvPr>
          <p:cNvSpPr txBox="1"/>
          <p:nvPr/>
        </p:nvSpPr>
        <p:spPr>
          <a:xfrm>
            <a:off x="1154809" y="1101401"/>
            <a:ext cx="48077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DFS(x, flow)//</a:t>
            </a:r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寻找增广路径</a:t>
            </a:r>
            <a:endParaRPr lang="en-US" altLang="zh-CN" sz="1800" dirty="0">
              <a:solidFill>
                <a:schemeClr val="accent3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if x==</a:t>
            </a:r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汇点</a:t>
            </a:r>
          </a:p>
          <a:p>
            <a:pPr algn="l"/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return flow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for y in </a:t>
            </a:r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邻接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[x]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1800" dirty="0" err="1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fxy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 = </a:t>
            </a:r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边</a:t>
            </a:r>
            <a:r>
              <a:rPr lang="en-US" altLang="zh-CN" sz="1800" dirty="0" err="1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xy</a:t>
            </a:r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允许的流量最大值</a:t>
            </a:r>
          </a:p>
          <a:p>
            <a:pPr algn="l"/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r = DFS(y, min(flow, </a:t>
            </a:r>
            <a:r>
              <a:rPr lang="en-US" altLang="zh-CN" sz="1800" dirty="0" err="1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fxy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))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	if r≠ 0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	     </a:t>
            </a:r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更新边</a:t>
            </a:r>
            <a:r>
              <a:rPr lang="en-US" altLang="zh-CN" sz="1800" dirty="0" err="1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xy</a:t>
            </a:r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的权值</a:t>
            </a:r>
          </a:p>
          <a:p>
            <a:pPr algn="l"/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return r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return 0</a:t>
            </a:r>
            <a:endParaRPr lang="zh-CN" altLang="en-US" sz="1800" dirty="0">
              <a:solidFill>
                <a:schemeClr val="accent3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452891F-58F1-A355-F5DD-FE994E98FDFB}"/>
              </a:ext>
            </a:extLst>
          </p:cNvPr>
          <p:cNvSpPr txBox="1"/>
          <p:nvPr/>
        </p:nvSpPr>
        <p:spPr>
          <a:xfrm>
            <a:off x="7292004" y="1118028"/>
            <a:ext cx="31263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Dinic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    while true</a:t>
            </a: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flag = BFS()</a:t>
            </a: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if  !flag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break</a:t>
            </a: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while true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r = DFS(</a:t>
            </a:r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起点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, infinity)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if r = 0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break</a:t>
            </a:r>
            <a:endParaRPr lang="zh-CN" altLang="en-US" sz="1800" dirty="0">
              <a:solidFill>
                <a:schemeClr val="accent3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26D1EB7-880A-7A50-11ED-66910CB037C5}"/>
                  </a:ext>
                </a:extLst>
              </p:cNvPr>
              <p:cNvSpPr txBox="1"/>
              <p:nvPr/>
            </p:nvSpPr>
            <p:spPr>
              <a:xfrm>
                <a:off x="3088090" y="4456279"/>
                <a:ext cx="591943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solidFill>
                      <a:schemeClr val="accent6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时间复杂度：</a:t>
                </a:r>
                <a:endParaRPr lang="en-US" altLang="zh-CN" sz="2000" dirty="0">
                  <a:solidFill>
                    <a:schemeClr val="accent6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chemeClr val="tx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一次</a:t>
                </a:r>
                <a:r>
                  <a:rPr lang="en-US" altLang="zh-CN" sz="2000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BFS</a:t>
                </a:r>
                <a:r>
                  <a:rPr lang="zh-CN" altLang="en-US" sz="2000" dirty="0">
                    <a:solidFill>
                      <a:schemeClr val="tx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分层的时间复杂度</a:t>
                </a:r>
                <a:r>
                  <a:rPr lang="en-US" altLang="zh-CN" sz="2000" dirty="0">
                    <a:solidFill>
                      <a:schemeClr val="accent6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000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(E)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一次 </a:t>
                </a:r>
                <a:r>
                  <a:rPr lang="en-US" altLang="zh-CN" sz="2000" dirty="0">
                    <a:solidFill>
                      <a:schemeClr val="accent2"/>
                    </a:solidFill>
                    <a:latin typeface="+mn-ea"/>
                    <a:cs typeface="Times New Roman" panose="02020603050405020304" pitchFamily="18" charset="0"/>
                  </a:rPr>
                  <a:t>DFS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可能搜索出</a:t>
                </a:r>
                <a:r>
                  <a:rPr lang="en-US" altLang="zh-CN" sz="2000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O(E)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条增广路径，对残留网络进行修改需要</a:t>
                </a:r>
                <a:r>
                  <a:rPr lang="en-US" altLang="zh-CN" sz="2000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O ( V )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，所以一次 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DFS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时间消耗为</a:t>
                </a:r>
                <a:r>
                  <a:rPr lang="en-US" altLang="zh-CN" sz="2000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O ( V E ) 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，总的时间复杂度就为</a:t>
                </a:r>
                <a:r>
                  <a:rPr lang="en-US" altLang="zh-CN" sz="2000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E)</a:t>
                </a:r>
                <a:r>
                  <a:rPr lang="zh-CN" altLang="en-US" sz="2000" dirty="0">
                    <a:solidFill>
                      <a:schemeClr val="tx2"/>
                    </a:solidFill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zh-CN" altLang="en-US" sz="2000" dirty="0">
                  <a:solidFill>
                    <a:schemeClr val="tx2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26D1EB7-880A-7A50-11ED-66910CB03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090" y="4456279"/>
                <a:ext cx="5919432" cy="1631216"/>
              </a:xfrm>
              <a:prstGeom prst="rect">
                <a:avLst/>
              </a:prstGeom>
              <a:blipFill>
                <a:blip r:embed="rId3"/>
                <a:stretch>
                  <a:fillRect l="-1133" t="-2239" r="-721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9C1E70C3-9934-1AD0-4C1B-C947626CE28D}"/>
              </a:ext>
            </a:extLst>
          </p:cNvPr>
          <p:cNvSpPr txBox="1"/>
          <p:nvPr/>
        </p:nvSpPr>
        <p:spPr>
          <a:xfrm>
            <a:off x="1028707" y="235528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solidFill>
                  <a:srgbClr val="353F4B"/>
                </a:solidFill>
                <a:latin typeface="+mj-ea"/>
              </a:rPr>
              <a:t>Dinic</a:t>
            </a:r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算法优化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287622-8CE4-1B6A-47B5-CD400E4AB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6" t="10407" r="7764" b="6671"/>
          <a:stretch/>
        </p:blipFill>
        <p:spPr>
          <a:xfrm>
            <a:off x="5772538" y="148631"/>
            <a:ext cx="2958537" cy="110294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FC9C98-030A-DB03-DF22-F90C283D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265" y="1665000"/>
            <a:ext cx="3373081" cy="141112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6FB8ED4-BE5B-DFC0-5563-F5A460A8A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571" y="3262673"/>
            <a:ext cx="3321479" cy="138556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7EC0EAB-106A-B305-D182-52E738B7D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367" y="4993759"/>
            <a:ext cx="3185798" cy="151674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19DE361-26A9-DB53-4F44-37AF38627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9241" y="3161606"/>
            <a:ext cx="3451384" cy="177739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883C3AD-B2ED-2988-54FB-9B3AB34D2C60}"/>
              </a:ext>
            </a:extLst>
          </p:cNvPr>
          <p:cNvSpPr txBox="1"/>
          <p:nvPr/>
        </p:nvSpPr>
        <p:spPr>
          <a:xfrm>
            <a:off x="1032112" y="1865478"/>
            <a:ext cx="2523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做一次</a:t>
            </a:r>
            <a:r>
              <a:rPr lang="en-US" altLang="zh-CN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DFS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，就可以得到多条增广路径，减少递归的时间消耗。</a:t>
            </a:r>
            <a:endParaRPr lang="en-US" altLang="zh-CN" sz="18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F435EB-013B-A2FF-82FA-6BD0BA52FC83}"/>
              </a:ext>
            </a:extLst>
          </p:cNvPr>
          <p:cNvSpPr txBox="1"/>
          <p:nvPr/>
        </p:nvSpPr>
        <p:spPr>
          <a:xfrm flipH="1">
            <a:off x="1096967" y="1050503"/>
            <a:ext cx="162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多路增广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18872CE-C82A-55B9-2D2B-AB58DE894A6A}"/>
              </a:ext>
            </a:extLst>
          </p:cNvPr>
          <p:cNvSpPr/>
          <p:nvPr/>
        </p:nvSpPr>
        <p:spPr>
          <a:xfrm>
            <a:off x="7308980" y="1306329"/>
            <a:ext cx="447869" cy="57845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074FF95C-8F3E-BA12-B674-D57B23A7C006}"/>
              </a:ext>
            </a:extLst>
          </p:cNvPr>
          <p:cNvSpPr/>
          <p:nvPr/>
        </p:nvSpPr>
        <p:spPr>
          <a:xfrm rot="2393531">
            <a:off x="5826367" y="2736980"/>
            <a:ext cx="474906" cy="78377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BDEA18A-633B-3312-24F1-A8BD35A58FA5}"/>
              </a:ext>
            </a:extLst>
          </p:cNvPr>
          <p:cNvSpPr/>
          <p:nvPr/>
        </p:nvSpPr>
        <p:spPr>
          <a:xfrm rot="18740860">
            <a:off x="8501374" y="2590278"/>
            <a:ext cx="474906" cy="78377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A5C66F6-A1F5-360B-1219-B1751DB365BE}"/>
              </a:ext>
            </a:extLst>
          </p:cNvPr>
          <p:cNvSpPr/>
          <p:nvPr/>
        </p:nvSpPr>
        <p:spPr>
          <a:xfrm rot="2393531">
            <a:off x="9208232" y="4673636"/>
            <a:ext cx="474906" cy="78377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E63A10-F662-F5C9-FE4D-3FE32E865BA1}"/>
              </a:ext>
            </a:extLst>
          </p:cNvPr>
          <p:cNvSpPr/>
          <p:nvPr/>
        </p:nvSpPr>
        <p:spPr>
          <a:xfrm rot="18995424">
            <a:off x="5163681" y="4762060"/>
            <a:ext cx="474906" cy="78377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6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animBg="1"/>
      <p:bldP spid="4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9C1E70C3-9934-1AD0-4C1B-C947626CE28D}"/>
              </a:ext>
            </a:extLst>
          </p:cNvPr>
          <p:cNvSpPr txBox="1"/>
          <p:nvPr/>
        </p:nvSpPr>
        <p:spPr>
          <a:xfrm>
            <a:off x="1028707" y="235528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solidFill>
                  <a:srgbClr val="353F4B"/>
                </a:solidFill>
                <a:latin typeface="+mj-ea"/>
              </a:rPr>
              <a:t>Dinic</a:t>
            </a:r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算法优化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F435EB-013B-A2FF-82FA-6BD0BA52FC83}"/>
              </a:ext>
            </a:extLst>
          </p:cNvPr>
          <p:cNvSpPr txBox="1"/>
          <p:nvPr/>
        </p:nvSpPr>
        <p:spPr>
          <a:xfrm flipH="1">
            <a:off x="2310111" y="744913"/>
            <a:ext cx="162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废点剪枝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D13BF6-83CC-A906-D1D3-6833CEB8A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6" t="13750" r="10523" b="9236"/>
          <a:stretch/>
        </p:blipFill>
        <p:spPr>
          <a:xfrm>
            <a:off x="1585061" y="1428276"/>
            <a:ext cx="2867608" cy="10357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EBAED-A19C-6624-54CF-BAEEE65C9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60" y="2767222"/>
            <a:ext cx="3048409" cy="12671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A5CCC9-08C0-DCE9-91BB-FE41E9E7E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499" y="4379597"/>
            <a:ext cx="3170751" cy="148873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B8BD2E3-349F-5DC8-4AED-322DD9CD5BCA}"/>
              </a:ext>
            </a:extLst>
          </p:cNvPr>
          <p:cNvSpPr/>
          <p:nvPr/>
        </p:nvSpPr>
        <p:spPr>
          <a:xfrm>
            <a:off x="2478384" y="4875145"/>
            <a:ext cx="475382" cy="49763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DC1E9A-FF5A-FE09-2DFA-2463FD947895}"/>
              </a:ext>
            </a:extLst>
          </p:cNvPr>
          <p:cNvSpPr txBox="1"/>
          <p:nvPr/>
        </p:nvSpPr>
        <p:spPr>
          <a:xfrm>
            <a:off x="3195939" y="6064398"/>
            <a:ext cx="1979791" cy="7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层数设为</a:t>
            </a:r>
            <a:r>
              <a:rPr lang="en-US" altLang="zh-CN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，下次不对此增广</a:t>
            </a:r>
            <a:endParaRPr lang="zh-CN" altLang="en-US" sz="1800" dirty="0">
              <a:solidFill>
                <a:schemeClr val="accent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箭头: 直角上 10">
            <a:extLst>
              <a:ext uri="{FF2B5EF4-FFF2-40B4-BE49-F238E27FC236}">
                <a16:creationId xmlns:a16="http://schemas.microsoft.com/office/drawing/2014/main" id="{59093AA8-DB23-E216-ED32-E37294A77215}"/>
              </a:ext>
            </a:extLst>
          </p:cNvPr>
          <p:cNvSpPr/>
          <p:nvPr/>
        </p:nvSpPr>
        <p:spPr>
          <a:xfrm flipH="1">
            <a:off x="2631185" y="5708384"/>
            <a:ext cx="387680" cy="815435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F0FFE4-0736-2065-C36A-433CDF63F1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3" t="20483" r="4297" b="6687"/>
          <a:stretch/>
        </p:blipFill>
        <p:spPr>
          <a:xfrm>
            <a:off x="6593632" y="1380070"/>
            <a:ext cx="2506438" cy="134491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A8CCEA0-FF52-1234-AF5B-78CC1C90F1DD}"/>
              </a:ext>
            </a:extLst>
          </p:cNvPr>
          <p:cNvSpPr txBox="1"/>
          <p:nvPr/>
        </p:nvSpPr>
        <p:spPr>
          <a:xfrm flipH="1">
            <a:off x="7036174" y="788893"/>
            <a:ext cx="212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6"/>
                </a:solidFill>
                <a:latin typeface="+mn-ea"/>
                <a:cs typeface="Times New Roman" panose="02020603050405020304" pitchFamily="18" charset="0"/>
              </a:rPr>
              <a:t>当前弧</a:t>
            </a:r>
            <a:r>
              <a:rPr lang="zh-CN" altLang="en-US" sz="28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D6FDDED-ED7D-E6C4-AE9D-591F0CE36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0004" y="3144716"/>
            <a:ext cx="2909010" cy="14887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930EF18-C27E-D783-05FA-BEEF6D3BD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0003" y="4970428"/>
            <a:ext cx="2827621" cy="154233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D5F3EEC-6569-E222-4D69-F794BAC40503}"/>
              </a:ext>
            </a:extLst>
          </p:cNvPr>
          <p:cNvSpPr txBox="1"/>
          <p:nvPr/>
        </p:nvSpPr>
        <p:spPr>
          <a:xfrm>
            <a:off x="9884229" y="3222301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accent5"/>
                </a:solidFill>
                <a:effectLst/>
                <a:latin typeface="+mn-ea"/>
                <a:cs typeface="Times New Roman" panose="02020603050405020304" pitchFamily="18" charset="0"/>
              </a:rPr>
              <a:t>3-&gt;4</a:t>
            </a:r>
          </a:p>
          <a:p>
            <a:pPr algn="l"/>
            <a:r>
              <a:rPr lang="en-US" altLang="zh-CN" dirty="0">
                <a:solidFill>
                  <a:schemeClr val="accent5"/>
                </a:solidFill>
                <a:latin typeface="+mn-ea"/>
                <a:cs typeface="Times New Roman" panose="02020603050405020304" pitchFamily="18" charset="0"/>
              </a:rPr>
              <a:t>3-&gt;5</a:t>
            </a:r>
          </a:p>
          <a:p>
            <a:pPr algn="l"/>
            <a:r>
              <a:rPr lang="zh-CN" altLang="en-US" sz="1800" dirty="0">
                <a:solidFill>
                  <a:schemeClr val="accent5"/>
                </a:solidFill>
                <a:effectLst/>
                <a:latin typeface="+mn-ea"/>
                <a:cs typeface="Times New Roman" panose="02020603050405020304" pitchFamily="18" charset="0"/>
              </a:rPr>
              <a:t>达到饱和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3F4759-62EE-76D4-9BD8-E660A9FE1390}"/>
              </a:ext>
            </a:extLst>
          </p:cNvPr>
          <p:cNvSpPr txBox="1"/>
          <p:nvPr/>
        </p:nvSpPr>
        <p:spPr>
          <a:xfrm>
            <a:off x="9287624" y="5279932"/>
            <a:ext cx="262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accent5"/>
                </a:solidFill>
                <a:effectLst/>
                <a:latin typeface="+mn-ea"/>
                <a:cs typeface="Times New Roman" panose="02020603050405020304" pitchFamily="18" charset="0"/>
              </a:rPr>
              <a:t>由于多路增广，当一条边被增广过后，就已经达到饱和，就不用再遍历了</a:t>
            </a:r>
          </a:p>
        </p:txBody>
      </p:sp>
    </p:spTree>
    <p:extLst>
      <p:ext uri="{BB962C8B-B14F-4D97-AF65-F5344CB8AC3E}">
        <p14:creationId xmlns:p14="http://schemas.microsoft.com/office/powerpoint/2010/main" val="35582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验证是否有解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1BED1F9-E6D2-AE79-582C-4E0AF3414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03999"/>
              </p:ext>
            </p:extLst>
          </p:nvPr>
        </p:nvGraphicFramePr>
        <p:xfrm>
          <a:off x="1088571" y="1692875"/>
          <a:ext cx="9890448" cy="299201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01207">
                  <a:extLst>
                    <a:ext uri="{9D8B030D-6E8A-4147-A177-3AD203B41FA5}">
                      <a16:colId xmlns:a16="http://schemas.microsoft.com/office/drawing/2014/main" val="2040227787"/>
                    </a:ext>
                  </a:extLst>
                </a:gridCol>
                <a:gridCol w="2854387">
                  <a:extLst>
                    <a:ext uri="{9D8B030D-6E8A-4147-A177-3AD203B41FA5}">
                      <a16:colId xmlns:a16="http://schemas.microsoft.com/office/drawing/2014/main" val="2627940117"/>
                    </a:ext>
                  </a:extLst>
                </a:gridCol>
                <a:gridCol w="849390">
                  <a:extLst>
                    <a:ext uri="{9D8B030D-6E8A-4147-A177-3AD203B41FA5}">
                      <a16:colId xmlns:a16="http://schemas.microsoft.com/office/drawing/2014/main" val="855242709"/>
                    </a:ext>
                  </a:extLst>
                </a:gridCol>
                <a:gridCol w="946366">
                  <a:extLst>
                    <a:ext uri="{9D8B030D-6E8A-4147-A177-3AD203B41FA5}">
                      <a16:colId xmlns:a16="http://schemas.microsoft.com/office/drawing/2014/main" val="2485743791"/>
                    </a:ext>
                  </a:extLst>
                </a:gridCol>
                <a:gridCol w="946366">
                  <a:extLst>
                    <a:ext uri="{9D8B030D-6E8A-4147-A177-3AD203B41FA5}">
                      <a16:colId xmlns:a16="http://schemas.microsoft.com/office/drawing/2014/main" val="919826430"/>
                    </a:ext>
                  </a:extLst>
                </a:gridCol>
                <a:gridCol w="946366">
                  <a:extLst>
                    <a:ext uri="{9D8B030D-6E8A-4147-A177-3AD203B41FA5}">
                      <a16:colId xmlns:a16="http://schemas.microsoft.com/office/drawing/2014/main" val="2436318885"/>
                    </a:ext>
                  </a:extLst>
                </a:gridCol>
                <a:gridCol w="946366">
                  <a:extLst>
                    <a:ext uri="{9D8B030D-6E8A-4147-A177-3AD203B41FA5}">
                      <a16:colId xmlns:a16="http://schemas.microsoft.com/office/drawing/2014/main" val="964082828"/>
                    </a:ext>
                  </a:extLst>
                </a:gridCol>
              </a:tblGrid>
              <a:tr h="4730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a(</a:t>
                      </a:r>
                      <a:r>
                        <a:rPr lang="zh-CN" alt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每篇论文需要评审数</a:t>
                      </a:r>
                      <a:r>
                        <a:rPr lang="en-US" altLang="zh-CN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en-US" altLang="zh-CN" sz="1600" b="0" i="0" u="none" strike="noStrike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b</a:t>
                      </a:r>
                      <a:r>
                        <a:rPr lang="zh-CN" alt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（一个评委最多评审论文数）</a:t>
                      </a:r>
                      <a:endParaRPr lang="zh-CN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</a:rPr>
                        <a:t>EK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</a:rPr>
                        <a:t>Dinic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a*m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chemeClr val="tx2"/>
                          </a:solidFill>
                          <a:effectLst/>
                        </a:rPr>
                        <a:t>最大流</a:t>
                      </a:r>
                      <a:endParaRPr lang="zh-CN" altLang="en-US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chemeClr val="tx2"/>
                          </a:solidFill>
                          <a:effectLst/>
                        </a:rPr>
                        <a:t>是否有解</a:t>
                      </a:r>
                      <a:endParaRPr lang="zh-CN" altLang="en-US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95018510"/>
                  </a:ext>
                </a:extLst>
              </a:tr>
              <a:tr h="4730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chemeClr val="tx2"/>
                          </a:solidFill>
                          <a:effectLst/>
                        </a:rPr>
                        <a:t>有解</a:t>
                      </a:r>
                      <a:endParaRPr lang="zh-CN" altLang="en-US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3001295"/>
                  </a:ext>
                </a:extLst>
              </a:tr>
              <a:tr h="4730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1.029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chemeClr val="tx2"/>
                          </a:solidFill>
                          <a:effectLst/>
                        </a:rPr>
                        <a:t>有解</a:t>
                      </a:r>
                      <a:endParaRPr lang="zh-CN" altLang="en-US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07194458"/>
                  </a:ext>
                </a:extLst>
              </a:tr>
              <a:tr h="62678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0.999</a:t>
                      </a:r>
                      <a:endParaRPr lang="en-US" altLang="zh-CN" sz="1600" b="0" i="0" u="none" strike="noStrike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1.099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30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solidFill>
                            <a:schemeClr val="tx2"/>
                          </a:solidFill>
                          <a:effectLst/>
                        </a:rPr>
                        <a:t>有解</a:t>
                      </a:r>
                      <a:endParaRPr lang="zh-CN" altLang="en-US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09429398"/>
                  </a:ext>
                </a:extLst>
              </a:tr>
              <a:tr h="4730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1.041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40</a:t>
                      </a:r>
                      <a:endParaRPr lang="en-US" altLang="zh-CN" sz="1600" b="0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无解</a:t>
                      </a:r>
                      <a:endParaRPr lang="zh-CN" alt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4936297"/>
                  </a:ext>
                </a:extLst>
              </a:tr>
              <a:tr h="4730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1.084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chemeClr val="tx2"/>
                          </a:solidFill>
                          <a:effectLst/>
                        </a:rPr>
                        <a:t>1.041</a:t>
                      </a:r>
                      <a:endParaRPr lang="en-US" altLang="zh-CN" sz="1600" b="0" i="0" u="none" strike="noStrike">
                        <a:solidFill>
                          <a:schemeClr val="tx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50</a:t>
                      </a:r>
                      <a:endParaRPr lang="en-US" altLang="zh-CN" sz="1600" b="0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无解</a:t>
                      </a:r>
                      <a:endParaRPr lang="zh-CN" alt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313920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1308CD3-9665-6E10-765F-321B30AA3374}"/>
              </a:ext>
            </a:extLst>
          </p:cNvPr>
          <p:cNvSpPr txBox="1"/>
          <p:nvPr/>
        </p:nvSpPr>
        <p:spPr>
          <a:xfrm>
            <a:off x="8441096" y="5042702"/>
            <a:ext cx="191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chemeClr val="accent6"/>
                </a:solidFill>
                <a:effectLst/>
                <a:latin typeface="+mn-ea"/>
              </a:rPr>
              <a:t>a </a:t>
            </a:r>
            <a:r>
              <a:rPr lang="zh-CN" altLang="zh-CN" sz="1800" kern="100" dirty="0">
                <a:solidFill>
                  <a:schemeClr val="accent6"/>
                </a:solidFill>
                <a:effectLst/>
                <a:latin typeface="+mn-ea"/>
              </a:rPr>
              <a:t>×</a:t>
            </a:r>
            <a:r>
              <a:rPr lang="en-US" altLang="zh-CN" sz="1800" kern="100" dirty="0">
                <a:solidFill>
                  <a:schemeClr val="accent6"/>
                </a:solidFill>
                <a:effectLst/>
                <a:latin typeface="+mn-ea"/>
              </a:rPr>
              <a:t> m = </a:t>
            </a:r>
            <a:r>
              <a:rPr lang="zh-CN" altLang="en-US" sz="1800" kern="100" dirty="0">
                <a:solidFill>
                  <a:schemeClr val="accent6"/>
                </a:solidFill>
                <a:effectLst/>
                <a:latin typeface="+mn-ea"/>
              </a:rPr>
              <a:t>最大流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8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3C990D-D88F-E492-2117-D9CD91F7565F}"/>
              </a:ext>
            </a:extLst>
          </p:cNvPr>
          <p:cNvSpPr txBox="1"/>
          <p:nvPr/>
        </p:nvSpPr>
        <p:spPr>
          <a:xfrm>
            <a:off x="1028707" y="235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37BCF7-1D51-4277-CFFB-5FD3BDAC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60" y="3672929"/>
            <a:ext cx="4584589" cy="27556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72739F-5D5C-AF0D-7AC4-6313A24C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13" y="3728426"/>
            <a:ext cx="4584589" cy="27556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80A307-C653-FE0E-F6B6-8F8D02EA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859" y="743842"/>
            <a:ext cx="4584589" cy="27556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26013B-A93C-192C-867B-0FBDDD1C8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13" y="743843"/>
            <a:ext cx="4628389" cy="28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3C990D-D88F-E492-2117-D9CD91F7565F}"/>
              </a:ext>
            </a:extLst>
          </p:cNvPr>
          <p:cNvSpPr txBox="1"/>
          <p:nvPr/>
        </p:nvSpPr>
        <p:spPr>
          <a:xfrm>
            <a:off x="1028707" y="2355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2AB4E2-5C17-6053-0B98-CA55698B5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" t="2252" r="1846" b="2629"/>
          <a:stretch/>
        </p:blipFill>
        <p:spPr>
          <a:xfrm>
            <a:off x="2381534" y="948519"/>
            <a:ext cx="7700447" cy="45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>
                <a:solidFill>
                  <a:srgbClr val="353F4B">
                    <a:alpha val="4000"/>
                  </a:srgbClr>
                </a:solidFill>
                <a:latin typeface="+mj-lt"/>
              </a:rPr>
              <a:t>2022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93933" y="2540241"/>
            <a:ext cx="587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rgbClr val="353F4B"/>
                </a:solidFill>
                <a:latin typeface="+mj-lt"/>
              </a:rPr>
              <a:t>THANK YOU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CD76B-3A6B-9C44-A393-275671525222}"/>
              </a:ext>
            </a:extLst>
          </p:cNvPr>
          <p:cNvSpPr txBox="1"/>
          <p:nvPr/>
        </p:nvSpPr>
        <p:spPr>
          <a:xfrm>
            <a:off x="721643" y="3588963"/>
            <a:ext cx="325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</a:rPr>
              <a:t>陈述    </a:t>
            </a:r>
            <a:r>
              <a:rPr kumimoji="1" lang="en-US" altLang="zh-CN" sz="1000" dirty="0">
                <a:solidFill>
                  <a:schemeClr val="bg1">
                    <a:lumMod val="65000"/>
                  </a:schemeClr>
                </a:solidFill>
              </a:rPr>
              <a:t>2020281051</a:t>
            </a:r>
            <a:endParaRPr kumimoji="1"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680078" y="3905577"/>
            <a:ext cx="32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solidFill>
                  <a:srgbClr val="353F4B"/>
                </a:solidFill>
              </a:rPr>
              <a:t>算法设计与分析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B82753D-91B7-ED43-B90B-EBF83152C9B1}"/>
              </a:ext>
            </a:extLst>
          </p:cNvPr>
          <p:cNvCxnSpPr/>
          <p:nvPr/>
        </p:nvCxnSpPr>
        <p:spPr>
          <a:xfrm>
            <a:off x="789708" y="4433452"/>
            <a:ext cx="646069" cy="0"/>
          </a:xfrm>
          <a:prstGeom prst="line">
            <a:avLst/>
          </a:prstGeom>
          <a:ln w="50800" cap="rnd">
            <a:solidFill>
              <a:srgbClr val="E253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问题描述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graphicFrame>
        <p:nvGraphicFramePr>
          <p:cNvPr id="231" name="图示 230">
            <a:extLst>
              <a:ext uri="{FF2B5EF4-FFF2-40B4-BE49-F238E27FC236}">
                <a16:creationId xmlns:a16="http://schemas.microsoft.com/office/drawing/2014/main" id="{A8007CE1-FDE9-5A83-9454-BD84F7D32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710813"/>
              </p:ext>
            </p:extLst>
          </p:nvPr>
        </p:nvGraphicFramePr>
        <p:xfrm>
          <a:off x="618159" y="1515371"/>
          <a:ext cx="11174854" cy="380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2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构建流网络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933196F-E9B8-26E3-0D76-5994F727D4EC}"/>
              </a:ext>
            </a:extLst>
          </p:cNvPr>
          <p:cNvSpPr txBox="1"/>
          <p:nvPr/>
        </p:nvSpPr>
        <p:spPr>
          <a:xfrm>
            <a:off x="3747001" y="722953"/>
            <a:ext cx="725937" cy="38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论文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638B8EE-8FFA-4916-F041-11150940D5D4}"/>
              </a:ext>
            </a:extLst>
          </p:cNvPr>
          <p:cNvSpPr/>
          <p:nvPr/>
        </p:nvSpPr>
        <p:spPr>
          <a:xfrm>
            <a:off x="2174361" y="2683501"/>
            <a:ext cx="1008725" cy="843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源点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56187F-8EE4-4545-8E70-46EA6B31384E}"/>
              </a:ext>
            </a:extLst>
          </p:cNvPr>
          <p:cNvGrpSpPr/>
          <p:nvPr/>
        </p:nvGrpSpPr>
        <p:grpSpPr>
          <a:xfrm>
            <a:off x="4050233" y="1210547"/>
            <a:ext cx="424728" cy="4443062"/>
            <a:chOff x="2830285" y="1279478"/>
            <a:chExt cx="435430" cy="557852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BA31E44-CE16-A29A-34F0-6355C36B017D}"/>
                </a:ext>
              </a:extLst>
            </p:cNvPr>
            <p:cNvSpPr/>
            <p:nvPr/>
          </p:nvSpPr>
          <p:spPr>
            <a:xfrm>
              <a:off x="2830286" y="1809843"/>
              <a:ext cx="413657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8045C96-0463-2760-98AD-8970D6E5F294}"/>
                </a:ext>
              </a:extLst>
            </p:cNvPr>
            <p:cNvSpPr/>
            <p:nvPr/>
          </p:nvSpPr>
          <p:spPr>
            <a:xfrm>
              <a:off x="2852058" y="2419443"/>
              <a:ext cx="413657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FBBBDD3-A838-DD84-AC87-9D0DCCB2C0FE}"/>
                </a:ext>
              </a:extLst>
            </p:cNvPr>
            <p:cNvSpPr/>
            <p:nvPr/>
          </p:nvSpPr>
          <p:spPr>
            <a:xfrm>
              <a:off x="2852057" y="2988906"/>
              <a:ext cx="413657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0D72CF-AAD2-AFA7-7752-F7EC5CF62937}"/>
                </a:ext>
              </a:extLst>
            </p:cNvPr>
            <p:cNvSpPr/>
            <p:nvPr/>
          </p:nvSpPr>
          <p:spPr>
            <a:xfrm>
              <a:off x="2852056" y="3592582"/>
              <a:ext cx="413657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EAA4ED7-BEA2-F2D6-8BB6-1A2F8755FE17}"/>
                </a:ext>
              </a:extLst>
            </p:cNvPr>
            <p:cNvSpPr/>
            <p:nvPr/>
          </p:nvSpPr>
          <p:spPr>
            <a:xfrm>
              <a:off x="2852058" y="4162045"/>
              <a:ext cx="413657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7A790C3-A266-01FA-FD6E-63F169098280}"/>
                </a:ext>
              </a:extLst>
            </p:cNvPr>
            <p:cNvSpPr/>
            <p:nvPr/>
          </p:nvSpPr>
          <p:spPr>
            <a:xfrm>
              <a:off x="2852058" y="4765721"/>
              <a:ext cx="413657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3CADDF2-C049-0017-603F-3BE8B23084E5}"/>
                </a:ext>
              </a:extLst>
            </p:cNvPr>
            <p:cNvSpPr/>
            <p:nvPr/>
          </p:nvSpPr>
          <p:spPr>
            <a:xfrm>
              <a:off x="2830285" y="5335184"/>
              <a:ext cx="413657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F4E2D6A-A43C-0946-2240-9AC62C758741}"/>
                </a:ext>
              </a:extLst>
            </p:cNvPr>
            <p:cNvSpPr/>
            <p:nvPr/>
          </p:nvSpPr>
          <p:spPr>
            <a:xfrm>
              <a:off x="2852055" y="5904647"/>
              <a:ext cx="413657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428722-5A13-800C-41DF-A0C543323AD7}"/>
                </a:ext>
              </a:extLst>
            </p:cNvPr>
            <p:cNvSpPr/>
            <p:nvPr/>
          </p:nvSpPr>
          <p:spPr>
            <a:xfrm>
              <a:off x="2852059" y="6435012"/>
              <a:ext cx="413654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/>
                <a:t>10</a:t>
              </a:r>
              <a:endParaRPr lang="zh-CN" altLang="en-US" sz="16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3E0A68C-0310-680D-1219-C0B46D7DEF61}"/>
                </a:ext>
              </a:extLst>
            </p:cNvPr>
            <p:cNvSpPr/>
            <p:nvPr/>
          </p:nvSpPr>
          <p:spPr>
            <a:xfrm>
              <a:off x="2830286" y="1279478"/>
              <a:ext cx="413657" cy="422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5216103-8170-63A1-3C84-DC25018F55E7}"/>
              </a:ext>
            </a:extLst>
          </p:cNvPr>
          <p:cNvGrpSpPr/>
          <p:nvPr/>
        </p:nvGrpSpPr>
        <p:grpSpPr>
          <a:xfrm>
            <a:off x="6145549" y="1580111"/>
            <a:ext cx="622930" cy="3268938"/>
            <a:chOff x="6145549" y="1580111"/>
            <a:chExt cx="622930" cy="326893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7C69C77-6A67-47EA-7DA4-17BD2AE0C639}"/>
                </a:ext>
              </a:extLst>
            </p:cNvPr>
            <p:cNvSpPr/>
            <p:nvPr/>
          </p:nvSpPr>
          <p:spPr>
            <a:xfrm>
              <a:off x="6166783" y="1580111"/>
              <a:ext cx="601696" cy="53704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CB5C8E6-9ED1-8F19-C5FD-D4F7365DE953}"/>
                </a:ext>
              </a:extLst>
            </p:cNvPr>
            <p:cNvSpPr/>
            <p:nvPr/>
          </p:nvSpPr>
          <p:spPr>
            <a:xfrm>
              <a:off x="6166783" y="2945071"/>
              <a:ext cx="601695" cy="53704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4FD0D04-2562-B11B-0985-B9F1087CA12B}"/>
                </a:ext>
              </a:extLst>
            </p:cNvPr>
            <p:cNvSpPr/>
            <p:nvPr/>
          </p:nvSpPr>
          <p:spPr>
            <a:xfrm>
              <a:off x="6145549" y="4312004"/>
              <a:ext cx="601695" cy="53704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E2FFCCC5-24B3-3FD0-9AC4-0ABB4955789C}"/>
              </a:ext>
            </a:extLst>
          </p:cNvPr>
          <p:cNvSpPr/>
          <p:nvPr/>
        </p:nvSpPr>
        <p:spPr>
          <a:xfrm>
            <a:off x="9008913" y="2732949"/>
            <a:ext cx="1008725" cy="843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E1BDBC-D47A-15BA-FDD9-D06A9A80A058}"/>
              </a:ext>
            </a:extLst>
          </p:cNvPr>
          <p:cNvGrpSpPr/>
          <p:nvPr/>
        </p:nvGrpSpPr>
        <p:grpSpPr>
          <a:xfrm>
            <a:off x="3183086" y="1378993"/>
            <a:ext cx="888386" cy="4106170"/>
            <a:chOff x="3183086" y="1378993"/>
            <a:chExt cx="888386" cy="4106170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EC08A7E-AFFD-45CC-B9F1-DEEC77C1F5F5}"/>
                </a:ext>
              </a:extLst>
            </p:cNvPr>
            <p:cNvCxnSpPr>
              <a:stCxn id="19" idx="6"/>
              <a:endCxn id="30" idx="2"/>
            </p:cNvCxnSpPr>
            <p:nvPr/>
          </p:nvCxnSpPr>
          <p:spPr>
            <a:xfrm flipV="1">
              <a:off x="3183086" y="1378993"/>
              <a:ext cx="867148" cy="172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C0EABCF-69DB-C904-CD75-BE934D8EF3A2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 flipV="1">
              <a:off x="3183086" y="1801407"/>
              <a:ext cx="867148" cy="13036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0E4A26F-8EAB-2192-DF32-3742626D96C4}"/>
                </a:ext>
              </a:extLst>
            </p:cNvPr>
            <p:cNvCxnSpPr>
              <a:stCxn id="19" idx="6"/>
              <a:endCxn id="22" idx="2"/>
            </p:cNvCxnSpPr>
            <p:nvPr/>
          </p:nvCxnSpPr>
          <p:spPr>
            <a:xfrm flipV="1">
              <a:off x="3183086" y="2286928"/>
              <a:ext cx="888385" cy="81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85CEC27-03E3-857B-D404-153DD188B046}"/>
                </a:ext>
              </a:extLst>
            </p:cNvPr>
            <p:cNvCxnSpPr>
              <a:stCxn id="19" idx="6"/>
              <a:endCxn id="23" idx="2"/>
            </p:cNvCxnSpPr>
            <p:nvPr/>
          </p:nvCxnSpPr>
          <p:spPr>
            <a:xfrm flipV="1">
              <a:off x="3183086" y="2740482"/>
              <a:ext cx="888384" cy="36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6F6A386-DBFE-1A1E-5997-8F58CC7C5AB6}"/>
                </a:ext>
              </a:extLst>
            </p:cNvPr>
            <p:cNvCxnSpPr>
              <a:stCxn id="19" idx="6"/>
              <a:endCxn id="24" idx="2"/>
            </p:cNvCxnSpPr>
            <p:nvPr/>
          </p:nvCxnSpPr>
          <p:spPr>
            <a:xfrm>
              <a:off x="3183086" y="3105061"/>
              <a:ext cx="888383" cy="11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A512060-3C14-507D-7637-2698E1A1C085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>
              <a:off x="3183086" y="3105061"/>
              <a:ext cx="888385" cy="5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91226F7-A260-291F-956D-71DB69508C9C}"/>
                </a:ext>
              </a:extLst>
            </p:cNvPr>
            <p:cNvCxnSpPr>
              <a:stCxn id="19" idx="6"/>
              <a:endCxn id="26" idx="2"/>
            </p:cNvCxnSpPr>
            <p:nvPr/>
          </p:nvCxnSpPr>
          <p:spPr>
            <a:xfrm>
              <a:off x="3183086" y="3105061"/>
              <a:ext cx="888385" cy="1050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8966E81-F245-3DFF-291F-94EF6BF4DA00}"/>
                </a:ext>
              </a:extLst>
            </p:cNvPr>
            <p:cNvCxnSpPr>
              <a:stCxn id="19" idx="6"/>
              <a:endCxn id="27" idx="2"/>
            </p:cNvCxnSpPr>
            <p:nvPr/>
          </p:nvCxnSpPr>
          <p:spPr>
            <a:xfrm>
              <a:off x="3183086" y="3105061"/>
              <a:ext cx="867147" cy="1504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81E7418B-400E-D352-6D4F-C0E308971445}"/>
                </a:ext>
              </a:extLst>
            </p:cNvPr>
            <p:cNvCxnSpPr>
              <a:stCxn id="19" idx="6"/>
              <a:endCxn id="28" idx="2"/>
            </p:cNvCxnSpPr>
            <p:nvPr/>
          </p:nvCxnSpPr>
          <p:spPr>
            <a:xfrm>
              <a:off x="3183086" y="3105061"/>
              <a:ext cx="888382" cy="19576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1ECB3D6-AA03-7E26-AF08-6B4D46C5F5C6}"/>
                </a:ext>
              </a:extLst>
            </p:cNvPr>
            <p:cNvCxnSpPr>
              <a:cxnSpLocks/>
              <a:stCxn id="19" idx="6"/>
              <a:endCxn id="29" idx="2"/>
            </p:cNvCxnSpPr>
            <p:nvPr/>
          </p:nvCxnSpPr>
          <p:spPr>
            <a:xfrm>
              <a:off x="3183086" y="3105062"/>
              <a:ext cx="888386" cy="238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EDD8447-4C91-1D36-4270-4D83E8AFDDDD}"/>
              </a:ext>
            </a:extLst>
          </p:cNvPr>
          <p:cNvGrpSpPr/>
          <p:nvPr/>
        </p:nvGrpSpPr>
        <p:grpSpPr>
          <a:xfrm>
            <a:off x="6747245" y="1848635"/>
            <a:ext cx="2261670" cy="2731892"/>
            <a:chOff x="6747245" y="1848635"/>
            <a:chExt cx="2261670" cy="2731892"/>
          </a:xfrm>
        </p:grpSpPr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3C684A5D-480B-3AA2-1471-3C362B6E5761}"/>
                </a:ext>
              </a:extLst>
            </p:cNvPr>
            <p:cNvCxnSpPr>
              <a:stCxn id="34" idx="6"/>
              <a:endCxn id="35" idx="2"/>
            </p:cNvCxnSpPr>
            <p:nvPr/>
          </p:nvCxnSpPr>
          <p:spPr>
            <a:xfrm flipV="1">
              <a:off x="6747245" y="3154509"/>
              <a:ext cx="2261669" cy="1426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BCFE85F2-5114-9110-16EF-45638344C321}"/>
                </a:ext>
              </a:extLst>
            </p:cNvPr>
            <p:cNvCxnSpPr>
              <a:cxnSpLocks/>
              <a:stCxn id="31" idx="6"/>
              <a:endCxn id="35" idx="2"/>
            </p:cNvCxnSpPr>
            <p:nvPr/>
          </p:nvCxnSpPr>
          <p:spPr>
            <a:xfrm>
              <a:off x="6768480" y="1848635"/>
              <a:ext cx="2240435" cy="130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9930D324-2DDC-B840-EFC0-4E889AD3111D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 flipV="1">
              <a:off x="6768479" y="3154509"/>
              <a:ext cx="2240435" cy="590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CED8888-B8AB-A07D-3D88-EEE602A42474}"/>
              </a:ext>
            </a:extLst>
          </p:cNvPr>
          <p:cNvSpPr txBox="1"/>
          <p:nvPr/>
        </p:nvSpPr>
        <p:spPr>
          <a:xfrm>
            <a:off x="6145549" y="731096"/>
            <a:ext cx="725937" cy="38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评审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1765845B-F379-5116-983F-9CB561900757}"/>
              </a:ext>
            </a:extLst>
          </p:cNvPr>
          <p:cNvSpPr txBox="1"/>
          <p:nvPr/>
        </p:nvSpPr>
        <p:spPr>
          <a:xfrm>
            <a:off x="3133586" y="1885117"/>
            <a:ext cx="293435" cy="38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a</a:t>
            </a:r>
            <a:endParaRPr lang="zh-CN" altLang="en-US" sz="18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A77C98F6-58FC-CBBC-4731-E454059C1107}"/>
              </a:ext>
            </a:extLst>
          </p:cNvPr>
          <p:cNvSpPr txBox="1"/>
          <p:nvPr/>
        </p:nvSpPr>
        <p:spPr>
          <a:xfrm>
            <a:off x="5152920" y="1230775"/>
            <a:ext cx="571100" cy="38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0/1</a:t>
            </a:r>
            <a:endParaRPr lang="zh-CN" altLang="en-US" sz="18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62A812D7-5BE9-7EAA-65A7-61408530DE76}"/>
              </a:ext>
            </a:extLst>
          </p:cNvPr>
          <p:cNvSpPr txBox="1"/>
          <p:nvPr/>
        </p:nvSpPr>
        <p:spPr>
          <a:xfrm>
            <a:off x="7592529" y="2092586"/>
            <a:ext cx="344244" cy="38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b</a:t>
            </a:r>
            <a:endParaRPr lang="zh-CN" altLang="en-US" sz="18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5" name="左大括号 224">
            <a:extLst>
              <a:ext uri="{FF2B5EF4-FFF2-40B4-BE49-F238E27FC236}">
                <a16:creationId xmlns:a16="http://schemas.microsoft.com/office/drawing/2014/main" id="{E70F5313-F01B-C239-2570-4F3E2458044D}"/>
              </a:ext>
            </a:extLst>
          </p:cNvPr>
          <p:cNvSpPr/>
          <p:nvPr/>
        </p:nvSpPr>
        <p:spPr>
          <a:xfrm rot="16200000">
            <a:off x="3419833" y="5000524"/>
            <a:ext cx="410709" cy="1803046"/>
          </a:xfrm>
          <a:prstGeom prst="leftBrace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7080DE4-6E3B-D65E-54D8-C72D8786F5DD}"/>
              </a:ext>
            </a:extLst>
          </p:cNvPr>
          <p:cNvSpPr txBox="1"/>
          <p:nvPr/>
        </p:nvSpPr>
        <p:spPr>
          <a:xfrm>
            <a:off x="2951523" y="6207755"/>
            <a:ext cx="191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每个论文需要评审的数量</a:t>
            </a:r>
          </a:p>
        </p:txBody>
      </p:sp>
      <p:sp>
        <p:nvSpPr>
          <p:cNvPr id="227" name="左大括号 226">
            <a:extLst>
              <a:ext uri="{FF2B5EF4-FFF2-40B4-BE49-F238E27FC236}">
                <a16:creationId xmlns:a16="http://schemas.microsoft.com/office/drawing/2014/main" id="{D322EF50-85CE-7391-15EB-E406B0C22558}"/>
              </a:ext>
            </a:extLst>
          </p:cNvPr>
          <p:cNvSpPr/>
          <p:nvPr/>
        </p:nvSpPr>
        <p:spPr>
          <a:xfrm rot="16200000">
            <a:off x="5567622" y="4971796"/>
            <a:ext cx="410709" cy="1803047"/>
          </a:xfrm>
          <a:prstGeom prst="leftBrace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B664AFAF-0CAA-1D6E-5122-A30E7F66046E}"/>
              </a:ext>
            </a:extLst>
          </p:cNvPr>
          <p:cNvSpPr txBox="1"/>
          <p:nvPr/>
        </p:nvSpPr>
        <p:spPr>
          <a:xfrm>
            <a:off x="5190951" y="6203396"/>
            <a:ext cx="1071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是否评阅</a:t>
            </a:r>
            <a:endParaRPr lang="zh-CN" altLang="en-US" sz="1600" dirty="0">
              <a:solidFill>
                <a:schemeClr val="accent3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9" name="左大括号 228">
            <a:extLst>
              <a:ext uri="{FF2B5EF4-FFF2-40B4-BE49-F238E27FC236}">
                <a16:creationId xmlns:a16="http://schemas.microsoft.com/office/drawing/2014/main" id="{A7E83459-5C68-572D-9DEF-F83A4DEAEF40}"/>
              </a:ext>
            </a:extLst>
          </p:cNvPr>
          <p:cNvSpPr/>
          <p:nvPr/>
        </p:nvSpPr>
        <p:spPr>
          <a:xfrm rot="16200000">
            <a:off x="8043033" y="4802369"/>
            <a:ext cx="410709" cy="2141899"/>
          </a:xfrm>
          <a:prstGeom prst="leftBrace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E8E2C62-6F93-8F4C-78E8-0400A3568ECC}"/>
              </a:ext>
            </a:extLst>
          </p:cNvPr>
          <p:cNvSpPr txBox="1"/>
          <p:nvPr/>
        </p:nvSpPr>
        <p:spPr>
          <a:xfrm>
            <a:off x="7475205" y="6207755"/>
            <a:ext cx="154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每位评委最大论文评阅数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903A30-7F77-19CF-C070-8F0A8D81B32C}"/>
              </a:ext>
            </a:extLst>
          </p:cNvPr>
          <p:cNvGrpSpPr/>
          <p:nvPr/>
        </p:nvGrpSpPr>
        <p:grpSpPr>
          <a:xfrm>
            <a:off x="4453723" y="1378993"/>
            <a:ext cx="1713061" cy="4106170"/>
            <a:chOff x="4453723" y="1378993"/>
            <a:chExt cx="1713061" cy="4106170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17EC9B8-DDFD-001B-E811-C8E50B8E9DF7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4453724" y="1378993"/>
              <a:ext cx="1713060" cy="4696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2DD62135-5C86-E450-CAE3-2A90C9F0A5A7}"/>
                </a:ext>
              </a:extLst>
            </p:cNvPr>
            <p:cNvCxnSpPr>
              <a:stCxn id="20" idx="6"/>
              <a:endCxn id="31" idx="2"/>
            </p:cNvCxnSpPr>
            <p:nvPr/>
          </p:nvCxnSpPr>
          <p:spPr>
            <a:xfrm>
              <a:off x="4453724" y="1801407"/>
              <a:ext cx="1713060" cy="47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E1EFE66-39C7-1A0B-152B-36FEA339F271}"/>
                </a:ext>
              </a:extLst>
            </p:cNvPr>
            <p:cNvCxnSpPr>
              <a:stCxn id="22" idx="6"/>
              <a:endCxn id="31" idx="2"/>
            </p:cNvCxnSpPr>
            <p:nvPr/>
          </p:nvCxnSpPr>
          <p:spPr>
            <a:xfrm flipV="1">
              <a:off x="4474961" y="1848635"/>
              <a:ext cx="1691823" cy="4382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D5B7E4BD-55B5-47E3-71FE-215B0B23AE1E}"/>
                </a:ext>
              </a:extLst>
            </p:cNvPr>
            <p:cNvCxnSpPr>
              <a:stCxn id="23" idx="6"/>
              <a:endCxn id="31" idx="2"/>
            </p:cNvCxnSpPr>
            <p:nvPr/>
          </p:nvCxnSpPr>
          <p:spPr>
            <a:xfrm flipV="1">
              <a:off x="4474960" y="1848635"/>
              <a:ext cx="1691824" cy="891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AB43BAA-59A7-0561-2C04-2294119E5456}"/>
                </a:ext>
              </a:extLst>
            </p:cNvPr>
            <p:cNvCxnSpPr>
              <a:stCxn id="24" idx="6"/>
              <a:endCxn id="31" idx="2"/>
            </p:cNvCxnSpPr>
            <p:nvPr/>
          </p:nvCxnSpPr>
          <p:spPr>
            <a:xfrm flipV="1">
              <a:off x="4474959" y="1848635"/>
              <a:ext cx="1691825" cy="137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CAADDAE-43EC-470C-D4D5-38079AC414ED}"/>
                </a:ext>
              </a:extLst>
            </p:cNvPr>
            <p:cNvCxnSpPr>
              <a:stCxn id="25" idx="6"/>
              <a:endCxn id="31" idx="2"/>
            </p:cNvCxnSpPr>
            <p:nvPr/>
          </p:nvCxnSpPr>
          <p:spPr>
            <a:xfrm flipV="1">
              <a:off x="4474961" y="1848635"/>
              <a:ext cx="1691823" cy="18262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0AEA096-92DC-CA6E-3038-C392EAED233E}"/>
                </a:ext>
              </a:extLst>
            </p:cNvPr>
            <p:cNvCxnSpPr>
              <a:stCxn id="26" idx="6"/>
              <a:endCxn id="31" idx="2"/>
            </p:cNvCxnSpPr>
            <p:nvPr/>
          </p:nvCxnSpPr>
          <p:spPr>
            <a:xfrm flipV="1">
              <a:off x="4474961" y="1848635"/>
              <a:ext cx="1691823" cy="23070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DE3C591-A97F-735F-618A-DF72CA73C136}"/>
                </a:ext>
              </a:extLst>
            </p:cNvPr>
            <p:cNvCxnSpPr>
              <a:stCxn id="27" idx="6"/>
              <a:endCxn id="31" idx="2"/>
            </p:cNvCxnSpPr>
            <p:nvPr/>
          </p:nvCxnSpPr>
          <p:spPr>
            <a:xfrm flipV="1">
              <a:off x="4453723" y="1848635"/>
              <a:ext cx="1713061" cy="2760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3A770A6-05B7-9242-B02B-FED653975189}"/>
                </a:ext>
              </a:extLst>
            </p:cNvPr>
            <p:cNvCxnSpPr>
              <a:stCxn id="28" idx="6"/>
              <a:endCxn id="31" idx="2"/>
            </p:cNvCxnSpPr>
            <p:nvPr/>
          </p:nvCxnSpPr>
          <p:spPr>
            <a:xfrm flipV="1">
              <a:off x="4474958" y="1848635"/>
              <a:ext cx="1691826" cy="32141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7F854D19-29D6-CFB5-006B-4C962E08FD0A}"/>
                </a:ext>
              </a:extLst>
            </p:cNvPr>
            <p:cNvCxnSpPr>
              <a:cxnSpLocks/>
              <a:stCxn id="29" idx="6"/>
              <a:endCxn id="31" idx="2"/>
            </p:cNvCxnSpPr>
            <p:nvPr/>
          </p:nvCxnSpPr>
          <p:spPr>
            <a:xfrm flipV="1">
              <a:off x="4474959" y="1848635"/>
              <a:ext cx="1691825" cy="36365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AC014BF8-76BC-0F63-261D-6803D14CF3A0}"/>
                </a:ext>
              </a:extLst>
            </p:cNvPr>
            <p:cNvCxnSpPr>
              <a:stCxn id="30" idx="6"/>
              <a:endCxn id="33" idx="2"/>
            </p:cNvCxnSpPr>
            <p:nvPr/>
          </p:nvCxnSpPr>
          <p:spPr>
            <a:xfrm>
              <a:off x="4453724" y="1378993"/>
              <a:ext cx="1713060" cy="1834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F0FEAF67-331F-E44A-5A85-8FFDB639BE9B}"/>
                </a:ext>
              </a:extLst>
            </p:cNvPr>
            <p:cNvCxnSpPr>
              <a:stCxn id="30" idx="6"/>
              <a:endCxn id="34" idx="2"/>
            </p:cNvCxnSpPr>
            <p:nvPr/>
          </p:nvCxnSpPr>
          <p:spPr>
            <a:xfrm>
              <a:off x="4453724" y="1378993"/>
              <a:ext cx="1691826" cy="3201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7879800D-3E2A-957C-4065-A44C017C0673}"/>
                </a:ext>
              </a:extLst>
            </p:cNvPr>
            <p:cNvCxnSpPr>
              <a:stCxn id="20" idx="6"/>
              <a:endCxn id="33" idx="2"/>
            </p:cNvCxnSpPr>
            <p:nvPr/>
          </p:nvCxnSpPr>
          <p:spPr>
            <a:xfrm>
              <a:off x="4453724" y="1801407"/>
              <a:ext cx="1713060" cy="14121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711E7B4E-C2E2-3E34-9CA6-7A471B4315D7}"/>
                </a:ext>
              </a:extLst>
            </p:cNvPr>
            <p:cNvCxnSpPr>
              <a:stCxn id="20" idx="6"/>
              <a:endCxn id="34" idx="2"/>
            </p:cNvCxnSpPr>
            <p:nvPr/>
          </p:nvCxnSpPr>
          <p:spPr>
            <a:xfrm>
              <a:off x="4453724" y="1801407"/>
              <a:ext cx="1691826" cy="2779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CEF280-3714-81E7-C9BF-D4662982EF2E}"/>
                </a:ext>
              </a:extLst>
            </p:cNvPr>
            <p:cNvCxnSpPr>
              <a:stCxn id="22" idx="6"/>
              <a:endCxn id="33" idx="2"/>
            </p:cNvCxnSpPr>
            <p:nvPr/>
          </p:nvCxnSpPr>
          <p:spPr>
            <a:xfrm>
              <a:off x="4474961" y="2286928"/>
              <a:ext cx="1691823" cy="92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F5459BC2-48A2-31E6-2737-3E3C1031D163}"/>
                </a:ext>
              </a:extLst>
            </p:cNvPr>
            <p:cNvCxnSpPr>
              <a:stCxn id="23" idx="6"/>
              <a:endCxn id="33" idx="2"/>
            </p:cNvCxnSpPr>
            <p:nvPr/>
          </p:nvCxnSpPr>
          <p:spPr>
            <a:xfrm>
              <a:off x="4474960" y="2740482"/>
              <a:ext cx="1691824" cy="4731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46C2D088-615B-98BF-DCC9-0E20F7404B07}"/>
                </a:ext>
              </a:extLst>
            </p:cNvPr>
            <p:cNvCxnSpPr>
              <a:stCxn id="24" idx="6"/>
              <a:endCxn id="33" idx="2"/>
            </p:cNvCxnSpPr>
            <p:nvPr/>
          </p:nvCxnSpPr>
          <p:spPr>
            <a:xfrm flipV="1">
              <a:off x="4474959" y="3213594"/>
              <a:ext cx="1691825" cy="76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E6E60D09-40BE-BF71-D8E4-FFCD6893EC71}"/>
                </a:ext>
              </a:extLst>
            </p:cNvPr>
            <p:cNvCxnSpPr>
              <a:stCxn id="25" idx="6"/>
              <a:endCxn id="33" idx="2"/>
            </p:cNvCxnSpPr>
            <p:nvPr/>
          </p:nvCxnSpPr>
          <p:spPr>
            <a:xfrm flipV="1">
              <a:off x="4474961" y="3213594"/>
              <a:ext cx="1691823" cy="46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0151C684-AD9D-66FE-CD14-7A4879F43C22}"/>
                </a:ext>
              </a:extLst>
            </p:cNvPr>
            <p:cNvCxnSpPr>
              <a:stCxn id="26" idx="6"/>
              <a:endCxn id="33" idx="2"/>
            </p:cNvCxnSpPr>
            <p:nvPr/>
          </p:nvCxnSpPr>
          <p:spPr>
            <a:xfrm flipV="1">
              <a:off x="4474961" y="3213594"/>
              <a:ext cx="1691823" cy="94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BB19EC32-108A-FF4D-1354-0FCFF9270E88}"/>
                </a:ext>
              </a:extLst>
            </p:cNvPr>
            <p:cNvCxnSpPr>
              <a:stCxn id="27" idx="6"/>
              <a:endCxn id="33" idx="2"/>
            </p:cNvCxnSpPr>
            <p:nvPr/>
          </p:nvCxnSpPr>
          <p:spPr>
            <a:xfrm flipV="1">
              <a:off x="4453723" y="3213594"/>
              <a:ext cx="1713061" cy="139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AA3FEDF5-084C-5B06-A00B-54B82A612898}"/>
                </a:ext>
              </a:extLst>
            </p:cNvPr>
            <p:cNvCxnSpPr>
              <a:stCxn id="28" idx="6"/>
              <a:endCxn id="33" idx="2"/>
            </p:cNvCxnSpPr>
            <p:nvPr/>
          </p:nvCxnSpPr>
          <p:spPr>
            <a:xfrm flipV="1">
              <a:off x="4474958" y="3213594"/>
              <a:ext cx="1691826" cy="18491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3C057C9A-063F-10EA-CD03-1C9727D3060C}"/>
                </a:ext>
              </a:extLst>
            </p:cNvPr>
            <p:cNvCxnSpPr>
              <a:cxnSpLocks/>
              <a:stCxn id="29" idx="6"/>
              <a:endCxn id="33" idx="2"/>
            </p:cNvCxnSpPr>
            <p:nvPr/>
          </p:nvCxnSpPr>
          <p:spPr>
            <a:xfrm flipV="1">
              <a:off x="4474959" y="3213594"/>
              <a:ext cx="1691824" cy="2271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75F6D725-BB57-4F0A-ADEB-9A9DE1627499}"/>
                </a:ext>
              </a:extLst>
            </p:cNvPr>
            <p:cNvCxnSpPr>
              <a:stCxn id="23" idx="6"/>
              <a:endCxn id="34" idx="2"/>
            </p:cNvCxnSpPr>
            <p:nvPr/>
          </p:nvCxnSpPr>
          <p:spPr>
            <a:xfrm>
              <a:off x="4474960" y="2740482"/>
              <a:ext cx="1670590" cy="1840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1CE32121-75A7-7BF7-098C-028A215D0095}"/>
                </a:ext>
              </a:extLst>
            </p:cNvPr>
            <p:cNvCxnSpPr>
              <a:stCxn id="24" idx="6"/>
              <a:endCxn id="34" idx="2"/>
            </p:cNvCxnSpPr>
            <p:nvPr/>
          </p:nvCxnSpPr>
          <p:spPr>
            <a:xfrm>
              <a:off x="4474959" y="3221285"/>
              <a:ext cx="1670591" cy="13592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4F6B583-7BF5-5E21-A7A5-1C39A7769DBE}"/>
                </a:ext>
              </a:extLst>
            </p:cNvPr>
            <p:cNvCxnSpPr>
              <a:stCxn id="25" idx="6"/>
              <a:endCxn id="34" idx="2"/>
            </p:cNvCxnSpPr>
            <p:nvPr/>
          </p:nvCxnSpPr>
          <p:spPr>
            <a:xfrm>
              <a:off x="4474961" y="3674839"/>
              <a:ext cx="1670589" cy="9056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A651148C-CD1A-BC13-70B0-2D5BCF5392E8}"/>
                </a:ext>
              </a:extLst>
            </p:cNvPr>
            <p:cNvCxnSpPr>
              <a:stCxn id="26" idx="6"/>
              <a:endCxn id="34" idx="2"/>
            </p:cNvCxnSpPr>
            <p:nvPr/>
          </p:nvCxnSpPr>
          <p:spPr>
            <a:xfrm>
              <a:off x="4474961" y="4155642"/>
              <a:ext cx="1670589" cy="4248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24D64E4-0BF5-5B5B-BD04-F1F6A778DD3E}"/>
                </a:ext>
              </a:extLst>
            </p:cNvPr>
            <p:cNvCxnSpPr>
              <a:stCxn id="27" idx="6"/>
              <a:endCxn id="34" idx="2"/>
            </p:cNvCxnSpPr>
            <p:nvPr/>
          </p:nvCxnSpPr>
          <p:spPr>
            <a:xfrm flipV="1">
              <a:off x="4453723" y="4580528"/>
              <a:ext cx="1691827" cy="286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F640A1BD-269E-A8D5-50DE-DEFE09D6CEB3}"/>
                </a:ext>
              </a:extLst>
            </p:cNvPr>
            <p:cNvCxnSpPr>
              <a:stCxn id="28" idx="6"/>
              <a:endCxn id="34" idx="2"/>
            </p:cNvCxnSpPr>
            <p:nvPr/>
          </p:nvCxnSpPr>
          <p:spPr>
            <a:xfrm flipV="1">
              <a:off x="4474958" y="4580528"/>
              <a:ext cx="1670592" cy="482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C3A4DAC0-78DB-08C6-6F8F-1D61694EF2D6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 flipV="1">
              <a:off x="4474959" y="4580528"/>
              <a:ext cx="1670591" cy="9046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291A145-2F84-CCEE-A45A-2DC06931B5E3}"/>
                </a:ext>
              </a:extLst>
            </p:cNvPr>
            <p:cNvCxnSpPr>
              <a:stCxn id="22" idx="6"/>
              <a:endCxn id="34" idx="2"/>
            </p:cNvCxnSpPr>
            <p:nvPr/>
          </p:nvCxnSpPr>
          <p:spPr>
            <a:xfrm>
              <a:off x="4474961" y="2286928"/>
              <a:ext cx="1670588" cy="2293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5B74700-7E93-2A3D-66C1-E8E84AE6F95B}"/>
              </a:ext>
            </a:extLst>
          </p:cNvPr>
          <p:cNvSpPr txBox="1"/>
          <p:nvPr/>
        </p:nvSpPr>
        <p:spPr>
          <a:xfrm>
            <a:off x="319474" y="1406456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每篇论文需要被评审的次数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2956C7-AFC7-6127-7DCA-F37221CBAEE9}"/>
              </a:ext>
            </a:extLst>
          </p:cNvPr>
          <p:cNvCxnSpPr>
            <a:cxnSpLocks/>
          </p:cNvCxnSpPr>
          <p:nvPr/>
        </p:nvCxnSpPr>
        <p:spPr>
          <a:xfrm>
            <a:off x="2236592" y="1771784"/>
            <a:ext cx="714931" cy="28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6D003DF-91FA-96B8-54FE-EDB084B690DE}"/>
              </a:ext>
            </a:extLst>
          </p:cNvPr>
          <p:cNvSpPr txBox="1"/>
          <p:nvPr/>
        </p:nvSpPr>
        <p:spPr>
          <a:xfrm>
            <a:off x="7670087" y="11390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是否被评审</a:t>
            </a:r>
            <a:endParaRPr lang="en-US" altLang="zh-CN" sz="1800" dirty="0">
              <a:solidFill>
                <a:schemeClr val="accent3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CCD7697-1F2A-083E-AEE9-BCD1E5CF3845}"/>
              </a:ext>
            </a:extLst>
          </p:cNvPr>
          <p:cNvCxnSpPr/>
          <p:nvPr/>
        </p:nvCxnSpPr>
        <p:spPr>
          <a:xfrm flipH="1">
            <a:off x="5872065" y="1364202"/>
            <a:ext cx="1603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B2BBB57-A2FA-33DC-B3C2-E495F209A3CE}"/>
              </a:ext>
            </a:extLst>
          </p:cNvPr>
          <p:cNvSpPr txBox="1"/>
          <p:nvPr/>
        </p:nvSpPr>
        <p:spPr>
          <a:xfrm>
            <a:off x="9088016" y="211848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每个评审最多评审论文的数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9EC7A2C-595C-F296-9753-782595EA56D3}"/>
              </a:ext>
            </a:extLst>
          </p:cNvPr>
          <p:cNvCxnSpPr/>
          <p:nvPr/>
        </p:nvCxnSpPr>
        <p:spPr>
          <a:xfrm flipH="1">
            <a:off x="8016363" y="2242027"/>
            <a:ext cx="841498" cy="52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19" grpId="0" animBg="1"/>
      <p:bldP spid="35" grpId="0" animBg="1"/>
      <p:bldP spid="206" grpId="0"/>
      <p:bldP spid="207" grpId="0"/>
      <p:bldP spid="208" grpId="0"/>
      <p:bldP spid="209" grpId="0"/>
      <p:bldP spid="225" grpId="0" animBg="1"/>
      <p:bldP spid="226" grpId="0"/>
      <p:bldP spid="227" grpId="0" animBg="1"/>
      <p:bldP spid="228" grpId="0"/>
      <p:bldP spid="229" grpId="0" animBg="1"/>
      <p:bldP spid="230" grpId="0"/>
      <p:bldP spid="8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构建流网络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A2985891-E2AE-B5C0-F06E-60CB11FC0DB4}"/>
              </a:ext>
            </a:extLst>
          </p:cNvPr>
          <p:cNvGrpSpPr/>
          <p:nvPr/>
        </p:nvGrpSpPr>
        <p:grpSpPr>
          <a:xfrm>
            <a:off x="483029" y="1968477"/>
            <a:ext cx="4824014" cy="3261768"/>
            <a:chOff x="2649664" y="1857993"/>
            <a:chExt cx="6983186" cy="4685149"/>
          </a:xfrm>
        </p:grpSpPr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933196F-E9B8-26E3-0D76-5994F727D4EC}"/>
                </a:ext>
              </a:extLst>
            </p:cNvPr>
            <p:cNvSpPr txBox="1"/>
            <p:nvPr/>
          </p:nvSpPr>
          <p:spPr>
            <a:xfrm>
              <a:off x="4049849" y="185799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2"/>
                  </a:solidFill>
                  <a:effectLst/>
                  <a:latin typeface="+mn-ea"/>
                  <a:cs typeface="Times New Roman" panose="02020603050405020304" pitchFamily="18" charset="0"/>
                </a:rPr>
                <a:t>论文</a:t>
              </a:r>
            </a:p>
          </p:txBody>
        </p: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EFC7159-784B-FA9A-040D-DAFD3758CEB7}"/>
                </a:ext>
              </a:extLst>
            </p:cNvPr>
            <p:cNvGrpSpPr/>
            <p:nvPr/>
          </p:nvGrpSpPr>
          <p:grpSpPr>
            <a:xfrm>
              <a:off x="2649664" y="2321309"/>
              <a:ext cx="6983186" cy="4221833"/>
              <a:chOff x="1103086" y="1599417"/>
              <a:chExt cx="8040915" cy="5048157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638B8EE-8FFA-4916-F041-11150940D5D4}"/>
                  </a:ext>
                </a:extLst>
              </p:cNvPr>
              <p:cNvSpPr/>
              <p:nvPr/>
            </p:nvSpPr>
            <p:spPr>
              <a:xfrm>
                <a:off x="1103086" y="3272971"/>
                <a:ext cx="1034143" cy="95794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源点</a:t>
                </a:r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6956187F-8EE4-4545-8E70-46EA6B31384E}"/>
                  </a:ext>
                </a:extLst>
              </p:cNvPr>
              <p:cNvGrpSpPr/>
              <p:nvPr/>
            </p:nvGrpSpPr>
            <p:grpSpPr>
              <a:xfrm>
                <a:off x="3026227" y="1599417"/>
                <a:ext cx="435430" cy="5048157"/>
                <a:chOff x="2830285" y="1279478"/>
                <a:chExt cx="435430" cy="557852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5BA31E44-CE16-A29A-34F0-6355C36B017D}"/>
                    </a:ext>
                  </a:extLst>
                </p:cNvPr>
                <p:cNvSpPr/>
                <p:nvPr/>
              </p:nvSpPr>
              <p:spPr>
                <a:xfrm>
                  <a:off x="2830286" y="1809843"/>
                  <a:ext cx="413657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B8045C96-0463-2760-98AD-8970D6E5F294}"/>
                    </a:ext>
                  </a:extLst>
                </p:cNvPr>
                <p:cNvSpPr/>
                <p:nvPr/>
              </p:nvSpPr>
              <p:spPr>
                <a:xfrm>
                  <a:off x="2852058" y="2419443"/>
                  <a:ext cx="413657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5FBBBDD3-A838-DD84-AC87-9D0DCCB2C0FE}"/>
                    </a:ext>
                  </a:extLst>
                </p:cNvPr>
                <p:cNvSpPr/>
                <p:nvPr/>
              </p:nvSpPr>
              <p:spPr>
                <a:xfrm>
                  <a:off x="2852057" y="2988906"/>
                  <a:ext cx="413657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460D72CF-AAD2-AFA7-7752-F7EC5CF62937}"/>
                    </a:ext>
                  </a:extLst>
                </p:cNvPr>
                <p:cNvSpPr/>
                <p:nvPr/>
              </p:nvSpPr>
              <p:spPr>
                <a:xfrm>
                  <a:off x="2852056" y="3592582"/>
                  <a:ext cx="413657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DEAA4ED7-BEA2-F2D6-8BB6-1A2F8755FE17}"/>
                    </a:ext>
                  </a:extLst>
                </p:cNvPr>
                <p:cNvSpPr/>
                <p:nvPr/>
              </p:nvSpPr>
              <p:spPr>
                <a:xfrm>
                  <a:off x="2852058" y="4162045"/>
                  <a:ext cx="413657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F7A790C3-A266-01FA-FD6E-63F169098280}"/>
                    </a:ext>
                  </a:extLst>
                </p:cNvPr>
                <p:cNvSpPr/>
                <p:nvPr/>
              </p:nvSpPr>
              <p:spPr>
                <a:xfrm>
                  <a:off x="2852058" y="4765721"/>
                  <a:ext cx="413657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E3CADDF2-C049-0017-603F-3BE8B23084E5}"/>
                    </a:ext>
                  </a:extLst>
                </p:cNvPr>
                <p:cNvSpPr/>
                <p:nvPr/>
              </p:nvSpPr>
              <p:spPr>
                <a:xfrm>
                  <a:off x="2830285" y="5335184"/>
                  <a:ext cx="413657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8</a:t>
                  </a:r>
                  <a:endParaRPr lang="zh-CN" altLang="en-US" dirty="0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F4E2D6A-A43C-0946-2240-9AC62C758741}"/>
                    </a:ext>
                  </a:extLst>
                </p:cNvPr>
                <p:cNvSpPr/>
                <p:nvPr/>
              </p:nvSpPr>
              <p:spPr>
                <a:xfrm>
                  <a:off x="2852055" y="5904647"/>
                  <a:ext cx="413657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67428722-5A13-800C-41DF-A0C543323AD7}"/>
                    </a:ext>
                  </a:extLst>
                </p:cNvPr>
                <p:cNvSpPr/>
                <p:nvPr/>
              </p:nvSpPr>
              <p:spPr>
                <a:xfrm>
                  <a:off x="2852059" y="6435012"/>
                  <a:ext cx="413654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/>
                    <a:t>10</a:t>
                  </a:r>
                  <a:endParaRPr lang="zh-CN" altLang="en-US" sz="1600" dirty="0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63E0A68C-0310-680D-1219-C0B46D7DEF61}"/>
                    </a:ext>
                  </a:extLst>
                </p:cNvPr>
                <p:cNvSpPr/>
                <p:nvPr/>
              </p:nvSpPr>
              <p:spPr>
                <a:xfrm>
                  <a:off x="2830286" y="1279478"/>
                  <a:ext cx="413657" cy="4229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</p:grp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C7C69C77-6A67-47EA-7DA4-17BD2AE0C639}"/>
                  </a:ext>
                </a:extLst>
              </p:cNvPr>
              <p:cNvSpPr/>
              <p:nvPr/>
            </p:nvSpPr>
            <p:spPr>
              <a:xfrm>
                <a:off x="5196111" y="2019312"/>
                <a:ext cx="616858" cy="61018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0CB5C8E6-9ED1-8F19-C5FD-D4F7365DE953}"/>
                  </a:ext>
                </a:extLst>
              </p:cNvPr>
              <p:cNvSpPr/>
              <p:nvPr/>
            </p:nvSpPr>
            <p:spPr>
              <a:xfrm>
                <a:off x="5196111" y="3570164"/>
                <a:ext cx="616857" cy="61018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4FD0D04-2562-B11B-0985-B9F1087CA12B}"/>
                  </a:ext>
                </a:extLst>
              </p:cNvPr>
              <p:cNvSpPr/>
              <p:nvPr/>
            </p:nvSpPr>
            <p:spPr>
              <a:xfrm>
                <a:off x="5174342" y="5123258"/>
                <a:ext cx="616857" cy="61018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2FFCCC5-24B3-3FD0-9AC4-0ABB4955789C}"/>
                  </a:ext>
                </a:extLst>
              </p:cNvPr>
              <p:cNvSpPr/>
              <p:nvPr/>
            </p:nvSpPr>
            <p:spPr>
              <a:xfrm>
                <a:off x="8109858" y="3329153"/>
                <a:ext cx="1034143" cy="95794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汇点</a:t>
                </a: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EC08A7E-AFFD-45CC-B9F1-DEEC77C1F5F5}"/>
                  </a:ext>
                </a:extLst>
              </p:cNvPr>
              <p:cNvCxnSpPr>
                <a:stCxn id="19" idx="6"/>
                <a:endCxn id="30" idx="2"/>
              </p:cNvCxnSpPr>
              <p:nvPr/>
            </p:nvCxnSpPr>
            <p:spPr>
              <a:xfrm flipV="1">
                <a:off x="2137229" y="1790804"/>
                <a:ext cx="888999" cy="1961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8C0EABCF-69DB-C904-CD75-BE934D8EF3A2}"/>
                  </a:ext>
                </a:extLst>
              </p:cNvPr>
              <p:cNvCxnSpPr>
                <a:stCxn id="19" idx="6"/>
                <a:endCxn id="20" idx="2"/>
              </p:cNvCxnSpPr>
              <p:nvPr/>
            </p:nvCxnSpPr>
            <p:spPr>
              <a:xfrm flipV="1">
                <a:off x="2137229" y="2270746"/>
                <a:ext cx="888999" cy="1481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90E4A26F-8EAB-2192-DF32-3742626D96C4}"/>
                  </a:ext>
                </a:extLst>
              </p:cNvPr>
              <p:cNvCxnSpPr>
                <a:stCxn id="19" idx="6"/>
                <a:endCxn id="22" idx="2"/>
              </p:cNvCxnSpPr>
              <p:nvPr/>
            </p:nvCxnSpPr>
            <p:spPr>
              <a:xfrm flipV="1">
                <a:off x="2137229" y="2822389"/>
                <a:ext cx="910771" cy="929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85CEC27-03E3-857B-D404-153DD188B046}"/>
                  </a:ext>
                </a:extLst>
              </p:cNvPr>
              <p:cNvCxnSpPr>
                <a:stCxn id="19" idx="6"/>
                <a:endCxn id="23" idx="2"/>
              </p:cNvCxnSpPr>
              <p:nvPr/>
            </p:nvCxnSpPr>
            <p:spPr>
              <a:xfrm flipV="1">
                <a:off x="2137229" y="3337712"/>
                <a:ext cx="910770" cy="4142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E6F6A386-DBFE-1A1E-5997-8F58CC7C5AB6}"/>
                  </a:ext>
                </a:extLst>
              </p:cNvPr>
              <p:cNvCxnSpPr>
                <a:stCxn id="19" idx="6"/>
                <a:endCxn id="24" idx="2"/>
              </p:cNvCxnSpPr>
              <p:nvPr/>
            </p:nvCxnSpPr>
            <p:spPr>
              <a:xfrm>
                <a:off x="2137229" y="3751943"/>
                <a:ext cx="910769" cy="1320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5A512060-3C14-507D-7637-2698E1A1C085}"/>
                  </a:ext>
                </a:extLst>
              </p:cNvPr>
              <p:cNvCxnSpPr>
                <a:stCxn id="19" idx="6"/>
                <a:endCxn id="25" idx="2"/>
              </p:cNvCxnSpPr>
              <p:nvPr/>
            </p:nvCxnSpPr>
            <p:spPr>
              <a:xfrm>
                <a:off x="2137229" y="3751943"/>
                <a:ext cx="910771" cy="647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791226F7-A260-291F-956D-71DB69508C9C}"/>
                  </a:ext>
                </a:extLst>
              </p:cNvPr>
              <p:cNvCxnSpPr>
                <a:stCxn id="19" idx="6"/>
                <a:endCxn id="26" idx="2"/>
              </p:cNvCxnSpPr>
              <p:nvPr/>
            </p:nvCxnSpPr>
            <p:spPr>
              <a:xfrm>
                <a:off x="2137229" y="3751943"/>
                <a:ext cx="910771" cy="1193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18966E81-F245-3DFF-291F-94EF6BF4DA00}"/>
                  </a:ext>
                </a:extLst>
              </p:cNvPr>
              <p:cNvCxnSpPr>
                <a:stCxn id="19" idx="6"/>
                <a:endCxn id="27" idx="2"/>
              </p:cNvCxnSpPr>
              <p:nvPr/>
            </p:nvCxnSpPr>
            <p:spPr>
              <a:xfrm>
                <a:off x="2137229" y="3751943"/>
                <a:ext cx="888998" cy="17089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81E7418B-400E-D352-6D4F-C0E308971445}"/>
                  </a:ext>
                </a:extLst>
              </p:cNvPr>
              <p:cNvCxnSpPr>
                <a:stCxn id="19" idx="6"/>
                <a:endCxn id="28" idx="2"/>
              </p:cNvCxnSpPr>
              <p:nvPr/>
            </p:nvCxnSpPr>
            <p:spPr>
              <a:xfrm>
                <a:off x="2137229" y="3751943"/>
                <a:ext cx="910768" cy="2224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D1ECB3D6-AA03-7E26-AF08-6B4D46C5F5C6}"/>
                  </a:ext>
                </a:extLst>
              </p:cNvPr>
              <p:cNvCxnSpPr>
                <a:cxnSpLocks/>
                <a:stCxn id="19" idx="6"/>
                <a:endCxn id="29" idx="2"/>
              </p:cNvCxnSpPr>
              <p:nvPr/>
            </p:nvCxnSpPr>
            <p:spPr>
              <a:xfrm>
                <a:off x="2137229" y="3751944"/>
                <a:ext cx="910772" cy="2704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D17EC9B8-DDFD-001B-E811-C8E50B8E9DF7}"/>
                  </a:ext>
                </a:extLst>
              </p:cNvPr>
              <p:cNvCxnSpPr>
                <a:stCxn id="30" idx="6"/>
                <a:endCxn id="31" idx="2"/>
              </p:cNvCxnSpPr>
              <p:nvPr/>
            </p:nvCxnSpPr>
            <p:spPr>
              <a:xfrm>
                <a:off x="3439885" y="1790804"/>
                <a:ext cx="1756226" cy="533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2DD62135-5C86-E450-CAE3-2A90C9F0A5A7}"/>
                  </a:ext>
                </a:extLst>
              </p:cNvPr>
              <p:cNvCxnSpPr>
                <a:stCxn id="20" idx="6"/>
                <a:endCxn id="31" idx="2"/>
              </p:cNvCxnSpPr>
              <p:nvPr/>
            </p:nvCxnSpPr>
            <p:spPr>
              <a:xfrm>
                <a:off x="3439885" y="2270746"/>
                <a:ext cx="1756226" cy="53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2E1EFE66-39C7-1A0B-152B-36FEA339F271}"/>
                  </a:ext>
                </a:extLst>
              </p:cNvPr>
              <p:cNvCxnSpPr>
                <a:stCxn id="22" idx="6"/>
                <a:endCxn id="31" idx="2"/>
              </p:cNvCxnSpPr>
              <p:nvPr/>
            </p:nvCxnSpPr>
            <p:spPr>
              <a:xfrm flipV="1">
                <a:off x="3461657" y="2324405"/>
                <a:ext cx="1734454" cy="497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D5B7E4BD-55B5-47E3-71FE-215B0B23AE1E}"/>
                  </a:ext>
                </a:extLst>
              </p:cNvPr>
              <p:cNvCxnSpPr>
                <a:stCxn id="23" idx="6"/>
                <a:endCxn id="31" idx="2"/>
              </p:cNvCxnSpPr>
              <p:nvPr/>
            </p:nvCxnSpPr>
            <p:spPr>
              <a:xfrm flipV="1">
                <a:off x="3461656" y="2324405"/>
                <a:ext cx="1734455" cy="1013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4AB43BAA-59A7-0561-2C04-2294119E5456}"/>
                  </a:ext>
                </a:extLst>
              </p:cNvPr>
              <p:cNvCxnSpPr>
                <a:stCxn id="24" idx="6"/>
                <a:endCxn id="31" idx="2"/>
              </p:cNvCxnSpPr>
              <p:nvPr/>
            </p:nvCxnSpPr>
            <p:spPr>
              <a:xfrm flipV="1">
                <a:off x="3461655" y="2324405"/>
                <a:ext cx="1734456" cy="15595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3CAADDAE-43EC-470C-D4D5-38079AC414ED}"/>
                  </a:ext>
                </a:extLst>
              </p:cNvPr>
              <p:cNvCxnSpPr>
                <a:stCxn id="25" idx="6"/>
                <a:endCxn id="31" idx="2"/>
              </p:cNvCxnSpPr>
              <p:nvPr/>
            </p:nvCxnSpPr>
            <p:spPr>
              <a:xfrm flipV="1">
                <a:off x="3461657" y="2324405"/>
                <a:ext cx="1734454" cy="2074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0AEA096-92DC-CA6E-3038-C392EAED233E}"/>
                  </a:ext>
                </a:extLst>
              </p:cNvPr>
              <p:cNvCxnSpPr>
                <a:stCxn id="26" idx="6"/>
                <a:endCxn id="31" idx="2"/>
              </p:cNvCxnSpPr>
              <p:nvPr/>
            </p:nvCxnSpPr>
            <p:spPr>
              <a:xfrm flipV="1">
                <a:off x="3461657" y="2324405"/>
                <a:ext cx="1734454" cy="262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DDE3C591-A97F-735F-618A-DF72CA73C136}"/>
                  </a:ext>
                </a:extLst>
              </p:cNvPr>
              <p:cNvCxnSpPr>
                <a:stCxn id="27" idx="6"/>
                <a:endCxn id="31" idx="2"/>
              </p:cNvCxnSpPr>
              <p:nvPr/>
            </p:nvCxnSpPr>
            <p:spPr>
              <a:xfrm flipV="1">
                <a:off x="3439884" y="2324405"/>
                <a:ext cx="1756227" cy="3136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C3A770A6-05B7-9242-B02B-FED653975189}"/>
                  </a:ext>
                </a:extLst>
              </p:cNvPr>
              <p:cNvCxnSpPr>
                <a:stCxn id="28" idx="6"/>
                <a:endCxn id="31" idx="2"/>
              </p:cNvCxnSpPr>
              <p:nvPr/>
            </p:nvCxnSpPr>
            <p:spPr>
              <a:xfrm flipV="1">
                <a:off x="3461654" y="2324405"/>
                <a:ext cx="1734457" cy="36518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7F854D19-29D6-CFB5-006B-4C962E08FD0A}"/>
                  </a:ext>
                </a:extLst>
              </p:cNvPr>
              <p:cNvCxnSpPr>
                <a:cxnSpLocks/>
                <a:stCxn id="29" idx="6"/>
                <a:endCxn id="31" idx="2"/>
              </p:cNvCxnSpPr>
              <p:nvPr/>
            </p:nvCxnSpPr>
            <p:spPr>
              <a:xfrm flipV="1">
                <a:off x="3461655" y="2324405"/>
                <a:ext cx="1734456" cy="413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AC014BF8-76BC-0F63-261D-6803D14CF3A0}"/>
                  </a:ext>
                </a:extLst>
              </p:cNvPr>
              <p:cNvCxnSpPr>
                <a:stCxn id="30" idx="6"/>
                <a:endCxn id="33" idx="2"/>
              </p:cNvCxnSpPr>
              <p:nvPr/>
            </p:nvCxnSpPr>
            <p:spPr>
              <a:xfrm>
                <a:off x="3439885" y="1790804"/>
                <a:ext cx="1756226" cy="2084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F0FEAF67-331F-E44A-5A85-8FFDB639BE9B}"/>
                  </a:ext>
                </a:extLst>
              </p:cNvPr>
              <p:cNvCxnSpPr>
                <a:stCxn id="30" idx="6"/>
                <a:endCxn id="34" idx="2"/>
              </p:cNvCxnSpPr>
              <p:nvPr/>
            </p:nvCxnSpPr>
            <p:spPr>
              <a:xfrm>
                <a:off x="3439885" y="1790804"/>
                <a:ext cx="1734457" cy="36375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7879800D-3E2A-957C-4065-A44C017C0673}"/>
                  </a:ext>
                </a:extLst>
              </p:cNvPr>
              <p:cNvCxnSpPr>
                <a:stCxn id="20" idx="6"/>
                <a:endCxn id="33" idx="2"/>
              </p:cNvCxnSpPr>
              <p:nvPr/>
            </p:nvCxnSpPr>
            <p:spPr>
              <a:xfrm>
                <a:off x="3439885" y="2270746"/>
                <a:ext cx="1756226" cy="1604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711E7B4E-C2E2-3E34-9CA6-7A471B4315D7}"/>
                  </a:ext>
                </a:extLst>
              </p:cNvPr>
              <p:cNvCxnSpPr>
                <a:stCxn id="20" idx="6"/>
                <a:endCxn id="34" idx="2"/>
              </p:cNvCxnSpPr>
              <p:nvPr/>
            </p:nvCxnSpPr>
            <p:spPr>
              <a:xfrm>
                <a:off x="3439885" y="2270746"/>
                <a:ext cx="1734457" cy="3157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43CEF280-3714-81E7-C9BF-D4662982EF2E}"/>
                  </a:ext>
                </a:extLst>
              </p:cNvPr>
              <p:cNvCxnSpPr>
                <a:stCxn id="22" idx="6"/>
                <a:endCxn id="33" idx="2"/>
              </p:cNvCxnSpPr>
              <p:nvPr/>
            </p:nvCxnSpPr>
            <p:spPr>
              <a:xfrm>
                <a:off x="3461657" y="2822389"/>
                <a:ext cx="1734454" cy="10528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F5459BC2-48A2-31E6-2737-3E3C1031D163}"/>
                  </a:ext>
                </a:extLst>
              </p:cNvPr>
              <p:cNvCxnSpPr>
                <a:stCxn id="23" idx="6"/>
                <a:endCxn id="33" idx="2"/>
              </p:cNvCxnSpPr>
              <p:nvPr/>
            </p:nvCxnSpPr>
            <p:spPr>
              <a:xfrm>
                <a:off x="3461656" y="3337712"/>
                <a:ext cx="1734455" cy="537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46C2D088-615B-98BF-DCC9-0E20F7404B07}"/>
                  </a:ext>
                </a:extLst>
              </p:cNvPr>
              <p:cNvCxnSpPr>
                <a:stCxn id="24" idx="6"/>
                <a:endCxn id="33" idx="2"/>
              </p:cNvCxnSpPr>
              <p:nvPr/>
            </p:nvCxnSpPr>
            <p:spPr>
              <a:xfrm flipV="1">
                <a:off x="3461655" y="3875257"/>
                <a:ext cx="1734456" cy="8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E6E60D09-40BE-BF71-D8E4-FFCD6893EC71}"/>
                  </a:ext>
                </a:extLst>
              </p:cNvPr>
              <p:cNvCxnSpPr>
                <a:stCxn id="25" idx="6"/>
                <a:endCxn id="33" idx="2"/>
              </p:cNvCxnSpPr>
              <p:nvPr/>
            </p:nvCxnSpPr>
            <p:spPr>
              <a:xfrm flipV="1">
                <a:off x="3461657" y="3875257"/>
                <a:ext cx="1734454" cy="5240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0151C684-AD9D-66FE-CD14-7A4879F43C22}"/>
                  </a:ext>
                </a:extLst>
              </p:cNvPr>
              <p:cNvCxnSpPr>
                <a:stCxn id="26" idx="6"/>
                <a:endCxn id="33" idx="2"/>
              </p:cNvCxnSpPr>
              <p:nvPr/>
            </p:nvCxnSpPr>
            <p:spPr>
              <a:xfrm flipV="1">
                <a:off x="3461657" y="3875257"/>
                <a:ext cx="1734454" cy="1070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BB19EC32-108A-FF4D-1354-0FCFF9270E88}"/>
                  </a:ext>
                </a:extLst>
              </p:cNvPr>
              <p:cNvCxnSpPr>
                <a:stCxn id="27" idx="6"/>
                <a:endCxn id="33" idx="2"/>
              </p:cNvCxnSpPr>
              <p:nvPr/>
            </p:nvCxnSpPr>
            <p:spPr>
              <a:xfrm flipV="1">
                <a:off x="3439884" y="3875257"/>
                <a:ext cx="1756227" cy="1585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AA3FEDF5-084C-5B06-A00B-54B82A612898}"/>
                  </a:ext>
                </a:extLst>
              </p:cNvPr>
              <p:cNvCxnSpPr>
                <a:stCxn id="28" idx="6"/>
                <a:endCxn id="33" idx="2"/>
              </p:cNvCxnSpPr>
              <p:nvPr/>
            </p:nvCxnSpPr>
            <p:spPr>
              <a:xfrm flipV="1">
                <a:off x="3461654" y="3875257"/>
                <a:ext cx="1734457" cy="21009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3C057C9A-063F-10EA-CD03-1C9727D3060C}"/>
                  </a:ext>
                </a:extLst>
              </p:cNvPr>
              <p:cNvCxnSpPr>
                <a:cxnSpLocks/>
                <a:stCxn id="29" idx="6"/>
                <a:endCxn id="33" idx="2"/>
              </p:cNvCxnSpPr>
              <p:nvPr/>
            </p:nvCxnSpPr>
            <p:spPr>
              <a:xfrm flipV="1">
                <a:off x="3461655" y="3875257"/>
                <a:ext cx="1734455" cy="2580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75F6D725-BB57-4F0A-ADEB-9A9DE1627499}"/>
                  </a:ext>
                </a:extLst>
              </p:cNvPr>
              <p:cNvCxnSpPr>
                <a:stCxn id="23" idx="6"/>
                <a:endCxn id="34" idx="2"/>
              </p:cNvCxnSpPr>
              <p:nvPr/>
            </p:nvCxnSpPr>
            <p:spPr>
              <a:xfrm>
                <a:off x="3461656" y="3337712"/>
                <a:ext cx="1712686" cy="2090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1CE32121-75A7-7BF7-098C-028A215D0095}"/>
                  </a:ext>
                </a:extLst>
              </p:cNvPr>
              <p:cNvCxnSpPr>
                <a:stCxn id="24" idx="6"/>
                <a:endCxn id="34" idx="2"/>
              </p:cNvCxnSpPr>
              <p:nvPr/>
            </p:nvCxnSpPr>
            <p:spPr>
              <a:xfrm>
                <a:off x="3461655" y="3883995"/>
                <a:ext cx="1712687" cy="1544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04F6B583-7BF5-5E21-A7A5-1C39A7769DBE}"/>
                  </a:ext>
                </a:extLst>
              </p:cNvPr>
              <p:cNvCxnSpPr>
                <a:stCxn id="25" idx="6"/>
                <a:endCxn id="34" idx="2"/>
              </p:cNvCxnSpPr>
              <p:nvPr/>
            </p:nvCxnSpPr>
            <p:spPr>
              <a:xfrm>
                <a:off x="3461657" y="4399318"/>
                <a:ext cx="1712685" cy="1029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A651148C-CD1A-BC13-70B0-2D5BCF5392E8}"/>
                  </a:ext>
                </a:extLst>
              </p:cNvPr>
              <p:cNvCxnSpPr>
                <a:stCxn id="26" idx="6"/>
                <a:endCxn id="34" idx="2"/>
              </p:cNvCxnSpPr>
              <p:nvPr/>
            </p:nvCxnSpPr>
            <p:spPr>
              <a:xfrm>
                <a:off x="3461657" y="4945601"/>
                <a:ext cx="1712685" cy="4827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324D64E4-0BF5-5B5B-BD04-F1F6A778DD3E}"/>
                  </a:ext>
                </a:extLst>
              </p:cNvPr>
              <p:cNvCxnSpPr>
                <a:stCxn id="27" idx="6"/>
                <a:endCxn id="34" idx="2"/>
              </p:cNvCxnSpPr>
              <p:nvPr/>
            </p:nvCxnSpPr>
            <p:spPr>
              <a:xfrm flipV="1">
                <a:off x="3439884" y="5428351"/>
                <a:ext cx="1734458" cy="325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F640A1BD-269E-A8D5-50DE-DEFE09D6CEB3}"/>
                  </a:ext>
                </a:extLst>
              </p:cNvPr>
              <p:cNvCxnSpPr>
                <a:stCxn id="28" idx="6"/>
                <a:endCxn id="34" idx="2"/>
              </p:cNvCxnSpPr>
              <p:nvPr/>
            </p:nvCxnSpPr>
            <p:spPr>
              <a:xfrm flipV="1">
                <a:off x="3461654" y="5428351"/>
                <a:ext cx="1712688" cy="547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C3A4DAC0-78DB-08C6-6F8F-1D61694EF2D6}"/>
                  </a:ext>
                </a:extLst>
              </p:cNvPr>
              <p:cNvCxnSpPr>
                <a:cxnSpLocks/>
                <a:stCxn id="29" idx="6"/>
                <a:endCxn id="34" idx="2"/>
              </p:cNvCxnSpPr>
              <p:nvPr/>
            </p:nvCxnSpPr>
            <p:spPr>
              <a:xfrm flipV="1">
                <a:off x="3461655" y="5428351"/>
                <a:ext cx="1712687" cy="1027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3C684A5D-480B-3AA2-1471-3C362B6E5761}"/>
                  </a:ext>
                </a:extLst>
              </p:cNvPr>
              <p:cNvCxnSpPr>
                <a:stCxn id="34" idx="6"/>
                <a:endCxn id="35" idx="2"/>
              </p:cNvCxnSpPr>
              <p:nvPr/>
            </p:nvCxnSpPr>
            <p:spPr>
              <a:xfrm flipV="1">
                <a:off x="5791199" y="3808125"/>
                <a:ext cx="2318659" cy="1620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BCFE85F2-5114-9110-16EF-45638344C321}"/>
                  </a:ext>
                </a:extLst>
              </p:cNvPr>
              <p:cNvCxnSpPr>
                <a:cxnSpLocks/>
                <a:stCxn id="31" idx="6"/>
                <a:endCxn id="35" idx="2"/>
              </p:cNvCxnSpPr>
              <p:nvPr/>
            </p:nvCxnSpPr>
            <p:spPr>
              <a:xfrm>
                <a:off x="5812969" y="2324405"/>
                <a:ext cx="2296890" cy="1483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9930D324-2DDC-B840-EFC0-4E889AD3111D}"/>
                  </a:ext>
                </a:extLst>
              </p:cNvPr>
              <p:cNvCxnSpPr>
                <a:stCxn id="33" idx="6"/>
                <a:endCxn id="35" idx="2"/>
              </p:cNvCxnSpPr>
              <p:nvPr/>
            </p:nvCxnSpPr>
            <p:spPr>
              <a:xfrm flipV="1">
                <a:off x="5812968" y="3808125"/>
                <a:ext cx="2296890" cy="671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1CED8888-B8AB-A07D-3D88-EEE602A42474}"/>
                </a:ext>
              </a:extLst>
            </p:cNvPr>
            <p:cNvSpPr txBox="1"/>
            <p:nvPr/>
          </p:nvSpPr>
          <p:spPr>
            <a:xfrm>
              <a:off x="6185373" y="186573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2"/>
                  </a:solidFill>
                  <a:effectLst/>
                  <a:latin typeface="+mn-ea"/>
                  <a:cs typeface="Times New Roman" panose="02020603050405020304" pitchFamily="18" charset="0"/>
                </a:rPr>
                <a:t>评审</a:t>
              </a: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1765845B-F379-5116-983F-9CB561900757}"/>
                </a:ext>
              </a:extLst>
            </p:cNvPr>
            <p:cNvSpPr txBox="1"/>
            <p:nvPr/>
          </p:nvSpPr>
          <p:spPr>
            <a:xfrm>
              <a:off x="3503701" y="2962291"/>
              <a:ext cx="261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a</a:t>
              </a:r>
              <a:endParaRPr lang="zh-CN" altLang="en-US" sz="18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A77C98F6-58FC-CBBC-4731-E454059C1107}"/>
                </a:ext>
              </a:extLst>
            </p:cNvPr>
            <p:cNvSpPr txBox="1"/>
            <p:nvPr/>
          </p:nvSpPr>
          <p:spPr>
            <a:xfrm>
              <a:off x="5301595" y="234053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0/1</a:t>
              </a:r>
              <a:endParaRPr lang="zh-CN" altLang="en-US" sz="18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62A812D7-5BE9-7EAA-65A7-61408530DE76}"/>
                </a:ext>
              </a:extLst>
            </p:cNvPr>
            <p:cNvSpPr txBox="1"/>
            <p:nvPr/>
          </p:nvSpPr>
          <p:spPr>
            <a:xfrm>
              <a:off x="7473678" y="315942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FF0000"/>
                  </a:solidFill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altLang="en-US" sz="18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9D45E5A-DBBE-359B-3AEA-A9B80EFFA8CC}"/>
              </a:ext>
            </a:extLst>
          </p:cNvPr>
          <p:cNvSpPr txBox="1"/>
          <p:nvPr/>
        </p:nvSpPr>
        <p:spPr>
          <a:xfrm>
            <a:off x="5689736" y="1995540"/>
            <a:ext cx="553810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kern="100" dirty="0">
                <a:solidFill>
                  <a:schemeClr val="tx2"/>
                </a:solidFill>
                <a:effectLst/>
                <a:latin typeface="+mn-ea"/>
              </a:rPr>
              <a:t>①每篇论文需要的评审数量要少于或等于评审的人数</a:t>
            </a:r>
            <a:endParaRPr lang="en-US" altLang="zh-CN" sz="1800" kern="100" dirty="0">
              <a:solidFill>
                <a:schemeClr val="tx2"/>
              </a:solidFill>
              <a:effectLst/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en-US" altLang="zh-CN" sz="1800" kern="100" dirty="0">
                <a:solidFill>
                  <a:schemeClr val="accent6"/>
                </a:solidFill>
                <a:effectLst/>
                <a:latin typeface="+mn-ea"/>
              </a:rPr>
              <a:t>a ≤ n</a:t>
            </a:r>
            <a:endParaRPr lang="zh-CN" altLang="zh-CN" sz="1800" kern="100" dirty="0">
              <a:solidFill>
                <a:schemeClr val="accent6"/>
              </a:solidFill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zh-CN" sz="1800" kern="100" dirty="0">
                <a:solidFill>
                  <a:schemeClr val="tx2"/>
                </a:solidFill>
                <a:effectLst/>
                <a:latin typeface="+mn-ea"/>
              </a:rPr>
              <a:t>②论文需要的评审总次数小于等于评审们最多能评审的数量</a:t>
            </a:r>
            <a:endParaRPr lang="en-US" altLang="zh-CN" sz="1800" kern="100" dirty="0">
              <a:solidFill>
                <a:schemeClr val="tx2"/>
              </a:solidFill>
              <a:effectLst/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zh-CN" sz="1800" kern="100" dirty="0">
                <a:solidFill>
                  <a:schemeClr val="tx2"/>
                </a:solidFill>
                <a:effectLst/>
                <a:latin typeface="+mn-ea"/>
              </a:rPr>
              <a:t>  </a:t>
            </a:r>
            <a:r>
              <a:rPr lang="en-US" altLang="zh-CN" sz="1800" kern="100" dirty="0">
                <a:solidFill>
                  <a:schemeClr val="accent6"/>
                </a:solidFill>
                <a:effectLst/>
                <a:latin typeface="+mn-ea"/>
              </a:rPr>
              <a:t>a </a:t>
            </a:r>
            <a:r>
              <a:rPr lang="zh-CN" altLang="zh-CN" sz="1800" kern="100" dirty="0">
                <a:solidFill>
                  <a:schemeClr val="accent6"/>
                </a:solidFill>
                <a:effectLst/>
                <a:latin typeface="+mn-ea"/>
              </a:rPr>
              <a:t>×</a:t>
            </a:r>
            <a:r>
              <a:rPr lang="en-US" altLang="zh-CN" sz="1800" kern="100" dirty="0">
                <a:solidFill>
                  <a:schemeClr val="accent6"/>
                </a:solidFill>
                <a:effectLst/>
                <a:latin typeface="+mn-ea"/>
              </a:rPr>
              <a:t> m ≤ </a:t>
            </a:r>
            <a:r>
              <a:rPr lang="en-US" altLang="zh-CN" kern="100" dirty="0">
                <a:solidFill>
                  <a:schemeClr val="accent6"/>
                </a:solidFill>
                <a:latin typeface="+mn-ea"/>
              </a:rPr>
              <a:t>b</a:t>
            </a:r>
            <a:r>
              <a:rPr lang="en-US" altLang="zh-CN" sz="1800" kern="100" dirty="0">
                <a:solidFill>
                  <a:schemeClr val="accent6"/>
                </a:solidFill>
                <a:effectLst/>
                <a:latin typeface="+mn-ea"/>
              </a:rPr>
              <a:t> </a:t>
            </a:r>
            <a:r>
              <a:rPr lang="zh-CN" altLang="zh-CN" sz="1800" kern="100" dirty="0">
                <a:solidFill>
                  <a:schemeClr val="accent6"/>
                </a:solidFill>
                <a:effectLst/>
                <a:latin typeface="+mn-ea"/>
              </a:rPr>
              <a:t>×</a:t>
            </a:r>
            <a:r>
              <a:rPr lang="en-US" altLang="zh-CN" sz="1800" kern="100" dirty="0">
                <a:solidFill>
                  <a:schemeClr val="accent6"/>
                </a:solidFill>
                <a:effectLst/>
                <a:latin typeface="+mn-ea"/>
              </a:rPr>
              <a:t> 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6A59DC-106E-7444-0EB3-2BD0DDC8846F}"/>
              </a:ext>
            </a:extLst>
          </p:cNvPr>
          <p:cNvSpPr txBox="1"/>
          <p:nvPr/>
        </p:nvSpPr>
        <p:spPr>
          <a:xfrm>
            <a:off x="5689736" y="14617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何时有可行方案？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DE80CD-A069-8F59-7F66-E2D2D289F341}"/>
              </a:ext>
            </a:extLst>
          </p:cNvPr>
          <p:cNvCxnSpPr>
            <a:stCxn id="22" idx="6"/>
            <a:endCxn id="34" idx="2"/>
          </p:cNvCxnSpPr>
          <p:nvPr/>
        </p:nvCxnSpPr>
        <p:spPr>
          <a:xfrm>
            <a:off x="1898015" y="3003091"/>
            <a:ext cx="1027497" cy="1517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DA0302B-5A6F-E92B-D9D1-9CAAF93703AD}"/>
              </a:ext>
            </a:extLst>
          </p:cNvPr>
          <p:cNvSpPr txBox="1"/>
          <p:nvPr/>
        </p:nvSpPr>
        <p:spPr>
          <a:xfrm>
            <a:off x="7721061" y="5118812"/>
            <a:ext cx="1667444" cy="3693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zh-CN" sz="1800" kern="100" dirty="0">
                <a:solidFill>
                  <a:schemeClr val="tx2"/>
                </a:solidFill>
                <a:effectLst/>
                <a:latin typeface="+mn-ea"/>
              </a:rPr>
              <a:t> </a:t>
            </a:r>
            <a:r>
              <a:rPr lang="en-US" altLang="zh-CN" sz="1800" kern="100" dirty="0">
                <a:solidFill>
                  <a:schemeClr val="accent6"/>
                </a:solidFill>
                <a:effectLst/>
                <a:latin typeface="+mn-ea"/>
              </a:rPr>
              <a:t>a </a:t>
            </a:r>
            <a:r>
              <a:rPr lang="zh-CN" altLang="zh-CN" sz="1800" kern="100" dirty="0">
                <a:solidFill>
                  <a:schemeClr val="accent6"/>
                </a:solidFill>
                <a:effectLst/>
                <a:latin typeface="+mn-ea"/>
              </a:rPr>
              <a:t>×</a:t>
            </a:r>
            <a:r>
              <a:rPr lang="en-US" altLang="zh-CN" sz="1800" kern="100" dirty="0">
                <a:solidFill>
                  <a:schemeClr val="accent6"/>
                </a:solidFill>
                <a:effectLst/>
                <a:latin typeface="+mn-ea"/>
              </a:rPr>
              <a:t> m = </a:t>
            </a:r>
            <a:r>
              <a:rPr lang="zh-CN" altLang="en-US" sz="1800" kern="100" dirty="0">
                <a:solidFill>
                  <a:schemeClr val="accent6"/>
                </a:solidFill>
                <a:effectLst/>
                <a:latin typeface="+mn-ea"/>
              </a:rPr>
              <a:t>最大流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7B75ED-C18C-C991-417C-5D8A53972F1A}"/>
              </a:ext>
            </a:extLst>
          </p:cNvPr>
          <p:cNvSpPr txBox="1"/>
          <p:nvPr/>
        </p:nvSpPr>
        <p:spPr>
          <a:xfrm>
            <a:off x="7484656" y="5988119"/>
            <a:ext cx="247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如何求最大流？</a:t>
            </a:r>
          </a:p>
        </p:txBody>
      </p:sp>
    </p:spTree>
    <p:extLst>
      <p:ext uri="{BB962C8B-B14F-4D97-AF65-F5344CB8AC3E}">
        <p14:creationId xmlns:p14="http://schemas.microsoft.com/office/powerpoint/2010/main" val="35824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353F4B"/>
                </a:solidFill>
                <a:latin typeface="+mj-ea"/>
              </a:rPr>
              <a:t> </a:t>
            </a:r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理论基础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44E36B-062D-5B67-0B11-DCB0F603C113}"/>
              </a:ext>
            </a:extLst>
          </p:cNvPr>
          <p:cNvSpPr txBox="1"/>
          <p:nvPr/>
        </p:nvSpPr>
        <p:spPr>
          <a:xfrm>
            <a:off x="1611085" y="1205159"/>
            <a:ext cx="6357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0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增广路径</a:t>
            </a:r>
            <a:r>
              <a:rPr lang="zh-CN" altLang="en-US" sz="20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：从源点到汇点的有向路径对应一条增广路径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C28EB0-1B80-FB3B-DD2E-80FEC03D69E6}"/>
              </a:ext>
            </a:extLst>
          </p:cNvPr>
          <p:cNvGrpSpPr/>
          <p:nvPr/>
        </p:nvGrpSpPr>
        <p:grpSpPr>
          <a:xfrm>
            <a:off x="497610" y="2181069"/>
            <a:ext cx="6234085" cy="2555368"/>
            <a:chOff x="497610" y="2181069"/>
            <a:chExt cx="6234085" cy="255536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95A1A1E-1209-10DE-157C-31545F49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10" y="2318971"/>
              <a:ext cx="2882680" cy="2035231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1C2E338-1701-CB46-9FCB-77682EBF5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4" y="2181069"/>
              <a:ext cx="2601061" cy="2035232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9BDAB8-E696-8749-5A9C-C938AC114326}"/>
                </a:ext>
              </a:extLst>
            </p:cNvPr>
            <p:cNvSpPr txBox="1"/>
            <p:nvPr/>
          </p:nvSpPr>
          <p:spPr>
            <a:xfrm>
              <a:off x="2618792" y="4367105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2"/>
                  </a:solidFill>
                  <a:effectLst/>
                  <a:latin typeface="+mn-ea"/>
                  <a:cs typeface="Times New Roman" panose="02020603050405020304" pitchFamily="18" charset="0"/>
                </a:rPr>
                <a:t>路径：</a:t>
              </a:r>
              <a:r>
                <a:rPr lang="en-US" altLang="zh-CN" sz="1800" dirty="0">
                  <a:solidFill>
                    <a:schemeClr val="tx2"/>
                  </a:solidFill>
                  <a:effectLst/>
                  <a:latin typeface="+mn-ea"/>
                  <a:cs typeface="Times New Roman" panose="02020603050405020304" pitchFamily="18" charset="0"/>
                </a:rPr>
                <a:t>1-&gt;2-&gt;3-&gt;4</a:t>
              </a:r>
              <a:endPara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39B42FC-DF1C-2C0A-E45A-458AAA82CC1E}"/>
              </a:ext>
            </a:extLst>
          </p:cNvPr>
          <p:cNvSpPr txBox="1"/>
          <p:nvPr/>
        </p:nvSpPr>
        <p:spPr>
          <a:xfrm>
            <a:off x="1767923" y="5085940"/>
            <a:ext cx="470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该条路径的</a:t>
            </a:r>
            <a:r>
              <a:rPr lang="zh-CN" altLang="en-US" dirty="0">
                <a:solidFill>
                  <a:schemeClr val="accent6"/>
                </a:solidFill>
                <a:latin typeface="+mn-ea"/>
                <a:cs typeface="Times New Roman" panose="02020603050405020304" pitchFamily="18" charset="0"/>
              </a:rPr>
              <a:t>最小权值</a:t>
            </a:r>
            <a:r>
              <a:rPr lang="zh-CN" altLang="en-US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认为该条路径的最大流</a:t>
            </a:r>
            <a:endParaRPr lang="zh-CN" altLang="en-US" sz="1800" dirty="0">
              <a:solidFill>
                <a:schemeClr val="accent3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173A5F-786A-5153-A6D3-5BAF2AB39478}"/>
              </a:ext>
            </a:extLst>
          </p:cNvPr>
          <p:cNvSpPr txBox="1"/>
          <p:nvPr/>
        </p:nvSpPr>
        <p:spPr>
          <a:xfrm>
            <a:off x="7258128" y="49357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最大流：</a:t>
            </a:r>
            <a:r>
              <a:rPr lang="en-US" altLang="zh-CN" sz="18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1800" dirty="0">
              <a:solidFill>
                <a:schemeClr val="accent6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乘号 29">
            <a:extLst>
              <a:ext uri="{FF2B5EF4-FFF2-40B4-BE49-F238E27FC236}">
                <a16:creationId xmlns:a16="http://schemas.microsoft.com/office/drawing/2014/main" id="{8899BA65-6B38-A19D-5BBF-B7261F6B4809}"/>
              </a:ext>
            </a:extLst>
          </p:cNvPr>
          <p:cNvSpPr/>
          <p:nvPr/>
        </p:nvSpPr>
        <p:spPr>
          <a:xfrm>
            <a:off x="8425136" y="4664248"/>
            <a:ext cx="839755" cy="913264"/>
          </a:xfrm>
          <a:prstGeom prst="mathMultiply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D434321-8255-3533-EA16-398937A93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106" y="1957931"/>
            <a:ext cx="2965772" cy="237261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B409A97-3EC7-9CDD-6EE0-11DB55341AD4}"/>
              </a:ext>
            </a:extLst>
          </p:cNvPr>
          <p:cNvSpPr txBox="1"/>
          <p:nvPr/>
        </p:nvSpPr>
        <p:spPr>
          <a:xfrm>
            <a:off x="9472999" y="491826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最大流：</a:t>
            </a:r>
            <a:r>
              <a:rPr lang="en-US" altLang="zh-CN" dirty="0">
                <a:solidFill>
                  <a:schemeClr val="accent6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1800" dirty="0">
              <a:solidFill>
                <a:schemeClr val="accent6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圆: 空心 34">
            <a:extLst>
              <a:ext uri="{FF2B5EF4-FFF2-40B4-BE49-F238E27FC236}">
                <a16:creationId xmlns:a16="http://schemas.microsoft.com/office/drawing/2014/main" id="{F2D1471C-BCEA-3FF4-270E-D6AD6F1A1608}"/>
              </a:ext>
            </a:extLst>
          </p:cNvPr>
          <p:cNvSpPr/>
          <p:nvPr/>
        </p:nvSpPr>
        <p:spPr>
          <a:xfrm>
            <a:off x="10744392" y="4806003"/>
            <a:ext cx="656528" cy="628399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2EB015-1F3C-F583-BB5C-E0FACD6733E1}"/>
              </a:ext>
            </a:extLst>
          </p:cNvPr>
          <p:cNvSpPr txBox="1"/>
          <p:nvPr/>
        </p:nvSpPr>
        <p:spPr>
          <a:xfrm>
            <a:off x="6731695" y="5821685"/>
            <a:ext cx="462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18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最大流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：每条增广</a:t>
            </a:r>
            <a:r>
              <a:rPr lang="zh-CN" altLang="en-US" sz="20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路径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上的最小权值之和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E46122-5ADC-0DEF-6617-7EA52B6EF739}"/>
              </a:ext>
            </a:extLst>
          </p:cNvPr>
          <p:cNvSpPr txBox="1"/>
          <p:nvPr/>
        </p:nvSpPr>
        <p:spPr>
          <a:xfrm>
            <a:off x="1297505" y="589117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000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关键边</a:t>
            </a:r>
            <a:r>
              <a:rPr lang="zh-CN" altLang="en-US" sz="2000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：该路径拥有最小权值的边</a:t>
            </a:r>
            <a:endParaRPr lang="zh-CN" altLang="en-US" sz="20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5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29" grpId="0"/>
      <p:bldP spid="30" grpId="0" animBg="1"/>
      <p:bldP spid="33" grpId="0"/>
      <p:bldP spid="35" grpId="0" animBg="1"/>
      <p:bldP spid="3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353F4B"/>
                </a:solidFill>
                <a:latin typeface="+mj-ea"/>
              </a:rPr>
              <a:t> </a:t>
            </a:r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理论基础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131AEE-B146-E304-181F-EA12FA50A6AE}"/>
              </a:ext>
            </a:extLst>
          </p:cNvPr>
          <p:cNvSpPr txBox="1"/>
          <p:nvPr/>
        </p:nvSpPr>
        <p:spPr>
          <a:xfrm>
            <a:off x="1468017" y="1113914"/>
            <a:ext cx="8178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⑤</a:t>
            </a:r>
            <a:r>
              <a:rPr lang="zh-CN" altLang="en-US" sz="20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残留网络</a:t>
            </a:r>
            <a:r>
              <a:rPr lang="zh-CN" altLang="en-US" sz="20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：通过添加反向边，给程序一个“后悔”的机会（流量退回）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9BDAB8-E696-8749-5A9C-C938AC114326}"/>
              </a:ext>
            </a:extLst>
          </p:cNvPr>
          <p:cNvSpPr txBox="1"/>
          <p:nvPr/>
        </p:nvSpPr>
        <p:spPr>
          <a:xfrm>
            <a:off x="611940" y="481195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路径：</a:t>
            </a:r>
            <a:r>
              <a:rPr lang="en-US" altLang="zh-CN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1-&gt;2-&gt;3-&gt;4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446BD8-448F-EF71-49D6-72BFFE3C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8" y="2267116"/>
            <a:ext cx="3261704" cy="23237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289FB1-B449-D39B-264E-146180558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32" y="2391523"/>
            <a:ext cx="2714953" cy="20749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8D35AF8-8331-C20A-9FF5-61D6ECEF9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061" y="2391523"/>
            <a:ext cx="2597660" cy="20204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A3FF25C-A660-33F6-47AB-41AA4D78FCA0}"/>
              </a:ext>
            </a:extLst>
          </p:cNvPr>
          <p:cNvSpPr txBox="1"/>
          <p:nvPr/>
        </p:nvSpPr>
        <p:spPr>
          <a:xfrm>
            <a:off x="4166127" y="47635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残留网络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FD9ED2-0D76-C4BF-86D6-2784BB3E7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389" y="2470114"/>
            <a:ext cx="2400048" cy="188067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CD74878-7F8C-1810-FAC1-526D03B9FA31}"/>
              </a:ext>
            </a:extLst>
          </p:cNvPr>
          <p:cNvSpPr txBox="1"/>
          <p:nvPr/>
        </p:nvSpPr>
        <p:spPr>
          <a:xfrm>
            <a:off x="6781348" y="47030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路径：</a:t>
            </a:r>
            <a:r>
              <a:rPr lang="en-US" altLang="zh-CN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1-&gt;3-&gt;</a:t>
            </a:r>
            <a:r>
              <a:rPr lang="en-US" altLang="zh-CN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-&gt;4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72D5C5D-973E-FFF7-08CA-60381C18DA4F}"/>
              </a:ext>
            </a:extLst>
          </p:cNvPr>
          <p:cNvSpPr txBox="1"/>
          <p:nvPr/>
        </p:nvSpPr>
        <p:spPr>
          <a:xfrm>
            <a:off x="10083415" y="47030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无增广路径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27E6A16-431A-606D-26CF-9F27AAA0D3C8}"/>
              </a:ext>
            </a:extLst>
          </p:cNvPr>
          <p:cNvSpPr txBox="1"/>
          <p:nvPr/>
        </p:nvSpPr>
        <p:spPr>
          <a:xfrm>
            <a:off x="4818208" y="5626227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最大流：</a:t>
            </a:r>
            <a:r>
              <a:rPr lang="en-US" altLang="zh-CN" sz="24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1+1=2</a:t>
            </a:r>
            <a:endParaRPr lang="zh-CN" altLang="en-US" sz="2400" dirty="0">
              <a:solidFill>
                <a:schemeClr val="accent6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31" grpId="0"/>
      <p:bldP spid="34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315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353F4B"/>
                </a:solidFill>
                <a:latin typeface="+mj-ea"/>
              </a:rPr>
              <a:t> Ford-Fulkerson</a:t>
            </a:r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方法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22759B-F17C-9270-F028-62A68DF0358D}"/>
              </a:ext>
            </a:extLst>
          </p:cNvPr>
          <p:cNvSpPr txBox="1"/>
          <p:nvPr/>
        </p:nvSpPr>
        <p:spPr>
          <a:xfrm>
            <a:off x="702785" y="1101192"/>
            <a:ext cx="4514377" cy="2783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chemeClr val="tx2"/>
                </a:solidFill>
                <a:effectLst/>
                <a:latin typeface="-apple-system"/>
              </a:rPr>
              <a:t>找到一条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增广路径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chemeClr val="tx2"/>
                </a:solidFill>
                <a:effectLst/>
                <a:latin typeface="-apple-system"/>
              </a:rPr>
              <a:t>求这条路径的最小权值（该路径最大流）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chemeClr val="tx2"/>
                </a:solidFill>
                <a:effectLst/>
                <a:latin typeface="-apple-system"/>
              </a:rPr>
              <a:t>更新权值并起来画出其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-apple-system"/>
              </a:rPr>
              <a:t>残留网络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chemeClr val="tx2"/>
                </a:solidFill>
                <a:effectLst/>
                <a:latin typeface="-apple-system"/>
              </a:rPr>
              <a:t>在残留网络中继续寻找增广路径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chemeClr val="tx2"/>
                </a:solidFill>
                <a:effectLst/>
                <a:latin typeface="-apple-system"/>
              </a:rPr>
              <a:t>重复以上步骤直到没有增广路径到汇点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8F722-B91F-309D-59B9-70A0B36ADD80}"/>
              </a:ext>
            </a:extLst>
          </p:cNvPr>
          <p:cNvSpPr txBox="1"/>
          <p:nvPr/>
        </p:nvSpPr>
        <p:spPr>
          <a:xfrm>
            <a:off x="6359019" y="1101192"/>
            <a:ext cx="42212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伪代码：</a:t>
            </a:r>
            <a:endParaRPr lang="en-US" altLang="zh-CN" sz="18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Ford-Fulkerson(</a:t>
            </a:r>
            <a:r>
              <a:rPr lang="en-US" altLang="zh-CN" dirty="0" err="1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G,s,t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for each edge(</a:t>
            </a:r>
            <a:r>
              <a:rPr lang="en-US" altLang="zh-CN" sz="1800" dirty="0" err="1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u,v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) in G.E</a:t>
            </a: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	(</a:t>
            </a:r>
            <a:r>
              <a:rPr lang="en-US" altLang="zh-CN" dirty="0" err="1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).f=0//</a:t>
            </a:r>
            <a:r>
              <a:rPr lang="zh-CN" altLang="en-US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初始化流</a:t>
            </a:r>
            <a:endParaRPr lang="en-US" altLang="zh-CN" dirty="0">
              <a:solidFill>
                <a:schemeClr val="accent3"/>
              </a:solidFill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while there exits a path p </a:t>
            </a: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cf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(p)=</a:t>
            </a:r>
            <a:r>
              <a:rPr lang="en-US" altLang="zh-CN" dirty="0" err="1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minF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路径上最小权值</a:t>
            </a:r>
            <a:endParaRPr lang="en-US" altLang="zh-CN" dirty="0">
              <a:solidFill>
                <a:schemeClr val="accent3"/>
              </a:solidFill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   	for each edge(</a:t>
            </a:r>
            <a:r>
              <a:rPr lang="en-US" altLang="zh-CN" sz="1800" dirty="0" err="1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u,v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) in p</a:t>
            </a: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	      if(</a:t>
            </a:r>
            <a:r>
              <a:rPr lang="en-US" altLang="zh-CN" dirty="0" err="1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) in E</a:t>
            </a:r>
          </a:p>
          <a:p>
            <a:pPr algn="l"/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	           (</a:t>
            </a:r>
            <a:r>
              <a:rPr lang="en-US" altLang="zh-CN" sz="1800" dirty="0" err="1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u,v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).f=(</a:t>
            </a:r>
            <a:r>
              <a:rPr lang="en-US" altLang="zh-CN" sz="1800" dirty="0" err="1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u,v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).</a:t>
            </a:r>
            <a:r>
              <a:rPr lang="en-US" altLang="zh-CN" sz="1800" dirty="0" err="1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f+cf</a:t>
            </a:r>
            <a:r>
              <a:rPr lang="en-US" altLang="zh-CN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(p)//</a:t>
            </a:r>
            <a:r>
              <a:rPr lang="zh-CN" altLang="en-US" sz="1800" dirty="0">
                <a:solidFill>
                  <a:schemeClr val="accent3"/>
                </a:solidFill>
                <a:effectLst/>
                <a:latin typeface="+mn-ea"/>
                <a:cs typeface="Times New Roman" panose="02020603050405020304" pitchFamily="18" charset="0"/>
              </a:rPr>
              <a:t>增广</a:t>
            </a:r>
            <a:endParaRPr lang="en-US" altLang="zh-CN" sz="1800" dirty="0">
              <a:solidFill>
                <a:schemeClr val="accent3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	      else (</a:t>
            </a:r>
            <a:r>
              <a:rPr lang="en-US" altLang="zh-CN" dirty="0" err="1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v,u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).f=(</a:t>
            </a:r>
            <a:r>
              <a:rPr lang="en-US" altLang="zh-CN" dirty="0" err="1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v,u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).f-</a:t>
            </a:r>
            <a:r>
              <a:rPr lang="en-US" altLang="zh-CN" dirty="0" err="1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cf</a:t>
            </a:r>
            <a:r>
              <a:rPr lang="en-US" altLang="zh-CN" dirty="0">
                <a:solidFill>
                  <a:schemeClr val="accent3"/>
                </a:solidFill>
                <a:latin typeface="+mn-ea"/>
                <a:cs typeface="Times New Roman" panose="02020603050405020304" pitchFamily="18" charset="0"/>
              </a:rPr>
              <a:t>(p)</a:t>
            </a:r>
            <a:endParaRPr lang="en-US" altLang="zh-CN" sz="1800" dirty="0">
              <a:solidFill>
                <a:schemeClr val="accent3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5E0170-4986-A81F-B5CF-3D5FE4037BA0}"/>
              </a:ext>
            </a:extLst>
          </p:cNvPr>
          <p:cNvSpPr txBox="1"/>
          <p:nvPr/>
        </p:nvSpPr>
        <p:spPr>
          <a:xfrm>
            <a:off x="1028707" y="4679694"/>
            <a:ext cx="3649040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chemeClr val="accent6"/>
                </a:solidFill>
                <a:effectLst/>
                <a:latin typeface="+mn-ea"/>
              </a:rPr>
              <a:t>Edmonds-Karp </a:t>
            </a:r>
            <a:r>
              <a:rPr lang="zh-CN" altLang="en-US" sz="2400" i="0" dirty="0">
                <a:solidFill>
                  <a:schemeClr val="accent6"/>
                </a:solidFill>
                <a:effectLst/>
                <a:latin typeface="+mn-ea"/>
              </a:rPr>
              <a:t>算法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实现</a:t>
            </a:r>
            <a:endParaRPr lang="en-US" altLang="zh-CN" sz="2400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sz="2000" i="0" dirty="0">
                <a:solidFill>
                  <a:schemeClr val="accent3"/>
                </a:solidFill>
                <a:effectLst/>
                <a:latin typeface="PingFang SC"/>
              </a:rPr>
              <a:t>（用</a:t>
            </a:r>
            <a:r>
              <a:rPr lang="en-US" altLang="zh-CN" sz="2000" i="0" dirty="0">
                <a:solidFill>
                  <a:schemeClr val="accent6"/>
                </a:solidFill>
                <a:effectLst/>
                <a:latin typeface="PingFang SC"/>
              </a:rPr>
              <a:t>BFS</a:t>
            </a:r>
            <a:r>
              <a:rPr lang="zh-CN" altLang="en-US" sz="2000" i="0" dirty="0">
                <a:solidFill>
                  <a:schemeClr val="accent3"/>
                </a:solidFill>
                <a:effectLst/>
                <a:latin typeface="PingFang SC"/>
              </a:rPr>
              <a:t>寻找选择增广路径）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B1ABA58-5972-9A61-900C-4C49128FD1C3}"/>
                  </a:ext>
                </a:extLst>
              </p:cNvPr>
              <p:cNvSpPr txBox="1"/>
              <p:nvPr/>
            </p:nvSpPr>
            <p:spPr>
              <a:xfrm>
                <a:off x="5694552" y="4433472"/>
                <a:ext cx="608630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dirty="0">
                    <a:solidFill>
                      <a:schemeClr val="accent6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时间复杂度：</a:t>
                </a:r>
                <a:endParaRPr lang="en-US" altLang="zh-CN" sz="1800" dirty="0">
                  <a:solidFill>
                    <a:schemeClr val="accent6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800" dirty="0">
                    <a:solidFill>
                      <a:schemeClr val="accent3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BFS</a:t>
                </a:r>
                <a:r>
                  <a:rPr lang="zh-CN" altLang="en-US" sz="1800" dirty="0">
                    <a:solidFill>
                      <a:schemeClr val="accent3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找一条增广路径</a:t>
                </a:r>
                <a:r>
                  <a:rPr lang="en-US" altLang="zh-CN" sz="1800" dirty="0">
                    <a:solidFill>
                      <a:schemeClr val="accent6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(E)</a:t>
                </a:r>
                <a:r>
                  <a:rPr lang="en-US" altLang="zh-CN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,</a:t>
                </a:r>
              </a:p>
              <a:p>
                <a:pPr algn="l"/>
                <a:r>
                  <a:rPr lang="zh-CN" altLang="en-US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每条增广路径都至少有一条关键边，因为每次增加反向边都会使源点到该边的尾节点的最短路径增加，路径最长为</a:t>
                </a:r>
                <a:r>
                  <a:rPr lang="en-US" altLang="zh-CN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|V-1|</a:t>
                </a:r>
                <a:r>
                  <a:rPr lang="zh-CN" altLang="en-US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，所以最多会增加</a:t>
                </a:r>
                <a:r>
                  <a:rPr lang="en-US" altLang="zh-CN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|V-1|</a:t>
                </a:r>
                <a:r>
                  <a:rPr lang="zh-CN" altLang="en-US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次，所以这条边成为关键边的次数最多为</a:t>
                </a:r>
                <a:r>
                  <a:rPr lang="en-US" altLang="zh-CN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次，总共有</a:t>
                </a:r>
                <a:r>
                  <a:rPr lang="en-US" altLang="zh-CN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E</a:t>
                </a:r>
                <a:r>
                  <a:rPr lang="zh-CN" altLang="en-US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条边，所以最多有</a:t>
                </a:r>
                <a:r>
                  <a:rPr lang="en-US" altLang="zh-CN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|VE|</a:t>
                </a:r>
                <a:r>
                  <a:rPr lang="zh-CN" altLang="en-US" dirty="0">
                    <a:solidFill>
                      <a:schemeClr val="accent3"/>
                    </a:solidFill>
                    <a:latin typeface="+mn-ea"/>
                    <a:cs typeface="Times New Roman" panose="02020603050405020304" pitchFamily="18" charset="0"/>
                  </a:rPr>
                  <a:t>条增广路径，所以时间复杂度为</a:t>
                </a:r>
                <a:r>
                  <a:rPr lang="en-US" altLang="zh-CN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0(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zh-CN" altLang="en-US" sz="1800" dirty="0">
                  <a:solidFill>
                    <a:schemeClr val="accent6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B1ABA58-5972-9A61-900C-4C49128FD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52" y="4433472"/>
                <a:ext cx="6086309" cy="2031325"/>
              </a:xfrm>
              <a:prstGeom prst="rect">
                <a:avLst/>
              </a:prstGeom>
              <a:blipFill>
                <a:blip r:embed="rId3"/>
                <a:stretch>
                  <a:fillRect l="-801" t="-1802" r="-300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0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重复问题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0DA10-6283-5754-2B9B-2D4A4A59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" y="1676080"/>
            <a:ext cx="6249927" cy="39470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DF6595-95DF-C9FA-15D7-4614A806753F}"/>
              </a:ext>
            </a:extLst>
          </p:cNvPr>
          <p:cNvSpPr txBox="1"/>
          <p:nvPr/>
        </p:nvSpPr>
        <p:spPr>
          <a:xfrm>
            <a:off x="3498979" y="1050214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路径：</a:t>
            </a:r>
            <a:r>
              <a:rPr lang="en-US" altLang="zh-CN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S-&gt;2-&gt;1-&gt;T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324DD3-BF31-747D-AE5F-F8246A0EAAEC}"/>
              </a:ext>
            </a:extLst>
          </p:cNvPr>
          <p:cNvSpPr txBox="1"/>
          <p:nvPr/>
        </p:nvSpPr>
        <p:spPr>
          <a:xfrm>
            <a:off x="3498979" y="578356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路径：</a:t>
            </a:r>
            <a:r>
              <a:rPr lang="en-US" altLang="zh-CN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S-&gt;1-&gt;</a:t>
            </a:r>
            <a:r>
              <a:rPr lang="en-US" altLang="zh-CN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-&gt;T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624500-6E02-9CFC-975A-916A29838412}"/>
              </a:ext>
            </a:extLst>
          </p:cNvPr>
          <p:cNvSpPr txBox="1"/>
          <p:nvPr/>
        </p:nvSpPr>
        <p:spPr>
          <a:xfrm flipH="1">
            <a:off x="804607" y="5610550"/>
            <a:ext cx="183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执行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2000000</a:t>
            </a:r>
            <a:r>
              <a:rPr lang="zh-CN" altLang="en-US" sz="18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F875C1-34F1-1DC7-8691-DA6E173E1A00}"/>
              </a:ext>
            </a:extLst>
          </p:cNvPr>
          <p:cNvSpPr txBox="1"/>
          <p:nvPr/>
        </p:nvSpPr>
        <p:spPr>
          <a:xfrm flipH="1">
            <a:off x="8116830" y="5598903"/>
            <a:ext cx="11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执行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8CFBA02-9115-4697-5D36-B2098A50726D}"/>
              </a:ext>
            </a:extLst>
          </p:cNvPr>
          <p:cNvGrpSpPr/>
          <p:nvPr/>
        </p:nvGrpSpPr>
        <p:grpSpPr>
          <a:xfrm>
            <a:off x="6828199" y="1408925"/>
            <a:ext cx="5363801" cy="3945818"/>
            <a:chOff x="6828199" y="1408925"/>
            <a:chExt cx="5363801" cy="394581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A5FB3A6-2079-98D8-3D12-9C70F2B9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2181" y="1503257"/>
              <a:ext cx="2157089" cy="176075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50A1D4F-CE7F-C3C1-439E-0100E0C5F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8287" y="1408925"/>
              <a:ext cx="2289308" cy="181075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8B99E9F-606C-ECE7-FBE9-51B1C8AB1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49072" y="3530091"/>
              <a:ext cx="2368698" cy="182465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CC8D0CD-D1D4-783E-B3D2-8059F0A3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28199" y="3464017"/>
              <a:ext cx="2205054" cy="189072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21A6E5E-EE59-BA25-CD44-9CF9C5D37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70876" y="2164558"/>
              <a:ext cx="685805" cy="43815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C04C341-E3BD-A382-207E-78A91CE3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8948260" y="4279620"/>
              <a:ext cx="685805" cy="438153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7F0ADC0-34D7-B562-0883-3BFD1661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25258" y="2164558"/>
              <a:ext cx="566742" cy="2339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36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6CC88-18CC-3A49-94AA-E6FFD8133971}"/>
              </a:ext>
            </a:extLst>
          </p:cNvPr>
          <p:cNvSpPr txBox="1"/>
          <p:nvPr/>
        </p:nvSpPr>
        <p:spPr>
          <a:xfrm>
            <a:off x="1028707" y="235528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solidFill>
                  <a:srgbClr val="353F4B"/>
                </a:solidFill>
                <a:latin typeface="+mj-ea"/>
              </a:rPr>
              <a:t>Dinic</a:t>
            </a:r>
            <a:r>
              <a:rPr kumimoji="1" lang="zh-CN" altLang="en-US" sz="2800" dirty="0">
                <a:solidFill>
                  <a:srgbClr val="353F4B"/>
                </a:solidFill>
                <a:latin typeface="+mj-ea"/>
              </a:rPr>
              <a:t>算法</a:t>
            </a:r>
            <a:endParaRPr kumimoji="1" lang="en-US" altLang="zh-CN" sz="28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7084E5-86AF-5BB6-DEAF-B942AB6BDDC6}"/>
              </a:ext>
            </a:extLst>
          </p:cNvPr>
          <p:cNvSpPr txBox="1"/>
          <p:nvPr/>
        </p:nvSpPr>
        <p:spPr>
          <a:xfrm>
            <a:off x="1358389" y="1076131"/>
            <a:ext cx="883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为了避免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寻找增广路径时出现重复的情况，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Dinic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算法是先使用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BFS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将流网络进行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分层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A40DA24-06F6-A6E7-9988-ED730A1D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3" y="2429886"/>
            <a:ext cx="4083324" cy="253225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37813629-5F76-750A-1B02-62F9BB9C769D}"/>
              </a:ext>
            </a:extLst>
          </p:cNvPr>
          <p:cNvSpPr txBox="1"/>
          <p:nvPr/>
        </p:nvSpPr>
        <p:spPr>
          <a:xfrm>
            <a:off x="1214457" y="1558505"/>
            <a:ext cx="885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寻找增广路径时，找</a:t>
            </a:r>
            <a:r>
              <a:rPr lang="zh-CN" altLang="en-US" sz="18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下一层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的点进行增广，即</a:t>
            </a:r>
            <a:r>
              <a:rPr lang="en-US" altLang="zh-CN" sz="1800" b="1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DFS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。（保证每次找到最短的增广路径）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633B7F91-767A-A761-7569-FA4615FAF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513" y="2627191"/>
            <a:ext cx="3440479" cy="210653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864ED65-21EE-7B23-3E95-51773E84D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416" y="2627190"/>
            <a:ext cx="3454079" cy="20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2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 smtClean="0">
            <a:solidFill>
              <a:schemeClr val="tx2"/>
            </a:solidFill>
            <a:effectLst/>
            <a:latin typeface="+mn-ea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6946</TotalTime>
  <Words>1085</Words>
  <Application>Microsoft Office PowerPoint</Application>
  <PresentationFormat>宽屏</PresentationFormat>
  <Paragraphs>204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-apple-system</vt:lpstr>
      <vt:lpstr>PingFang SC</vt:lpstr>
      <vt:lpstr>DengXian</vt:lpstr>
      <vt:lpstr>DengXian</vt:lpstr>
      <vt:lpstr>黑体</vt:lpstr>
      <vt:lpstr>思源黑体 CN Bold</vt:lpstr>
      <vt:lpstr>思源黑体 CN Regular</vt:lpstr>
      <vt:lpstr>Arial</vt:lpstr>
      <vt:lpstr>Arial Black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 </cp:lastModifiedBy>
  <cp:revision>653</cp:revision>
  <dcterms:created xsi:type="dcterms:W3CDTF">2018-06-17T04:53:58Z</dcterms:created>
  <dcterms:modified xsi:type="dcterms:W3CDTF">2022-06-18T08:31:41Z</dcterms:modified>
</cp:coreProperties>
</file>