
<file path=[Content_Types].xml><?xml version="1.0" encoding="utf-8"?>
<Types xmlns="http://schemas.openxmlformats.org/package/2006/content-types">
  <Default Extension="xml" ContentType="application/xml"/>
  <Default Extension="wm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6ADA3-5EBD-4F48-A65E-5C8E4F4F0CAC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B40A1-18A8-114D-BFAC-C7848F2A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|T| can be</a:t>
            </a:r>
            <a:r>
              <a:rPr lang="en-GB" baseline="0" dirty="0" smtClean="0"/>
              <a:t> infinite.</a:t>
            </a:r>
          </a:p>
          <a:p>
            <a:r>
              <a:rPr lang="en-GB" baseline="0" dirty="0" smtClean="0"/>
              <a:t>\rho depends on application and data. It is one of the three most important parameters.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815E-8217-47E5-8105-8CA65F8191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9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213C-E6AD-1F47-BED9-3F30697B62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6B89-5E31-7A44-906B-5A4F5999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26" Type="http://schemas.openxmlformats.org/officeDocument/2006/relationships/image" Target="../media/image7.png"/><Relationship Id="rId27" Type="http://schemas.openxmlformats.org/officeDocument/2006/relationships/image" Target="../media/image8.png"/><Relationship Id="rId28" Type="http://schemas.openxmlformats.org/officeDocument/2006/relationships/image" Target="../media/image9.png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image" Target="../media/image11.png"/><Relationship Id="rId31" Type="http://schemas.openxmlformats.org/officeDocument/2006/relationships/image" Target="../media/image12.png"/><Relationship Id="rId32" Type="http://schemas.openxmlformats.org/officeDocument/2006/relationships/image" Target="../media/image13.png"/><Relationship Id="rId9" Type="http://schemas.microsoft.com/office/2007/relationships/media" Target="../media/media2.wmv"/><Relationship Id="rId6" Type="http://schemas.openxmlformats.org/officeDocument/2006/relationships/tags" Target="../tags/tag6.xml"/><Relationship Id="rId7" Type="http://schemas.microsoft.com/office/2007/relationships/media" Target="../media/media1.wmv"/><Relationship Id="rId8" Type="http://schemas.openxmlformats.org/officeDocument/2006/relationships/video" Target="../media/media1.wmv"/><Relationship Id="rId33" Type="http://schemas.openxmlformats.org/officeDocument/2006/relationships/image" Target="../media/image14.png"/><Relationship Id="rId34" Type="http://schemas.openxmlformats.org/officeDocument/2006/relationships/image" Target="../media/image15.png"/><Relationship Id="rId10" Type="http://schemas.openxmlformats.org/officeDocument/2006/relationships/video" Target="../media/media2.wmv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6278" y="3939540"/>
            <a:ext cx="6878841" cy="2788920"/>
          </a:xfrm>
          <a:prstGeom prst="rect">
            <a:avLst/>
          </a:prstGeom>
          <a:gradFill>
            <a:gsLst>
              <a:gs pos="0">
                <a:srgbClr val="8B959D">
                  <a:alpha val="30000"/>
                </a:srgbClr>
              </a:gs>
              <a:gs pos="50000">
                <a:schemeClr val="bg1">
                  <a:lumMod val="85000"/>
                  <a:alpha val="30000"/>
                </a:schemeClr>
              </a:gs>
              <a:gs pos="100000">
                <a:srgbClr val="8B959D">
                  <a:alpha val="30000"/>
                </a:srgbClr>
              </a:gs>
            </a:gsLst>
            <a:lin ang="6600000" scaled="0"/>
          </a:gradFill>
          <a:ln w="127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870293" y="4359501"/>
            <a:ext cx="2877608" cy="2204734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Rounded Rectangle 426"/>
          <p:cNvSpPr/>
          <p:nvPr/>
        </p:nvSpPr>
        <p:spPr>
          <a:xfrm>
            <a:off x="92353" y="1109015"/>
            <a:ext cx="8975447" cy="2179470"/>
          </a:xfrm>
          <a:prstGeom prst="roundRect">
            <a:avLst>
              <a:gd name="adj" fmla="val 6370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657" y="-1651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Decision forest model: </a:t>
            </a:r>
            <a:r>
              <a:rPr lang="en-GB" sz="2000" dirty="0" smtClean="0">
                <a:solidFill>
                  <a:srgbClr val="000000"/>
                </a:solidFill>
                <a:latin typeface="Arial Rounded MT Bold" pitchFamily="34" charset="0"/>
              </a:rPr>
              <a:t>the randomness model</a:t>
            </a:r>
            <a:endParaRPr lang="en-GB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" y="1781136"/>
            <a:ext cx="786765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" y="1346788"/>
            <a:ext cx="20383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3" y="2347873"/>
            <a:ext cx="817245" cy="264795"/>
          </a:xfrm>
          <a:prstGeom prst="rect">
            <a:avLst/>
          </a:prstGeom>
        </p:spPr>
      </p:pic>
      <p:sp>
        <p:nvSpPr>
          <p:cNvPr id="422" name="TextBox 421"/>
          <p:cNvSpPr txBox="1"/>
          <p:nvPr/>
        </p:nvSpPr>
        <p:spPr>
          <a:xfrm>
            <a:off x="1510499" y="1252609"/>
            <a:ext cx="363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The full set of all possible node test parameters</a:t>
            </a:r>
            <a:endParaRPr lang="en-GB" sz="1400" dirty="0"/>
          </a:p>
        </p:txBody>
      </p:sp>
      <p:sp>
        <p:nvSpPr>
          <p:cNvPr id="423" name="TextBox 422"/>
          <p:cNvSpPr txBox="1"/>
          <p:nvPr/>
        </p:nvSpPr>
        <p:spPr>
          <a:xfrm>
            <a:off x="1510499" y="1722914"/>
            <a:ext cx="399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For each node the set of randomly sampled features</a:t>
            </a:r>
            <a:endParaRPr lang="en-GB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506717" y="2260027"/>
            <a:ext cx="4546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Randomness control parameter. </a:t>
            </a:r>
          </a:p>
          <a:p>
            <a:r>
              <a:rPr lang="en-GB" sz="1400" dirty="0" smtClean="0"/>
              <a:t>For               no randomness and maximum tree correlation.</a:t>
            </a:r>
          </a:p>
          <a:p>
            <a:r>
              <a:rPr lang="en-GB" sz="1400" dirty="0" smtClean="0"/>
              <a:t>For               max randomness and minimum tree correlation.</a:t>
            </a:r>
            <a:endParaRPr lang="en-GB" sz="1400" dirty="0"/>
          </a:p>
        </p:txBody>
      </p:sp>
      <p:sp>
        <p:nvSpPr>
          <p:cNvPr id="440" name="TextBox 439"/>
          <p:cNvSpPr txBox="1"/>
          <p:nvPr/>
        </p:nvSpPr>
        <p:spPr>
          <a:xfrm>
            <a:off x="77114" y="849872"/>
            <a:ext cx="3658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2) Randomized node optimization (RNO)</a:t>
            </a:r>
            <a:endParaRPr lang="en-GB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18" y="2558595"/>
            <a:ext cx="465201" cy="1531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83" y="2788347"/>
            <a:ext cx="340614" cy="132588"/>
          </a:xfrm>
          <a:prstGeom prst="rect">
            <a:avLst/>
          </a:prstGeom>
        </p:spPr>
      </p:pic>
      <p:sp>
        <p:nvSpPr>
          <p:cNvPr id="443" name="TextBox 442"/>
          <p:cNvSpPr txBox="1"/>
          <p:nvPr/>
        </p:nvSpPr>
        <p:spPr>
          <a:xfrm>
            <a:off x="1371599" y="4082502"/>
            <a:ext cx="304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Small value of    ; little tree correlation.</a:t>
            </a:r>
            <a:endParaRPr lang="en-GB" sz="12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74" y="4199113"/>
            <a:ext cx="89672" cy="123832"/>
          </a:xfrm>
          <a:prstGeom prst="rect">
            <a:avLst/>
          </a:prstGeom>
        </p:spPr>
      </p:pic>
      <p:pic>
        <p:nvPicPr>
          <p:cNvPr id="22" name="class_exp10_nCl4_fTp3_D6_train.wmv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26"/>
          <a:srcRect l="55792" t="9754" r="3182" b="5555"/>
          <a:stretch/>
        </p:blipFill>
        <p:spPr>
          <a:xfrm>
            <a:off x="1466849" y="4359501"/>
            <a:ext cx="2847975" cy="2204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class_exp10_nCl4_fTp3_D6_train.wmv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 rotWithShape="1">
          <a:blip r:embed="rId27"/>
          <a:srcRect l="54676" t="9643" r="2964" b="3333"/>
          <a:stretch/>
        </p:blipFill>
        <p:spPr>
          <a:xfrm>
            <a:off x="5459488" y="4359501"/>
            <a:ext cx="1699218" cy="1309063"/>
          </a:xfrm>
          <a:prstGeom prst="rect">
            <a:avLst/>
          </a:prstGeom>
        </p:spPr>
      </p:pic>
      <p:sp>
        <p:nvSpPr>
          <p:cNvPr id="447" name="TextBox 446"/>
          <p:cNvSpPr txBox="1"/>
          <p:nvPr/>
        </p:nvSpPr>
        <p:spPr>
          <a:xfrm>
            <a:off x="4795024" y="4082502"/>
            <a:ext cx="3115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Large value of    ; large tree correlation.</a:t>
            </a:r>
            <a:endParaRPr lang="en-GB" sz="12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48" name="Picture 44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74" y="4199113"/>
            <a:ext cx="89672" cy="123832"/>
          </a:xfrm>
          <a:prstGeom prst="rect">
            <a:avLst/>
          </a:prstGeom>
        </p:spPr>
      </p:pic>
      <p:sp>
        <p:nvSpPr>
          <p:cNvPr id="450" name="TextBox 449"/>
          <p:cNvSpPr txBox="1"/>
          <p:nvPr/>
        </p:nvSpPr>
        <p:spPr>
          <a:xfrm>
            <a:off x="1094189" y="3713362"/>
            <a:ext cx="134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The effect of 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8" y="3827342"/>
            <a:ext cx="120015" cy="165735"/>
          </a:xfrm>
          <a:prstGeom prst="rect">
            <a:avLst/>
          </a:prstGeom>
        </p:spPr>
      </p:pic>
      <p:sp>
        <p:nvSpPr>
          <p:cNvPr id="428" name="Rounded Rectangle 427"/>
          <p:cNvSpPr/>
          <p:nvPr/>
        </p:nvSpPr>
        <p:spPr>
          <a:xfrm>
            <a:off x="6701691" y="1430030"/>
            <a:ext cx="2284320" cy="1657338"/>
          </a:xfrm>
          <a:prstGeom prst="roundRect">
            <a:avLst>
              <a:gd name="adj" fmla="val 6370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71" y="2680909"/>
            <a:ext cx="662940" cy="257175"/>
          </a:xfrm>
          <a:prstGeom prst="rect">
            <a:avLst/>
          </a:prstGeom>
        </p:spPr>
      </p:pic>
      <p:sp>
        <p:nvSpPr>
          <p:cNvPr id="452" name="TextBox 451"/>
          <p:cNvSpPr txBox="1"/>
          <p:nvPr/>
        </p:nvSpPr>
        <p:spPr>
          <a:xfrm>
            <a:off x="6762906" y="1708863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Node weak learner</a:t>
            </a:r>
            <a:endParaRPr lang="en-GB" sz="1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6762906" y="2402994"/>
            <a:ext cx="129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Node test params</a:t>
            </a:r>
            <a:endParaRPr lang="en-GB" sz="1200" dirty="0"/>
          </a:p>
        </p:txBody>
      </p:sp>
      <p:sp>
        <p:nvSpPr>
          <p:cNvPr id="454" name="TextBox 453"/>
          <p:cNvSpPr txBox="1"/>
          <p:nvPr/>
        </p:nvSpPr>
        <p:spPr>
          <a:xfrm>
            <a:off x="6667655" y="1226227"/>
            <a:ext cx="1195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Node training</a:t>
            </a:r>
            <a:endParaRPr lang="en-GB" sz="12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29934" y="1638714"/>
            <a:ext cx="1238952" cy="1328798"/>
            <a:chOff x="7729934" y="1638714"/>
            <a:chExt cx="1238952" cy="1328798"/>
          </a:xfrm>
        </p:grpSpPr>
        <p:pic>
          <p:nvPicPr>
            <p:cNvPr id="430" name="Picture 5" descr="C:\Users\antcrim\Desktop\tree_9.png"/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52" r="69717" b="31520"/>
            <a:stretch/>
          </p:blipFill>
          <p:spPr bwMode="auto">
            <a:xfrm>
              <a:off x="7729934" y="1661574"/>
              <a:ext cx="1238952" cy="1252598"/>
            </a:xfrm>
            <a:prstGeom prst="rect">
              <a:avLst/>
            </a:prstGeom>
            <a:noFill/>
            <a:effectLst>
              <a:glow rad="38100">
                <a:schemeClr val="accent4">
                  <a:satMod val="175000"/>
                  <a:alpha val="49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6" name="Straight Arrow Connector 435"/>
            <p:cNvCxnSpPr/>
            <p:nvPr/>
          </p:nvCxnSpPr>
          <p:spPr>
            <a:xfrm flipH="1">
              <a:off x="8550220" y="1638714"/>
              <a:ext cx="322784" cy="47598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8137429" y="2455691"/>
              <a:ext cx="234532" cy="51182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8478929" y="2455691"/>
              <a:ext cx="79270" cy="51182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7" y="1664375"/>
              <a:ext cx="223087" cy="255341"/>
            </a:xfrm>
            <a:prstGeom prst="rect">
              <a:avLst/>
            </a:prstGeom>
            <a:effectLst>
              <a:outerShdw blurRad="38100" sx="102000" sy="102000" algn="ctr" rotWithShape="0">
                <a:schemeClr val="bg1"/>
              </a:outerShdw>
            </a:effectLst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606" y="2531812"/>
              <a:ext cx="185307" cy="157649"/>
            </a:xfrm>
            <a:prstGeom prst="rect">
              <a:avLst/>
            </a:prstGeom>
            <a:effectLst>
              <a:outerShdw blurRad="38100" sx="102000" sy="102000" algn="ctr" rotWithShape="0">
                <a:schemeClr val="bg1"/>
              </a:outerShdw>
            </a:effectLst>
          </p:spPr>
        </p:pic>
        <p:pic>
          <p:nvPicPr>
            <p:cNvPr id="49" name="Picture 48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118" y="2527842"/>
              <a:ext cx="198999" cy="165590"/>
            </a:xfrm>
            <a:prstGeom prst="rect">
              <a:avLst/>
            </a:prstGeom>
            <a:effectLst>
              <a:outerShdw blurRad="38100" sx="102000" sy="102000" algn="ctr" rotWithShape="0">
                <a:schemeClr val="bg1"/>
              </a:outerShdw>
            </a:effectLst>
          </p:spPr>
        </p:pic>
      </p:grpSp>
      <p:pic>
        <p:nvPicPr>
          <p:cNvPr id="7" name="Picture 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91" y="2016640"/>
            <a:ext cx="832485" cy="2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T}_j \subset \cal T&#10;\]&#10;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symb,color}&#10;&#10;% Stuff for vector typesetting  ----------------------------------------&#10;\def\vec#1{\mathchoice{\mbox{\boldmath  $\displaystyle\bf#1$}}&#10;{\mbox{\boldmath  $\textstyle\bf#1$}}&#10;{\mbox{\boldmath  $\scriptstyle\bf#1$}}&#10;{\mbox{\boldmath  $\scriptscriptstyle\bf#1$}}}&#10;\def\v#1{\protect\vec #1}&#10;% Stuff for matrix typesetting  ----------------------------------------&#10;\def\mat#1{\mathchoice{\mbox{\boldmath$\displaystyle\tt#1$}}&#10;{\mbox{\boldmath$\textstyle\tt#1$}}&#10;{\mbox{\boldmath$\scriptstyle\tt#1$}}&#10;{\mbox{\boldmath$\scriptscriptstyle\tt#1$}}}&#10;\def\m#1{\protect\mat #1}&#10;% Stuff for bold maths typesetting  ----------------------------------------&#10;\def\bfmu{{\mbox{\boldmath$\mu$}}}&#10;\def\bftau{{\mbox{\boldmath$\tau$}}}&#10;\def\bftheta{{\mbox{\boldmath$\theta$}}}&#10;\def\bfphi{{\mbox{\boldmath$\phi$}}}&#10;\def\bfpsi{{\mbox{\boldmath$\psi$}}}&#10;\def\bfnabla{{\mbox{\boldmath$\nabla$}}}&#10;\def\bfGamma{{\mbox{\boldmath$\Gamma$}}}&#10;&#10;\pagestyle{empty}&#10;\definecolor{accolor}{rgb}{0.1,0.15,0.35}&#10;\begin{document}&#10;\textcolor{accolor}{&#10;\[&#10;h(\v v,\bftheta_j)&#10;\]&#10;}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&#10;\]&#10;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{\tt L}&#10;\]&#10;}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{\tt R}&#10;\]&#10;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cal T&#10;\]&#10;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 = |{\cal T}_j|&#10;\]&#10;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 = |{\cal T}|&#10;\]&#10;}&#10;&#10;\end{document}"/>
  <p:tag name="IGUANATEX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 = 1&#10;\]&#10;}&#10;&#10;\end{document}"/>
  <p:tag name="IGUANATEX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&#10;\]&#10;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&#10;\]&#10;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&#10;\]&#10;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symb,color}&#10;\def\bftheta{{\mbox{\boldmath$\theta$}}}&#10;\def\bftau{{\mbox{\boldmath$\tau$}}}&#10;\def\bfphi{{\mbox{\boldmath$\phi$}}}&#10;\pagestyle{empty}&#10;\definecolor{accolor}{rgb}{0.1,0.15,0.35}&#10;\begin{document}&#10;\textcolor{accolor}{&#10;\[&#10;\bftheta \in {\cal T}_j&#10;\]&#10;}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Macintosh PowerPoint</Application>
  <PresentationFormat>On-screen Show (4:3)</PresentationFormat>
  <Paragraphs>16</Paragraphs>
  <Slides>1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Decision forest model: the randomness model</vt:lpstr>
    </vt:vector>
  </TitlesOfParts>
  <Company>YP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Rosenberg</dc:creator>
  <cp:lastModifiedBy>David Rosenberg</cp:lastModifiedBy>
  <cp:revision>2</cp:revision>
  <dcterms:created xsi:type="dcterms:W3CDTF">2015-02-25T03:11:45Z</dcterms:created>
  <dcterms:modified xsi:type="dcterms:W3CDTF">2015-02-25T03:13:07Z</dcterms:modified>
</cp:coreProperties>
</file>