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5D6BF9-978D-4473-915A-5E7A1DE40D0F}"/>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CA4CCE7-C127-4109-B806-D8788C4B5C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582F4373-1BF6-4006-BA3E-F9EAB511CA18}"/>
              </a:ext>
            </a:extLst>
          </p:cNvPr>
          <p:cNvSpPr>
            <a:spLocks noGrp="1"/>
          </p:cNvSpPr>
          <p:nvPr>
            <p:ph type="dt" sz="half" idx="10"/>
          </p:nvPr>
        </p:nvSpPr>
        <p:spPr/>
        <p:txBody>
          <a:bodyPr/>
          <a:lstStyle/>
          <a:p>
            <a:fld id="{69E75F0D-29F9-4E94-8580-724CE315A4A0}" type="datetimeFigureOut">
              <a:rPr lang="tr-TR" smtClean="0"/>
              <a:t>16.11.2022</a:t>
            </a:fld>
            <a:endParaRPr lang="tr-TR"/>
          </a:p>
        </p:txBody>
      </p:sp>
      <p:sp>
        <p:nvSpPr>
          <p:cNvPr id="5" name="Alt Bilgi Yer Tutucusu 4">
            <a:extLst>
              <a:ext uri="{FF2B5EF4-FFF2-40B4-BE49-F238E27FC236}">
                <a16:creationId xmlns:a16="http://schemas.microsoft.com/office/drawing/2014/main" id="{A733621E-ABEB-48D6-BAD2-971C3019702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E3ED754-4D2F-4AEA-AFC1-E12651BB62A6}"/>
              </a:ext>
            </a:extLst>
          </p:cNvPr>
          <p:cNvSpPr>
            <a:spLocks noGrp="1"/>
          </p:cNvSpPr>
          <p:nvPr>
            <p:ph type="sldNum" sz="quarter" idx="12"/>
          </p:nvPr>
        </p:nvSpPr>
        <p:spPr/>
        <p:txBody>
          <a:bodyPr/>
          <a:lstStyle/>
          <a:p>
            <a:fld id="{C32AD68F-E6B3-44ED-8139-8E693EA60D43}" type="slidenum">
              <a:rPr lang="tr-TR" smtClean="0"/>
              <a:t>‹#›</a:t>
            </a:fld>
            <a:endParaRPr lang="tr-TR"/>
          </a:p>
        </p:txBody>
      </p:sp>
    </p:spTree>
    <p:extLst>
      <p:ext uri="{BB962C8B-B14F-4D97-AF65-F5344CB8AC3E}">
        <p14:creationId xmlns:p14="http://schemas.microsoft.com/office/powerpoint/2010/main" val="455648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78DE37-4823-4A0D-8CAC-7941E7EBFADB}"/>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9F5747B5-1EAE-4132-BC29-138726DD884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4E178E2-0E32-441E-A71A-38C4B1E635B3}"/>
              </a:ext>
            </a:extLst>
          </p:cNvPr>
          <p:cNvSpPr>
            <a:spLocks noGrp="1"/>
          </p:cNvSpPr>
          <p:nvPr>
            <p:ph type="dt" sz="half" idx="10"/>
          </p:nvPr>
        </p:nvSpPr>
        <p:spPr/>
        <p:txBody>
          <a:bodyPr/>
          <a:lstStyle/>
          <a:p>
            <a:fld id="{69E75F0D-29F9-4E94-8580-724CE315A4A0}" type="datetimeFigureOut">
              <a:rPr lang="tr-TR" smtClean="0"/>
              <a:t>16.11.2022</a:t>
            </a:fld>
            <a:endParaRPr lang="tr-TR"/>
          </a:p>
        </p:txBody>
      </p:sp>
      <p:sp>
        <p:nvSpPr>
          <p:cNvPr id="5" name="Alt Bilgi Yer Tutucusu 4">
            <a:extLst>
              <a:ext uri="{FF2B5EF4-FFF2-40B4-BE49-F238E27FC236}">
                <a16:creationId xmlns:a16="http://schemas.microsoft.com/office/drawing/2014/main" id="{AC922F01-F518-40D8-B317-4DD6D291337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9A431B0-55C1-4833-98B9-AAA095CC658C}"/>
              </a:ext>
            </a:extLst>
          </p:cNvPr>
          <p:cNvSpPr>
            <a:spLocks noGrp="1"/>
          </p:cNvSpPr>
          <p:nvPr>
            <p:ph type="sldNum" sz="quarter" idx="12"/>
          </p:nvPr>
        </p:nvSpPr>
        <p:spPr/>
        <p:txBody>
          <a:bodyPr/>
          <a:lstStyle/>
          <a:p>
            <a:fld id="{C32AD68F-E6B3-44ED-8139-8E693EA60D43}" type="slidenum">
              <a:rPr lang="tr-TR" smtClean="0"/>
              <a:t>‹#›</a:t>
            </a:fld>
            <a:endParaRPr lang="tr-TR"/>
          </a:p>
        </p:txBody>
      </p:sp>
    </p:spTree>
    <p:extLst>
      <p:ext uri="{BB962C8B-B14F-4D97-AF65-F5344CB8AC3E}">
        <p14:creationId xmlns:p14="http://schemas.microsoft.com/office/powerpoint/2010/main" val="108375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992AF97-33D7-44B5-9D0A-892DD0A8F227}"/>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71F84807-7AB6-4355-A666-D0484F2EDEC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EE2835A-FC6F-4B9D-90CC-D2436ECA0D5E}"/>
              </a:ext>
            </a:extLst>
          </p:cNvPr>
          <p:cNvSpPr>
            <a:spLocks noGrp="1"/>
          </p:cNvSpPr>
          <p:nvPr>
            <p:ph type="dt" sz="half" idx="10"/>
          </p:nvPr>
        </p:nvSpPr>
        <p:spPr/>
        <p:txBody>
          <a:bodyPr/>
          <a:lstStyle/>
          <a:p>
            <a:fld id="{69E75F0D-29F9-4E94-8580-724CE315A4A0}" type="datetimeFigureOut">
              <a:rPr lang="tr-TR" smtClean="0"/>
              <a:t>16.11.2022</a:t>
            </a:fld>
            <a:endParaRPr lang="tr-TR"/>
          </a:p>
        </p:txBody>
      </p:sp>
      <p:sp>
        <p:nvSpPr>
          <p:cNvPr id="5" name="Alt Bilgi Yer Tutucusu 4">
            <a:extLst>
              <a:ext uri="{FF2B5EF4-FFF2-40B4-BE49-F238E27FC236}">
                <a16:creationId xmlns:a16="http://schemas.microsoft.com/office/drawing/2014/main" id="{159EDC30-84A7-491A-8732-AB2D120CF8C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3FCC3A1-FEE1-40CD-A514-88E4E7212ECE}"/>
              </a:ext>
            </a:extLst>
          </p:cNvPr>
          <p:cNvSpPr>
            <a:spLocks noGrp="1"/>
          </p:cNvSpPr>
          <p:nvPr>
            <p:ph type="sldNum" sz="quarter" idx="12"/>
          </p:nvPr>
        </p:nvSpPr>
        <p:spPr/>
        <p:txBody>
          <a:bodyPr/>
          <a:lstStyle/>
          <a:p>
            <a:fld id="{C32AD68F-E6B3-44ED-8139-8E693EA60D43}" type="slidenum">
              <a:rPr lang="tr-TR" smtClean="0"/>
              <a:t>‹#›</a:t>
            </a:fld>
            <a:endParaRPr lang="tr-TR"/>
          </a:p>
        </p:txBody>
      </p:sp>
    </p:spTree>
    <p:extLst>
      <p:ext uri="{BB962C8B-B14F-4D97-AF65-F5344CB8AC3E}">
        <p14:creationId xmlns:p14="http://schemas.microsoft.com/office/powerpoint/2010/main" val="405520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369392-2172-4260-B7A4-EBEBF7DADBF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AFA3C7E-3BDE-4F11-BFCB-6E57ABBB19B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68DEB89-F8B3-4AF5-9E04-DD6950B6CA50}"/>
              </a:ext>
            </a:extLst>
          </p:cNvPr>
          <p:cNvSpPr>
            <a:spLocks noGrp="1"/>
          </p:cNvSpPr>
          <p:nvPr>
            <p:ph type="dt" sz="half" idx="10"/>
          </p:nvPr>
        </p:nvSpPr>
        <p:spPr/>
        <p:txBody>
          <a:bodyPr/>
          <a:lstStyle/>
          <a:p>
            <a:fld id="{69E75F0D-29F9-4E94-8580-724CE315A4A0}" type="datetimeFigureOut">
              <a:rPr lang="tr-TR" smtClean="0"/>
              <a:t>16.11.2022</a:t>
            </a:fld>
            <a:endParaRPr lang="tr-TR"/>
          </a:p>
        </p:txBody>
      </p:sp>
      <p:sp>
        <p:nvSpPr>
          <p:cNvPr id="5" name="Alt Bilgi Yer Tutucusu 4">
            <a:extLst>
              <a:ext uri="{FF2B5EF4-FFF2-40B4-BE49-F238E27FC236}">
                <a16:creationId xmlns:a16="http://schemas.microsoft.com/office/drawing/2014/main" id="{A240C1CB-2F30-4A81-BD0E-4CFF8F5B62E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5E5F380-E722-4745-9D6B-937FFF400ECC}"/>
              </a:ext>
            </a:extLst>
          </p:cNvPr>
          <p:cNvSpPr>
            <a:spLocks noGrp="1"/>
          </p:cNvSpPr>
          <p:nvPr>
            <p:ph type="sldNum" sz="quarter" idx="12"/>
          </p:nvPr>
        </p:nvSpPr>
        <p:spPr/>
        <p:txBody>
          <a:bodyPr/>
          <a:lstStyle/>
          <a:p>
            <a:fld id="{C32AD68F-E6B3-44ED-8139-8E693EA60D43}" type="slidenum">
              <a:rPr lang="tr-TR" smtClean="0"/>
              <a:t>‹#›</a:t>
            </a:fld>
            <a:endParaRPr lang="tr-TR"/>
          </a:p>
        </p:txBody>
      </p:sp>
    </p:spTree>
    <p:extLst>
      <p:ext uri="{BB962C8B-B14F-4D97-AF65-F5344CB8AC3E}">
        <p14:creationId xmlns:p14="http://schemas.microsoft.com/office/powerpoint/2010/main" val="631337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401811-01DE-47C1-A043-7142B547F68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46D5EBEB-ED98-40EE-8D98-6974572B8D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3F27776-6A1F-4F62-BF6F-6D5DC2701976}"/>
              </a:ext>
            </a:extLst>
          </p:cNvPr>
          <p:cNvSpPr>
            <a:spLocks noGrp="1"/>
          </p:cNvSpPr>
          <p:nvPr>
            <p:ph type="dt" sz="half" idx="10"/>
          </p:nvPr>
        </p:nvSpPr>
        <p:spPr/>
        <p:txBody>
          <a:bodyPr/>
          <a:lstStyle/>
          <a:p>
            <a:fld id="{69E75F0D-29F9-4E94-8580-724CE315A4A0}" type="datetimeFigureOut">
              <a:rPr lang="tr-TR" smtClean="0"/>
              <a:t>16.11.2022</a:t>
            </a:fld>
            <a:endParaRPr lang="tr-TR"/>
          </a:p>
        </p:txBody>
      </p:sp>
      <p:sp>
        <p:nvSpPr>
          <p:cNvPr id="5" name="Alt Bilgi Yer Tutucusu 4">
            <a:extLst>
              <a:ext uri="{FF2B5EF4-FFF2-40B4-BE49-F238E27FC236}">
                <a16:creationId xmlns:a16="http://schemas.microsoft.com/office/drawing/2014/main" id="{43761E7D-B6FE-495E-BF3C-4C391378658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5F55ADD-703B-4758-97A1-43320DB4DCD7}"/>
              </a:ext>
            </a:extLst>
          </p:cNvPr>
          <p:cNvSpPr>
            <a:spLocks noGrp="1"/>
          </p:cNvSpPr>
          <p:nvPr>
            <p:ph type="sldNum" sz="quarter" idx="12"/>
          </p:nvPr>
        </p:nvSpPr>
        <p:spPr/>
        <p:txBody>
          <a:bodyPr/>
          <a:lstStyle/>
          <a:p>
            <a:fld id="{C32AD68F-E6B3-44ED-8139-8E693EA60D43}" type="slidenum">
              <a:rPr lang="tr-TR" smtClean="0"/>
              <a:t>‹#›</a:t>
            </a:fld>
            <a:endParaRPr lang="tr-TR"/>
          </a:p>
        </p:txBody>
      </p:sp>
    </p:spTree>
    <p:extLst>
      <p:ext uri="{BB962C8B-B14F-4D97-AF65-F5344CB8AC3E}">
        <p14:creationId xmlns:p14="http://schemas.microsoft.com/office/powerpoint/2010/main" val="1292171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FFA615-1A6A-4C48-93FD-02FC7616095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C954511-4AF0-43F7-8837-1275D3AFED5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F4C45D2-5058-43D1-B2F7-7BFB9275CF05}"/>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A75EF186-2A73-4664-AAB3-203A31E0FE71}"/>
              </a:ext>
            </a:extLst>
          </p:cNvPr>
          <p:cNvSpPr>
            <a:spLocks noGrp="1"/>
          </p:cNvSpPr>
          <p:nvPr>
            <p:ph type="dt" sz="half" idx="10"/>
          </p:nvPr>
        </p:nvSpPr>
        <p:spPr/>
        <p:txBody>
          <a:bodyPr/>
          <a:lstStyle/>
          <a:p>
            <a:fld id="{69E75F0D-29F9-4E94-8580-724CE315A4A0}" type="datetimeFigureOut">
              <a:rPr lang="tr-TR" smtClean="0"/>
              <a:t>16.11.2022</a:t>
            </a:fld>
            <a:endParaRPr lang="tr-TR"/>
          </a:p>
        </p:txBody>
      </p:sp>
      <p:sp>
        <p:nvSpPr>
          <p:cNvPr id="6" name="Alt Bilgi Yer Tutucusu 5">
            <a:extLst>
              <a:ext uri="{FF2B5EF4-FFF2-40B4-BE49-F238E27FC236}">
                <a16:creationId xmlns:a16="http://schemas.microsoft.com/office/drawing/2014/main" id="{7CFA73B2-4C2A-4277-9A80-ABDC659F3CE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8D5B353-E230-4C05-966C-EA2099BC66D3}"/>
              </a:ext>
            </a:extLst>
          </p:cNvPr>
          <p:cNvSpPr>
            <a:spLocks noGrp="1"/>
          </p:cNvSpPr>
          <p:nvPr>
            <p:ph type="sldNum" sz="quarter" idx="12"/>
          </p:nvPr>
        </p:nvSpPr>
        <p:spPr/>
        <p:txBody>
          <a:bodyPr/>
          <a:lstStyle/>
          <a:p>
            <a:fld id="{C32AD68F-E6B3-44ED-8139-8E693EA60D43}" type="slidenum">
              <a:rPr lang="tr-TR" smtClean="0"/>
              <a:t>‹#›</a:t>
            </a:fld>
            <a:endParaRPr lang="tr-TR"/>
          </a:p>
        </p:txBody>
      </p:sp>
    </p:spTree>
    <p:extLst>
      <p:ext uri="{BB962C8B-B14F-4D97-AF65-F5344CB8AC3E}">
        <p14:creationId xmlns:p14="http://schemas.microsoft.com/office/powerpoint/2010/main" val="546582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DC6664-B26D-492C-9CF9-C646D039FC6C}"/>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18BA63F-B566-4642-9221-A20BA1AC40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E836121-8E46-4258-A803-54F95F7CB75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9316A77-135F-4179-B212-E90E83883A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38ADB44-383C-49C3-8BB4-690B5FEA0F93}"/>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98A54D5F-B7BF-4CA3-B870-BBD1B4ECC6AE}"/>
              </a:ext>
            </a:extLst>
          </p:cNvPr>
          <p:cNvSpPr>
            <a:spLocks noGrp="1"/>
          </p:cNvSpPr>
          <p:nvPr>
            <p:ph type="dt" sz="half" idx="10"/>
          </p:nvPr>
        </p:nvSpPr>
        <p:spPr/>
        <p:txBody>
          <a:bodyPr/>
          <a:lstStyle/>
          <a:p>
            <a:fld id="{69E75F0D-29F9-4E94-8580-724CE315A4A0}" type="datetimeFigureOut">
              <a:rPr lang="tr-TR" smtClean="0"/>
              <a:t>16.11.2022</a:t>
            </a:fld>
            <a:endParaRPr lang="tr-TR"/>
          </a:p>
        </p:txBody>
      </p:sp>
      <p:sp>
        <p:nvSpPr>
          <p:cNvPr id="8" name="Alt Bilgi Yer Tutucusu 7">
            <a:extLst>
              <a:ext uri="{FF2B5EF4-FFF2-40B4-BE49-F238E27FC236}">
                <a16:creationId xmlns:a16="http://schemas.microsoft.com/office/drawing/2014/main" id="{554B45F7-6492-4096-999D-2FD7C18C403C}"/>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78877F1-88A6-4494-8B79-6428A8C1AD1E}"/>
              </a:ext>
            </a:extLst>
          </p:cNvPr>
          <p:cNvSpPr>
            <a:spLocks noGrp="1"/>
          </p:cNvSpPr>
          <p:nvPr>
            <p:ph type="sldNum" sz="quarter" idx="12"/>
          </p:nvPr>
        </p:nvSpPr>
        <p:spPr/>
        <p:txBody>
          <a:bodyPr/>
          <a:lstStyle/>
          <a:p>
            <a:fld id="{C32AD68F-E6B3-44ED-8139-8E693EA60D43}" type="slidenum">
              <a:rPr lang="tr-TR" smtClean="0"/>
              <a:t>‹#›</a:t>
            </a:fld>
            <a:endParaRPr lang="tr-TR"/>
          </a:p>
        </p:txBody>
      </p:sp>
    </p:spTree>
    <p:extLst>
      <p:ext uri="{BB962C8B-B14F-4D97-AF65-F5344CB8AC3E}">
        <p14:creationId xmlns:p14="http://schemas.microsoft.com/office/powerpoint/2010/main" val="3365680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189597-6FC1-419D-BAD4-3474532871D7}"/>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0F5C4C2-4F7C-4F4A-9C45-96AB628E4A64}"/>
              </a:ext>
            </a:extLst>
          </p:cNvPr>
          <p:cNvSpPr>
            <a:spLocks noGrp="1"/>
          </p:cNvSpPr>
          <p:nvPr>
            <p:ph type="dt" sz="half" idx="10"/>
          </p:nvPr>
        </p:nvSpPr>
        <p:spPr/>
        <p:txBody>
          <a:bodyPr/>
          <a:lstStyle/>
          <a:p>
            <a:fld id="{69E75F0D-29F9-4E94-8580-724CE315A4A0}" type="datetimeFigureOut">
              <a:rPr lang="tr-TR" smtClean="0"/>
              <a:t>16.11.2022</a:t>
            </a:fld>
            <a:endParaRPr lang="tr-TR"/>
          </a:p>
        </p:txBody>
      </p:sp>
      <p:sp>
        <p:nvSpPr>
          <p:cNvPr id="4" name="Alt Bilgi Yer Tutucusu 3">
            <a:extLst>
              <a:ext uri="{FF2B5EF4-FFF2-40B4-BE49-F238E27FC236}">
                <a16:creationId xmlns:a16="http://schemas.microsoft.com/office/drawing/2014/main" id="{B9003E59-B681-4465-861E-25AB2BB4D84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D7C6FB7-B603-497E-9ADC-E2682A2A28C7}"/>
              </a:ext>
            </a:extLst>
          </p:cNvPr>
          <p:cNvSpPr>
            <a:spLocks noGrp="1"/>
          </p:cNvSpPr>
          <p:nvPr>
            <p:ph type="sldNum" sz="quarter" idx="12"/>
          </p:nvPr>
        </p:nvSpPr>
        <p:spPr/>
        <p:txBody>
          <a:bodyPr/>
          <a:lstStyle/>
          <a:p>
            <a:fld id="{C32AD68F-E6B3-44ED-8139-8E693EA60D43}" type="slidenum">
              <a:rPr lang="tr-TR" smtClean="0"/>
              <a:t>‹#›</a:t>
            </a:fld>
            <a:endParaRPr lang="tr-TR"/>
          </a:p>
        </p:txBody>
      </p:sp>
    </p:spTree>
    <p:extLst>
      <p:ext uri="{BB962C8B-B14F-4D97-AF65-F5344CB8AC3E}">
        <p14:creationId xmlns:p14="http://schemas.microsoft.com/office/powerpoint/2010/main" val="3786823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524135C5-6DA6-4013-BF53-79A41BA31859}"/>
              </a:ext>
            </a:extLst>
          </p:cNvPr>
          <p:cNvSpPr>
            <a:spLocks noGrp="1"/>
          </p:cNvSpPr>
          <p:nvPr>
            <p:ph type="dt" sz="half" idx="10"/>
          </p:nvPr>
        </p:nvSpPr>
        <p:spPr/>
        <p:txBody>
          <a:bodyPr/>
          <a:lstStyle/>
          <a:p>
            <a:fld id="{69E75F0D-29F9-4E94-8580-724CE315A4A0}" type="datetimeFigureOut">
              <a:rPr lang="tr-TR" smtClean="0"/>
              <a:t>16.11.2022</a:t>
            </a:fld>
            <a:endParaRPr lang="tr-TR"/>
          </a:p>
        </p:txBody>
      </p:sp>
      <p:sp>
        <p:nvSpPr>
          <p:cNvPr id="3" name="Alt Bilgi Yer Tutucusu 2">
            <a:extLst>
              <a:ext uri="{FF2B5EF4-FFF2-40B4-BE49-F238E27FC236}">
                <a16:creationId xmlns:a16="http://schemas.microsoft.com/office/drawing/2014/main" id="{5C9694C5-4AC3-4414-B869-0D6957417C7A}"/>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E72E05A4-97DB-4A07-A785-5A33B21AE9E9}"/>
              </a:ext>
            </a:extLst>
          </p:cNvPr>
          <p:cNvSpPr>
            <a:spLocks noGrp="1"/>
          </p:cNvSpPr>
          <p:nvPr>
            <p:ph type="sldNum" sz="quarter" idx="12"/>
          </p:nvPr>
        </p:nvSpPr>
        <p:spPr/>
        <p:txBody>
          <a:bodyPr/>
          <a:lstStyle/>
          <a:p>
            <a:fld id="{C32AD68F-E6B3-44ED-8139-8E693EA60D43}" type="slidenum">
              <a:rPr lang="tr-TR" smtClean="0"/>
              <a:t>‹#›</a:t>
            </a:fld>
            <a:endParaRPr lang="tr-TR"/>
          </a:p>
        </p:txBody>
      </p:sp>
    </p:spTree>
    <p:extLst>
      <p:ext uri="{BB962C8B-B14F-4D97-AF65-F5344CB8AC3E}">
        <p14:creationId xmlns:p14="http://schemas.microsoft.com/office/powerpoint/2010/main" val="2252527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1FB1AE-D3E5-42B5-A599-1EBD7A15EEC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DB71F16A-1214-4651-8C44-D3BC26532F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E54B338-8C2C-4CD9-9D83-979C81F7C5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952E8FC-0770-43D9-84D1-AC125C22A554}"/>
              </a:ext>
            </a:extLst>
          </p:cNvPr>
          <p:cNvSpPr>
            <a:spLocks noGrp="1"/>
          </p:cNvSpPr>
          <p:nvPr>
            <p:ph type="dt" sz="half" idx="10"/>
          </p:nvPr>
        </p:nvSpPr>
        <p:spPr/>
        <p:txBody>
          <a:bodyPr/>
          <a:lstStyle/>
          <a:p>
            <a:fld id="{69E75F0D-29F9-4E94-8580-724CE315A4A0}" type="datetimeFigureOut">
              <a:rPr lang="tr-TR" smtClean="0"/>
              <a:t>16.11.2022</a:t>
            </a:fld>
            <a:endParaRPr lang="tr-TR"/>
          </a:p>
        </p:txBody>
      </p:sp>
      <p:sp>
        <p:nvSpPr>
          <p:cNvPr id="6" name="Alt Bilgi Yer Tutucusu 5">
            <a:extLst>
              <a:ext uri="{FF2B5EF4-FFF2-40B4-BE49-F238E27FC236}">
                <a16:creationId xmlns:a16="http://schemas.microsoft.com/office/drawing/2014/main" id="{D7FEDCC9-EAFE-4549-8D82-ACDD54DFDE1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5B0EF89-53BA-4597-8AA0-7D4EF87785D5}"/>
              </a:ext>
            </a:extLst>
          </p:cNvPr>
          <p:cNvSpPr>
            <a:spLocks noGrp="1"/>
          </p:cNvSpPr>
          <p:nvPr>
            <p:ph type="sldNum" sz="quarter" idx="12"/>
          </p:nvPr>
        </p:nvSpPr>
        <p:spPr/>
        <p:txBody>
          <a:bodyPr/>
          <a:lstStyle/>
          <a:p>
            <a:fld id="{C32AD68F-E6B3-44ED-8139-8E693EA60D43}" type="slidenum">
              <a:rPr lang="tr-TR" smtClean="0"/>
              <a:t>‹#›</a:t>
            </a:fld>
            <a:endParaRPr lang="tr-TR"/>
          </a:p>
        </p:txBody>
      </p:sp>
    </p:spTree>
    <p:extLst>
      <p:ext uri="{BB962C8B-B14F-4D97-AF65-F5344CB8AC3E}">
        <p14:creationId xmlns:p14="http://schemas.microsoft.com/office/powerpoint/2010/main" val="1520655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8CE683-D013-4C76-AD83-E959F57665C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AE3C6692-49DE-4EEF-91FE-078E38C1F7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838A632C-9C40-4553-8A29-6886F96C1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D958542-A96F-4B86-B4C6-3426C503351F}"/>
              </a:ext>
            </a:extLst>
          </p:cNvPr>
          <p:cNvSpPr>
            <a:spLocks noGrp="1"/>
          </p:cNvSpPr>
          <p:nvPr>
            <p:ph type="dt" sz="half" idx="10"/>
          </p:nvPr>
        </p:nvSpPr>
        <p:spPr/>
        <p:txBody>
          <a:bodyPr/>
          <a:lstStyle/>
          <a:p>
            <a:fld id="{69E75F0D-29F9-4E94-8580-724CE315A4A0}" type="datetimeFigureOut">
              <a:rPr lang="tr-TR" smtClean="0"/>
              <a:t>16.11.2022</a:t>
            </a:fld>
            <a:endParaRPr lang="tr-TR"/>
          </a:p>
        </p:txBody>
      </p:sp>
      <p:sp>
        <p:nvSpPr>
          <p:cNvPr id="6" name="Alt Bilgi Yer Tutucusu 5">
            <a:extLst>
              <a:ext uri="{FF2B5EF4-FFF2-40B4-BE49-F238E27FC236}">
                <a16:creationId xmlns:a16="http://schemas.microsoft.com/office/drawing/2014/main" id="{D2E50F71-F6F1-473B-98C2-0B5462F5F91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B12877F-E878-4259-BF96-7ACE77500E60}"/>
              </a:ext>
            </a:extLst>
          </p:cNvPr>
          <p:cNvSpPr>
            <a:spLocks noGrp="1"/>
          </p:cNvSpPr>
          <p:nvPr>
            <p:ph type="sldNum" sz="quarter" idx="12"/>
          </p:nvPr>
        </p:nvSpPr>
        <p:spPr/>
        <p:txBody>
          <a:bodyPr/>
          <a:lstStyle/>
          <a:p>
            <a:fld id="{C32AD68F-E6B3-44ED-8139-8E693EA60D43}" type="slidenum">
              <a:rPr lang="tr-TR" smtClean="0"/>
              <a:t>‹#›</a:t>
            </a:fld>
            <a:endParaRPr lang="tr-TR"/>
          </a:p>
        </p:txBody>
      </p:sp>
    </p:spTree>
    <p:extLst>
      <p:ext uri="{BB962C8B-B14F-4D97-AF65-F5344CB8AC3E}">
        <p14:creationId xmlns:p14="http://schemas.microsoft.com/office/powerpoint/2010/main" val="192133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6AB041FA-B000-4C41-88B0-3E129FC145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9068091-690D-4634-AD80-AE86C64FF8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FD1145B-075A-4C19-AE84-B97C304C0D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75F0D-29F9-4E94-8580-724CE315A4A0}" type="datetimeFigureOut">
              <a:rPr lang="tr-TR" smtClean="0"/>
              <a:t>16.11.2022</a:t>
            </a:fld>
            <a:endParaRPr lang="tr-TR"/>
          </a:p>
        </p:txBody>
      </p:sp>
      <p:sp>
        <p:nvSpPr>
          <p:cNvPr id="5" name="Alt Bilgi Yer Tutucusu 4">
            <a:extLst>
              <a:ext uri="{FF2B5EF4-FFF2-40B4-BE49-F238E27FC236}">
                <a16:creationId xmlns:a16="http://schemas.microsoft.com/office/drawing/2014/main" id="{56F7E61C-49FA-4653-9F6E-A7CD17B0F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4B2DA0FF-E5C8-4128-8483-13C65FB325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2AD68F-E6B3-44ED-8139-8E693EA60D43}" type="slidenum">
              <a:rPr lang="tr-TR" smtClean="0"/>
              <a:t>‹#›</a:t>
            </a:fld>
            <a:endParaRPr lang="tr-TR"/>
          </a:p>
        </p:txBody>
      </p:sp>
    </p:spTree>
    <p:extLst>
      <p:ext uri="{BB962C8B-B14F-4D97-AF65-F5344CB8AC3E}">
        <p14:creationId xmlns:p14="http://schemas.microsoft.com/office/powerpoint/2010/main" val="2167431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4.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48CEDDBC-84BC-4EC7-8117-E6DC1F96156A}"/>
              </a:ext>
            </a:extLst>
          </p:cNvPr>
          <p:cNvSpPr txBox="1"/>
          <p:nvPr/>
        </p:nvSpPr>
        <p:spPr>
          <a:xfrm>
            <a:off x="1033244" y="2332139"/>
            <a:ext cx="10125511" cy="1938992"/>
          </a:xfrm>
          <a:prstGeom prst="rect">
            <a:avLst/>
          </a:prstGeom>
          <a:noFill/>
        </p:spPr>
        <p:txBody>
          <a:bodyPr wrap="square" rtlCol="0">
            <a:spAutoFit/>
          </a:bodyPr>
          <a:lstStyle/>
          <a:p>
            <a:pPr algn="ctr"/>
            <a:r>
              <a:rPr lang="tr-TR" sz="4000" dirty="0">
                <a:solidFill>
                  <a:schemeClr val="bg1"/>
                </a:solidFill>
                <a:latin typeface="Arial Black" panose="020B0A04020102020204" pitchFamily="34" charset="0"/>
              </a:rPr>
              <a:t>Görüntü İşleme Yöntemleri Kullanılarak Kiraz Meyvesinin</a:t>
            </a:r>
          </a:p>
          <a:p>
            <a:pPr algn="ctr"/>
            <a:r>
              <a:rPr lang="tr-TR" sz="4000" dirty="0">
                <a:solidFill>
                  <a:schemeClr val="bg1"/>
                </a:solidFill>
                <a:latin typeface="Arial Black" panose="020B0A04020102020204" pitchFamily="34" charset="0"/>
              </a:rPr>
              <a:t>Sınıflandırılması</a:t>
            </a:r>
          </a:p>
        </p:txBody>
      </p:sp>
      <p:sp>
        <p:nvSpPr>
          <p:cNvPr id="7" name="Metin kutusu 6">
            <a:extLst>
              <a:ext uri="{FF2B5EF4-FFF2-40B4-BE49-F238E27FC236}">
                <a16:creationId xmlns:a16="http://schemas.microsoft.com/office/drawing/2014/main" id="{993ADE83-3E8F-40A7-AE14-814FA0D7632E}"/>
              </a:ext>
            </a:extLst>
          </p:cNvPr>
          <p:cNvSpPr txBox="1"/>
          <p:nvPr/>
        </p:nvSpPr>
        <p:spPr>
          <a:xfrm>
            <a:off x="4016229" y="4630723"/>
            <a:ext cx="4159542" cy="400110"/>
          </a:xfrm>
          <a:prstGeom prst="rect">
            <a:avLst/>
          </a:prstGeom>
          <a:noFill/>
        </p:spPr>
        <p:txBody>
          <a:bodyPr wrap="square" rtlCol="0">
            <a:spAutoFit/>
          </a:bodyPr>
          <a:lstStyle/>
          <a:p>
            <a:pPr algn="ctr"/>
            <a:r>
              <a:rPr lang="tr-TR" sz="2000" b="1" dirty="0">
                <a:solidFill>
                  <a:schemeClr val="bg1"/>
                </a:solidFill>
                <a:latin typeface="Arial" panose="020B0604020202020204" pitchFamily="34" charset="0"/>
                <a:cs typeface="Arial" panose="020B0604020202020204" pitchFamily="34" charset="0"/>
              </a:rPr>
              <a:t>Hayri </a:t>
            </a:r>
            <a:r>
              <a:rPr lang="tr-TR" sz="2000" b="1" dirty="0" err="1">
                <a:solidFill>
                  <a:schemeClr val="bg1"/>
                </a:solidFill>
                <a:latin typeface="Arial" panose="020B0604020202020204" pitchFamily="34" charset="0"/>
                <a:cs typeface="Arial" panose="020B0604020202020204" pitchFamily="34" charset="0"/>
              </a:rPr>
              <a:t>İncekara</a:t>
            </a:r>
            <a:r>
              <a:rPr lang="tr-TR" sz="2000" b="1" dirty="0">
                <a:solidFill>
                  <a:schemeClr val="bg1"/>
                </a:solidFill>
                <a:latin typeface="Arial" panose="020B0604020202020204" pitchFamily="34" charset="0"/>
                <a:cs typeface="Arial" panose="020B0604020202020204" pitchFamily="34" charset="0"/>
              </a:rPr>
              <a:t> , Murat Selek </a:t>
            </a:r>
          </a:p>
        </p:txBody>
      </p:sp>
      <p:sp>
        <p:nvSpPr>
          <p:cNvPr id="8" name="Metin kutusu 7">
            <a:extLst>
              <a:ext uri="{FF2B5EF4-FFF2-40B4-BE49-F238E27FC236}">
                <a16:creationId xmlns:a16="http://schemas.microsoft.com/office/drawing/2014/main" id="{13FD58B9-6737-47BB-852B-FA2C6A09D917}"/>
              </a:ext>
            </a:extLst>
          </p:cNvPr>
          <p:cNvSpPr txBox="1"/>
          <p:nvPr/>
        </p:nvSpPr>
        <p:spPr>
          <a:xfrm>
            <a:off x="4603458" y="5255556"/>
            <a:ext cx="3112316" cy="369332"/>
          </a:xfrm>
          <a:prstGeom prst="rect">
            <a:avLst/>
          </a:prstGeom>
          <a:noFill/>
        </p:spPr>
        <p:txBody>
          <a:bodyPr wrap="square" rtlCol="0">
            <a:spAutoFit/>
          </a:bodyPr>
          <a:lstStyle/>
          <a:p>
            <a:pPr algn="ctr"/>
            <a:r>
              <a:rPr lang="tr-TR" dirty="0">
                <a:solidFill>
                  <a:schemeClr val="bg1"/>
                </a:solidFill>
                <a:latin typeface="Arial" panose="020B0604020202020204" pitchFamily="34" charset="0"/>
                <a:cs typeface="Arial" panose="020B0604020202020204" pitchFamily="34" charset="0"/>
              </a:rPr>
              <a:t>Sunum: Asuman BUCAK</a:t>
            </a:r>
          </a:p>
        </p:txBody>
      </p:sp>
      <p:pic>
        <p:nvPicPr>
          <p:cNvPr id="11" name="Resim 10">
            <a:extLst>
              <a:ext uri="{FF2B5EF4-FFF2-40B4-BE49-F238E27FC236}">
                <a16:creationId xmlns:a16="http://schemas.microsoft.com/office/drawing/2014/main" id="{5EC22643-ABF7-436E-8CF6-78C628771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225" y="776393"/>
            <a:ext cx="3239549" cy="1041774"/>
          </a:xfrm>
          <a:prstGeom prst="rect">
            <a:avLst/>
          </a:prstGeom>
        </p:spPr>
      </p:pic>
      <p:cxnSp>
        <p:nvCxnSpPr>
          <p:cNvPr id="14" name="Düz Bağlayıcı 13">
            <a:extLst>
              <a:ext uri="{FF2B5EF4-FFF2-40B4-BE49-F238E27FC236}">
                <a16:creationId xmlns:a16="http://schemas.microsoft.com/office/drawing/2014/main" id="{1E7368FC-547F-4836-BAF7-33B8B585F092}"/>
              </a:ext>
            </a:extLst>
          </p:cNvPr>
          <p:cNvCxnSpPr>
            <a:cxnSpLocks/>
          </p:cNvCxnSpPr>
          <p:nvPr/>
        </p:nvCxnSpPr>
        <p:spPr>
          <a:xfrm>
            <a:off x="4603458" y="5107683"/>
            <a:ext cx="31123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71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a:stretch>
        </a:blipFill>
        <a:effectLst/>
      </p:bgPr>
    </p:bg>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2DDF544E-3A33-4848-B453-3124FF5A900E}"/>
              </a:ext>
            </a:extLst>
          </p:cNvPr>
          <p:cNvSpPr txBox="1"/>
          <p:nvPr/>
        </p:nvSpPr>
        <p:spPr>
          <a:xfrm>
            <a:off x="514985" y="595617"/>
            <a:ext cx="6274965" cy="584775"/>
          </a:xfrm>
          <a:prstGeom prst="rect">
            <a:avLst/>
          </a:prstGeom>
          <a:noFill/>
        </p:spPr>
        <p:txBody>
          <a:bodyPr wrap="square" rtlCol="0">
            <a:spAutoFit/>
          </a:bodyPr>
          <a:lstStyle/>
          <a:p>
            <a:r>
              <a:rPr lang="tr-TR" sz="3200" dirty="0">
                <a:solidFill>
                  <a:schemeClr val="bg1"/>
                </a:solidFill>
                <a:latin typeface="Arial Black" panose="020B0A04020102020204" pitchFamily="34" charset="0"/>
                <a:cs typeface="Arial" panose="020B0604020202020204" pitchFamily="34" charset="0"/>
              </a:rPr>
              <a:t>GİRİŞ</a:t>
            </a:r>
          </a:p>
        </p:txBody>
      </p:sp>
      <p:sp>
        <p:nvSpPr>
          <p:cNvPr id="8" name="Metin kutusu 7">
            <a:extLst>
              <a:ext uri="{FF2B5EF4-FFF2-40B4-BE49-F238E27FC236}">
                <a16:creationId xmlns:a16="http://schemas.microsoft.com/office/drawing/2014/main" id="{98814D89-6F0F-46F3-B47B-142936678FA5}"/>
              </a:ext>
            </a:extLst>
          </p:cNvPr>
          <p:cNvSpPr txBox="1"/>
          <p:nvPr/>
        </p:nvSpPr>
        <p:spPr>
          <a:xfrm>
            <a:off x="514985" y="1658471"/>
            <a:ext cx="10919534" cy="4478662"/>
          </a:xfrm>
          <a:prstGeom prst="rect">
            <a:avLst/>
          </a:prstGeom>
          <a:noFill/>
        </p:spPr>
        <p:txBody>
          <a:bodyPr wrap="square" rtlCol="0">
            <a:spAutoFit/>
          </a:bodyPr>
          <a:lstStyle/>
          <a:p>
            <a:pPr>
              <a:lnSpc>
                <a:spcPct val="150000"/>
              </a:lnSpc>
            </a:pP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Dünyada 1500 civarında çeşidi olan kiraz gülgiller familyasındandır. Yapısında bir çok yararlı vitamin ve mineral barındırır. Kiraz dünyada geniş bir yayılım göstermektedir. Ancak dünyada en çok kiraz üreten ilk 6 ülke arasında Türkiye  %35’lik pay ile birinci sıradadır. Küreselleşen dünyada ürünlerin kalitesinin belirlenmesi ve tasnif edilmesi ticaretin en önemli unsurlarından biridir.  Sebze ve meyveleri kalite ve özelliklerine göre sınıflandırma işlemi genellikle işçiler tarafından el ve göz ile yapılmaktadır. Bu yüzden bir standardın sağlanması zorlaşmaktadır. Yapılan bu çalışmada görüntü işleme yöntemleri kullanılarak kiraz meyvesinin boyutlarına göre sınıflandırılması amaçlanmıştır. Bu amaçla Matlab R2013a programı kullanılarak görüntüsü alınan meyveleri küçük orta ve büyük boy olarak sınıflandıracak bu çalışma gerçekleşecektir. </a:t>
            </a:r>
          </a:p>
          <a:p>
            <a:pPr>
              <a:lnSpc>
                <a:spcPct val="150000"/>
              </a:lnSpc>
            </a:pP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Görüntü işleme yöntemleri ile görüntünün arka planı siyah bir zemin haline getirilerek sınıflandırılacak kiraz meyvesinin arka planı temizlenmiştir. Daha sonra elde</a:t>
            </a:r>
          </a:p>
          <a:p>
            <a:pPr>
              <a:lnSpc>
                <a:spcPct val="150000"/>
              </a:lnSpc>
            </a:pP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edilen görüntü çeşitli filtreleme işlemlerine tabi tutulmuş ve belirli algoritmalar ile kirazların sınır alanları belirlenmiştir. Sınırları</a:t>
            </a:r>
            <a:r>
              <a:rPr lang="tr-TR" sz="1600"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belirlenen kirazlara ait boyut bilgisi hesaplanarak, kirazlara ait boyutsal sınıflandırma işlemi gerçekleştirilmiştir.</a:t>
            </a:r>
          </a:p>
        </p:txBody>
      </p:sp>
    </p:spTree>
    <p:extLst>
      <p:ext uri="{BB962C8B-B14F-4D97-AF65-F5344CB8AC3E}">
        <p14:creationId xmlns:p14="http://schemas.microsoft.com/office/powerpoint/2010/main" val="2265211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a:stretch>
        </a:blipFill>
        <a:effectLst/>
      </p:bgPr>
    </p:bg>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2DDF544E-3A33-4848-B453-3124FF5A900E}"/>
              </a:ext>
            </a:extLst>
          </p:cNvPr>
          <p:cNvSpPr txBox="1"/>
          <p:nvPr/>
        </p:nvSpPr>
        <p:spPr>
          <a:xfrm>
            <a:off x="526741" y="595618"/>
            <a:ext cx="6274965" cy="584775"/>
          </a:xfrm>
          <a:prstGeom prst="rect">
            <a:avLst/>
          </a:prstGeom>
          <a:noFill/>
        </p:spPr>
        <p:txBody>
          <a:bodyPr wrap="square" rtlCol="0">
            <a:spAutoFit/>
          </a:bodyPr>
          <a:lstStyle/>
          <a:p>
            <a:r>
              <a:rPr lang="tr-TR" sz="3200" b="1" dirty="0">
                <a:solidFill>
                  <a:schemeClr val="bg1"/>
                </a:solidFill>
                <a:latin typeface="Arial Black" panose="020B0A04020102020204" pitchFamily="34" charset="0"/>
              </a:rPr>
              <a:t>UYGULAMA</a:t>
            </a:r>
          </a:p>
        </p:txBody>
      </p:sp>
      <p:sp>
        <p:nvSpPr>
          <p:cNvPr id="7" name="Metin kutusu 6">
            <a:extLst>
              <a:ext uri="{FF2B5EF4-FFF2-40B4-BE49-F238E27FC236}">
                <a16:creationId xmlns:a16="http://schemas.microsoft.com/office/drawing/2014/main" id="{B43AB00B-C55F-4173-971D-15AACCB95C80}"/>
              </a:ext>
            </a:extLst>
          </p:cNvPr>
          <p:cNvSpPr txBox="1"/>
          <p:nvPr/>
        </p:nvSpPr>
        <p:spPr>
          <a:xfrm>
            <a:off x="526741" y="1695635"/>
            <a:ext cx="6274965" cy="4109330"/>
          </a:xfrm>
          <a:prstGeom prst="rect">
            <a:avLst/>
          </a:prstGeom>
          <a:noFill/>
        </p:spPr>
        <p:txBody>
          <a:bodyPr wrap="square" rtlCol="0">
            <a:spAutoFit/>
          </a:bodyPr>
          <a:lstStyle/>
          <a:p>
            <a:pPr algn="just">
              <a:lnSpc>
                <a:spcPct val="150000"/>
              </a:lnSpc>
            </a:pPr>
            <a:r>
              <a:rPr lang="tr-TR" sz="1600" dirty="0">
                <a:latin typeface="Arial" panose="020B0604020202020204" pitchFamily="34" charset="0"/>
                <a:cs typeface="Arial" panose="020B0604020202020204" pitchFamily="34" charset="0"/>
              </a:rPr>
              <a:t>Sınıflandırma işlemi yapılacak kirazlar Türk Standardı Tasarısı 793’de belirlenen veriler ve diğer kaynaklardan elde edilen boyut standartlarına göre sınıflandırılmıştır. Yandaki Tablo 1’ de kirazların boyutlarına karşılık gelen sınıflar gösterilmiştir.</a:t>
            </a:r>
          </a:p>
          <a:p>
            <a:pPr algn="just">
              <a:lnSpc>
                <a:spcPct val="150000"/>
              </a:lnSpc>
            </a:pPr>
            <a:r>
              <a:rPr lang="tr-TR" sz="1600" b="0" i="0" u="none" strike="noStrike" baseline="0" dirty="0">
                <a:solidFill>
                  <a:srgbClr val="000000"/>
                </a:solidFill>
                <a:latin typeface="Arial" panose="020B0604020202020204" pitchFamily="34" charset="0"/>
                <a:cs typeface="Arial" panose="020B0604020202020204" pitchFamily="34" charset="0"/>
              </a:rPr>
              <a:t>Tablo 1’ de belirtilen boyutlara göre, sınıflandırılacak olan kirazların hangi sınıfa dahil oldukları gösterilmiştir. Ancak bu boyutlar kiraz çeşidi ve sınıflandırma biçimine göre gerçekleştirilen program da değiştirilebilmektedir. Yapılan çalışmada, görüntüsü alınan kirazların Tablo 1’ de belirlenen standartlara göre Matlab programı ile sınıflandırılmıştır. Kiraz meyvesinin sınıflandırılması için gerekli olan işlem adımları bir sonraki sayfada Şekil 1’de belirtilmiştir.</a:t>
            </a:r>
            <a:endParaRPr lang="tr-TR" sz="1600" dirty="0">
              <a:latin typeface="Arial" panose="020B0604020202020204" pitchFamily="34" charset="0"/>
              <a:cs typeface="Arial" panose="020B0604020202020204" pitchFamily="34" charset="0"/>
            </a:endParaRPr>
          </a:p>
        </p:txBody>
      </p:sp>
      <p:graphicFrame>
        <p:nvGraphicFramePr>
          <p:cNvPr id="2" name="Tablo 2">
            <a:extLst>
              <a:ext uri="{FF2B5EF4-FFF2-40B4-BE49-F238E27FC236}">
                <a16:creationId xmlns:a16="http://schemas.microsoft.com/office/drawing/2014/main" id="{AD22C159-0A24-DFDC-E121-44F382B328FC}"/>
              </a:ext>
            </a:extLst>
          </p:cNvPr>
          <p:cNvGraphicFramePr>
            <a:graphicFrameLocks noGrp="1"/>
          </p:cNvGraphicFramePr>
          <p:nvPr>
            <p:extLst>
              <p:ext uri="{D42A27DB-BD31-4B8C-83A1-F6EECF244321}">
                <p14:modId xmlns:p14="http://schemas.microsoft.com/office/powerpoint/2010/main" val="3662694220"/>
              </p:ext>
            </p:extLst>
          </p:nvPr>
        </p:nvGraphicFramePr>
        <p:xfrm>
          <a:off x="7340365" y="2164413"/>
          <a:ext cx="4102952" cy="3066784"/>
        </p:xfrm>
        <a:graphic>
          <a:graphicData uri="http://schemas.openxmlformats.org/drawingml/2006/table">
            <a:tbl>
              <a:tblPr firstRow="1" bandRow="1">
                <a:tableStyleId>{5940675A-B579-460E-94D1-54222C63F5DA}</a:tableStyleId>
              </a:tblPr>
              <a:tblGrid>
                <a:gridCol w="2051476">
                  <a:extLst>
                    <a:ext uri="{9D8B030D-6E8A-4147-A177-3AD203B41FA5}">
                      <a16:colId xmlns:a16="http://schemas.microsoft.com/office/drawing/2014/main" val="3125289881"/>
                    </a:ext>
                  </a:extLst>
                </a:gridCol>
                <a:gridCol w="2051476">
                  <a:extLst>
                    <a:ext uri="{9D8B030D-6E8A-4147-A177-3AD203B41FA5}">
                      <a16:colId xmlns:a16="http://schemas.microsoft.com/office/drawing/2014/main" val="919497549"/>
                    </a:ext>
                  </a:extLst>
                </a:gridCol>
              </a:tblGrid>
              <a:tr h="766696">
                <a:tc>
                  <a:txBody>
                    <a:bodyPr/>
                    <a:lstStyle/>
                    <a:p>
                      <a:pPr algn="ctr"/>
                      <a:r>
                        <a:rPr lang="tr-TR" b="1" dirty="0">
                          <a:latin typeface="Arial" panose="020B0604020202020204" pitchFamily="34" charset="0"/>
                          <a:cs typeface="Arial" panose="020B0604020202020204" pitchFamily="34" charset="0"/>
                        </a:rPr>
                        <a:t>Kiraz Boyutu (mm)</a:t>
                      </a:r>
                    </a:p>
                  </a:txBody>
                  <a:tcPr anchor="ctr"/>
                </a:tc>
                <a:tc>
                  <a:txBody>
                    <a:bodyPr/>
                    <a:lstStyle/>
                    <a:p>
                      <a:pPr algn="ctr"/>
                      <a:r>
                        <a:rPr lang="tr-TR" b="1" dirty="0">
                          <a:latin typeface="Arial" panose="020B0604020202020204" pitchFamily="34" charset="0"/>
                          <a:cs typeface="Arial" panose="020B0604020202020204" pitchFamily="34" charset="0"/>
                        </a:rPr>
                        <a:t>Kiraz Sınıfı</a:t>
                      </a:r>
                    </a:p>
                  </a:txBody>
                  <a:tcPr anchor="ctr"/>
                </a:tc>
                <a:extLst>
                  <a:ext uri="{0D108BD9-81ED-4DB2-BD59-A6C34878D82A}">
                    <a16:rowId xmlns:a16="http://schemas.microsoft.com/office/drawing/2014/main" val="1895306834"/>
                  </a:ext>
                </a:extLst>
              </a:tr>
              <a:tr h="766696">
                <a:tc>
                  <a:txBody>
                    <a:bodyPr/>
                    <a:lstStyle/>
                    <a:p>
                      <a:pPr algn="ctr"/>
                      <a:r>
                        <a:rPr lang="tr-TR" dirty="0">
                          <a:latin typeface="Arial" panose="020B0604020202020204" pitchFamily="34" charset="0"/>
                          <a:cs typeface="Arial" panose="020B0604020202020204" pitchFamily="34" charset="0"/>
                        </a:rPr>
                        <a:t>&lt;22</a:t>
                      </a:r>
                    </a:p>
                  </a:txBody>
                  <a:tcPr anchor="ctr"/>
                </a:tc>
                <a:tc>
                  <a:txBody>
                    <a:bodyPr/>
                    <a:lstStyle/>
                    <a:p>
                      <a:pPr algn="ctr"/>
                      <a:r>
                        <a:rPr lang="tr-TR" dirty="0">
                          <a:latin typeface="Arial" panose="020B0604020202020204" pitchFamily="34" charset="0"/>
                          <a:cs typeface="Arial" panose="020B0604020202020204" pitchFamily="34" charset="0"/>
                        </a:rPr>
                        <a:t>Küçük Boy</a:t>
                      </a:r>
                    </a:p>
                  </a:txBody>
                  <a:tcPr anchor="ctr"/>
                </a:tc>
                <a:extLst>
                  <a:ext uri="{0D108BD9-81ED-4DB2-BD59-A6C34878D82A}">
                    <a16:rowId xmlns:a16="http://schemas.microsoft.com/office/drawing/2014/main" val="4256572089"/>
                  </a:ext>
                </a:extLst>
              </a:tr>
              <a:tr h="766696">
                <a:tc>
                  <a:txBody>
                    <a:bodyPr/>
                    <a:lstStyle/>
                    <a:p>
                      <a:pPr algn="ctr"/>
                      <a:r>
                        <a:rPr lang="tr-TR" dirty="0">
                          <a:latin typeface="Arial" panose="020B0604020202020204" pitchFamily="34" charset="0"/>
                          <a:cs typeface="Arial" panose="020B0604020202020204" pitchFamily="34" charset="0"/>
                        </a:rPr>
                        <a:t>22 - 28</a:t>
                      </a:r>
                    </a:p>
                  </a:txBody>
                  <a:tcPr anchor="ctr"/>
                </a:tc>
                <a:tc>
                  <a:txBody>
                    <a:bodyPr/>
                    <a:lstStyle/>
                    <a:p>
                      <a:pPr algn="ctr"/>
                      <a:r>
                        <a:rPr lang="tr-TR" dirty="0">
                          <a:latin typeface="Arial" panose="020B0604020202020204" pitchFamily="34" charset="0"/>
                          <a:cs typeface="Arial" panose="020B0604020202020204" pitchFamily="34" charset="0"/>
                        </a:rPr>
                        <a:t>Orta Boy</a:t>
                      </a:r>
                    </a:p>
                  </a:txBody>
                  <a:tcPr anchor="ctr"/>
                </a:tc>
                <a:extLst>
                  <a:ext uri="{0D108BD9-81ED-4DB2-BD59-A6C34878D82A}">
                    <a16:rowId xmlns:a16="http://schemas.microsoft.com/office/drawing/2014/main" val="4071228000"/>
                  </a:ext>
                </a:extLst>
              </a:tr>
              <a:tr h="766696">
                <a:tc>
                  <a:txBody>
                    <a:bodyPr/>
                    <a:lstStyle/>
                    <a:p>
                      <a:pPr algn="ctr"/>
                      <a:r>
                        <a:rPr lang="tr-TR" dirty="0">
                          <a:latin typeface="Arial" panose="020B0604020202020204" pitchFamily="34" charset="0"/>
                          <a:cs typeface="Arial" panose="020B0604020202020204" pitchFamily="34" charset="0"/>
                        </a:rPr>
                        <a:t>&gt;28</a:t>
                      </a:r>
                    </a:p>
                  </a:txBody>
                  <a:tcPr anchor="ctr"/>
                </a:tc>
                <a:tc>
                  <a:txBody>
                    <a:bodyPr/>
                    <a:lstStyle/>
                    <a:p>
                      <a:pPr algn="ctr"/>
                      <a:r>
                        <a:rPr lang="tr-TR" dirty="0">
                          <a:latin typeface="Arial" panose="020B0604020202020204" pitchFamily="34" charset="0"/>
                          <a:cs typeface="Arial" panose="020B0604020202020204" pitchFamily="34" charset="0"/>
                        </a:rPr>
                        <a:t>Büyük Boy</a:t>
                      </a:r>
                    </a:p>
                  </a:txBody>
                  <a:tcPr anchor="ctr"/>
                </a:tc>
                <a:extLst>
                  <a:ext uri="{0D108BD9-81ED-4DB2-BD59-A6C34878D82A}">
                    <a16:rowId xmlns:a16="http://schemas.microsoft.com/office/drawing/2014/main" val="2126202968"/>
                  </a:ext>
                </a:extLst>
              </a:tr>
            </a:tbl>
          </a:graphicData>
        </a:graphic>
      </p:graphicFrame>
      <p:sp>
        <p:nvSpPr>
          <p:cNvPr id="3" name="Metin kutusu 2">
            <a:extLst>
              <a:ext uri="{FF2B5EF4-FFF2-40B4-BE49-F238E27FC236}">
                <a16:creationId xmlns:a16="http://schemas.microsoft.com/office/drawing/2014/main" id="{8E0823D2-72A6-64DE-D531-13B5091A0F65}"/>
              </a:ext>
            </a:extLst>
          </p:cNvPr>
          <p:cNvSpPr txBox="1"/>
          <p:nvPr/>
        </p:nvSpPr>
        <p:spPr>
          <a:xfrm>
            <a:off x="7270811" y="1695635"/>
            <a:ext cx="4589756" cy="307777"/>
          </a:xfrm>
          <a:prstGeom prst="rect">
            <a:avLst/>
          </a:prstGeom>
          <a:noFill/>
        </p:spPr>
        <p:txBody>
          <a:bodyPr wrap="square" rtlCol="0">
            <a:spAutoFit/>
          </a:bodyPr>
          <a:lstStyle/>
          <a:p>
            <a:r>
              <a:rPr lang="tr-TR" sz="1400" b="1" dirty="0">
                <a:latin typeface="Arial" panose="020B0604020202020204" pitchFamily="34" charset="0"/>
                <a:cs typeface="Arial" panose="020B0604020202020204" pitchFamily="34" charset="0"/>
              </a:rPr>
              <a:t>Tablo 1:</a:t>
            </a:r>
            <a:r>
              <a:rPr lang="tr-TR" sz="1400" dirty="0">
                <a:latin typeface="Arial" panose="020B0604020202020204" pitchFamily="34" charset="0"/>
                <a:cs typeface="Arial" panose="020B0604020202020204" pitchFamily="34" charset="0"/>
              </a:rPr>
              <a:t> Kirazların boyutlarına göre sınıflandırılması</a:t>
            </a:r>
          </a:p>
        </p:txBody>
      </p:sp>
    </p:spTree>
    <p:extLst>
      <p:ext uri="{BB962C8B-B14F-4D97-AF65-F5344CB8AC3E}">
        <p14:creationId xmlns:p14="http://schemas.microsoft.com/office/powerpoint/2010/main" val="2889637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2DDF544E-3A33-4848-B453-3124FF5A900E}"/>
              </a:ext>
            </a:extLst>
          </p:cNvPr>
          <p:cNvSpPr txBox="1"/>
          <p:nvPr/>
        </p:nvSpPr>
        <p:spPr>
          <a:xfrm>
            <a:off x="337353" y="394330"/>
            <a:ext cx="10360239" cy="584775"/>
          </a:xfrm>
          <a:prstGeom prst="rect">
            <a:avLst/>
          </a:prstGeom>
          <a:noFill/>
        </p:spPr>
        <p:txBody>
          <a:bodyPr wrap="square" rtlCol="0">
            <a:spAutoFit/>
          </a:bodyPr>
          <a:lstStyle/>
          <a:p>
            <a:r>
              <a:rPr lang="tr-TR" sz="3200" b="1" dirty="0" err="1">
                <a:solidFill>
                  <a:schemeClr val="bg1"/>
                </a:solidFill>
                <a:latin typeface="Arial" panose="020B0604020202020204" pitchFamily="34" charset="0"/>
                <a:cs typeface="Arial" panose="020B0604020202020204" pitchFamily="34" charset="0"/>
              </a:rPr>
              <a:t>Gİ</a:t>
            </a:r>
            <a:r>
              <a:rPr lang="tr-TR" sz="3200" b="1" u="none" strike="noStrike" baseline="0" dirty="0" err="1">
                <a:solidFill>
                  <a:srgbClr val="000000"/>
                </a:solidFill>
                <a:latin typeface="Arial" panose="020B0604020202020204" pitchFamily="34" charset="0"/>
                <a:cs typeface="Arial" panose="020B0604020202020204" pitchFamily="34" charset="0"/>
              </a:rPr>
              <a:t>Şekil</a:t>
            </a:r>
            <a:r>
              <a:rPr lang="tr-TR" sz="3200" b="1" u="none" strike="noStrike" baseline="0" dirty="0">
                <a:solidFill>
                  <a:srgbClr val="000000"/>
                </a:solidFill>
                <a:latin typeface="Arial" panose="020B0604020202020204" pitchFamily="34" charset="0"/>
                <a:cs typeface="Arial" panose="020B0604020202020204" pitchFamily="34" charset="0"/>
              </a:rPr>
              <a:t> 1.</a:t>
            </a:r>
            <a:r>
              <a:rPr lang="tr-TR" sz="3200" b="0" u="none" strike="noStrike" baseline="0" dirty="0">
                <a:solidFill>
                  <a:srgbClr val="000000"/>
                </a:solidFill>
                <a:latin typeface="Arial" panose="020B0604020202020204" pitchFamily="34" charset="0"/>
                <a:cs typeface="Arial" panose="020B0604020202020204" pitchFamily="34" charset="0"/>
              </a:rPr>
              <a:t> Kiraz meyvesi sınıflandırma </a:t>
            </a:r>
            <a:r>
              <a:rPr lang="tr-TR" sz="3200" b="0" u="none" strike="noStrike" baseline="0" dirty="0" err="1">
                <a:solidFill>
                  <a:srgbClr val="000000"/>
                </a:solidFill>
                <a:latin typeface="Arial" panose="020B0604020202020204" pitchFamily="34" charset="0"/>
                <a:cs typeface="Arial" panose="020B0604020202020204" pitchFamily="34" charset="0"/>
              </a:rPr>
              <a:t>adımları</a:t>
            </a:r>
            <a:r>
              <a:rPr lang="tr-TR" sz="3200" dirty="0" err="1">
                <a:solidFill>
                  <a:schemeClr val="bg1"/>
                </a:solidFill>
                <a:latin typeface="Arial" panose="020B0604020202020204" pitchFamily="34" charset="0"/>
                <a:cs typeface="Arial" panose="020B0604020202020204" pitchFamily="34" charset="0"/>
              </a:rPr>
              <a:t>RİŞ</a:t>
            </a:r>
            <a:endParaRPr lang="tr-TR" sz="3200" dirty="0">
              <a:solidFill>
                <a:schemeClr val="bg1"/>
              </a:solidFill>
              <a:latin typeface="Arial" panose="020B0604020202020204" pitchFamily="34" charset="0"/>
              <a:cs typeface="Arial" panose="020B0604020202020204" pitchFamily="34" charset="0"/>
            </a:endParaRPr>
          </a:p>
        </p:txBody>
      </p:sp>
      <p:sp>
        <p:nvSpPr>
          <p:cNvPr id="2" name="Oval 1">
            <a:extLst>
              <a:ext uri="{FF2B5EF4-FFF2-40B4-BE49-F238E27FC236}">
                <a16:creationId xmlns:a16="http://schemas.microsoft.com/office/drawing/2014/main" id="{DA3EAD71-757A-894C-D481-2B1AFEA2A580}"/>
              </a:ext>
            </a:extLst>
          </p:cNvPr>
          <p:cNvSpPr/>
          <p:nvPr/>
        </p:nvSpPr>
        <p:spPr>
          <a:xfrm>
            <a:off x="213065" y="1673439"/>
            <a:ext cx="2228295" cy="1091953"/>
          </a:xfrm>
          <a:prstGeom prst="ellipse">
            <a:avLst/>
          </a:prstGeom>
          <a:ln>
            <a:solidFill>
              <a:srgbClr val="00647E"/>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tr-TR" sz="1400" dirty="0">
                <a:latin typeface="Arial" panose="020B0604020202020204" pitchFamily="34" charset="0"/>
                <a:cs typeface="Arial" panose="020B0604020202020204" pitchFamily="34" charset="0"/>
              </a:rPr>
              <a:t>Resmin alınması</a:t>
            </a:r>
          </a:p>
        </p:txBody>
      </p:sp>
      <p:sp>
        <p:nvSpPr>
          <p:cNvPr id="3" name="Dikdörtgen: Köşeleri Yuvarlatılmış 2">
            <a:extLst>
              <a:ext uri="{FF2B5EF4-FFF2-40B4-BE49-F238E27FC236}">
                <a16:creationId xmlns:a16="http://schemas.microsoft.com/office/drawing/2014/main" id="{051BA6CA-FC31-EF10-3F58-6653939BFD3C}"/>
              </a:ext>
            </a:extLst>
          </p:cNvPr>
          <p:cNvSpPr/>
          <p:nvPr/>
        </p:nvSpPr>
        <p:spPr>
          <a:xfrm>
            <a:off x="3080552" y="1580224"/>
            <a:ext cx="2485747" cy="1278384"/>
          </a:xfrm>
          <a:prstGeom prst="roundRect">
            <a:avLst/>
          </a:prstGeom>
          <a:ln>
            <a:solidFill>
              <a:srgbClr val="00647E"/>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tr-TR" sz="1400" dirty="0">
                <a:latin typeface="Arial" panose="020B0604020202020204" pitchFamily="34" charset="0"/>
                <a:cs typeface="Arial" panose="020B0604020202020204" pitchFamily="34" charset="0"/>
              </a:rPr>
              <a:t>Resmin siyah beyaz piksellere dönüştürülmesi</a:t>
            </a:r>
          </a:p>
        </p:txBody>
      </p:sp>
      <p:sp>
        <p:nvSpPr>
          <p:cNvPr id="4" name="Dikdörtgen: Köşeleri Yuvarlatılmış 3">
            <a:extLst>
              <a:ext uri="{FF2B5EF4-FFF2-40B4-BE49-F238E27FC236}">
                <a16:creationId xmlns:a16="http://schemas.microsoft.com/office/drawing/2014/main" id="{624B5510-720E-8244-3446-CA7BE8082553}"/>
              </a:ext>
            </a:extLst>
          </p:cNvPr>
          <p:cNvSpPr/>
          <p:nvPr/>
        </p:nvSpPr>
        <p:spPr>
          <a:xfrm>
            <a:off x="9191348" y="4092850"/>
            <a:ext cx="2485747" cy="1278384"/>
          </a:xfrm>
          <a:prstGeom prst="roundRect">
            <a:avLst/>
          </a:prstGeom>
          <a:ln>
            <a:solidFill>
              <a:srgbClr val="00647E"/>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tr-TR" sz="1400" dirty="0">
                <a:latin typeface="Arial" panose="020B0604020202020204" pitchFamily="34" charset="0"/>
                <a:cs typeface="Arial" panose="020B0604020202020204" pitchFamily="34" charset="0"/>
              </a:rPr>
              <a:t>Eşikleme yöntemi ile resmin sınırlarının belirlenmesi</a:t>
            </a:r>
          </a:p>
        </p:txBody>
      </p:sp>
      <p:sp>
        <p:nvSpPr>
          <p:cNvPr id="5" name="Dikdörtgen: Köşeleri Yuvarlatılmış 4">
            <a:extLst>
              <a:ext uri="{FF2B5EF4-FFF2-40B4-BE49-F238E27FC236}">
                <a16:creationId xmlns:a16="http://schemas.microsoft.com/office/drawing/2014/main" id="{BEE05C82-3339-8C03-381B-0F703CCD39DE}"/>
              </a:ext>
            </a:extLst>
          </p:cNvPr>
          <p:cNvSpPr/>
          <p:nvPr/>
        </p:nvSpPr>
        <p:spPr>
          <a:xfrm>
            <a:off x="9191347" y="1588754"/>
            <a:ext cx="2485747" cy="1278384"/>
          </a:xfrm>
          <a:prstGeom prst="roundRect">
            <a:avLst/>
          </a:prstGeom>
          <a:ln>
            <a:solidFill>
              <a:srgbClr val="00647E"/>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tr-TR" sz="1400" dirty="0">
                <a:latin typeface="Arial" panose="020B0604020202020204" pitchFamily="34" charset="0"/>
                <a:cs typeface="Arial" panose="020B0604020202020204" pitchFamily="34" charset="0"/>
              </a:rPr>
              <a:t>Kirazların beyaza dönüştürülerek arka plandan ayırt edilmesi</a:t>
            </a:r>
          </a:p>
        </p:txBody>
      </p:sp>
      <p:sp>
        <p:nvSpPr>
          <p:cNvPr id="7" name="Dikdörtgen: Köşeleri Yuvarlatılmış 6">
            <a:extLst>
              <a:ext uri="{FF2B5EF4-FFF2-40B4-BE49-F238E27FC236}">
                <a16:creationId xmlns:a16="http://schemas.microsoft.com/office/drawing/2014/main" id="{38CCEFCE-6FA5-3117-7E45-7A9341BD6B3D}"/>
              </a:ext>
            </a:extLst>
          </p:cNvPr>
          <p:cNvSpPr/>
          <p:nvPr/>
        </p:nvSpPr>
        <p:spPr>
          <a:xfrm>
            <a:off x="6096000" y="1588754"/>
            <a:ext cx="2485747" cy="1278384"/>
          </a:xfrm>
          <a:prstGeom prst="roundRect">
            <a:avLst/>
          </a:prstGeom>
          <a:ln>
            <a:solidFill>
              <a:srgbClr val="00647E"/>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tr-TR" sz="1400" dirty="0">
                <a:latin typeface="Arial" panose="020B0604020202020204" pitchFamily="34" charset="0"/>
                <a:cs typeface="Arial" panose="020B0604020202020204" pitchFamily="34" charset="0"/>
              </a:rPr>
              <a:t>Belirli pikselin altında olan nesnelerin kaldırılması</a:t>
            </a:r>
          </a:p>
        </p:txBody>
      </p:sp>
      <p:sp>
        <p:nvSpPr>
          <p:cNvPr id="9" name="Dikdörtgen: Köşeleri Yuvarlatılmış 8">
            <a:extLst>
              <a:ext uri="{FF2B5EF4-FFF2-40B4-BE49-F238E27FC236}">
                <a16:creationId xmlns:a16="http://schemas.microsoft.com/office/drawing/2014/main" id="{F2B83914-5786-CEE3-4AFB-850882BCCC0A}"/>
              </a:ext>
            </a:extLst>
          </p:cNvPr>
          <p:cNvSpPr/>
          <p:nvPr/>
        </p:nvSpPr>
        <p:spPr>
          <a:xfrm>
            <a:off x="3080552" y="4092850"/>
            <a:ext cx="2485747" cy="1278384"/>
          </a:xfrm>
          <a:prstGeom prst="roundRect">
            <a:avLst/>
          </a:prstGeom>
          <a:ln>
            <a:solidFill>
              <a:srgbClr val="00647E"/>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tr-TR" sz="1400" dirty="0">
                <a:latin typeface="Arial" panose="020B0604020202020204" pitchFamily="34" charset="0"/>
                <a:cs typeface="Arial" panose="020B0604020202020204" pitchFamily="34" charset="0"/>
              </a:rPr>
              <a:t>Kirazların sınıflarının belirlenmesi</a:t>
            </a:r>
          </a:p>
        </p:txBody>
      </p:sp>
      <p:sp>
        <p:nvSpPr>
          <p:cNvPr id="10" name="Dikdörtgen: Köşeleri Yuvarlatılmış 9">
            <a:extLst>
              <a:ext uri="{FF2B5EF4-FFF2-40B4-BE49-F238E27FC236}">
                <a16:creationId xmlns:a16="http://schemas.microsoft.com/office/drawing/2014/main" id="{C0843245-CB3A-197A-6229-1F5290D42BE3}"/>
              </a:ext>
            </a:extLst>
          </p:cNvPr>
          <p:cNvSpPr/>
          <p:nvPr/>
        </p:nvSpPr>
        <p:spPr>
          <a:xfrm>
            <a:off x="6096000" y="4092850"/>
            <a:ext cx="2485747" cy="1278384"/>
          </a:xfrm>
          <a:prstGeom prst="roundRect">
            <a:avLst/>
          </a:prstGeom>
          <a:ln>
            <a:solidFill>
              <a:srgbClr val="00647E"/>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tr-TR" sz="1400" dirty="0">
                <a:latin typeface="Arial" panose="020B0604020202020204" pitchFamily="34" charset="0"/>
                <a:cs typeface="Arial" panose="020B0604020202020204" pitchFamily="34" charset="0"/>
              </a:rPr>
              <a:t>Kirazların büyüklerinin hesaplanması</a:t>
            </a:r>
          </a:p>
        </p:txBody>
      </p:sp>
      <p:sp>
        <p:nvSpPr>
          <p:cNvPr id="11" name="Ok: Sağ 10">
            <a:extLst>
              <a:ext uri="{FF2B5EF4-FFF2-40B4-BE49-F238E27FC236}">
                <a16:creationId xmlns:a16="http://schemas.microsoft.com/office/drawing/2014/main" id="{B21AE8F3-799C-2FBD-222C-57E33976A9B4}"/>
              </a:ext>
            </a:extLst>
          </p:cNvPr>
          <p:cNvSpPr/>
          <p:nvPr/>
        </p:nvSpPr>
        <p:spPr>
          <a:xfrm>
            <a:off x="2550851" y="2041864"/>
            <a:ext cx="500109" cy="292963"/>
          </a:xfrm>
          <a:prstGeom prst="rightArrow">
            <a:avLst/>
          </a:prstGeom>
          <a:solidFill>
            <a:srgbClr val="00647E"/>
          </a:solidFill>
          <a:ln>
            <a:solidFill>
              <a:srgbClr val="0064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k: Sağ 11">
            <a:extLst>
              <a:ext uri="{FF2B5EF4-FFF2-40B4-BE49-F238E27FC236}">
                <a16:creationId xmlns:a16="http://schemas.microsoft.com/office/drawing/2014/main" id="{DD2F1F04-4E7C-7C93-88E3-FFA4A26D1A4B}"/>
              </a:ext>
            </a:extLst>
          </p:cNvPr>
          <p:cNvSpPr/>
          <p:nvPr/>
        </p:nvSpPr>
        <p:spPr>
          <a:xfrm rot="10800000">
            <a:off x="8633535" y="4474696"/>
            <a:ext cx="500109" cy="292963"/>
          </a:xfrm>
          <a:prstGeom prst="rightArrow">
            <a:avLst/>
          </a:prstGeom>
          <a:solidFill>
            <a:srgbClr val="00647E"/>
          </a:solidFill>
          <a:ln>
            <a:solidFill>
              <a:srgbClr val="0064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k: Sağ 14">
            <a:extLst>
              <a:ext uri="{FF2B5EF4-FFF2-40B4-BE49-F238E27FC236}">
                <a16:creationId xmlns:a16="http://schemas.microsoft.com/office/drawing/2014/main" id="{4352F2EC-B281-98E2-928E-C88DBE77C2A3}"/>
              </a:ext>
            </a:extLst>
          </p:cNvPr>
          <p:cNvSpPr/>
          <p:nvPr/>
        </p:nvSpPr>
        <p:spPr>
          <a:xfrm>
            <a:off x="8655728" y="2081464"/>
            <a:ext cx="500109" cy="292963"/>
          </a:xfrm>
          <a:prstGeom prst="rightArrow">
            <a:avLst/>
          </a:prstGeom>
          <a:solidFill>
            <a:srgbClr val="00647E"/>
          </a:solidFill>
          <a:ln>
            <a:solidFill>
              <a:srgbClr val="0064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Ok: Sağ 15">
            <a:extLst>
              <a:ext uri="{FF2B5EF4-FFF2-40B4-BE49-F238E27FC236}">
                <a16:creationId xmlns:a16="http://schemas.microsoft.com/office/drawing/2014/main" id="{A0F46933-0444-6666-6D00-49CF03DF9B95}"/>
              </a:ext>
            </a:extLst>
          </p:cNvPr>
          <p:cNvSpPr/>
          <p:nvPr/>
        </p:nvSpPr>
        <p:spPr>
          <a:xfrm>
            <a:off x="5597371" y="2072933"/>
            <a:ext cx="500109" cy="292963"/>
          </a:xfrm>
          <a:prstGeom prst="rightArrow">
            <a:avLst/>
          </a:prstGeom>
          <a:solidFill>
            <a:srgbClr val="00647E"/>
          </a:solidFill>
          <a:ln>
            <a:solidFill>
              <a:srgbClr val="0064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Ok: Sağ 16">
            <a:extLst>
              <a:ext uri="{FF2B5EF4-FFF2-40B4-BE49-F238E27FC236}">
                <a16:creationId xmlns:a16="http://schemas.microsoft.com/office/drawing/2014/main" id="{FEEC8318-9FDD-691A-820F-D44488FE543F}"/>
              </a:ext>
            </a:extLst>
          </p:cNvPr>
          <p:cNvSpPr/>
          <p:nvPr/>
        </p:nvSpPr>
        <p:spPr>
          <a:xfrm rot="10800000">
            <a:off x="5581095" y="4585560"/>
            <a:ext cx="500109" cy="292963"/>
          </a:xfrm>
          <a:prstGeom prst="rightArrow">
            <a:avLst/>
          </a:prstGeom>
          <a:solidFill>
            <a:srgbClr val="00647E"/>
          </a:solidFill>
          <a:ln>
            <a:solidFill>
              <a:srgbClr val="0064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Ok: Sola Bükülü 18">
            <a:extLst>
              <a:ext uri="{FF2B5EF4-FFF2-40B4-BE49-F238E27FC236}">
                <a16:creationId xmlns:a16="http://schemas.microsoft.com/office/drawing/2014/main" id="{A563E75B-6BA6-96A6-9C93-B1A832AAF59B}"/>
              </a:ext>
            </a:extLst>
          </p:cNvPr>
          <p:cNvSpPr/>
          <p:nvPr/>
        </p:nvSpPr>
        <p:spPr>
          <a:xfrm>
            <a:off x="11034943" y="2961043"/>
            <a:ext cx="896645" cy="935914"/>
          </a:xfrm>
          <a:prstGeom prst="curvedLeftArrow">
            <a:avLst/>
          </a:prstGeom>
          <a:solidFill>
            <a:srgbClr val="00647E"/>
          </a:solidFill>
          <a:ln>
            <a:solidFill>
              <a:srgbClr val="0064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782741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24AB045-5355-3A92-706F-B4EA121BDFF8}"/>
              </a:ext>
            </a:extLst>
          </p:cNvPr>
          <p:cNvPicPr>
            <a:picLocks noGrp="1" noChangeAspect="1"/>
          </p:cNvPicPr>
          <p:nvPr>
            <p:ph sz="half" idx="1"/>
          </p:nvPr>
        </p:nvPicPr>
        <p:blipFill>
          <a:blip r:embed="rId2"/>
          <a:stretch>
            <a:fillRect/>
          </a:stretch>
        </p:blipFill>
        <p:spPr>
          <a:xfrm>
            <a:off x="461639" y="997084"/>
            <a:ext cx="3400023" cy="1342417"/>
          </a:xfrm>
        </p:spPr>
      </p:pic>
      <p:sp>
        <p:nvSpPr>
          <p:cNvPr id="2" name="Metin kutusu 1">
            <a:extLst>
              <a:ext uri="{FF2B5EF4-FFF2-40B4-BE49-F238E27FC236}">
                <a16:creationId xmlns:a16="http://schemas.microsoft.com/office/drawing/2014/main" id="{CED48AAB-C3E3-1414-B357-180B0D906D6B}"/>
              </a:ext>
            </a:extLst>
          </p:cNvPr>
          <p:cNvSpPr txBox="1"/>
          <p:nvPr/>
        </p:nvSpPr>
        <p:spPr>
          <a:xfrm>
            <a:off x="461639" y="2664781"/>
            <a:ext cx="3659079" cy="307777"/>
          </a:xfrm>
          <a:prstGeom prst="rect">
            <a:avLst/>
          </a:prstGeom>
          <a:noFill/>
        </p:spPr>
        <p:txBody>
          <a:bodyPr wrap="square" rtlCol="0">
            <a:spAutoFit/>
          </a:bodyPr>
          <a:lstStyle/>
          <a:p>
            <a:r>
              <a:rPr lang="tr-TR" sz="1400" b="1" dirty="0">
                <a:latin typeface="Arial" panose="020B0604020202020204" pitchFamily="34" charset="0"/>
                <a:cs typeface="Arial" panose="020B0604020202020204" pitchFamily="34" charset="0"/>
              </a:rPr>
              <a:t>Şekil 2. </a:t>
            </a:r>
            <a:r>
              <a:rPr lang="tr-TR" sz="1400" dirty="0">
                <a:latin typeface="Arial" panose="020B0604020202020204" pitchFamily="34" charset="0"/>
                <a:cs typeface="Arial" panose="020B0604020202020204" pitchFamily="34" charset="0"/>
              </a:rPr>
              <a:t>Sınıflandırılacak işlenmemiş resim</a:t>
            </a:r>
          </a:p>
        </p:txBody>
      </p:sp>
      <p:pic>
        <p:nvPicPr>
          <p:cNvPr id="4" name="Resim 3">
            <a:extLst>
              <a:ext uri="{FF2B5EF4-FFF2-40B4-BE49-F238E27FC236}">
                <a16:creationId xmlns:a16="http://schemas.microsoft.com/office/drawing/2014/main" id="{AE54073A-4426-B224-737F-F6D80597D3F4}"/>
              </a:ext>
            </a:extLst>
          </p:cNvPr>
          <p:cNvPicPr>
            <a:picLocks noChangeAspect="1"/>
          </p:cNvPicPr>
          <p:nvPr/>
        </p:nvPicPr>
        <p:blipFill>
          <a:blip r:embed="rId3"/>
          <a:stretch>
            <a:fillRect/>
          </a:stretch>
        </p:blipFill>
        <p:spPr>
          <a:xfrm>
            <a:off x="4493931" y="767651"/>
            <a:ext cx="3340800" cy="1744731"/>
          </a:xfrm>
          <a:prstGeom prst="rect">
            <a:avLst/>
          </a:prstGeom>
        </p:spPr>
      </p:pic>
      <p:pic>
        <p:nvPicPr>
          <p:cNvPr id="7" name="Resim 6">
            <a:extLst>
              <a:ext uri="{FF2B5EF4-FFF2-40B4-BE49-F238E27FC236}">
                <a16:creationId xmlns:a16="http://schemas.microsoft.com/office/drawing/2014/main" id="{A066606A-D3C8-73E9-93F7-420913C14006}"/>
              </a:ext>
            </a:extLst>
          </p:cNvPr>
          <p:cNvPicPr>
            <a:picLocks noChangeAspect="1"/>
          </p:cNvPicPr>
          <p:nvPr/>
        </p:nvPicPr>
        <p:blipFill>
          <a:blip r:embed="rId4"/>
          <a:stretch>
            <a:fillRect/>
          </a:stretch>
        </p:blipFill>
        <p:spPr>
          <a:xfrm>
            <a:off x="8467000" y="767651"/>
            <a:ext cx="3339618" cy="1720089"/>
          </a:xfrm>
          <a:prstGeom prst="rect">
            <a:avLst/>
          </a:prstGeom>
        </p:spPr>
      </p:pic>
      <p:sp>
        <p:nvSpPr>
          <p:cNvPr id="22" name="Metin kutusu 21">
            <a:extLst>
              <a:ext uri="{FF2B5EF4-FFF2-40B4-BE49-F238E27FC236}">
                <a16:creationId xmlns:a16="http://schemas.microsoft.com/office/drawing/2014/main" id="{7FBAF99A-E1D9-3003-D515-2F751BE91B5C}"/>
              </a:ext>
            </a:extLst>
          </p:cNvPr>
          <p:cNvSpPr txBox="1"/>
          <p:nvPr/>
        </p:nvSpPr>
        <p:spPr>
          <a:xfrm>
            <a:off x="8359491" y="2664781"/>
            <a:ext cx="3293616" cy="523220"/>
          </a:xfrm>
          <a:prstGeom prst="rect">
            <a:avLst/>
          </a:prstGeom>
          <a:noFill/>
        </p:spPr>
        <p:txBody>
          <a:bodyPr wrap="square" rtlCol="0">
            <a:spAutoFit/>
          </a:bodyPr>
          <a:lstStyle/>
          <a:p>
            <a:r>
              <a:rPr lang="tr-TR" sz="1400" b="1" dirty="0">
                <a:latin typeface="Arial" panose="020B0604020202020204" pitchFamily="34" charset="0"/>
                <a:cs typeface="Arial" panose="020B0604020202020204" pitchFamily="34" charset="0"/>
              </a:rPr>
              <a:t>Şekil 4. </a:t>
            </a:r>
            <a:r>
              <a:rPr lang="tr-TR" sz="1400" dirty="0">
                <a:latin typeface="Arial" panose="020B0604020202020204" pitchFamily="34" charset="0"/>
                <a:cs typeface="Arial" panose="020B0604020202020204" pitchFamily="34" charset="0"/>
              </a:rPr>
              <a:t>Kirazların sınırlarının belirlenmesi</a:t>
            </a:r>
          </a:p>
        </p:txBody>
      </p:sp>
      <p:sp>
        <p:nvSpPr>
          <p:cNvPr id="23" name="Metin kutusu 22">
            <a:extLst>
              <a:ext uri="{FF2B5EF4-FFF2-40B4-BE49-F238E27FC236}">
                <a16:creationId xmlns:a16="http://schemas.microsoft.com/office/drawing/2014/main" id="{1BB91623-F1E1-9728-95E3-0A8EA2EF776B}"/>
              </a:ext>
            </a:extLst>
          </p:cNvPr>
          <p:cNvSpPr txBox="1"/>
          <p:nvPr/>
        </p:nvSpPr>
        <p:spPr>
          <a:xfrm>
            <a:off x="4255553" y="2664781"/>
            <a:ext cx="4171025" cy="523220"/>
          </a:xfrm>
          <a:prstGeom prst="rect">
            <a:avLst/>
          </a:prstGeom>
          <a:noFill/>
        </p:spPr>
        <p:txBody>
          <a:bodyPr wrap="square" rtlCol="0">
            <a:spAutoFit/>
          </a:bodyPr>
          <a:lstStyle/>
          <a:p>
            <a:r>
              <a:rPr lang="tr-TR" sz="1400" b="1" dirty="0">
                <a:latin typeface="Arial" panose="020B0604020202020204" pitchFamily="34" charset="0"/>
                <a:cs typeface="Arial" panose="020B0604020202020204" pitchFamily="34" charset="0"/>
              </a:rPr>
              <a:t>Şekil 3. </a:t>
            </a:r>
            <a:r>
              <a:rPr lang="tr-TR" sz="1400" dirty="0">
                <a:latin typeface="Arial" panose="020B0604020202020204" pitchFamily="34" charset="0"/>
                <a:cs typeface="Arial" panose="020B0604020202020204" pitchFamily="34" charset="0"/>
              </a:rPr>
              <a:t>Resmin siyah beyaz piksellere dönüştürülmesi</a:t>
            </a:r>
          </a:p>
        </p:txBody>
      </p:sp>
      <p:sp>
        <p:nvSpPr>
          <p:cNvPr id="24" name="Ok: Sağ 23">
            <a:extLst>
              <a:ext uri="{FF2B5EF4-FFF2-40B4-BE49-F238E27FC236}">
                <a16:creationId xmlns:a16="http://schemas.microsoft.com/office/drawing/2014/main" id="{35FD22A0-E2C1-F6C0-056B-4B652AED75E2}"/>
              </a:ext>
            </a:extLst>
          </p:cNvPr>
          <p:cNvSpPr/>
          <p:nvPr/>
        </p:nvSpPr>
        <p:spPr>
          <a:xfrm>
            <a:off x="3968318" y="1544715"/>
            <a:ext cx="417251" cy="221941"/>
          </a:xfrm>
          <a:prstGeom prst="rightArrow">
            <a:avLst/>
          </a:prstGeom>
          <a:solidFill>
            <a:srgbClr val="00647E"/>
          </a:solidFill>
          <a:ln>
            <a:solidFill>
              <a:srgbClr val="0064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Ok: Sağ 24">
            <a:extLst>
              <a:ext uri="{FF2B5EF4-FFF2-40B4-BE49-F238E27FC236}">
                <a16:creationId xmlns:a16="http://schemas.microsoft.com/office/drawing/2014/main" id="{CDB4D92D-F765-AF01-42F3-5F5205F2EC9E}"/>
              </a:ext>
            </a:extLst>
          </p:cNvPr>
          <p:cNvSpPr/>
          <p:nvPr/>
        </p:nvSpPr>
        <p:spPr>
          <a:xfrm>
            <a:off x="7942240" y="1544714"/>
            <a:ext cx="417251" cy="221941"/>
          </a:xfrm>
          <a:prstGeom prst="rightArrow">
            <a:avLst/>
          </a:prstGeom>
          <a:solidFill>
            <a:srgbClr val="00647E"/>
          </a:solidFill>
          <a:ln>
            <a:solidFill>
              <a:srgbClr val="0064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Metin kutusu 27">
            <a:extLst>
              <a:ext uri="{FF2B5EF4-FFF2-40B4-BE49-F238E27FC236}">
                <a16:creationId xmlns:a16="http://schemas.microsoft.com/office/drawing/2014/main" id="{DC2D068E-1362-6F21-14C6-0ADCA9E40D93}"/>
              </a:ext>
            </a:extLst>
          </p:cNvPr>
          <p:cNvSpPr txBox="1"/>
          <p:nvPr/>
        </p:nvSpPr>
        <p:spPr>
          <a:xfrm>
            <a:off x="614039" y="3463771"/>
            <a:ext cx="3506679" cy="3062796"/>
          </a:xfrm>
          <a:prstGeom prst="rect">
            <a:avLst/>
          </a:prstGeom>
          <a:noFill/>
        </p:spPr>
        <p:txBody>
          <a:bodyPr wrap="square" rtlCol="0">
            <a:spAutoFit/>
          </a:bodyPr>
          <a:lstStyle/>
          <a:p>
            <a:endParaRPr lang="tr-TR" dirty="0"/>
          </a:p>
        </p:txBody>
      </p:sp>
      <p:sp>
        <p:nvSpPr>
          <p:cNvPr id="30" name="Metin kutusu 29">
            <a:extLst>
              <a:ext uri="{FF2B5EF4-FFF2-40B4-BE49-F238E27FC236}">
                <a16:creationId xmlns:a16="http://schemas.microsoft.com/office/drawing/2014/main" id="{0325D59D-9990-6496-813F-5CD7C03D0738}"/>
              </a:ext>
            </a:extLst>
          </p:cNvPr>
          <p:cNvSpPr txBox="1"/>
          <p:nvPr/>
        </p:nvSpPr>
        <p:spPr>
          <a:xfrm>
            <a:off x="459829" y="3275859"/>
            <a:ext cx="2956264" cy="2632003"/>
          </a:xfrm>
          <a:prstGeom prst="rect">
            <a:avLst/>
          </a:prstGeom>
          <a:noFill/>
        </p:spPr>
        <p:txBody>
          <a:bodyPr wrap="square" rtlCol="0">
            <a:spAutoFit/>
          </a:bodyPr>
          <a:lstStyle/>
          <a:p>
            <a:pPr>
              <a:lnSpc>
                <a:spcPct val="150000"/>
              </a:lnSpc>
            </a:pPr>
            <a:r>
              <a:rPr lang="tr-TR" sz="1600" b="0" i="0" u="none" strike="noStrike" baseline="0" dirty="0">
                <a:solidFill>
                  <a:srgbClr val="000000"/>
                </a:solidFill>
                <a:latin typeface="Arial" panose="020B0604020202020204" pitchFamily="34" charset="0"/>
                <a:cs typeface="Arial" panose="020B0604020202020204" pitchFamily="34" charset="0"/>
              </a:rPr>
              <a:t>İşlenmiş olarak sisteme yüklenen resim siyah-beyaz piksellere dönüştürülmektedir. Resmin siyah-beyaz piksellere yani </a:t>
            </a:r>
            <a:r>
              <a:rPr lang="tr-TR" sz="1600" b="0" i="0" u="none" strike="noStrike" baseline="0" dirty="0" err="1">
                <a:solidFill>
                  <a:srgbClr val="000000"/>
                </a:solidFill>
                <a:latin typeface="Arial" panose="020B0604020202020204" pitchFamily="34" charset="0"/>
                <a:cs typeface="Arial" panose="020B0604020202020204" pitchFamily="34" charset="0"/>
              </a:rPr>
              <a:t>binary</a:t>
            </a:r>
            <a:r>
              <a:rPr lang="tr-TR" sz="1600" b="0" i="0" u="none" strike="noStrike" baseline="0" dirty="0">
                <a:solidFill>
                  <a:srgbClr val="000000"/>
                </a:solidFill>
                <a:latin typeface="Arial" panose="020B0604020202020204" pitchFamily="34" charset="0"/>
                <a:cs typeface="Arial" panose="020B0604020202020204" pitchFamily="34" charset="0"/>
              </a:rPr>
              <a:t> moda dönüştürülmesi iki aşamada gerçekleşmektedir. </a:t>
            </a:r>
            <a:endParaRPr lang="tr-TR" sz="1600" dirty="0">
              <a:latin typeface="Arial" panose="020B0604020202020204" pitchFamily="34" charset="0"/>
              <a:cs typeface="Arial" panose="020B0604020202020204" pitchFamily="34" charset="0"/>
            </a:endParaRPr>
          </a:p>
        </p:txBody>
      </p:sp>
      <p:sp>
        <p:nvSpPr>
          <p:cNvPr id="31" name="Metin kutusu 30">
            <a:extLst>
              <a:ext uri="{FF2B5EF4-FFF2-40B4-BE49-F238E27FC236}">
                <a16:creationId xmlns:a16="http://schemas.microsoft.com/office/drawing/2014/main" id="{E1A79D95-FF79-8F8C-3EE9-1B6A8F761AFB}"/>
              </a:ext>
            </a:extLst>
          </p:cNvPr>
          <p:cNvSpPr txBox="1"/>
          <p:nvPr/>
        </p:nvSpPr>
        <p:spPr>
          <a:xfrm>
            <a:off x="8359491" y="3275859"/>
            <a:ext cx="3817555" cy="3370666"/>
          </a:xfrm>
          <a:prstGeom prst="rect">
            <a:avLst/>
          </a:prstGeom>
          <a:noFill/>
        </p:spPr>
        <p:txBody>
          <a:bodyPr wrap="square" rtlCol="0">
            <a:spAutoFit/>
          </a:bodyPr>
          <a:lstStyle/>
          <a:p>
            <a:pPr>
              <a:lnSpc>
                <a:spcPct val="150000"/>
              </a:lnSpc>
            </a:pPr>
            <a:r>
              <a:rPr lang="tr-TR" sz="1600" dirty="0">
                <a:solidFill>
                  <a:srgbClr val="000000"/>
                </a:solidFill>
                <a:latin typeface="Arial" panose="020B0604020202020204" pitchFamily="34" charset="0"/>
                <a:cs typeface="Arial" panose="020B0604020202020204" pitchFamily="34" charset="0"/>
              </a:rPr>
              <a:t>T</a:t>
            </a:r>
            <a:r>
              <a:rPr lang="tr-TR" sz="1600" b="0" i="0" u="none" strike="noStrike" baseline="0" dirty="0">
                <a:solidFill>
                  <a:srgbClr val="000000"/>
                </a:solidFill>
                <a:latin typeface="Arial" panose="020B0604020202020204" pitchFamily="34" charset="0"/>
                <a:cs typeface="Arial" panose="020B0604020202020204" pitchFamily="34" charset="0"/>
              </a:rPr>
              <a:t>ers çevirme işlemi uygulandıktan sonra resimde bulunan belirli boyutun altındaki gürültü olarak tabir edilen nesneler kaldırılmıştır. Daha sonra program tarafından tespit edilen kirazların sınırları eşikleme yöntemi kullanılarak mavi renk ile belirlenmiş ve resimde bulunan nesne sayısı ekrana yansıtılmıştır. </a:t>
            </a:r>
            <a:endParaRPr lang="tr-TR" sz="1600" dirty="0">
              <a:latin typeface="Arial" panose="020B0604020202020204" pitchFamily="34" charset="0"/>
              <a:cs typeface="Arial" panose="020B0604020202020204" pitchFamily="34" charset="0"/>
            </a:endParaRPr>
          </a:p>
        </p:txBody>
      </p:sp>
      <p:sp>
        <p:nvSpPr>
          <p:cNvPr id="32" name="Metin kutusu 31">
            <a:extLst>
              <a:ext uri="{FF2B5EF4-FFF2-40B4-BE49-F238E27FC236}">
                <a16:creationId xmlns:a16="http://schemas.microsoft.com/office/drawing/2014/main" id="{C9A05186-76CA-2FB8-C85B-D67492B32D72}"/>
              </a:ext>
            </a:extLst>
          </p:cNvPr>
          <p:cNvSpPr txBox="1"/>
          <p:nvPr/>
        </p:nvSpPr>
        <p:spPr>
          <a:xfrm>
            <a:off x="4274928" y="3275859"/>
            <a:ext cx="3817555" cy="2632003"/>
          </a:xfrm>
          <a:prstGeom prst="rect">
            <a:avLst/>
          </a:prstGeom>
          <a:noFill/>
        </p:spPr>
        <p:txBody>
          <a:bodyPr wrap="square" rtlCol="0">
            <a:spAutoFit/>
          </a:bodyPr>
          <a:lstStyle/>
          <a:p>
            <a:pPr>
              <a:lnSpc>
                <a:spcPct val="150000"/>
              </a:lnSpc>
            </a:pPr>
            <a:r>
              <a:rPr lang="tr-TR" sz="1600" b="0" i="0" u="none" strike="noStrike" baseline="0" dirty="0">
                <a:solidFill>
                  <a:srgbClr val="000000"/>
                </a:solidFill>
                <a:latin typeface="Arial" panose="020B0604020202020204" pitchFamily="34" charset="0"/>
                <a:cs typeface="Arial" panose="020B0604020202020204" pitchFamily="34" charset="0"/>
              </a:rPr>
              <a:t>İlk aşamada resmin arka planı beyaza kirazlar ise siyaha dönüştürülmektedir. İkinci aşamada ise </a:t>
            </a:r>
            <a:r>
              <a:rPr lang="tr-TR" sz="1600" b="0" i="0" u="none" strike="noStrike" baseline="0" dirty="0" err="1">
                <a:solidFill>
                  <a:srgbClr val="000000"/>
                </a:solidFill>
                <a:latin typeface="Arial" panose="020B0604020202020204" pitchFamily="34" charset="0"/>
                <a:cs typeface="Arial" panose="020B0604020202020204" pitchFamily="34" charset="0"/>
              </a:rPr>
              <a:t>binary</a:t>
            </a:r>
            <a:r>
              <a:rPr lang="tr-TR" sz="1600" b="0" i="0" u="none" strike="noStrike" baseline="0" dirty="0">
                <a:solidFill>
                  <a:srgbClr val="000000"/>
                </a:solidFill>
                <a:latin typeface="Arial" panose="020B0604020202020204" pitchFamily="34" charset="0"/>
                <a:cs typeface="Arial" panose="020B0604020202020204" pitchFamily="34" charset="0"/>
              </a:rPr>
              <a:t> moddaki resim Matlab </a:t>
            </a:r>
            <a:r>
              <a:rPr lang="tr-TR" sz="1600" b="0" i="0" u="none" strike="noStrike" baseline="0" dirty="0" err="1">
                <a:solidFill>
                  <a:srgbClr val="000000"/>
                </a:solidFill>
                <a:latin typeface="Arial" panose="020B0604020202020204" pitchFamily="34" charset="0"/>
                <a:cs typeface="Arial" panose="020B0604020202020204" pitchFamily="34" charset="0"/>
              </a:rPr>
              <a:t>bwboundaries</a:t>
            </a:r>
            <a:r>
              <a:rPr lang="tr-TR" sz="1600" b="0" i="0" u="none" strike="noStrike" baseline="0" dirty="0">
                <a:solidFill>
                  <a:srgbClr val="000000"/>
                </a:solidFill>
                <a:latin typeface="Arial" panose="020B0604020202020204" pitchFamily="34" charset="0"/>
                <a:cs typeface="Arial" panose="020B0604020202020204" pitchFamily="34" charset="0"/>
              </a:rPr>
              <a:t> komutu ile ters çevrilerek arka plan siyaha sınıflandırılacak olan kirazlar beyaza dönüştürülmektedir. </a:t>
            </a:r>
            <a:endParaRPr lang="tr-T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9154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a:stretch>
        </a:blipFill>
        <a:effectLst/>
      </p:bgPr>
    </p:bg>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2DDF544E-3A33-4848-B453-3124FF5A900E}"/>
              </a:ext>
            </a:extLst>
          </p:cNvPr>
          <p:cNvSpPr txBox="1"/>
          <p:nvPr/>
        </p:nvSpPr>
        <p:spPr>
          <a:xfrm>
            <a:off x="499767" y="604889"/>
            <a:ext cx="627496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3200" b="0" i="0" u="none" strike="noStrike" kern="1200" cap="none" spc="0" normalizeH="0" baseline="0" noProof="0" dirty="0">
                <a:ln>
                  <a:noFill/>
                </a:ln>
                <a:solidFill>
                  <a:prstClr val="white"/>
                </a:solidFill>
                <a:effectLst/>
                <a:uLnTx/>
                <a:uFillTx/>
                <a:latin typeface="Arial Black" panose="020B0A04020102020204" pitchFamily="34" charset="0"/>
                <a:ea typeface="+mn-ea"/>
                <a:cs typeface="Arial" panose="020B0604020202020204" pitchFamily="34" charset="0"/>
              </a:rPr>
              <a:t>SONUÇLAR VE TARTIŞMA</a:t>
            </a:r>
          </a:p>
        </p:txBody>
      </p:sp>
      <p:pic>
        <p:nvPicPr>
          <p:cNvPr id="3" name="Resim 2">
            <a:extLst>
              <a:ext uri="{FF2B5EF4-FFF2-40B4-BE49-F238E27FC236}">
                <a16:creationId xmlns:a16="http://schemas.microsoft.com/office/drawing/2014/main" id="{EFAC4C61-9902-F1BD-E2D2-EB4AD7ED7088}"/>
              </a:ext>
            </a:extLst>
          </p:cNvPr>
          <p:cNvPicPr>
            <a:picLocks noChangeAspect="1"/>
          </p:cNvPicPr>
          <p:nvPr/>
        </p:nvPicPr>
        <p:blipFill>
          <a:blip r:embed="rId3"/>
          <a:stretch>
            <a:fillRect/>
          </a:stretch>
        </p:blipFill>
        <p:spPr>
          <a:xfrm>
            <a:off x="7340366" y="1774449"/>
            <a:ext cx="4507606" cy="2367064"/>
          </a:xfrm>
          <a:prstGeom prst="rect">
            <a:avLst/>
          </a:prstGeom>
        </p:spPr>
      </p:pic>
      <p:sp>
        <p:nvSpPr>
          <p:cNvPr id="4" name="Metin kutusu 3">
            <a:extLst>
              <a:ext uri="{FF2B5EF4-FFF2-40B4-BE49-F238E27FC236}">
                <a16:creationId xmlns:a16="http://schemas.microsoft.com/office/drawing/2014/main" id="{7522FF23-7932-2949-2EFB-AD1CB2A86DB8}"/>
              </a:ext>
            </a:extLst>
          </p:cNvPr>
          <p:cNvSpPr txBox="1"/>
          <p:nvPr/>
        </p:nvSpPr>
        <p:spPr>
          <a:xfrm>
            <a:off x="7418235" y="4312747"/>
            <a:ext cx="4351867" cy="2262671"/>
          </a:xfrm>
          <a:prstGeom prst="rect">
            <a:avLst/>
          </a:prstGeom>
          <a:noFill/>
        </p:spPr>
        <p:txBody>
          <a:bodyPr wrap="square" rtlCol="0">
            <a:spAutoFit/>
          </a:bodyPr>
          <a:lstStyle/>
          <a:p>
            <a:pPr>
              <a:lnSpc>
                <a:spcPct val="150000"/>
              </a:lnSpc>
            </a:pPr>
            <a:r>
              <a:rPr lang="tr-TR" sz="1600" b="0" i="0" u="none" strike="noStrike" baseline="0" dirty="0">
                <a:solidFill>
                  <a:srgbClr val="000000"/>
                </a:solidFill>
                <a:latin typeface="Arial" panose="020B0604020202020204" pitchFamily="34" charset="0"/>
                <a:cs typeface="Arial" panose="020B0604020202020204" pitchFamily="34" charset="0"/>
              </a:rPr>
              <a:t>Yapılan çalışmada kirazlar üst üste gelmeden ayrık olarak resimlenmiştir. Bu sayede sınıflandırma başarısı %100 olarak gerçekleşmiştir. Ancak kirazların üst üste gelmesi durumunda sınıflandırma başarısının düşeceği değerlendirilmektedir. </a:t>
            </a:r>
            <a:endParaRPr lang="tr-TR" sz="1600" dirty="0">
              <a:latin typeface="Arial" panose="020B0604020202020204" pitchFamily="34" charset="0"/>
              <a:cs typeface="Arial" panose="020B0604020202020204" pitchFamily="34" charset="0"/>
            </a:endParaRPr>
          </a:p>
        </p:txBody>
      </p:sp>
      <p:sp>
        <p:nvSpPr>
          <p:cNvPr id="5" name="Metin kutusu 4">
            <a:extLst>
              <a:ext uri="{FF2B5EF4-FFF2-40B4-BE49-F238E27FC236}">
                <a16:creationId xmlns:a16="http://schemas.microsoft.com/office/drawing/2014/main" id="{02E9B175-C6F6-E099-0F86-873B4794C1BE}"/>
              </a:ext>
            </a:extLst>
          </p:cNvPr>
          <p:cNvSpPr txBox="1"/>
          <p:nvPr/>
        </p:nvSpPr>
        <p:spPr>
          <a:xfrm>
            <a:off x="499767" y="1774449"/>
            <a:ext cx="6444859" cy="4478662"/>
          </a:xfrm>
          <a:prstGeom prst="rect">
            <a:avLst/>
          </a:prstGeom>
          <a:noFill/>
        </p:spPr>
        <p:txBody>
          <a:bodyPr wrap="square" rtlCol="0">
            <a:spAutoFit/>
          </a:bodyPr>
          <a:lstStyle/>
          <a:p>
            <a:pPr>
              <a:lnSpc>
                <a:spcPct val="150000"/>
              </a:lnSpc>
            </a:pPr>
            <a:r>
              <a:rPr lang="tr-TR" sz="1600" b="0" i="0" u="none" strike="noStrike" baseline="0" dirty="0">
                <a:solidFill>
                  <a:srgbClr val="000000"/>
                </a:solidFill>
                <a:latin typeface="Arial" panose="020B0604020202020204" pitchFamily="34" charset="0"/>
                <a:cs typeface="Arial" panose="020B0604020202020204" pitchFamily="34" charset="0"/>
              </a:rPr>
              <a:t>Yapılan çalışmada, Ülkemizde en önemli ihracat ürünlerinden birisi olan kiraz meyvesinin klasik sınıflandırma yöntemleri yerine görüntü işleme teknikleri ile sınıflandırılması sağlanmıştır. Bu sayede  kiraz meyvesinin uluslararası standartlara uygun olarak tasnif edilmesi sağlanacak ve ülke ekonomisine katkısı dahada arttırılacaktır. Yapılan çalışmada kiraz meyvesinin referans boyut değerleri isteğe göre değiştirilerek farklı boyutlarda sınıflama işlemleri de gerçekleştirilebilmektedir. Ayrıca kiraz meyvesinin sınıflandırılması için uygulanan algoritma ve filtreleme yöntemler farklı meyvelerin sınıflandırılmasında da kullanılabilmektedir. Bu amaçla farklı meyvelere ait boyut bilgileri sisteme girilerek farklı meyvelerinde sınıflandırılması sağlanabilmektedir.</a:t>
            </a:r>
          </a:p>
        </p:txBody>
      </p:sp>
    </p:spTree>
    <p:extLst>
      <p:ext uri="{BB962C8B-B14F-4D97-AF65-F5344CB8AC3E}">
        <p14:creationId xmlns:p14="http://schemas.microsoft.com/office/powerpoint/2010/main" val="223842244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582</Words>
  <Application>Microsoft Office PowerPoint</Application>
  <PresentationFormat>Geniş ekran</PresentationFormat>
  <Paragraphs>37</Paragraphs>
  <Slides>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vt:i4>
      </vt:variant>
    </vt:vector>
  </HeadingPairs>
  <TitlesOfParts>
    <vt:vector size="11" baseType="lpstr">
      <vt:lpstr>Arial</vt:lpstr>
      <vt:lpstr>Arial Black</vt:lpstr>
      <vt:lpstr>Calibri</vt:lpstr>
      <vt:lpstr>Calibri Light</vt:lpstr>
      <vt:lpstr>Office Teması</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Serkan Türk</dc:creator>
  <cp:lastModifiedBy>asuman bucak</cp:lastModifiedBy>
  <cp:revision>8</cp:revision>
  <dcterms:created xsi:type="dcterms:W3CDTF">2021-11-04T05:35:19Z</dcterms:created>
  <dcterms:modified xsi:type="dcterms:W3CDTF">2022-11-16T07:59:28Z</dcterms:modified>
</cp:coreProperties>
</file>