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488" r:id="rId6"/>
    <p:sldId id="269" r:id="rId7"/>
    <p:sldId id="271" r:id="rId8"/>
    <p:sldId id="262" r:id="rId9"/>
    <p:sldId id="272" r:id="rId10"/>
    <p:sldId id="264" r:id="rId11"/>
    <p:sldId id="276" r:id="rId12"/>
    <p:sldId id="277" r:id="rId13"/>
    <p:sldId id="274" r:id="rId14"/>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howGuides="1">
      <p:cViewPr varScale="1">
        <p:scale>
          <a:sx n="86" d="100"/>
          <a:sy n="86" d="100"/>
        </p:scale>
        <p:origin x="552"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40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latin typeface="Arial" panose="020B0604020202020204" pitchFamily="34" charset="0"/>
            </a:endParaRPr>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9E4D82-28F8-4AE6-AC58-4E0C47EB2011}" type="datetime1">
              <a:rPr lang="tr-TR" smtClean="0">
                <a:latin typeface="Arial" panose="020B0604020202020204" pitchFamily="34" charset="0"/>
              </a:rPr>
              <a:t>9.11.2022</a:t>
            </a:fld>
            <a:endParaRPr lang="tr-TR">
              <a:latin typeface="Arial" panose="020B0604020202020204" pitchFamily="34" charset="0"/>
            </a:endParaRPr>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latin typeface="Arial" panose="020B0604020202020204" pitchFamily="34" charset="0"/>
            </a:endParaRP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tr-TR">
                <a:latin typeface="Arial" panose="020B0604020202020204" pitchFamily="34" charset="0"/>
              </a:rPr>
              <a:t>‹#›</a:t>
            </a:fld>
            <a:endParaRPr lang="tr-TR">
              <a:latin typeface="Arial" panose="020B0604020202020204" pitchFamily="34" charset="0"/>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BE143251-A342-438C-BAF0-43ECC974AE28}" type="datetime1">
              <a:rPr lang="tr-TR" noProof="0" smtClean="0"/>
              <a:t>9.11.2022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0A3C37BE-C303-496D-B5CD-85F2937540FC}" type="slidenum">
              <a:rPr lang="tr-TR" noProof="0" smtClean="0"/>
              <a:pPr/>
              <a:t>‹#›</a:t>
            </a:fld>
            <a:endParaRPr lang="tr-TR"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a:defRPr sz="1200">
        <a:solidFill>
          <a:schemeClr val="tx1"/>
        </a:solidFill>
      </a:defRPr>
    </a:lvl2pPr>
    <a:lvl3pPr marL="914400" algn="l">
      <a:defRPr sz="1200">
        <a:solidFill>
          <a:schemeClr val="tx1"/>
        </a:solidFill>
      </a:defRPr>
    </a:lvl3pPr>
    <a:lvl4pPr marL="1371600" algn="l">
      <a:defRPr sz="1200">
        <a:solidFill>
          <a:schemeClr val="tx1"/>
        </a:solidFill>
      </a:defRPr>
    </a:lvl4pPr>
    <a:lvl5pPr marL="1828800" algn="l">
      <a:defRPr sz="1200">
        <a:solidFill>
          <a:schemeClr val="tx1"/>
        </a:solidFill>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i="1">
                <a:latin typeface="Arial" pitchFamily="34" charset="0"/>
                <a:cs typeface="Arial" pitchFamily="34" charset="0"/>
              </a:rPr>
              <a:t>NOT:</a:t>
            </a:r>
          </a:p>
          <a:p>
            <a:pPr rtl="0"/>
            <a:r>
              <a:rPr lang="tr-TR" i="1">
                <a:latin typeface="Arial" pitchFamily="34" charset="0"/>
                <a:cs typeface="Arial" pitchFamily="34" charset="0"/>
              </a:rPr>
              <a:t>Bu slayttaki resmi değiştirmek için resmi seçin ve silin. Sonra, yer tutucudaki Resimler simgesine tıklayarak kendi resminizi ekleyin.</a:t>
            </a:r>
          </a:p>
        </p:txBody>
      </p:sp>
      <p:sp>
        <p:nvSpPr>
          <p:cNvPr id="4" name="Slayt Numarası Yer Tutucusu 3"/>
          <p:cNvSpPr>
            <a:spLocks noGrp="1"/>
          </p:cNvSpPr>
          <p:nvPr>
            <p:ph type="sldNum" sz="quarter" idx="10"/>
          </p:nvPr>
        </p:nvSpPr>
        <p:spPr/>
        <p:txBody>
          <a:bodyPr rtlCol="0"/>
          <a:lstStyle/>
          <a:p>
            <a:pPr rtl="0"/>
            <a:fld id="{0A3C37BE-C303-496D-B5CD-85F2937540FC}" type="slidenum">
              <a:rPr lang="tr-TR" smtClean="0"/>
              <a:t>1</a:t>
            </a:fld>
            <a:endParaRPr lang="tr-TR"/>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3</a:t>
            </a:fld>
            <a:endParaRPr lang="tr-TR"/>
          </a:p>
        </p:txBody>
      </p:sp>
    </p:spTree>
    <p:extLst>
      <p:ext uri="{BB962C8B-B14F-4D97-AF65-F5344CB8AC3E}">
        <p14:creationId xmlns:p14="http://schemas.microsoft.com/office/powerpoint/2010/main" val="395334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4</a:t>
            </a:fld>
            <a:endParaRPr lang="tr-TR"/>
          </a:p>
        </p:txBody>
      </p:sp>
    </p:spTree>
    <p:extLst>
      <p:ext uri="{BB962C8B-B14F-4D97-AF65-F5344CB8AC3E}">
        <p14:creationId xmlns:p14="http://schemas.microsoft.com/office/powerpoint/2010/main" val="2523257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5</a:t>
            </a:fld>
            <a:endParaRPr lang="tr-TR"/>
          </a:p>
        </p:txBody>
      </p:sp>
    </p:spTree>
    <p:extLst>
      <p:ext uri="{BB962C8B-B14F-4D97-AF65-F5344CB8AC3E}">
        <p14:creationId xmlns:p14="http://schemas.microsoft.com/office/powerpoint/2010/main" val="101658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6</a:t>
            </a:fld>
            <a:endParaRPr lang="tr-TR"/>
          </a:p>
        </p:txBody>
      </p:sp>
    </p:spTree>
    <p:extLst>
      <p:ext uri="{BB962C8B-B14F-4D97-AF65-F5344CB8AC3E}">
        <p14:creationId xmlns:p14="http://schemas.microsoft.com/office/powerpoint/2010/main" val="3406053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7</a:t>
            </a:fld>
            <a:endParaRPr lang="tr-TR"/>
          </a:p>
        </p:txBody>
      </p:sp>
    </p:spTree>
    <p:extLst>
      <p:ext uri="{BB962C8B-B14F-4D97-AF65-F5344CB8AC3E}">
        <p14:creationId xmlns:p14="http://schemas.microsoft.com/office/powerpoint/2010/main" val="194884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8</a:t>
            </a:fld>
            <a:endParaRPr lang="tr-TR"/>
          </a:p>
        </p:txBody>
      </p:sp>
    </p:spTree>
    <p:extLst>
      <p:ext uri="{BB962C8B-B14F-4D97-AF65-F5344CB8AC3E}">
        <p14:creationId xmlns:p14="http://schemas.microsoft.com/office/powerpoint/2010/main" val="701365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10</a:t>
            </a:fld>
            <a:endParaRPr lang="tr-TR"/>
          </a:p>
        </p:txBody>
      </p:sp>
    </p:spTree>
    <p:extLst>
      <p:ext uri="{BB962C8B-B14F-4D97-AF65-F5344CB8AC3E}">
        <p14:creationId xmlns:p14="http://schemas.microsoft.com/office/powerpoint/2010/main" val="35934789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Dikdörtgen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pic>
        <p:nvPicPr>
          <p:cNvPr id="11" name="Resim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Başlık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7" name="Dikdörtgen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sp>
        <p:nvSpPr>
          <p:cNvPr id="4" name="Tarih Yer Tutucusu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31EF5A91-0799-4CE3-8893-DF3BCE720C1F}"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tr-TR" noProof="0"/>
          </a:p>
        </p:txBody>
      </p:sp>
      <p:sp>
        <p:nvSpPr>
          <p:cNvPr id="6" name="Slayt Numarası Yer Tutucusu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tr-TR" noProof="0" smtClean="0"/>
              <a:pPr/>
              <a:t>‹#›</a:t>
            </a:fld>
            <a:endParaRPr lang="tr-TR"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b"/>
          <a:lstStyle>
            <a:lvl1pPr>
              <a:defRPr sz="3200"/>
            </a:lvl1pPr>
          </a:lstStyle>
          <a:p>
            <a:pPr rtl="0"/>
            <a:r>
              <a:rPr lang="tr-TR" noProof="0"/>
              <a:t>Asıl başlık stilini düzenlemek için tıklayın</a:t>
            </a:r>
          </a:p>
        </p:txBody>
      </p:sp>
      <p:sp>
        <p:nvSpPr>
          <p:cNvPr id="4" name="Metin Yer Tutucusu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3" name="Resim Yer Tutucusu 2" descr="Resim eklemek için boş yer tutucu. Yer tutucuya tıklayın ve eklemek istediğiniz resmi seçin."/>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5" name="Tarih Yer Tutucusu 4"/>
          <p:cNvSpPr>
            <a:spLocks noGrp="1"/>
          </p:cNvSpPr>
          <p:nvPr>
            <p:ph type="dt" sz="half" idx="10"/>
          </p:nvPr>
        </p:nvSpPr>
        <p:spPr/>
        <p:txBody>
          <a:bodyPr rtlCol="0"/>
          <a:lstStyle/>
          <a:p>
            <a:pPr rtl="0"/>
            <a:fld id="{F56E95D7-159C-4174-82AC-3613AAC46482}"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271C3428-98D3-4BD8-A032-0DD45BF27FDB}"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372600" y="365125"/>
            <a:ext cx="1714500" cy="5811838"/>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1104900" y="365125"/>
            <a:ext cx="8098896" cy="5811838"/>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25356B25-3FB7-4880-9BA4-27C0F94465FF}"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0FF54DE5-C571-48E8-A5BC-B369434E2F44}" type="slidenum">
              <a:rPr lang="tr-TR" noProof="0"/>
              <a:t>‹#›</a:t>
            </a:fld>
            <a:endParaRPr lang="tr-TR" noProof="0"/>
          </a:p>
        </p:txBody>
      </p:sp>
      <p:grpSp>
        <p:nvGrpSpPr>
          <p:cNvPr id="7" name="Grup 6"/>
          <p:cNvGrpSpPr/>
          <p:nvPr/>
        </p:nvGrpSpPr>
        <p:grpSpPr>
          <a:xfrm rot="5400000">
            <a:off x="6514047" y="3228843"/>
            <a:ext cx="5632704" cy="84403"/>
            <a:chOff x="1073150" y="1219201"/>
            <a:chExt cx="10058400" cy="63125"/>
          </a:xfrm>
        </p:grpSpPr>
        <p:cxnSp>
          <p:nvCxnSpPr>
            <p:cNvPr id="8" name="Düz Bağlayıcı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4772245-9FA4-4FF1-AA73-1E5F357DCFA8}"/>
              </a:ext>
            </a:extLst>
          </p:cNvPr>
          <p:cNvSpPr>
            <a:spLocks noGrp="1"/>
          </p:cNvSpPr>
          <p:nvPr>
            <p:ph type="pic" sz="quarter" idx="10"/>
          </p:nvPr>
        </p:nvSpPr>
        <p:spPr>
          <a:xfrm>
            <a:off x="8572500" y="0"/>
            <a:ext cx="3619500" cy="6858000"/>
          </a:xfrm>
          <a:custGeom>
            <a:avLst/>
            <a:gdLst>
              <a:gd name="connsiteX0" fmla="*/ 0 w 3619500"/>
              <a:gd name="connsiteY0" fmla="*/ 0 h 6858000"/>
              <a:gd name="connsiteX1" fmla="*/ 3619500 w 3619500"/>
              <a:gd name="connsiteY1" fmla="*/ 0 h 6858000"/>
              <a:gd name="connsiteX2" fmla="*/ 3619500 w 3619500"/>
              <a:gd name="connsiteY2" fmla="*/ 6858000 h 6858000"/>
              <a:gd name="connsiteX3" fmla="*/ 0 w 3619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19500" h="6858000">
                <a:moveTo>
                  <a:pt x="0" y="0"/>
                </a:moveTo>
                <a:lnTo>
                  <a:pt x="3619500" y="0"/>
                </a:lnTo>
                <a:lnTo>
                  <a:pt x="3619500"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98131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03E186AE-8D35-4729-91C0-26E7167BF293}"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Resimli 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11" name="Resim Yer Tutucusu 10" descr="Resim eklemek için boş yer tutucu. Yer tutucuya tıklayın ve eklemek istediğiniz resmi seçin."/>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tr-TR" noProof="0"/>
              <a:t>Resim eklemek için simgeye tıklayın</a:t>
            </a:r>
          </a:p>
        </p:txBody>
      </p:sp>
      <p:sp>
        <p:nvSpPr>
          <p:cNvPr id="8" name="Dikdörtgen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grpSp>
        <p:nvGrpSpPr>
          <p:cNvPr id="14" name="Grup 13"/>
          <p:cNvGrpSpPr/>
          <p:nvPr/>
        </p:nvGrpSpPr>
        <p:grpSpPr>
          <a:xfrm>
            <a:off x="0" y="1143000"/>
            <a:ext cx="12192000" cy="63125"/>
            <a:chOff x="507492" y="1501519"/>
            <a:chExt cx="8129016" cy="63125"/>
          </a:xfrm>
        </p:grpSpPr>
        <p:cxnSp>
          <p:nvCxnSpPr>
            <p:cNvPr id="15" name="Düz Bağlayıcı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Resim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 12"/>
          <p:cNvGrpSpPr/>
          <p:nvPr/>
        </p:nvGrpSpPr>
        <p:grpSpPr>
          <a:xfrm rot="10800000">
            <a:off x="0" y="5645510"/>
            <a:ext cx="12192000" cy="63125"/>
            <a:chOff x="507492" y="1501519"/>
            <a:chExt cx="8129016" cy="63125"/>
          </a:xfrm>
        </p:grpSpPr>
        <p:cxnSp>
          <p:nvCxnSpPr>
            <p:cNvPr id="17" name="Düz Bağlayıcı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Dikdörtgen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up 7"/>
          <p:cNvGrpSpPr/>
          <p:nvPr/>
        </p:nvGrpSpPr>
        <p:grpSpPr>
          <a:xfrm>
            <a:off x="0" y="2514600"/>
            <a:ext cx="12192000" cy="3194035"/>
            <a:chOff x="647402" y="2514600"/>
            <a:chExt cx="10838688" cy="3194035"/>
          </a:xfrm>
        </p:grpSpPr>
        <p:grpSp>
          <p:nvGrpSpPr>
            <p:cNvPr id="9" name="Grup 8"/>
            <p:cNvGrpSpPr/>
            <p:nvPr/>
          </p:nvGrpSpPr>
          <p:grpSpPr>
            <a:xfrm>
              <a:off x="647402" y="2514600"/>
              <a:ext cx="10838688" cy="63125"/>
              <a:chOff x="507492" y="1501519"/>
              <a:chExt cx="8129016" cy="63125"/>
            </a:xfrm>
          </p:grpSpPr>
          <p:cxnSp>
            <p:nvCxnSpPr>
              <p:cNvPr id="14" name="Düz Bağlayıcı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Dikdörtgen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grpSp>
          <p:nvGrpSpPr>
            <p:cNvPr id="11" name="Grup 10"/>
            <p:cNvGrpSpPr/>
            <p:nvPr/>
          </p:nvGrpSpPr>
          <p:grpSpPr>
            <a:xfrm rot="10800000">
              <a:off x="647402" y="5645510"/>
              <a:ext cx="10838688" cy="63125"/>
              <a:chOff x="507492" y="1501519"/>
              <a:chExt cx="8129016" cy="63125"/>
            </a:xfrm>
          </p:grpSpPr>
          <p:cxnSp>
            <p:nvCxnSpPr>
              <p:cNvPr id="12" name="Düz Bağlayıcı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Resim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Başlık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tr-TR" noProof="0"/>
              <a:t>Asıl başlık stilini düzenlemek için tıklayın</a:t>
            </a:r>
          </a:p>
        </p:txBody>
      </p:sp>
      <p:sp>
        <p:nvSpPr>
          <p:cNvPr id="3" name="Metin Yer Tutucusu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CF750C6C-412C-489F-8BAC-18D550D6942B}" type="datetime1">
              <a:rPr lang="tr-TR" noProof="0" smtClean="0"/>
              <a:t>9.11.2022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90FEC8AD-8A50-473B-BF04-9574F76C88CE}"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104900" y="2424112"/>
            <a:ext cx="4919472" cy="374808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166110" y="2424112"/>
            <a:ext cx="4919472" cy="374808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8F97211E-2B8D-4E6B-8A37-6BBFCD26F52E}" type="datetime1">
              <a:rPr lang="tr-TR" noProof="0" smtClean="0"/>
              <a:t>9.11.2022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712A8323-63D4-40B4-A3E2-9C0E1664D8F8}" type="datetime1">
              <a:rPr lang="tr-TR" noProof="0" smtClean="0"/>
              <a:t>9.11.2022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D539C7CD-F92D-4811-A07F-670D486E3373}" type="datetime1">
              <a:rPr lang="tr-TR" noProof="0" smtClean="0"/>
              <a:t>9.11.2022</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b"/>
          <a:lstStyle>
            <a:lvl1pPr>
              <a:defRPr sz="3200"/>
            </a:lvl1pPr>
          </a:lstStyle>
          <a:p>
            <a:pPr rtl="0"/>
            <a:r>
              <a:rPr lang="tr-TR" noProof="0"/>
              <a:t>Asıl başlık stilini düzenlemek için tıklayın</a:t>
            </a:r>
          </a:p>
        </p:txBody>
      </p:sp>
      <p:sp>
        <p:nvSpPr>
          <p:cNvPr id="4" name="Metin Yer Tutucusu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3" name="İçerik Yer Tutucusu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E0232D9F-D976-4514-8223-4E65A09DE921}" type="datetime1">
              <a:rPr lang="tr-TR" noProof="0" smtClean="0"/>
              <a:t>9.11.2022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a:p>
            <a:pPr lvl="5" rtl="0"/>
            <a:r>
              <a:rPr lang="tr-TR" noProof="0"/>
              <a:t>Altıncı düzey</a:t>
            </a:r>
          </a:p>
          <a:p>
            <a:pPr lvl="6" rtl="0"/>
            <a:r>
              <a:rPr lang="tr-TR" noProof="0"/>
              <a:t>Yedinci düzey</a:t>
            </a:r>
          </a:p>
          <a:p>
            <a:pPr lvl="7" rtl="0"/>
            <a:r>
              <a:rPr lang="tr-TR" noProof="0"/>
              <a:t>Sekizinci düzey</a:t>
            </a:r>
          </a:p>
          <a:p>
            <a:pPr lvl="8" rtl="0"/>
            <a:r>
              <a:rPr lang="tr-TR" noProof="0"/>
              <a:t>Dokuzuncu düzey</a:t>
            </a:r>
          </a:p>
        </p:txBody>
      </p:sp>
      <p:sp>
        <p:nvSpPr>
          <p:cNvPr id="4" name="Tarih Yer Tutucusu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latin typeface="Arial" panose="020B0604020202020204" pitchFamily="34" charset="0"/>
                <a:cs typeface="Arial" panose="020B0604020202020204" pitchFamily="34" charset="0"/>
              </a:defRPr>
            </a:lvl1pPr>
          </a:lstStyle>
          <a:p>
            <a:fld id="{DB5AC4CC-6084-4463-8B9F-17A631234D33}" type="datetime1">
              <a:rPr lang="tr-TR" noProof="0" smtClean="0"/>
              <a:t>9.11.2022</a:t>
            </a:fld>
            <a:endParaRPr lang="tr-TR" noProof="0">
              <a:latin typeface="Arial" panose="020B0604020202020204" pitchFamily="34" charset="0"/>
              <a:cs typeface="Arial" panose="020B0604020202020204" pitchFamily="34" charset="0"/>
            </a:endParaRPr>
          </a:p>
        </p:txBody>
      </p:sp>
      <p:sp>
        <p:nvSpPr>
          <p:cNvPr id="5" name="Alt Bilgi Yer Tutucusu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latin typeface="Arial" panose="020B0604020202020204" pitchFamily="34" charset="0"/>
                <a:cs typeface="Arial" panose="020B0604020202020204" pitchFamily="34" charset="0"/>
              </a:defRPr>
            </a:lvl1pPr>
          </a:lstStyle>
          <a:p>
            <a:endParaRPr lang="tr-TR" noProof="0">
              <a:latin typeface="Arial" panose="020B0604020202020204" pitchFamily="34" charset="0"/>
              <a:cs typeface="Arial" panose="020B0604020202020204" pitchFamily="34" charset="0"/>
            </a:endParaRPr>
          </a:p>
        </p:txBody>
      </p:sp>
      <p:sp>
        <p:nvSpPr>
          <p:cNvPr id="6" name="Slayt Numarası Yer Tutucus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latin typeface="Arial" panose="020B0604020202020204" pitchFamily="34" charset="0"/>
                <a:cs typeface="Arial" panose="020B0604020202020204" pitchFamily="34" charset="0"/>
              </a:defRPr>
            </a:lvl1pPr>
          </a:lstStyle>
          <a:p>
            <a:fld id="{0FF54DE5-C571-48E8-A5BC-B369434E2F44}" type="slidenum">
              <a:rPr lang="tr-TR" noProof="0" smtClean="0"/>
              <a:pPr/>
              <a:t>‹#›</a:t>
            </a:fld>
            <a:endParaRPr lang="tr-TR" noProof="0">
              <a:latin typeface="Arial" panose="020B0604020202020204" pitchFamily="34" charset="0"/>
              <a:cs typeface="Arial" panose="020B0604020202020204" pitchFamily="34" charset="0"/>
            </a:endParaRPr>
          </a:p>
        </p:txBody>
      </p:sp>
      <p:grpSp>
        <p:nvGrpSpPr>
          <p:cNvPr id="15" name="Grup 14"/>
          <p:cNvGrpSpPr/>
          <p:nvPr/>
        </p:nvGrpSpPr>
        <p:grpSpPr>
          <a:xfrm>
            <a:off x="1103376" y="1219201"/>
            <a:ext cx="9985248" cy="84403"/>
            <a:chOff x="1073150" y="1219201"/>
            <a:chExt cx="10058400" cy="63125"/>
          </a:xfrm>
        </p:grpSpPr>
        <p:cxnSp>
          <p:nvCxnSpPr>
            <p:cNvPr id="13" name="Düz Bağlayıcı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ctrTitle"/>
          </p:nvPr>
        </p:nvSpPr>
        <p:spPr>
          <a:xfrm>
            <a:off x="1104900" y="2210814"/>
            <a:ext cx="5734050" cy="2219691"/>
          </a:xfrm>
        </p:spPr>
        <p:txBody>
          <a:bodyPr rtlCol="0" anchor="ctr">
            <a:normAutofit/>
          </a:bodyPr>
          <a:lstStyle/>
          <a:p>
            <a:pPr algn="l"/>
            <a:r>
              <a:rPr lang="tr-TR" sz="2800" b="0" i="0" u="none" strike="noStrike" baseline="0" dirty="0">
                <a:latin typeface="Arial Black" panose="020B0A04020102020204" pitchFamily="34" charset="0"/>
              </a:rPr>
              <a:t>Görüntü işleme teknikleri kullanılarak ekmek doku analizi ve arayüz programının</a:t>
            </a:r>
            <a:br>
              <a:rPr lang="tr-TR" sz="2800" b="0" i="0" u="none" strike="noStrike" baseline="0" dirty="0">
                <a:latin typeface="Arial Black" panose="020B0A04020102020204" pitchFamily="34" charset="0"/>
              </a:rPr>
            </a:br>
            <a:r>
              <a:rPr lang="tr-TR" sz="2800" b="0" i="0" u="none" strike="noStrike" baseline="0" dirty="0">
                <a:latin typeface="Arial Black" panose="020B0A04020102020204" pitchFamily="34" charset="0"/>
              </a:rPr>
              <a:t>geliştirilmesi</a:t>
            </a:r>
            <a:endParaRPr lang="tr" sz="6000" dirty="0">
              <a:latin typeface="Arial Black" panose="020B0A04020102020204" pitchFamily="34" charset="0"/>
            </a:endParaRPr>
          </a:p>
        </p:txBody>
      </p:sp>
      <p:sp>
        <p:nvSpPr>
          <p:cNvPr id="7" name="Alt Başlık 6"/>
          <p:cNvSpPr>
            <a:spLocks noGrp="1"/>
          </p:cNvSpPr>
          <p:nvPr>
            <p:ph type="subTitle" idx="1"/>
          </p:nvPr>
        </p:nvSpPr>
        <p:spPr/>
        <p:txBody>
          <a:bodyPr rtlCol="0">
            <a:normAutofit/>
          </a:bodyPr>
          <a:lstStyle/>
          <a:p>
            <a:pPr rtl="0"/>
            <a:r>
              <a:rPr lang="tr-TR" sz="1600" b="0" i="0" u="none" strike="noStrike" baseline="0" dirty="0" err="1"/>
              <a:t>Turab</a:t>
            </a:r>
            <a:r>
              <a:rPr lang="tr-TR" sz="1600" b="0" i="0" u="none" strike="noStrike" baseline="0" dirty="0"/>
              <a:t> Selçuk , Abdullah Sinan Çolakoğlu , Ahmet Alkan</a:t>
            </a:r>
            <a:endParaRPr lang="tr" sz="1600" dirty="0"/>
          </a:p>
        </p:txBody>
      </p:sp>
      <p:pic>
        <p:nvPicPr>
          <p:cNvPr id="4" name="Resim Yer Tutucusu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7592" b="17592"/>
          <a:stretch/>
        </p:blipFill>
        <p:spPr>
          <a:xfrm>
            <a:off x="6981063" y="1310656"/>
            <a:ext cx="5106161" cy="4208604"/>
          </a:xfrm>
        </p:spPr>
      </p:pic>
      <p:sp>
        <p:nvSpPr>
          <p:cNvPr id="2" name="Metin kutusu 1">
            <a:extLst>
              <a:ext uri="{FF2B5EF4-FFF2-40B4-BE49-F238E27FC236}">
                <a16:creationId xmlns:a16="http://schemas.microsoft.com/office/drawing/2014/main" id="{2A4F05B6-3A48-3633-3ED6-5293D8ACA117}"/>
              </a:ext>
            </a:extLst>
          </p:cNvPr>
          <p:cNvSpPr txBox="1"/>
          <p:nvPr/>
        </p:nvSpPr>
        <p:spPr>
          <a:xfrm>
            <a:off x="1060257" y="4984445"/>
            <a:ext cx="5295900" cy="523220"/>
          </a:xfrm>
          <a:prstGeom prst="rect">
            <a:avLst/>
          </a:prstGeom>
          <a:noFill/>
        </p:spPr>
        <p:txBody>
          <a:bodyPr wrap="square" rtlCol="0">
            <a:spAutoFit/>
          </a:bodyPr>
          <a:lstStyle/>
          <a:p>
            <a:r>
              <a:rPr lang="tr-TR" sz="1400" dirty="0">
                <a:latin typeface="Arial" panose="020B0604020202020204" pitchFamily="34" charset="0"/>
                <a:cs typeface="Arial" panose="020B0604020202020204" pitchFamily="34" charset="0"/>
              </a:rPr>
              <a:t>Asuman Bucak</a:t>
            </a:r>
          </a:p>
          <a:p>
            <a:r>
              <a:rPr lang="tr-TR" sz="1400" dirty="0">
                <a:latin typeface="Arial" panose="020B0604020202020204" pitchFamily="34" charset="0"/>
                <a:cs typeface="Arial" panose="020B0604020202020204" pitchFamily="34" charset="0"/>
              </a:rPr>
              <a:t>02200201056</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normAutofit/>
          </a:bodyPr>
          <a:lstStyle/>
          <a:p>
            <a:pPr rtl="0"/>
            <a:r>
              <a:rPr lang="tr" dirty="0">
                <a:latin typeface="Arial Black" panose="020B0A04020102020204" pitchFamily="34" charset="0"/>
              </a:rPr>
              <a:t>SONUÇ</a:t>
            </a:r>
          </a:p>
        </p:txBody>
      </p:sp>
      <p:sp>
        <p:nvSpPr>
          <p:cNvPr id="14" name="İçerik Yer Tutucusu 13"/>
          <p:cNvSpPr>
            <a:spLocks noGrp="1"/>
          </p:cNvSpPr>
          <p:nvPr>
            <p:ph idx="1"/>
          </p:nvPr>
        </p:nvSpPr>
        <p:spPr>
          <a:xfrm>
            <a:off x="1104900" y="1600200"/>
            <a:ext cx="4991100" cy="4572000"/>
          </a:xfrm>
        </p:spPr>
        <p:txBody>
          <a:bodyPr rtlCol="0">
            <a:noAutofit/>
          </a:bodyPr>
          <a:lstStyle/>
          <a:p>
            <a:pPr algn="l"/>
            <a:r>
              <a:rPr lang="tr" sz="1600" dirty="0"/>
              <a:t>BBE sayesinde her bir gözenek ayrı bir nesne olarak algılanmış ve gözeneklerin sınırları belirlenmiştir. Sonra da bu sınırlara Şekil 9’da görüldüğü gibi otomatik renk değerleri atanmıştır. </a:t>
            </a:r>
            <a:r>
              <a:rPr lang="tr-TR" sz="1600" b="0" i="0" u="none" strike="noStrike" baseline="0" dirty="0"/>
              <a:t>Bu geliştirilen arayüzle beraber hem bize gözeneklerin sınıflandırılması imkânı vermekte </a:t>
            </a:r>
            <a:r>
              <a:rPr lang="sv-SE" sz="1600" b="0" i="0" u="none" strike="noStrike" baseline="0" dirty="0"/>
              <a:t>hem de görsel analiz imkânı sunmaktadır.</a:t>
            </a:r>
            <a:endParaRPr lang="tr-TR" sz="1600" b="0" i="0" u="none" strike="noStrike" baseline="0" dirty="0"/>
          </a:p>
          <a:p>
            <a:pPr algn="l"/>
            <a:r>
              <a:rPr lang="tr-TR" sz="1600" b="0" i="0" u="none" strike="noStrike" baseline="0" dirty="0"/>
              <a:t>Yapılan çalışmada görüntü işleme teknikleri kullanılarak ekmek gözenekleri bölütlenmiştir. Bu sayede ekmek yapısında meydana gelen değişimler ve gözeneklere ait sayısal veriler elde edilerek belirlenmiştir. </a:t>
            </a:r>
          </a:p>
          <a:p>
            <a:pPr algn="l"/>
            <a:r>
              <a:rPr lang="tr-TR" sz="1600" dirty="0"/>
              <a:t>DATEM katkı maddeli ekmeklerin kontrol grubu ekmeklere göre daha fazla gözenek sayısına ve alanına sahip olduğu görülmektedir. </a:t>
            </a:r>
            <a:r>
              <a:rPr lang="tr-TR" sz="1600" b="0" i="0" u="none" strike="noStrike" baseline="0" dirty="0"/>
              <a:t>Buradan da DATEM katkı maddesinin ekmek hacmini arttırdığı sonucuna varılmıştır.</a:t>
            </a:r>
          </a:p>
          <a:p>
            <a:pPr algn="l"/>
            <a:r>
              <a:rPr lang="tr-TR" sz="1600" b="0" i="0" u="none" strike="noStrike" baseline="0" dirty="0"/>
              <a:t>Elde edilen sonuçlar FL ve GL lipaz </a:t>
            </a:r>
            <a:r>
              <a:rPr lang="nn-NO" sz="1600" b="0" i="0" u="none" strike="noStrike" baseline="0" dirty="0"/>
              <a:t>enzimlerinin DATEM kadar olmasa da ekmek hacmine</a:t>
            </a:r>
            <a:r>
              <a:rPr lang="tr-TR" sz="1600" b="0" i="0" u="none" strike="noStrike" baseline="0" dirty="0"/>
              <a:t> olumlu etki yaptığını göstermiştir.</a:t>
            </a:r>
            <a:endParaRPr lang="tr" sz="1600" dirty="0"/>
          </a:p>
        </p:txBody>
      </p:sp>
      <p:pic>
        <p:nvPicPr>
          <p:cNvPr id="3" name="Resim 2">
            <a:extLst>
              <a:ext uri="{FF2B5EF4-FFF2-40B4-BE49-F238E27FC236}">
                <a16:creationId xmlns:a16="http://schemas.microsoft.com/office/drawing/2014/main" id="{A9DF20B0-7CF4-4E7F-8E2B-66B04DCFD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724" y="1600200"/>
            <a:ext cx="3650858" cy="4033900"/>
          </a:xfrm>
          <a:prstGeom prst="rect">
            <a:avLst/>
          </a:prstGeom>
        </p:spPr>
      </p:pic>
      <p:sp>
        <p:nvSpPr>
          <p:cNvPr id="4" name="Metin kutusu 3">
            <a:extLst>
              <a:ext uri="{FF2B5EF4-FFF2-40B4-BE49-F238E27FC236}">
                <a16:creationId xmlns:a16="http://schemas.microsoft.com/office/drawing/2014/main" id="{A8400F31-A541-C9EF-56B7-A3BAF213F8E4}"/>
              </a:ext>
            </a:extLst>
          </p:cNvPr>
          <p:cNvSpPr txBox="1"/>
          <p:nvPr/>
        </p:nvSpPr>
        <p:spPr>
          <a:xfrm>
            <a:off x="7345947" y="5907249"/>
            <a:ext cx="4991100"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9: </a:t>
            </a:r>
            <a:r>
              <a:rPr lang="tr-TR" sz="1400" dirty="0">
                <a:latin typeface="Arial" panose="020B0604020202020204" pitchFamily="34" charset="0"/>
                <a:cs typeface="Arial" panose="020B0604020202020204" pitchFamily="34" charset="0"/>
              </a:rPr>
              <a:t>Gözeneklerin büyüklüklerine göre renklendirilmesi</a:t>
            </a:r>
          </a:p>
        </p:txBody>
      </p:sp>
    </p:spTree>
    <p:extLst>
      <p:ext uri="{BB962C8B-B14F-4D97-AF65-F5344CB8AC3E}">
        <p14:creationId xmlns:p14="http://schemas.microsoft.com/office/powerpoint/2010/main" val="2641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0F8206-31E8-49CD-A8C2-0EDA08AD426E}"/>
              </a:ext>
            </a:extLst>
          </p:cNvPr>
          <p:cNvSpPr/>
          <p:nvPr/>
        </p:nvSpPr>
        <p:spPr>
          <a:xfrm>
            <a:off x="4755136" y="1457533"/>
            <a:ext cx="823367" cy="436914"/>
          </a:xfrm>
          <a:prstGeom prst="rect">
            <a:avLst/>
          </a:prstGeom>
          <a:noFill/>
          <a:ln>
            <a:noFill/>
          </a:ln>
        </p:spPr>
        <p:txBody>
          <a:bodyPr wrap="none">
            <a:spAutoFit/>
          </a:bodyPr>
          <a:lstStyle/>
          <a:p>
            <a:pPr>
              <a:lnSpc>
                <a:spcPct val="120000"/>
              </a:lnSpc>
            </a:pPr>
            <a:r>
              <a:rPr lang="tr-TR" sz="2000" dirty="0">
                <a:latin typeface="Arial Black" panose="020B0A04020102020204" pitchFamily="34" charset="0"/>
                <a:ea typeface="Lato" panose="020F0502020204030203" pitchFamily="34" charset="0"/>
                <a:cs typeface="Arial" panose="020B0604020202020204" pitchFamily="34" charset="0"/>
              </a:rPr>
              <a:t>Özet</a:t>
            </a:r>
            <a:endParaRPr lang="id-ID" sz="2000" dirty="0">
              <a:latin typeface="Arial Black" panose="020B0A04020102020204" pitchFamily="34" charset="0"/>
              <a:ea typeface="Lato" panose="020F0502020204030203" pitchFamily="34" charset="0"/>
              <a:cs typeface="Arial" panose="020B0604020202020204" pitchFamily="34" charset="0"/>
            </a:endParaRPr>
          </a:p>
        </p:txBody>
      </p:sp>
      <p:sp>
        <p:nvSpPr>
          <p:cNvPr id="6" name="TextBox 5">
            <a:extLst>
              <a:ext uri="{FF2B5EF4-FFF2-40B4-BE49-F238E27FC236}">
                <a16:creationId xmlns:a16="http://schemas.microsoft.com/office/drawing/2014/main" id="{99F51804-9CEC-45BC-B86C-83B5899BBEA1}"/>
              </a:ext>
            </a:extLst>
          </p:cNvPr>
          <p:cNvSpPr txBox="1"/>
          <p:nvPr/>
        </p:nvSpPr>
        <p:spPr>
          <a:xfrm flipH="1">
            <a:off x="857250" y="1572017"/>
            <a:ext cx="3037302" cy="327077"/>
          </a:xfrm>
          <a:prstGeom prst="rect">
            <a:avLst/>
          </a:prstGeom>
          <a:noFill/>
        </p:spPr>
        <p:txBody>
          <a:bodyPr wrap="square" rtlCol="0">
            <a:spAutoFit/>
          </a:bodyPr>
          <a:lstStyle/>
          <a:p>
            <a:pPr algn="r">
              <a:lnSpc>
                <a:spcPct val="120000"/>
              </a:lnSpc>
            </a:pPr>
            <a:r>
              <a:rPr lang="tr-TR" sz="1400" dirty="0">
                <a:latin typeface="Arial" panose="020B0604020202020204" pitchFamily="34" charset="0"/>
                <a:cs typeface="Arial" panose="020B0604020202020204" pitchFamily="34" charset="0"/>
              </a:rPr>
              <a:t>Çalışma hakkında genel bir girizgah</a:t>
            </a:r>
            <a:endParaRPr lang="en-US" sz="14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5A6A8FC-E477-472C-A7F3-CC47182FF422}"/>
              </a:ext>
            </a:extLst>
          </p:cNvPr>
          <p:cNvSpPr/>
          <p:nvPr/>
        </p:nvSpPr>
        <p:spPr>
          <a:xfrm>
            <a:off x="4749879" y="5048429"/>
            <a:ext cx="1056700" cy="436914"/>
          </a:xfrm>
          <a:prstGeom prst="rect">
            <a:avLst/>
          </a:prstGeom>
          <a:noFill/>
          <a:ln>
            <a:noFill/>
          </a:ln>
        </p:spPr>
        <p:txBody>
          <a:bodyPr wrap="none">
            <a:spAutoFit/>
          </a:bodyPr>
          <a:lstStyle/>
          <a:p>
            <a:pPr>
              <a:lnSpc>
                <a:spcPct val="120000"/>
              </a:lnSpc>
            </a:pPr>
            <a:r>
              <a:rPr lang="tr-TR" sz="2000" b="1" dirty="0">
                <a:latin typeface="Arial Black" panose="020B0A04020102020204" pitchFamily="34" charset="0"/>
                <a:ea typeface="Lato" panose="020F0502020204030203" pitchFamily="34" charset="0"/>
                <a:cs typeface="Segoe UI Light" panose="020B0502040204020203" pitchFamily="34" charset="0"/>
              </a:rPr>
              <a:t>Sonuç</a:t>
            </a:r>
            <a:endParaRPr lang="id-ID" sz="2000" b="1" dirty="0">
              <a:latin typeface="Arial Black" panose="020B0A04020102020204" pitchFamily="34" charset="0"/>
              <a:ea typeface="Lato" panose="020F0502020204030203" pitchFamily="34" charset="0"/>
              <a:cs typeface="Segoe UI Light" panose="020B0502040204020203" pitchFamily="34" charset="0"/>
            </a:endParaRPr>
          </a:p>
        </p:txBody>
      </p:sp>
      <p:sp>
        <p:nvSpPr>
          <p:cNvPr id="8" name="TextBox 7">
            <a:extLst>
              <a:ext uri="{FF2B5EF4-FFF2-40B4-BE49-F238E27FC236}">
                <a16:creationId xmlns:a16="http://schemas.microsoft.com/office/drawing/2014/main" id="{9B263F58-C11C-404A-9DBB-31BBDD8A6AC2}"/>
              </a:ext>
            </a:extLst>
          </p:cNvPr>
          <p:cNvSpPr txBox="1"/>
          <p:nvPr/>
        </p:nvSpPr>
        <p:spPr>
          <a:xfrm flipH="1">
            <a:off x="857249" y="5115318"/>
            <a:ext cx="3037302" cy="844142"/>
          </a:xfrm>
          <a:prstGeom prst="rect">
            <a:avLst/>
          </a:prstGeom>
          <a:noFill/>
        </p:spPr>
        <p:txBody>
          <a:bodyPr wrap="square" rtlCol="0">
            <a:spAutoFit/>
          </a:bodyPr>
          <a:lstStyle/>
          <a:p>
            <a:pPr algn="r">
              <a:lnSpc>
                <a:spcPct val="120000"/>
              </a:lnSpc>
            </a:pPr>
            <a:r>
              <a:rPr lang="tr-TR" sz="1400" dirty="0">
                <a:latin typeface="Arial" panose="020B0604020202020204" pitchFamily="34" charset="0"/>
                <a:cs typeface="Arial" panose="020B0604020202020204" pitchFamily="34" charset="0"/>
              </a:rPr>
              <a:t>Veri kümesine uygulanan son işlem ve çalışmadan elde ettiğimiz analizler</a:t>
            </a:r>
            <a:endParaRPr lang="en-US" sz="14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1884DC6-003B-47F1-9A2D-68EC5D0ADBAF}"/>
              </a:ext>
            </a:extLst>
          </p:cNvPr>
          <p:cNvSpPr/>
          <p:nvPr/>
        </p:nvSpPr>
        <p:spPr>
          <a:xfrm>
            <a:off x="4755136" y="2355257"/>
            <a:ext cx="838691" cy="436914"/>
          </a:xfrm>
          <a:prstGeom prst="rect">
            <a:avLst/>
          </a:prstGeom>
          <a:noFill/>
          <a:ln>
            <a:noFill/>
          </a:ln>
        </p:spPr>
        <p:txBody>
          <a:bodyPr wrap="none">
            <a:spAutoFit/>
          </a:bodyPr>
          <a:lstStyle/>
          <a:p>
            <a:pPr>
              <a:lnSpc>
                <a:spcPct val="120000"/>
              </a:lnSpc>
            </a:pPr>
            <a:r>
              <a:rPr lang="tr-TR" sz="2000" dirty="0">
                <a:latin typeface="Arial Black" panose="020B0A04020102020204" pitchFamily="34" charset="0"/>
                <a:ea typeface="Lato" panose="020F0502020204030203" pitchFamily="34" charset="0"/>
                <a:cs typeface="Segoe UI Light" panose="020B0502040204020203" pitchFamily="34" charset="0"/>
              </a:rPr>
              <a:t>Giriş</a:t>
            </a:r>
            <a:endParaRPr lang="id-ID" sz="2000" dirty="0">
              <a:latin typeface="Arial Black" panose="020B0A04020102020204" pitchFamily="34" charset="0"/>
              <a:ea typeface="Lato" panose="020F0502020204030203" pitchFamily="34" charset="0"/>
              <a:cs typeface="Segoe UI Light" panose="020B0502040204020203" pitchFamily="34" charset="0"/>
            </a:endParaRPr>
          </a:p>
        </p:txBody>
      </p:sp>
      <p:sp>
        <p:nvSpPr>
          <p:cNvPr id="10" name="TextBox 9">
            <a:extLst>
              <a:ext uri="{FF2B5EF4-FFF2-40B4-BE49-F238E27FC236}">
                <a16:creationId xmlns:a16="http://schemas.microsoft.com/office/drawing/2014/main" id="{93D1452E-73B1-4D97-91FF-1314300DF677}"/>
              </a:ext>
            </a:extLst>
          </p:cNvPr>
          <p:cNvSpPr txBox="1"/>
          <p:nvPr/>
        </p:nvSpPr>
        <p:spPr>
          <a:xfrm flipH="1">
            <a:off x="857249" y="2427295"/>
            <a:ext cx="3037302" cy="585610"/>
          </a:xfrm>
          <a:prstGeom prst="rect">
            <a:avLst/>
          </a:prstGeom>
          <a:noFill/>
        </p:spPr>
        <p:txBody>
          <a:bodyPr wrap="square" rtlCol="0">
            <a:spAutoFit/>
          </a:bodyPr>
          <a:lstStyle/>
          <a:p>
            <a:pPr algn="r">
              <a:lnSpc>
                <a:spcPct val="120000"/>
              </a:lnSpc>
            </a:pPr>
            <a:r>
              <a:rPr lang="tr-TR" sz="1400" dirty="0">
                <a:latin typeface="Arial" panose="020B0604020202020204" pitchFamily="34" charset="0"/>
                <a:cs typeface="Arial" panose="020B0604020202020204" pitchFamily="34" charset="0"/>
              </a:rPr>
              <a:t>Çalışmanın amacı ve önemi hakkında bilgiler</a:t>
            </a:r>
            <a:endParaRPr lang="en-US" sz="1400" b="1"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6D8AAADB-3DE1-4AC1-B187-AF767B7FBC85}"/>
              </a:ext>
            </a:extLst>
          </p:cNvPr>
          <p:cNvSpPr/>
          <p:nvPr/>
        </p:nvSpPr>
        <p:spPr>
          <a:xfrm>
            <a:off x="4755136" y="3314328"/>
            <a:ext cx="1965795" cy="436914"/>
          </a:xfrm>
          <a:prstGeom prst="rect">
            <a:avLst/>
          </a:prstGeom>
          <a:noFill/>
          <a:ln>
            <a:noFill/>
          </a:ln>
        </p:spPr>
        <p:txBody>
          <a:bodyPr wrap="none">
            <a:spAutoFit/>
          </a:bodyPr>
          <a:lstStyle/>
          <a:p>
            <a:pPr>
              <a:lnSpc>
                <a:spcPct val="120000"/>
              </a:lnSpc>
            </a:pPr>
            <a:r>
              <a:rPr lang="tr-TR" sz="2000" dirty="0">
                <a:latin typeface="Arial Black" panose="020B0A04020102020204" pitchFamily="34" charset="0"/>
                <a:ea typeface="Lato" panose="020F0502020204030203" pitchFamily="34" charset="0"/>
                <a:cs typeface="Segoe UI Light" panose="020B0502040204020203" pitchFamily="34" charset="0"/>
              </a:rPr>
              <a:t>DATEM nedir</a:t>
            </a:r>
            <a:endParaRPr lang="id-ID" sz="2000" dirty="0">
              <a:latin typeface="Arial Black" panose="020B0A04020102020204" pitchFamily="34" charset="0"/>
              <a:ea typeface="Lato" panose="020F050202020403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962AA7F1-BCF0-49EB-9BD9-684DE018BA48}"/>
              </a:ext>
            </a:extLst>
          </p:cNvPr>
          <p:cNvSpPr txBox="1"/>
          <p:nvPr/>
        </p:nvSpPr>
        <p:spPr>
          <a:xfrm flipH="1">
            <a:off x="857249" y="3343667"/>
            <a:ext cx="3037302" cy="844142"/>
          </a:xfrm>
          <a:prstGeom prst="rect">
            <a:avLst/>
          </a:prstGeom>
          <a:noFill/>
        </p:spPr>
        <p:txBody>
          <a:bodyPr wrap="square" rtlCol="0">
            <a:spAutoFit/>
          </a:bodyPr>
          <a:lstStyle/>
          <a:p>
            <a:pPr algn="r">
              <a:lnSpc>
                <a:spcPct val="120000"/>
              </a:lnSpc>
            </a:pPr>
            <a:r>
              <a:rPr lang="tr-TR" sz="1400" dirty="0">
                <a:latin typeface="Arial" panose="020B0604020202020204" pitchFamily="34" charset="0"/>
                <a:cs typeface="Arial" panose="020B0604020202020204" pitchFamily="34" charset="0"/>
              </a:rPr>
              <a:t>Çalışmayı anlama açısından önemli olan bir katkı maddesi hakkında bilgi</a:t>
            </a:r>
            <a:endParaRPr lang="en-US" sz="1400" b="1"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6A242B8-249D-450B-853B-4A25E4F3D127}"/>
              </a:ext>
            </a:extLst>
          </p:cNvPr>
          <p:cNvSpPr/>
          <p:nvPr/>
        </p:nvSpPr>
        <p:spPr>
          <a:xfrm>
            <a:off x="4755136" y="4150705"/>
            <a:ext cx="2366353" cy="436914"/>
          </a:xfrm>
          <a:prstGeom prst="rect">
            <a:avLst/>
          </a:prstGeom>
          <a:noFill/>
          <a:ln>
            <a:noFill/>
          </a:ln>
        </p:spPr>
        <p:txBody>
          <a:bodyPr wrap="none">
            <a:spAutoFit/>
          </a:bodyPr>
          <a:lstStyle/>
          <a:p>
            <a:pPr>
              <a:lnSpc>
                <a:spcPct val="120000"/>
              </a:lnSpc>
            </a:pPr>
            <a:r>
              <a:rPr lang="tr-TR" sz="2000" dirty="0">
                <a:latin typeface="Arial Black" panose="020B0A04020102020204" pitchFamily="34" charset="0"/>
                <a:ea typeface="Lato" panose="020F0502020204030203" pitchFamily="34" charset="0"/>
                <a:cs typeface="Segoe UI Light" panose="020B0502040204020203" pitchFamily="34" charset="0"/>
              </a:rPr>
              <a:t>Deneysel Metot</a:t>
            </a:r>
            <a:endParaRPr lang="id-ID" sz="2000" dirty="0">
              <a:latin typeface="Arial Black" panose="020B0A04020102020204" pitchFamily="34" charset="0"/>
              <a:ea typeface="Lato" panose="020F050202020403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DA4185D1-47A4-4A12-8FB3-724ED77F199A}"/>
              </a:ext>
            </a:extLst>
          </p:cNvPr>
          <p:cNvSpPr txBox="1"/>
          <p:nvPr/>
        </p:nvSpPr>
        <p:spPr>
          <a:xfrm flipH="1">
            <a:off x="857248" y="4260039"/>
            <a:ext cx="3037302" cy="585610"/>
          </a:xfrm>
          <a:prstGeom prst="rect">
            <a:avLst/>
          </a:prstGeom>
          <a:noFill/>
        </p:spPr>
        <p:txBody>
          <a:bodyPr wrap="square" rtlCol="0">
            <a:spAutoFit/>
          </a:bodyPr>
          <a:lstStyle/>
          <a:p>
            <a:pPr algn="r">
              <a:lnSpc>
                <a:spcPct val="120000"/>
              </a:lnSpc>
            </a:pPr>
            <a:r>
              <a:rPr lang="tr-TR" sz="1400" dirty="0">
                <a:latin typeface="Arial" panose="020B0604020202020204" pitchFamily="34" charset="0"/>
                <a:cs typeface="Arial" panose="020B0604020202020204" pitchFamily="34" charset="0"/>
              </a:rPr>
              <a:t>Veri kümesinin elde edilmesi ve üzerinde uygulanan işlemler</a:t>
            </a:r>
            <a:endParaRPr lang="en-US" sz="1400" b="1" dirty="0">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403CCBA1-9B9C-41E4-8EF2-DE95B888305E}"/>
              </a:ext>
            </a:extLst>
          </p:cNvPr>
          <p:cNvCxnSpPr>
            <a:cxnSpLocks/>
          </p:cNvCxnSpPr>
          <p:nvPr/>
        </p:nvCxnSpPr>
        <p:spPr>
          <a:xfrm>
            <a:off x="4292631" y="4476958"/>
            <a:ext cx="0" cy="787829"/>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C94264F-45BE-4A76-9F8D-174B1F2426FB}"/>
              </a:ext>
            </a:extLst>
          </p:cNvPr>
          <p:cNvGrpSpPr/>
          <p:nvPr/>
        </p:nvGrpSpPr>
        <p:grpSpPr>
          <a:xfrm>
            <a:off x="4089923" y="5038934"/>
            <a:ext cx="419100" cy="419100"/>
            <a:chOff x="4543425" y="5086351"/>
            <a:chExt cx="419100" cy="419100"/>
          </a:xfrm>
        </p:grpSpPr>
        <p:sp>
          <p:nvSpPr>
            <p:cNvPr id="17" name="Oval 16">
              <a:extLst>
                <a:ext uri="{FF2B5EF4-FFF2-40B4-BE49-F238E27FC236}">
                  <a16:creationId xmlns:a16="http://schemas.microsoft.com/office/drawing/2014/main" id="{94DEFBA9-A816-4AB4-A337-A9BDDB3204D2}"/>
                </a:ext>
              </a:extLst>
            </p:cNvPr>
            <p:cNvSpPr/>
            <p:nvPr/>
          </p:nvSpPr>
          <p:spPr>
            <a:xfrm>
              <a:off x="4543425" y="5086351"/>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18" name="Oval 17">
              <a:extLst>
                <a:ext uri="{FF2B5EF4-FFF2-40B4-BE49-F238E27FC236}">
                  <a16:creationId xmlns:a16="http://schemas.microsoft.com/office/drawing/2014/main" id="{324B96B9-C157-4BEC-A766-E15CF756172B}"/>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cxnSp>
        <p:nvCxnSpPr>
          <p:cNvPr id="19" name="Straight Connector 18">
            <a:extLst>
              <a:ext uri="{FF2B5EF4-FFF2-40B4-BE49-F238E27FC236}">
                <a16:creationId xmlns:a16="http://schemas.microsoft.com/office/drawing/2014/main" id="{0AE5915A-6162-40C6-8419-E2F38CC9C357}"/>
              </a:ext>
            </a:extLst>
          </p:cNvPr>
          <p:cNvCxnSpPr>
            <a:cxnSpLocks/>
          </p:cNvCxnSpPr>
          <p:nvPr/>
        </p:nvCxnSpPr>
        <p:spPr>
          <a:xfrm>
            <a:off x="4292631" y="3572083"/>
            <a:ext cx="0" cy="787829"/>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B068FC4-8166-4368-BD4E-3D55533D4049}"/>
              </a:ext>
            </a:extLst>
          </p:cNvPr>
          <p:cNvGrpSpPr/>
          <p:nvPr/>
        </p:nvGrpSpPr>
        <p:grpSpPr>
          <a:xfrm>
            <a:off x="4089923" y="4134058"/>
            <a:ext cx="419100" cy="419100"/>
            <a:chOff x="4543425" y="5086351"/>
            <a:chExt cx="419100" cy="419100"/>
          </a:xfrm>
        </p:grpSpPr>
        <p:sp>
          <p:nvSpPr>
            <p:cNvPr id="21" name="Oval 20">
              <a:extLst>
                <a:ext uri="{FF2B5EF4-FFF2-40B4-BE49-F238E27FC236}">
                  <a16:creationId xmlns:a16="http://schemas.microsoft.com/office/drawing/2014/main" id="{55DBAE29-FD2C-4867-BAC5-76CFAAD4170E}"/>
                </a:ext>
              </a:extLst>
            </p:cNvPr>
            <p:cNvSpPr/>
            <p:nvPr/>
          </p:nvSpPr>
          <p:spPr>
            <a:xfrm>
              <a:off x="4543425" y="5086351"/>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22" name="Oval 21">
              <a:extLst>
                <a:ext uri="{FF2B5EF4-FFF2-40B4-BE49-F238E27FC236}">
                  <a16:creationId xmlns:a16="http://schemas.microsoft.com/office/drawing/2014/main" id="{73615D90-C817-4DE2-B127-BDAC632DDB3D}"/>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cxnSp>
        <p:nvCxnSpPr>
          <p:cNvPr id="23" name="Straight Connector 22">
            <a:extLst>
              <a:ext uri="{FF2B5EF4-FFF2-40B4-BE49-F238E27FC236}">
                <a16:creationId xmlns:a16="http://schemas.microsoft.com/office/drawing/2014/main" id="{2F9AE767-F67B-47A6-B0F4-9E6F182300EF}"/>
              </a:ext>
            </a:extLst>
          </p:cNvPr>
          <p:cNvCxnSpPr>
            <a:cxnSpLocks/>
          </p:cNvCxnSpPr>
          <p:nvPr/>
        </p:nvCxnSpPr>
        <p:spPr>
          <a:xfrm>
            <a:off x="4292631" y="2649114"/>
            <a:ext cx="0" cy="787829"/>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310A5D45-F43D-4393-9706-F51B83E6A196}"/>
              </a:ext>
            </a:extLst>
          </p:cNvPr>
          <p:cNvGrpSpPr/>
          <p:nvPr/>
        </p:nvGrpSpPr>
        <p:grpSpPr>
          <a:xfrm>
            <a:off x="4089923" y="3229183"/>
            <a:ext cx="419100" cy="419100"/>
            <a:chOff x="4543425" y="5086351"/>
            <a:chExt cx="419100" cy="419100"/>
          </a:xfrm>
        </p:grpSpPr>
        <p:sp>
          <p:nvSpPr>
            <p:cNvPr id="25" name="Oval 24">
              <a:extLst>
                <a:ext uri="{FF2B5EF4-FFF2-40B4-BE49-F238E27FC236}">
                  <a16:creationId xmlns:a16="http://schemas.microsoft.com/office/drawing/2014/main" id="{68CD844B-ACF3-480A-B27F-EDC650597BED}"/>
                </a:ext>
              </a:extLst>
            </p:cNvPr>
            <p:cNvSpPr/>
            <p:nvPr/>
          </p:nvSpPr>
          <p:spPr>
            <a:xfrm>
              <a:off x="4543425" y="5086351"/>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26" name="Oval 25">
              <a:extLst>
                <a:ext uri="{FF2B5EF4-FFF2-40B4-BE49-F238E27FC236}">
                  <a16:creationId xmlns:a16="http://schemas.microsoft.com/office/drawing/2014/main" id="{F4290F9D-07BE-4234-A783-167574C5EC8F}"/>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cxnSp>
        <p:nvCxnSpPr>
          <p:cNvPr id="27" name="Straight Connector 26">
            <a:extLst>
              <a:ext uri="{FF2B5EF4-FFF2-40B4-BE49-F238E27FC236}">
                <a16:creationId xmlns:a16="http://schemas.microsoft.com/office/drawing/2014/main" id="{D1D2D194-32E3-45CD-822D-BCE71F0F2B39}"/>
              </a:ext>
            </a:extLst>
          </p:cNvPr>
          <p:cNvCxnSpPr>
            <a:cxnSpLocks/>
          </p:cNvCxnSpPr>
          <p:nvPr/>
        </p:nvCxnSpPr>
        <p:spPr>
          <a:xfrm>
            <a:off x="4292631" y="1628983"/>
            <a:ext cx="0" cy="787829"/>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D71091A6-72C2-43FD-9910-6921F7871DFA}"/>
              </a:ext>
            </a:extLst>
          </p:cNvPr>
          <p:cNvGrpSpPr/>
          <p:nvPr/>
        </p:nvGrpSpPr>
        <p:grpSpPr>
          <a:xfrm>
            <a:off x="4089923" y="2324308"/>
            <a:ext cx="419100" cy="419100"/>
            <a:chOff x="4543425" y="5086351"/>
            <a:chExt cx="419100" cy="419100"/>
          </a:xfrm>
        </p:grpSpPr>
        <p:sp>
          <p:nvSpPr>
            <p:cNvPr id="29" name="Oval 28">
              <a:extLst>
                <a:ext uri="{FF2B5EF4-FFF2-40B4-BE49-F238E27FC236}">
                  <a16:creationId xmlns:a16="http://schemas.microsoft.com/office/drawing/2014/main" id="{3F8D41D4-E8F8-4B54-A331-FB1F54380B37}"/>
                </a:ext>
              </a:extLst>
            </p:cNvPr>
            <p:cNvSpPr/>
            <p:nvPr/>
          </p:nvSpPr>
          <p:spPr>
            <a:xfrm>
              <a:off x="4543425" y="5086351"/>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30" name="Oval 29">
              <a:extLst>
                <a:ext uri="{FF2B5EF4-FFF2-40B4-BE49-F238E27FC236}">
                  <a16:creationId xmlns:a16="http://schemas.microsoft.com/office/drawing/2014/main" id="{D201AE0E-5531-48BC-8517-4EC9EDC9534F}"/>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grpSp>
        <p:nvGrpSpPr>
          <p:cNvPr id="31" name="Group 30">
            <a:extLst>
              <a:ext uri="{FF2B5EF4-FFF2-40B4-BE49-F238E27FC236}">
                <a16:creationId xmlns:a16="http://schemas.microsoft.com/office/drawing/2014/main" id="{5B205BBE-E086-4E45-A9C3-A11FD8F2BD7A}"/>
              </a:ext>
            </a:extLst>
          </p:cNvPr>
          <p:cNvGrpSpPr/>
          <p:nvPr/>
        </p:nvGrpSpPr>
        <p:grpSpPr>
          <a:xfrm>
            <a:off x="4089923" y="1419433"/>
            <a:ext cx="419100" cy="419100"/>
            <a:chOff x="4543425" y="5086351"/>
            <a:chExt cx="419100" cy="419100"/>
          </a:xfrm>
        </p:grpSpPr>
        <p:sp>
          <p:nvSpPr>
            <p:cNvPr id="32" name="Oval 31">
              <a:extLst>
                <a:ext uri="{FF2B5EF4-FFF2-40B4-BE49-F238E27FC236}">
                  <a16:creationId xmlns:a16="http://schemas.microsoft.com/office/drawing/2014/main" id="{A72AB1F4-3271-45C1-9F91-CD02BE7A96BC}"/>
                </a:ext>
              </a:extLst>
            </p:cNvPr>
            <p:cNvSpPr/>
            <p:nvPr/>
          </p:nvSpPr>
          <p:spPr>
            <a:xfrm>
              <a:off x="4543425" y="5086351"/>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33" name="Oval 32">
              <a:extLst>
                <a:ext uri="{FF2B5EF4-FFF2-40B4-BE49-F238E27FC236}">
                  <a16:creationId xmlns:a16="http://schemas.microsoft.com/office/drawing/2014/main" id="{BBEA655A-FEA5-442D-9DE1-1A0D0FD5552A}"/>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sp>
        <p:nvSpPr>
          <p:cNvPr id="36" name="Metin kutusu 35">
            <a:extLst>
              <a:ext uri="{FF2B5EF4-FFF2-40B4-BE49-F238E27FC236}">
                <a16:creationId xmlns:a16="http://schemas.microsoft.com/office/drawing/2014/main" id="{385E8520-EBBA-202A-CDD9-6FA0CFCA319D}"/>
              </a:ext>
            </a:extLst>
          </p:cNvPr>
          <p:cNvSpPr txBox="1"/>
          <p:nvPr/>
        </p:nvSpPr>
        <p:spPr>
          <a:xfrm>
            <a:off x="1070000" y="414832"/>
            <a:ext cx="4736579" cy="584775"/>
          </a:xfrm>
          <a:prstGeom prst="rect">
            <a:avLst/>
          </a:prstGeom>
          <a:noFill/>
        </p:spPr>
        <p:txBody>
          <a:bodyPr wrap="square" rtlCol="0">
            <a:spAutoFit/>
          </a:bodyPr>
          <a:lstStyle/>
          <a:p>
            <a:r>
              <a:rPr lang="tr-TR" sz="3200" dirty="0">
                <a:latin typeface="Arial Black" panose="020B0A04020102020204" pitchFamily="34" charset="0"/>
              </a:rPr>
              <a:t>İÇİNDEKİLER</a:t>
            </a:r>
          </a:p>
        </p:txBody>
      </p:sp>
      <p:sp>
        <p:nvSpPr>
          <p:cNvPr id="39" name="Dikdörtgen 38">
            <a:extLst>
              <a:ext uri="{FF2B5EF4-FFF2-40B4-BE49-F238E27FC236}">
                <a16:creationId xmlns:a16="http://schemas.microsoft.com/office/drawing/2014/main" id="{21A00E1E-61EF-F4A0-75A4-992019B1D1F8}"/>
              </a:ext>
            </a:extLst>
          </p:cNvPr>
          <p:cNvSpPr/>
          <p:nvPr/>
        </p:nvSpPr>
        <p:spPr>
          <a:xfrm>
            <a:off x="7121489" y="1442878"/>
            <a:ext cx="4765709" cy="451658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8" name="Resim 37">
            <a:extLst>
              <a:ext uri="{FF2B5EF4-FFF2-40B4-BE49-F238E27FC236}">
                <a16:creationId xmlns:a16="http://schemas.microsoft.com/office/drawing/2014/main" id="{EEC0B0A2-0BA5-1AC1-C1C4-00D7CCB66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515" y="1735555"/>
            <a:ext cx="4269656" cy="3913326"/>
          </a:xfrm>
          <a:prstGeom prst="rect">
            <a:avLst/>
          </a:prstGeom>
        </p:spPr>
      </p:pic>
    </p:spTree>
    <p:extLst>
      <p:ext uri="{BB962C8B-B14F-4D97-AF65-F5344CB8AC3E}">
        <p14:creationId xmlns:p14="http://schemas.microsoft.com/office/powerpoint/2010/main" val="94672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right)">
                                      <p:cBhvr>
                                        <p:cTn id="16" dur="500"/>
                                        <p:tgtEl>
                                          <p:spTgt spid="6"/>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right)">
                                      <p:cBhvr>
                                        <p:cTn id="33" dur="500"/>
                                        <p:tgtEl>
                                          <p:spTgt spid="10"/>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right)">
                                      <p:cBhvr>
                                        <p:cTn id="50" dur="500"/>
                                        <p:tgtEl>
                                          <p:spTgt spid="12"/>
                                        </p:tgtEl>
                                      </p:cBhvr>
                                    </p:animEffect>
                                  </p:childTnLst>
                                </p:cTn>
                              </p:par>
                            </p:childTnLst>
                          </p:cTn>
                        </p:par>
                        <p:par>
                          <p:cTn id="51" fill="hold">
                            <p:stCondLst>
                              <p:cond delay="4000"/>
                            </p:stCondLst>
                            <p:childTnLst>
                              <p:par>
                                <p:cTn id="52" presetID="22" presetClass="entr" presetSubtype="1"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par>
                          <p:cTn id="55" fill="hold">
                            <p:stCondLst>
                              <p:cond delay="4500"/>
                            </p:stCondLst>
                            <p:childTnLst>
                              <p:par>
                                <p:cTn id="56" presetID="53" presetClass="entr" presetSubtype="16"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right)">
                                      <p:cBhvr>
                                        <p:cTn id="67" dur="500"/>
                                        <p:tgtEl>
                                          <p:spTgt spid="14"/>
                                        </p:tgtEl>
                                      </p:cBhvr>
                                    </p:animEffect>
                                  </p:childTnLst>
                                </p:cTn>
                              </p:par>
                            </p:childTnLst>
                          </p:cTn>
                        </p:par>
                        <p:par>
                          <p:cTn id="68" fill="hold">
                            <p:stCondLst>
                              <p:cond delay="5500"/>
                            </p:stCondLst>
                            <p:childTnLst>
                              <p:par>
                                <p:cTn id="69" presetID="22" presetClass="entr" presetSubtype="1" fill="hold"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up)">
                                      <p:cBhvr>
                                        <p:cTn id="71" dur="500"/>
                                        <p:tgtEl>
                                          <p:spTgt spid="15"/>
                                        </p:tgtEl>
                                      </p:cBhvr>
                                    </p:animEffect>
                                  </p:childTnLst>
                                </p:cTn>
                              </p:par>
                            </p:childTnLst>
                          </p:cTn>
                        </p:par>
                        <p:par>
                          <p:cTn id="72" fill="hold">
                            <p:stCondLst>
                              <p:cond delay="6000"/>
                            </p:stCondLst>
                            <p:childTnLst>
                              <p:par>
                                <p:cTn id="73" presetID="53" presetClass="entr" presetSubtype="16" fill="hold" nodeType="after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fltVal val="0"/>
                                          </p:val>
                                        </p:tav>
                                        <p:tav tm="100000">
                                          <p:val>
                                            <p:strVal val="#ppt_h"/>
                                          </p:val>
                                        </p:tav>
                                      </p:tavLst>
                                    </p:anim>
                                    <p:animEffect transition="in" filter="fade">
                                      <p:cBhvr>
                                        <p:cTn id="77" dur="500"/>
                                        <p:tgtEl>
                                          <p:spTgt spid="16"/>
                                        </p:tgtEl>
                                      </p:cBhvr>
                                    </p:animEffect>
                                  </p:childTnLst>
                                </p:cTn>
                              </p:par>
                            </p:childTnLst>
                          </p:cTn>
                        </p:par>
                        <p:par>
                          <p:cTn id="78" fill="hold">
                            <p:stCondLst>
                              <p:cond delay="6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500"/>
                                        <p:tgtEl>
                                          <p:spTgt spid="7"/>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wipe(right)">
                                      <p:cBhvr>
                                        <p:cTn id="8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normAutofit/>
          </a:bodyPr>
          <a:lstStyle/>
          <a:p>
            <a:pPr rtl="0"/>
            <a:r>
              <a:rPr lang="tr" sz="3200" dirty="0">
                <a:latin typeface="Arial Black" panose="020B0A04020102020204" pitchFamily="34" charset="0"/>
              </a:rPr>
              <a:t>ÖZET</a:t>
            </a:r>
          </a:p>
        </p:txBody>
      </p:sp>
      <p:sp>
        <p:nvSpPr>
          <p:cNvPr id="14" name="İçerik Yer Tutucusu 13"/>
          <p:cNvSpPr>
            <a:spLocks noGrp="1"/>
          </p:cNvSpPr>
          <p:nvPr>
            <p:ph idx="1"/>
          </p:nvPr>
        </p:nvSpPr>
        <p:spPr/>
        <p:txBody>
          <a:bodyPr rtlCol="0">
            <a:normAutofit/>
          </a:bodyPr>
          <a:lstStyle/>
          <a:p>
            <a:pPr algn="l">
              <a:lnSpc>
                <a:spcPct val="150000"/>
              </a:lnSpc>
            </a:pPr>
            <a:r>
              <a:rPr lang="tr-TR" sz="1600" b="0" i="0" u="none" strike="noStrike" baseline="0" dirty="0"/>
              <a:t>Ekmek, içerisine konulan maddelerin miktarı ve cinsine bağlı olarak farklı kalitede üretilebilmektedir. Ekmeğin yapısal özellikleri ekmeğin kalitesi açısından önemli bilgiler içermektedir. Bu çalışmada DATEM (</a:t>
            </a:r>
            <a:r>
              <a:rPr lang="tr-TR" sz="1600" b="0" i="0" u="none" strike="noStrike" baseline="0" dirty="0" err="1"/>
              <a:t>Diacetil</a:t>
            </a:r>
            <a:r>
              <a:rPr lang="tr-TR" sz="1600" b="0" i="0" u="none" strike="noStrike" baseline="0" dirty="0"/>
              <a:t> </a:t>
            </a:r>
            <a:r>
              <a:rPr lang="tr-TR" sz="1600" b="0" i="0" u="none" strike="noStrike" baseline="0" dirty="0" err="1"/>
              <a:t>tartaric</a:t>
            </a:r>
            <a:r>
              <a:rPr lang="tr-TR" sz="1600" b="0" i="0" u="none" strike="noStrike" baseline="0" dirty="0"/>
              <a:t> </a:t>
            </a:r>
            <a:r>
              <a:rPr lang="tr-TR" sz="1600" b="0" i="0" u="none" strike="noStrike" baseline="0" dirty="0" err="1"/>
              <a:t>esters</a:t>
            </a:r>
            <a:r>
              <a:rPr lang="tr-TR" sz="1600" b="0" i="0" u="none" strike="noStrike" baseline="0" dirty="0"/>
              <a:t> of </a:t>
            </a:r>
            <a:r>
              <a:rPr lang="tr-TR" sz="1600" b="0" i="0" u="none" strike="noStrike" baseline="0" dirty="0" err="1"/>
              <a:t>monogliserid</a:t>
            </a:r>
            <a:r>
              <a:rPr lang="tr-TR" sz="1600" b="0" i="0" u="none" strike="noStrike" baseline="0" dirty="0"/>
              <a:t>) katkı maddesinin, fosfolipaz (FL) enziminin ve </a:t>
            </a:r>
            <a:r>
              <a:rPr lang="tr-TR" sz="1600" b="0" i="0" u="none" strike="noStrike" baseline="0" dirty="0" err="1"/>
              <a:t>glikolipaz</a:t>
            </a:r>
            <a:r>
              <a:rPr lang="tr-TR" sz="1600" b="0" i="0" u="none" strike="noStrike" baseline="0" dirty="0"/>
              <a:t> (GL) enziminin doğrudan ekmek yapım yöntemiyle üretilmiş ekmeklerdeki kaliteye olan etkisi belirlenmiştir.</a:t>
            </a:r>
          </a:p>
          <a:p>
            <a:pPr algn="l">
              <a:lnSpc>
                <a:spcPct val="150000"/>
              </a:lnSpc>
            </a:pPr>
            <a:r>
              <a:rPr lang="tr-TR" sz="1600" b="0" i="0" u="none" strike="noStrike" baseline="0" dirty="0"/>
              <a:t>Bu amaçla, </a:t>
            </a:r>
            <a:r>
              <a:rPr lang="tr-TR" sz="1600" b="0" i="0" u="none" strike="noStrike" baseline="0" dirty="0" err="1"/>
              <a:t>Matlab’ta</a:t>
            </a:r>
            <a:r>
              <a:rPr lang="tr-TR" sz="1600" b="0" i="0" u="none" strike="noStrike" baseline="0" dirty="0"/>
              <a:t> görüntü işleme teknikleri kullanılmış ve ekmek gözeneklerinin bölütlenmesi temelli bir yazılım oluşturulmuştur.</a:t>
            </a:r>
          </a:p>
          <a:p>
            <a:pPr algn="l">
              <a:lnSpc>
                <a:spcPct val="150000"/>
              </a:lnSpc>
            </a:pPr>
            <a:r>
              <a:rPr lang="tr-TR" sz="1600" b="0" i="0" u="none" strike="noStrike" baseline="0" dirty="0"/>
              <a:t>Çalışmada, 104 farklı ekmek imgesi kullanılmıştır.</a:t>
            </a:r>
          </a:p>
          <a:p>
            <a:pPr algn="l">
              <a:lnSpc>
                <a:spcPct val="150000"/>
              </a:lnSpc>
            </a:pPr>
            <a:r>
              <a:rPr lang="tr-TR" sz="1600" b="0" i="0" u="none" strike="noStrike" baseline="0" dirty="0"/>
              <a:t>Elde edilen sonuçlar, önerilen metodolojinin ekmek gözeneklerinin bölütlenmesine dayanan ekmek kalitesi analizinde kullanılabileceğini göstermiştir.</a:t>
            </a:r>
            <a:endParaRPr lang="tr" sz="1800" dirty="0"/>
          </a:p>
        </p:txBody>
      </p:sp>
    </p:spTree>
    <p:extLst>
      <p:ext uri="{BB962C8B-B14F-4D97-AF65-F5344CB8AC3E}">
        <p14:creationId xmlns:p14="http://schemas.microsoft.com/office/powerpoint/2010/main" val="268367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normAutofit/>
          </a:bodyPr>
          <a:lstStyle/>
          <a:p>
            <a:pPr rtl="0"/>
            <a:r>
              <a:rPr lang="tr" sz="3200" dirty="0">
                <a:latin typeface="Arial Black" panose="020B0A04020102020204" pitchFamily="34" charset="0"/>
              </a:rPr>
              <a:t>GİRİŞ</a:t>
            </a:r>
          </a:p>
        </p:txBody>
      </p:sp>
      <p:sp>
        <p:nvSpPr>
          <p:cNvPr id="14" name="İçerik Yer Tutucusu 13"/>
          <p:cNvSpPr>
            <a:spLocks noGrp="1"/>
          </p:cNvSpPr>
          <p:nvPr>
            <p:ph idx="1"/>
          </p:nvPr>
        </p:nvSpPr>
        <p:spPr/>
        <p:txBody>
          <a:bodyPr rtlCol="0">
            <a:normAutofit lnSpcReduction="10000"/>
          </a:bodyPr>
          <a:lstStyle/>
          <a:p>
            <a:pPr rtl="0">
              <a:lnSpc>
                <a:spcPct val="150000"/>
              </a:lnSpc>
              <a:buFont typeface="Arial" panose="020B0604020202020204" pitchFamily="34" charset="0"/>
              <a:buChar char="•"/>
            </a:pPr>
            <a:r>
              <a:rPr lang="tr" sz="1600" dirty="0"/>
              <a:t>Ekmek hamurunun pişirilmesi sırasında ekmeğin gözenekli bir yapı haline geldiği görülür.</a:t>
            </a:r>
          </a:p>
          <a:p>
            <a:pPr rtl="0">
              <a:lnSpc>
                <a:spcPct val="150000"/>
              </a:lnSpc>
            </a:pPr>
            <a:r>
              <a:rPr lang="tr" sz="1600" dirty="0"/>
              <a:t>Öz miktarı ve kalitesiz unlardan yapılan ekmekler küçük hacimli,basık ve düzensiz bir gözenek yapısına sahip olmakta; kabuklarında düzensiz çatlak ve yarıklar bulunmaktadır. Ayrıca bu tip ekmekler çabuk bayatlamakta ve fiziksel yapısında değişimler oluşturmaktadır. Ancak öz miktarı yetersiz olan unlara uygun miktarda katkı maddesi ilavesi yapılarak hem bu bozulmaların önüne geçilir hem de ekmeğin raf ömrü uzar.</a:t>
            </a:r>
          </a:p>
          <a:p>
            <a:pPr algn="l">
              <a:lnSpc>
                <a:spcPct val="150000"/>
              </a:lnSpc>
            </a:pPr>
            <a:r>
              <a:rPr lang="tr-TR" sz="1600" b="1" i="0" u="none" strike="noStrike" baseline="0" dirty="0"/>
              <a:t>Literatürdeki çalışmalardan farklı olarak bu çalışmada</a:t>
            </a:r>
            <a:r>
              <a:rPr lang="tr-TR" sz="1600" b="0" i="0" u="none" strike="noStrike" baseline="0" dirty="0"/>
              <a:t>, uzman gıda mühendisinin gözetiminde farklı katkı maddelerinin ekmek gözenek dokusunu ne şekilde etkilediği analitik olarak incelenmiştir. Bu amaçla farklı büyüklükteki gözeneklerin sayılarındaki değişimlerin gözlenmesi ve gözenek büyüklüklerine göre gruplandırılması, uzmanın deneyimine bağlı görsel analizinden kurtarılarak, objektif hale getirilmiştir.</a:t>
            </a:r>
          </a:p>
          <a:p>
            <a:pPr algn="l">
              <a:lnSpc>
                <a:spcPct val="150000"/>
              </a:lnSpc>
            </a:pPr>
            <a:r>
              <a:rPr lang="tr-TR" sz="1600" b="0" i="0" u="none" strike="noStrike" baseline="0" dirty="0"/>
              <a:t>Bu sayede aynı gruptaki gözenekler aynı renkle gösterilerek ilgili ekmek dilimine bakıldığında görsel olarak ta daha iyi bir analiz yapılabilmesi mümkündür.</a:t>
            </a:r>
            <a:endParaRPr lang="tr" sz="1600" dirty="0"/>
          </a:p>
          <a:p>
            <a:pPr rtl="0">
              <a:lnSpc>
                <a:spcPct val="150000"/>
              </a:lnSpc>
              <a:buFont typeface="Arial" panose="020B0604020202020204" pitchFamily="34" charset="0"/>
              <a:buChar char="•"/>
            </a:pPr>
            <a:endParaRPr lang="tr" sz="1600" dirty="0"/>
          </a:p>
        </p:txBody>
      </p:sp>
    </p:spTree>
    <p:extLst>
      <p:ext uri="{BB962C8B-B14F-4D97-AF65-F5344CB8AC3E}">
        <p14:creationId xmlns:p14="http://schemas.microsoft.com/office/powerpoint/2010/main" val="316362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04900" y="76200"/>
            <a:ext cx="9980682" cy="1096962"/>
          </a:xfrm>
        </p:spPr>
        <p:txBody>
          <a:bodyPr rtlCol="0" anchor="b">
            <a:normAutofit/>
          </a:bodyPr>
          <a:lstStyle/>
          <a:p>
            <a:pPr rtl="0"/>
            <a:r>
              <a:rPr lang="tr" sz="3200" dirty="0">
                <a:latin typeface="Arial Black" panose="020B0A04020102020204" pitchFamily="34" charset="0"/>
              </a:rPr>
              <a:t>DATEM NEDİR?</a:t>
            </a:r>
            <a:endParaRPr lang="tr-TR" sz="3200" dirty="0">
              <a:latin typeface="Arial Black" panose="020B0A04020102020204" pitchFamily="34" charset="0"/>
            </a:endParaRPr>
          </a:p>
        </p:txBody>
      </p:sp>
      <p:sp>
        <p:nvSpPr>
          <p:cNvPr id="4" name="İçerik Yer Tutucusu 3"/>
          <p:cNvSpPr>
            <a:spLocks noGrp="1"/>
          </p:cNvSpPr>
          <p:nvPr>
            <p:ph sz="half" idx="1"/>
          </p:nvPr>
        </p:nvSpPr>
        <p:spPr>
          <a:xfrm>
            <a:off x="1104900" y="1478280"/>
            <a:ext cx="4914900" cy="4571999"/>
          </a:xfrm>
        </p:spPr>
        <p:txBody>
          <a:bodyPr rtlCol="0">
            <a:noAutofit/>
          </a:bodyPr>
          <a:lstStyle/>
          <a:p>
            <a:pPr>
              <a:lnSpc>
                <a:spcPct val="150000"/>
              </a:lnSpc>
            </a:pPr>
            <a:r>
              <a:rPr lang="tr-TR" sz="1600" b="0" i="0" u="none" strike="noStrike" baseline="0" dirty="0"/>
              <a:t>DATEM maddesi yapısında yağ bulunduran, beyaz ekmek, galeta gibi mayalı hamurlar gibi birçok un karışımlarında kullanılan bir katkı maddesidir. Yapısında bulunan yağlar gözenekleri çevreleyip hava geçişini engellediğinden, ekmeğin gözenekli yapı alarak hacim kazanmasını sağlar.</a:t>
            </a:r>
            <a:endParaRPr lang="tr" sz="1600" dirty="0"/>
          </a:p>
          <a:p>
            <a:pPr>
              <a:lnSpc>
                <a:spcPct val="150000"/>
              </a:lnSpc>
            </a:pPr>
            <a:r>
              <a:rPr lang="tr-TR" sz="1600" b="0" i="0" u="none" strike="noStrike" baseline="0" dirty="0"/>
              <a:t>Türk Gıda Kodeksinin ürünler tebliğinde de ifade edildiği üzere her gıdada olduğu gibi ekmeğinde kendine has görünümü olması gerekmektedir. Gelişen görüntü işleme teknikleriyle birlikte ekmek kalite analizlerinin daha ucuz, hızlı ve güvenilir şekilde yapılabilmesi sağlanmaya çalışılmaktadır.</a:t>
            </a:r>
            <a:endParaRPr lang="tr-TR" sz="1600" dirty="0"/>
          </a:p>
        </p:txBody>
      </p:sp>
      <p:pic>
        <p:nvPicPr>
          <p:cNvPr id="8" name="İçerik Yer Tutucusu 7" descr="metin, tuğla, yapı malzemesi içeren bir resim&#10;&#10;Açıklama otomatik olarak oluşturuldu">
            <a:extLst>
              <a:ext uri="{FF2B5EF4-FFF2-40B4-BE49-F238E27FC236}">
                <a16:creationId xmlns:a16="http://schemas.microsoft.com/office/drawing/2014/main" id="{4C0C183A-DCA4-9586-8689-9586FEB3F1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43650" y="1600200"/>
            <a:ext cx="4571999" cy="4571999"/>
          </a:xfrm>
          <a:noFill/>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04900" y="76200"/>
            <a:ext cx="9980682" cy="1096962"/>
          </a:xfrm>
        </p:spPr>
        <p:txBody>
          <a:bodyPr rtlCol="0" anchor="b">
            <a:normAutofit/>
          </a:bodyPr>
          <a:lstStyle/>
          <a:p>
            <a:pPr rtl="0"/>
            <a:r>
              <a:rPr lang="tr" sz="3200" dirty="0">
                <a:latin typeface="Arial Black" panose="020B0A04020102020204" pitchFamily="34" charset="0"/>
              </a:rPr>
              <a:t>DENEYSEL METOT</a:t>
            </a:r>
            <a:endParaRPr lang="tr-TR" sz="3200" dirty="0">
              <a:latin typeface="Arial Black" panose="020B0A04020102020204" pitchFamily="34" charset="0"/>
            </a:endParaRPr>
          </a:p>
        </p:txBody>
      </p:sp>
      <p:sp>
        <p:nvSpPr>
          <p:cNvPr id="4" name="İçerik Yer Tutucusu 3"/>
          <p:cNvSpPr>
            <a:spLocks noGrp="1"/>
          </p:cNvSpPr>
          <p:nvPr>
            <p:ph sz="half" idx="1"/>
          </p:nvPr>
        </p:nvSpPr>
        <p:spPr>
          <a:xfrm>
            <a:off x="1180341" y="1600200"/>
            <a:ext cx="4914900" cy="4571999"/>
          </a:xfrm>
        </p:spPr>
        <p:txBody>
          <a:bodyPr rtlCol="0">
            <a:noAutofit/>
          </a:bodyPr>
          <a:lstStyle/>
          <a:p>
            <a:pPr marL="0" indent="0" algn="l">
              <a:lnSpc>
                <a:spcPct val="100000"/>
              </a:lnSpc>
              <a:buNone/>
            </a:pPr>
            <a:r>
              <a:rPr lang="tr-TR" sz="1600" dirty="0"/>
              <a:t>Çalışmada kullanılan ekmek kesit alanı doğrudan ekmek yapımı yöntemleriyle elde edilmiştir. Ekmekler standart yöntemle pişirilip 2 saat soğumaya bırakıldıktan sonra analize tabi tutulmuştur. </a:t>
            </a:r>
            <a:r>
              <a:rPr lang="tr-TR" sz="1600" b="0" i="0" u="none" strike="noStrike" baseline="0" dirty="0"/>
              <a:t>Analiz edilecek ekmekler önce, dilimleme </a:t>
            </a:r>
            <a:r>
              <a:rPr lang="nn-NO" sz="1600" b="0" i="0" u="none" strike="noStrike" baseline="0" dirty="0"/>
              <a:t>makinesinde 25 mm kalınlıkta kesilmi</a:t>
            </a:r>
            <a:r>
              <a:rPr lang="tr-TR" sz="1600" b="0" i="0" u="none" strike="noStrike" baseline="0" dirty="0" err="1"/>
              <a:t>ştir</a:t>
            </a:r>
            <a:r>
              <a:rPr lang="tr-TR" sz="1600" b="0" i="0" u="none" strike="noStrike" baseline="0" dirty="0"/>
              <a:t>. Görüntü işleme için belirlenen bu iki dilimin bir tarayıcı (</a:t>
            </a:r>
            <a:r>
              <a:rPr lang="tr-TR" sz="1600" b="0" i="0" u="none" strike="noStrike" baseline="0" dirty="0" err="1"/>
              <a:t>CanoScan</a:t>
            </a:r>
            <a:r>
              <a:rPr lang="tr-TR" sz="1600" b="0" i="0" u="none" strike="noStrike" baseline="0" dirty="0"/>
              <a:t> 4400F, Canon, Japan) aracılığı ile görüntüsü bilgisayara aktarılmıştır. Tarayıcının parlaklık ve kontrast parametreleri, tüm görüntüler için sıfıra ayarlanmıştır. Görüntüler, 300 </a:t>
            </a:r>
            <a:r>
              <a:rPr lang="tr-TR" sz="1600" b="0" i="0" u="none" strike="noStrike" baseline="0" dirty="0" err="1"/>
              <a:t>DPI’da</a:t>
            </a:r>
            <a:r>
              <a:rPr lang="tr-TR" sz="1600" b="0" i="0" u="none" strike="noStrike" baseline="0" dirty="0"/>
              <a:t> ve RGB renkli olarak BMP formatında 3508*2552 piksel olarak bilgisayara kaydedilmiştir. </a:t>
            </a:r>
          </a:p>
          <a:p>
            <a:pPr marL="0" indent="0" algn="l">
              <a:lnSpc>
                <a:spcPct val="100000"/>
              </a:lnSpc>
              <a:buNone/>
            </a:pPr>
            <a:r>
              <a:rPr lang="tr-TR" sz="1600" dirty="0"/>
              <a:t>Çalışmada kullanılan 104 ekmeğin sadece 8 tanesi katkı maddesi içermemektedir.</a:t>
            </a:r>
          </a:p>
        </p:txBody>
      </p:sp>
      <p:pic>
        <p:nvPicPr>
          <p:cNvPr id="8" name="İçerik Yer Tutucusu 7">
            <a:extLst>
              <a:ext uri="{FF2B5EF4-FFF2-40B4-BE49-F238E27FC236}">
                <a16:creationId xmlns:a16="http://schemas.microsoft.com/office/drawing/2014/main" id="{4C0C183A-DCA4-9586-8689-9586FEB3F1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795052" y="1600200"/>
            <a:ext cx="3669194" cy="4571999"/>
          </a:xfrm>
          <a:noFill/>
        </p:spPr>
      </p:pic>
      <p:sp>
        <p:nvSpPr>
          <p:cNvPr id="6" name="Metin kutusu 5">
            <a:extLst>
              <a:ext uri="{FF2B5EF4-FFF2-40B4-BE49-F238E27FC236}">
                <a16:creationId xmlns:a16="http://schemas.microsoft.com/office/drawing/2014/main" id="{B6F76EB9-9DFB-E1C7-B829-A81C1441E562}"/>
              </a:ext>
            </a:extLst>
          </p:cNvPr>
          <p:cNvSpPr txBox="1"/>
          <p:nvPr/>
        </p:nvSpPr>
        <p:spPr>
          <a:xfrm>
            <a:off x="6795052" y="6287551"/>
            <a:ext cx="3565606"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1: </a:t>
            </a:r>
            <a:r>
              <a:rPr lang="tr-TR" sz="1400" dirty="0">
                <a:latin typeface="Arial" panose="020B0604020202020204" pitchFamily="34" charset="0"/>
                <a:cs typeface="Arial" panose="020B0604020202020204" pitchFamily="34" charset="0"/>
              </a:rPr>
              <a:t>Orijinal ekmek görüntüleri</a:t>
            </a:r>
          </a:p>
        </p:txBody>
      </p:sp>
    </p:spTree>
    <p:extLst>
      <p:ext uri="{BB962C8B-B14F-4D97-AF65-F5344CB8AC3E}">
        <p14:creationId xmlns:p14="http://schemas.microsoft.com/office/powerpoint/2010/main" val="76824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F7897ED1-8B7E-F7EB-86AD-42285D5C9CB6}"/>
              </a:ext>
            </a:extLst>
          </p:cNvPr>
          <p:cNvSpPr txBox="1">
            <a:spLocks/>
          </p:cNvSpPr>
          <p:nvPr/>
        </p:nvSpPr>
        <p:spPr>
          <a:xfrm>
            <a:off x="688340" y="451577"/>
            <a:ext cx="5407660" cy="5831840"/>
          </a:xfrm>
          <a:prstGeom prst="rect">
            <a:avLst/>
          </a:prstGeom>
        </p:spPr>
        <p:txBody>
          <a:bodyPr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a:lstStyle>
          <a:p>
            <a:pPr>
              <a:lnSpc>
                <a:spcPct val="100000"/>
              </a:lnSpc>
            </a:pPr>
            <a:r>
              <a:rPr lang="tr-TR" sz="1600" dirty="0"/>
              <a:t>Ham ekmek görüntüsü gri seviyeye dönüştürülmüştür.</a:t>
            </a:r>
          </a:p>
          <a:p>
            <a:pPr>
              <a:lnSpc>
                <a:spcPct val="100000"/>
              </a:lnSpc>
            </a:pPr>
            <a:r>
              <a:rPr lang="tr-TR" sz="1600" dirty="0"/>
              <a:t>Gri seviye görüntülerin kontrastı </a:t>
            </a:r>
            <a:r>
              <a:rPr lang="tr-TR" sz="1600" b="1" dirty="0"/>
              <a:t>histogram germe</a:t>
            </a:r>
            <a:r>
              <a:rPr lang="tr-TR" sz="1600" dirty="0"/>
              <a:t> işlemi ile iyileştirilmiştir.</a:t>
            </a:r>
          </a:p>
          <a:p>
            <a:pPr>
              <a:lnSpc>
                <a:spcPct val="100000"/>
              </a:lnSpc>
            </a:pPr>
            <a:r>
              <a:rPr lang="tr-TR" sz="1600" dirty="0"/>
              <a:t>İyileştirilmiş görüntülere </a:t>
            </a:r>
            <a:r>
              <a:rPr lang="tr-TR" sz="1600" b="1" dirty="0"/>
              <a:t>histogram eşitleme </a:t>
            </a:r>
            <a:r>
              <a:rPr lang="tr-TR" sz="1600" dirty="0"/>
              <a:t>metodu uygulanmıştır. Histogram eşitleme renk değerleri düzgün dağılımlı olmayan görüntüler için uygun bir görüntü iyileştirme metodudur.</a:t>
            </a:r>
          </a:p>
          <a:p>
            <a:pPr>
              <a:lnSpc>
                <a:spcPct val="100000"/>
              </a:lnSpc>
            </a:pPr>
            <a:r>
              <a:rPr lang="tr-TR" sz="1600" dirty="0"/>
              <a:t>Bu işlemlerin uygulanması sonucunda ekmek dokularının açık, gözeneklerin koyu renkte olduğu görüntüler elde edilmiştir.</a:t>
            </a:r>
          </a:p>
        </p:txBody>
      </p:sp>
      <p:pic>
        <p:nvPicPr>
          <p:cNvPr id="7" name="Resim 6">
            <a:extLst>
              <a:ext uri="{FF2B5EF4-FFF2-40B4-BE49-F238E27FC236}">
                <a16:creationId xmlns:a16="http://schemas.microsoft.com/office/drawing/2014/main" id="{0D190283-DB37-386F-0469-B3CA8C88DA9F}"/>
              </a:ext>
            </a:extLst>
          </p:cNvPr>
          <p:cNvPicPr>
            <a:picLocks noChangeAspect="1"/>
          </p:cNvPicPr>
          <p:nvPr/>
        </p:nvPicPr>
        <p:blipFill rotWithShape="1">
          <a:blip r:embed="rId3">
            <a:extLst>
              <a:ext uri="{28A0092B-C50C-407E-A947-70E740481C1C}">
                <a14:useLocalDpi xmlns:a14="http://schemas.microsoft.com/office/drawing/2010/main" val="0"/>
              </a:ext>
            </a:extLst>
          </a:blip>
          <a:srcRect b="5077"/>
          <a:stretch/>
        </p:blipFill>
        <p:spPr>
          <a:xfrm>
            <a:off x="7732450" y="376958"/>
            <a:ext cx="3806124" cy="5588835"/>
          </a:xfrm>
          <a:prstGeom prst="rect">
            <a:avLst/>
          </a:prstGeom>
        </p:spPr>
      </p:pic>
      <p:pic>
        <p:nvPicPr>
          <p:cNvPr id="3" name="Resim 2">
            <a:extLst>
              <a:ext uri="{FF2B5EF4-FFF2-40B4-BE49-F238E27FC236}">
                <a16:creationId xmlns:a16="http://schemas.microsoft.com/office/drawing/2014/main" id="{A53EF55C-ECE2-AAA5-7DF5-E4A9F8820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369" y="3804862"/>
            <a:ext cx="1857118" cy="1857118"/>
          </a:xfrm>
          <a:prstGeom prst="rect">
            <a:avLst/>
          </a:prstGeom>
        </p:spPr>
      </p:pic>
      <p:sp>
        <p:nvSpPr>
          <p:cNvPr id="5" name="Metin kutusu 4">
            <a:extLst>
              <a:ext uri="{FF2B5EF4-FFF2-40B4-BE49-F238E27FC236}">
                <a16:creationId xmlns:a16="http://schemas.microsoft.com/office/drawing/2014/main" id="{AFB2D37E-CC69-3D48-29DC-76BD541CC10A}"/>
              </a:ext>
            </a:extLst>
          </p:cNvPr>
          <p:cNvSpPr txBox="1"/>
          <p:nvPr/>
        </p:nvSpPr>
        <p:spPr>
          <a:xfrm>
            <a:off x="909471" y="5818810"/>
            <a:ext cx="3844032" cy="523220"/>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3: </a:t>
            </a:r>
            <a:r>
              <a:rPr lang="tr-TR" sz="1400" dirty="0">
                <a:latin typeface="Arial" panose="020B0604020202020204" pitchFamily="34" charset="0"/>
                <a:cs typeface="Arial" panose="020B0604020202020204" pitchFamily="34" charset="0"/>
              </a:rPr>
              <a:t>Histogramı eşitlenmiş örnek ekmek görüntüsü</a:t>
            </a:r>
          </a:p>
        </p:txBody>
      </p:sp>
      <p:sp>
        <p:nvSpPr>
          <p:cNvPr id="2" name="Metin kutusu 1">
            <a:extLst>
              <a:ext uri="{FF2B5EF4-FFF2-40B4-BE49-F238E27FC236}">
                <a16:creationId xmlns:a16="http://schemas.microsoft.com/office/drawing/2014/main" id="{895B8259-3705-1828-9849-BF8ECAEA12A0}"/>
              </a:ext>
            </a:extLst>
          </p:cNvPr>
          <p:cNvSpPr txBox="1"/>
          <p:nvPr/>
        </p:nvSpPr>
        <p:spPr>
          <a:xfrm>
            <a:off x="7945515" y="6134470"/>
            <a:ext cx="3222594"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2: </a:t>
            </a:r>
            <a:r>
              <a:rPr lang="tr-TR" sz="1400" dirty="0">
                <a:latin typeface="Arial" panose="020B0604020202020204" pitchFamily="34" charset="0"/>
                <a:cs typeface="Arial" panose="020B0604020202020204" pitchFamily="34" charset="0"/>
              </a:rPr>
              <a:t>Çalışmanın akış diyagramı</a:t>
            </a:r>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F7897ED1-8B7E-F7EB-86AD-42285D5C9CB6}"/>
              </a:ext>
            </a:extLst>
          </p:cNvPr>
          <p:cNvSpPr txBox="1">
            <a:spLocks/>
          </p:cNvSpPr>
          <p:nvPr/>
        </p:nvSpPr>
        <p:spPr>
          <a:xfrm>
            <a:off x="688340" y="451577"/>
            <a:ext cx="5407660" cy="4821759"/>
          </a:xfrm>
          <a:prstGeom prst="rect">
            <a:avLst/>
          </a:prstGeom>
        </p:spPr>
        <p:txBody>
          <a:bodyPr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a:lstStyle>
          <a:p>
            <a:pPr>
              <a:lnSpc>
                <a:spcPct val="100000"/>
              </a:lnSpc>
            </a:pPr>
            <a:r>
              <a:rPr lang="tr-TR" sz="1600" dirty="0"/>
              <a:t>Ön işlemeden geçen görüntüler öncelikle otsu yöntemiyle </a:t>
            </a:r>
            <a:r>
              <a:rPr lang="tr-TR" sz="1600" dirty="0" err="1"/>
              <a:t>eşiklenerek</a:t>
            </a:r>
            <a:r>
              <a:rPr lang="tr-TR" sz="1600" dirty="0"/>
              <a:t> ikili görüntü haline </a:t>
            </a:r>
            <a:r>
              <a:rPr lang="tr-TR" sz="1600" dirty="0" err="1"/>
              <a:t>döüştürülmüştür</a:t>
            </a:r>
            <a:r>
              <a:rPr lang="tr-TR" sz="1600" dirty="0"/>
              <a:t>. Otomatik bölütlemede kullanılan bu yöntemler yandaki şekilde özetlenmiştir</a:t>
            </a:r>
          </a:p>
          <a:p>
            <a:pPr algn="l"/>
            <a:r>
              <a:rPr lang="tr-TR" sz="1600" b="0" i="0" u="none" strike="noStrike" baseline="0" dirty="0"/>
              <a:t>Otsu yöntemi, gri seviye görüntüler üzerinde uygulanabilen bir eşik belirleme yöntemidir. bu şekilde elde edilmiş t=0,47 değeri için </a:t>
            </a:r>
            <a:r>
              <a:rPr lang="tr-TR" sz="1600" b="0" i="0" u="none" strike="noStrike" baseline="0" dirty="0" err="1"/>
              <a:t>eşiklenmiş</a:t>
            </a:r>
            <a:r>
              <a:rPr lang="tr-TR" sz="1600" dirty="0"/>
              <a:t> </a:t>
            </a:r>
            <a:r>
              <a:rPr lang="tr-TR" sz="1600" b="0" i="0" u="none" strike="noStrike" baseline="0" dirty="0"/>
              <a:t>görüntüde gözeneklerin siyah, ekmek dokusunun ise beyaz olduğu görülmektedir.</a:t>
            </a:r>
          </a:p>
          <a:p>
            <a:pPr algn="l"/>
            <a:r>
              <a:rPr lang="tr-TR" sz="1600" dirty="0"/>
              <a:t>Sonrasında gözenek içleri doldurmuş ve en büyük bağlı bileşen yöntemi kullanılarak ekmek dokusu arka plandan ayırt edilmiştir. Bu da üzerinde doku analizi yapacağımız ekmek yüzeyi belirlenmiş demektir.</a:t>
            </a:r>
          </a:p>
          <a:p>
            <a:pPr algn="l"/>
            <a:r>
              <a:rPr lang="tr-TR" sz="1600" b="0" i="0" u="none" strike="noStrike" baseline="0" dirty="0"/>
              <a:t>İkili görüntü haline gelen bölütlenmiş gözenek görüntülerine Bağlantılı Bileşen Etiketleme (BBE) yöntemi </a:t>
            </a:r>
            <a:r>
              <a:rPr lang="tr-TR" sz="1600" b="0" i="0" u="none" strike="noStrike" baseline="0" dirty="0" err="1"/>
              <a:t>uygulanmıştır.Yöntem</a:t>
            </a:r>
            <a:r>
              <a:rPr lang="tr-TR" sz="1600" b="0" i="0" u="none" strike="noStrike" baseline="0" dirty="0"/>
              <a:t> ile görüntü </a:t>
            </a:r>
            <a:r>
              <a:rPr lang="nn-NO" sz="1600" b="0" i="0" u="none" strike="noStrike" baseline="0" dirty="0"/>
              <a:t>üzerindeki tüm pikseller taranarak her piksele, aşağıdaki</a:t>
            </a:r>
            <a:r>
              <a:rPr lang="tr-TR" sz="1600" b="0" i="0" u="none" strike="noStrike" baseline="0" dirty="0"/>
              <a:t> algoritma uygulanmaktadır:</a:t>
            </a:r>
          </a:p>
          <a:p>
            <a:pPr marL="0" indent="0" algn="l">
              <a:lnSpc>
                <a:spcPct val="0"/>
              </a:lnSpc>
              <a:buNone/>
            </a:pPr>
            <a:endParaRPr lang="tr-TR" sz="1600" b="0" i="0" u="none" strike="noStrike" baseline="0" dirty="0"/>
          </a:p>
        </p:txBody>
      </p:sp>
      <p:pic>
        <p:nvPicPr>
          <p:cNvPr id="7" name="Resim 6">
            <a:extLst>
              <a:ext uri="{FF2B5EF4-FFF2-40B4-BE49-F238E27FC236}">
                <a16:creationId xmlns:a16="http://schemas.microsoft.com/office/drawing/2014/main" id="{0D190283-DB37-386F-0469-B3CA8C88DA9F}"/>
              </a:ext>
            </a:extLst>
          </p:cNvPr>
          <p:cNvPicPr>
            <a:picLocks noChangeAspect="1"/>
          </p:cNvPicPr>
          <p:nvPr/>
        </p:nvPicPr>
        <p:blipFill rotWithShape="1">
          <a:blip r:embed="rId3">
            <a:extLst>
              <a:ext uri="{28A0092B-C50C-407E-A947-70E740481C1C}">
                <a14:useLocalDpi xmlns:a14="http://schemas.microsoft.com/office/drawing/2010/main" val="0"/>
              </a:ext>
            </a:extLst>
          </a:blip>
          <a:srcRect b="7826"/>
          <a:stretch/>
        </p:blipFill>
        <p:spPr>
          <a:xfrm>
            <a:off x="7265674" y="430062"/>
            <a:ext cx="4237986" cy="5337892"/>
          </a:xfrm>
          <a:prstGeom prst="rect">
            <a:avLst/>
          </a:prstGeom>
        </p:spPr>
      </p:pic>
      <p:sp>
        <p:nvSpPr>
          <p:cNvPr id="3" name="Metin kutusu 2">
            <a:extLst>
              <a:ext uri="{FF2B5EF4-FFF2-40B4-BE49-F238E27FC236}">
                <a16:creationId xmlns:a16="http://schemas.microsoft.com/office/drawing/2014/main" id="{BBCA1232-D989-4C36-A7C8-574ED22079CA}"/>
              </a:ext>
            </a:extLst>
          </p:cNvPr>
          <p:cNvSpPr txBox="1"/>
          <p:nvPr/>
        </p:nvSpPr>
        <p:spPr>
          <a:xfrm>
            <a:off x="1776245" y="5302348"/>
            <a:ext cx="4904592" cy="1384995"/>
          </a:xfrm>
          <a:prstGeom prst="rect">
            <a:avLst/>
          </a:prstGeom>
          <a:noFill/>
          <a:ln>
            <a:solidFill>
              <a:schemeClr val="accent5">
                <a:lumMod val="50000"/>
              </a:schemeClr>
            </a:solidFill>
          </a:ln>
        </p:spPr>
        <p:txBody>
          <a:bodyPr wrap="square" rtlCol="0">
            <a:spAutoFit/>
          </a:bodyPr>
          <a:lstStyle/>
          <a:p>
            <a:pPr algn="l"/>
            <a:r>
              <a:rPr lang="tr-TR" sz="1400" b="0" i="0" u="none" strike="noStrike" baseline="0" dirty="0">
                <a:latin typeface="Arial" panose="020B0604020202020204" pitchFamily="34" charset="0"/>
                <a:cs typeface="Arial" panose="020B0604020202020204" pitchFamily="34" charset="0"/>
              </a:rPr>
              <a:t>Piksel Siyaha eşit değilse</a:t>
            </a:r>
          </a:p>
          <a:p>
            <a:pPr algn="l"/>
            <a:r>
              <a:rPr lang="tr-TR" sz="1400" b="0" i="0" u="none" strike="noStrike" baseline="0" dirty="0">
                <a:latin typeface="Arial" panose="020B0604020202020204" pitchFamily="34" charset="0"/>
                <a:cs typeface="Arial" panose="020B0604020202020204" pitchFamily="34" charset="0"/>
              </a:rPr>
              <a:t>-Pikselin Tüm komşularına bak (8’li komşuluk için)</a:t>
            </a:r>
          </a:p>
          <a:p>
            <a:pPr algn="l"/>
            <a:r>
              <a:rPr lang="tr-TR" sz="1400" b="0" i="0" u="none" strike="noStrike" baseline="0" dirty="0">
                <a:latin typeface="Arial" panose="020B0604020202020204" pitchFamily="34" charset="0"/>
                <a:cs typeface="Arial" panose="020B0604020202020204" pitchFamily="34" charset="0"/>
              </a:rPr>
              <a:t>-Tüm komşular siyah veya beyaz ise bu yeni bir pikseldir bu</a:t>
            </a:r>
          </a:p>
          <a:p>
            <a:pPr algn="l"/>
            <a:r>
              <a:rPr lang="tr-TR" sz="1400" b="0" i="0" u="none" strike="noStrike" baseline="0" dirty="0">
                <a:latin typeface="Arial" panose="020B0604020202020204" pitchFamily="34" charset="0"/>
                <a:cs typeface="Arial" panose="020B0604020202020204" pitchFamily="34" charset="0"/>
              </a:rPr>
              <a:t>piksele yeni bir değer ata, diğer piksele geç</a:t>
            </a:r>
          </a:p>
          <a:p>
            <a:pPr algn="l"/>
            <a:r>
              <a:rPr lang="de-DE" sz="1400" b="0" i="0" u="none" strike="noStrike" baseline="0" dirty="0">
                <a:latin typeface="Arial" panose="020B0604020202020204" pitchFamily="34" charset="0"/>
                <a:cs typeface="Arial" panose="020B0604020202020204" pitchFamily="34" charset="0"/>
              </a:rPr>
              <a:t>-</a:t>
            </a:r>
            <a:r>
              <a:rPr lang="de-DE" sz="1400" b="0" i="0" u="none" strike="noStrike" baseline="0" dirty="0" err="1">
                <a:latin typeface="Arial" panose="020B0604020202020204" pitchFamily="34" charset="0"/>
                <a:cs typeface="Arial" panose="020B0604020202020204" pitchFamily="34" charset="0"/>
              </a:rPr>
              <a:t>Komşu</a:t>
            </a:r>
            <a:r>
              <a:rPr lang="de-DE" sz="1400" b="0" i="0" u="none" strike="noStrike" baseline="0" dirty="0">
                <a:latin typeface="Arial" panose="020B0604020202020204" pitchFamily="34" charset="0"/>
                <a:cs typeface="Arial" panose="020B0604020202020204" pitchFamily="34" charset="0"/>
              </a:rPr>
              <a:t> </a:t>
            </a:r>
            <a:r>
              <a:rPr lang="de-DE" sz="1400" b="0" i="0" u="none" strike="noStrike" baseline="0" dirty="0" err="1">
                <a:latin typeface="Arial" panose="020B0604020202020204" pitchFamily="34" charset="0"/>
                <a:cs typeface="Arial" panose="020B0604020202020204" pitchFamily="34" charset="0"/>
              </a:rPr>
              <a:t>piksellerden</a:t>
            </a:r>
            <a:r>
              <a:rPr lang="de-DE" sz="1400" b="0" i="0" u="none" strike="noStrike" baseline="0" dirty="0">
                <a:latin typeface="Arial" panose="020B0604020202020204" pitchFamily="34" charset="0"/>
                <a:cs typeface="Arial" panose="020B0604020202020204" pitchFamily="34" charset="0"/>
              </a:rPr>
              <a:t> </a:t>
            </a:r>
            <a:r>
              <a:rPr lang="de-DE" sz="1400" b="0" i="0" u="none" strike="noStrike" baseline="0" dirty="0" err="1">
                <a:latin typeface="Arial" panose="020B0604020202020204" pitchFamily="34" charset="0"/>
                <a:cs typeface="Arial" panose="020B0604020202020204" pitchFamily="34" charset="0"/>
              </a:rPr>
              <a:t>herhangi</a:t>
            </a:r>
            <a:r>
              <a:rPr lang="de-DE" sz="1400" b="0" i="0" u="none" strike="noStrike" baseline="0" dirty="0">
                <a:latin typeface="Arial" panose="020B0604020202020204" pitchFamily="34" charset="0"/>
                <a:cs typeface="Arial" panose="020B0604020202020204" pitchFamily="34" charset="0"/>
              </a:rPr>
              <a:t> </a:t>
            </a:r>
            <a:r>
              <a:rPr lang="de-DE" sz="1400" b="0" i="0" u="none" strike="noStrike" baseline="0" dirty="0" err="1">
                <a:latin typeface="Arial" panose="020B0604020202020204" pitchFamily="34" charset="0"/>
                <a:cs typeface="Arial" panose="020B0604020202020204" pitchFamily="34" charset="0"/>
              </a:rPr>
              <a:t>biri</a:t>
            </a:r>
            <a:r>
              <a:rPr lang="de-DE" sz="1400" b="0" i="0" u="none" strike="noStrike" baseline="0" dirty="0">
                <a:latin typeface="Arial" panose="020B0604020202020204" pitchFamily="34" charset="0"/>
                <a:cs typeface="Arial" panose="020B0604020202020204" pitchFamily="34" charset="0"/>
              </a:rPr>
              <a:t> </a:t>
            </a:r>
            <a:r>
              <a:rPr lang="de-DE" sz="1400" b="0" i="0" u="none" strike="noStrike" baseline="0" dirty="0" err="1">
                <a:latin typeface="Arial" panose="020B0604020202020204" pitchFamily="34" charset="0"/>
                <a:cs typeface="Arial" panose="020B0604020202020204" pitchFamily="34" charset="0"/>
              </a:rPr>
              <a:t>siyah</a:t>
            </a:r>
            <a:r>
              <a:rPr lang="de-DE" sz="1400" b="0" i="0" u="none" strike="noStrike" baseline="0" dirty="0">
                <a:latin typeface="Arial" panose="020B0604020202020204" pitchFamily="34" charset="0"/>
                <a:cs typeface="Arial" panose="020B0604020202020204" pitchFamily="34" charset="0"/>
              </a:rPr>
              <a:t> </a:t>
            </a:r>
            <a:r>
              <a:rPr lang="de-DE" sz="1400" b="0" i="0" u="none" strike="noStrike" baseline="0" dirty="0" err="1">
                <a:latin typeface="Arial" panose="020B0604020202020204" pitchFamily="34" charset="0"/>
                <a:cs typeface="Arial" panose="020B0604020202020204" pitchFamily="34" charset="0"/>
              </a:rPr>
              <a:t>ya</a:t>
            </a:r>
            <a:r>
              <a:rPr lang="de-DE" sz="1400" b="0" i="0" u="none" strike="noStrike" baseline="0" dirty="0">
                <a:latin typeface="Arial" panose="020B0604020202020204" pitchFamily="34" charset="0"/>
                <a:cs typeface="Arial" panose="020B0604020202020204" pitchFamily="34" charset="0"/>
              </a:rPr>
              <a:t> da </a:t>
            </a:r>
            <a:r>
              <a:rPr lang="de-DE" sz="1400" b="0" i="0" u="none" strike="noStrike" baseline="0" dirty="0" err="1">
                <a:latin typeface="Arial" panose="020B0604020202020204" pitchFamily="34" charset="0"/>
                <a:cs typeface="Arial" panose="020B0604020202020204" pitchFamily="34" charset="0"/>
              </a:rPr>
              <a:t>beyaz</a:t>
            </a:r>
            <a:r>
              <a:rPr lang="de-DE" sz="1400" b="0" i="0" u="none" strike="noStrike" baseline="0" dirty="0">
                <a:latin typeface="Arial" panose="020B0604020202020204" pitchFamily="34" charset="0"/>
                <a:cs typeface="Arial" panose="020B0604020202020204" pitchFamily="34" charset="0"/>
              </a:rPr>
              <a:t> </a:t>
            </a:r>
            <a:r>
              <a:rPr lang="de-DE" sz="1400" b="0" i="0" u="none" strike="noStrike" baseline="0" dirty="0" err="1">
                <a:latin typeface="Arial" panose="020B0604020202020204" pitchFamily="34" charset="0"/>
                <a:cs typeface="Arial" panose="020B0604020202020204" pitchFamily="34" charset="0"/>
              </a:rPr>
              <a:t>piksel</a:t>
            </a:r>
            <a:endParaRPr lang="de-DE" sz="1400" b="0" i="0" u="none" strike="noStrike" baseline="0" dirty="0">
              <a:latin typeface="Arial" panose="020B0604020202020204" pitchFamily="34" charset="0"/>
              <a:cs typeface="Arial" panose="020B0604020202020204" pitchFamily="34" charset="0"/>
            </a:endParaRPr>
          </a:p>
          <a:p>
            <a:pPr algn="l"/>
            <a:r>
              <a:rPr lang="tr-TR" sz="1400" b="0" i="0" u="none" strike="noStrike" baseline="0" dirty="0">
                <a:latin typeface="Arial" panose="020B0604020202020204" pitchFamily="34" charset="0"/>
                <a:cs typeface="Arial" panose="020B0604020202020204" pitchFamily="34" charset="0"/>
              </a:rPr>
              <a:t>ise bir önceki etiket numarasına bu pikseli kaydet</a:t>
            </a:r>
          </a:p>
        </p:txBody>
      </p:sp>
      <p:sp>
        <p:nvSpPr>
          <p:cNvPr id="5" name="Metin kutusu 4">
            <a:extLst>
              <a:ext uri="{FF2B5EF4-FFF2-40B4-BE49-F238E27FC236}">
                <a16:creationId xmlns:a16="http://schemas.microsoft.com/office/drawing/2014/main" id="{E73729E1-33EF-FADB-A4B4-41206B26ABCE}"/>
              </a:ext>
            </a:extLst>
          </p:cNvPr>
          <p:cNvSpPr txBox="1"/>
          <p:nvPr/>
        </p:nvSpPr>
        <p:spPr>
          <a:xfrm>
            <a:off x="7265674" y="6120161"/>
            <a:ext cx="4119239"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4: </a:t>
            </a:r>
            <a:r>
              <a:rPr lang="tr-TR" sz="1400" b="0" i="0" u="none" strike="noStrike" baseline="0" dirty="0">
                <a:latin typeface="Arial" panose="020B0604020202020204" pitchFamily="34" charset="0"/>
                <a:cs typeface="Arial" panose="020B0604020202020204" pitchFamily="34" charset="0"/>
              </a:rPr>
              <a:t>Otomatik bölütlemeye ait akış diyagramı</a:t>
            </a:r>
            <a:endParaRPr lang="tr-T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891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5D2D57EF-7BE1-3B86-237E-1C7389CD5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12" y="328292"/>
            <a:ext cx="1998000" cy="2160000"/>
          </a:xfrm>
          <a:prstGeom prst="rect">
            <a:avLst/>
          </a:prstGeom>
        </p:spPr>
      </p:pic>
      <p:pic>
        <p:nvPicPr>
          <p:cNvPr id="5" name="Resim 4">
            <a:extLst>
              <a:ext uri="{FF2B5EF4-FFF2-40B4-BE49-F238E27FC236}">
                <a16:creationId xmlns:a16="http://schemas.microsoft.com/office/drawing/2014/main" id="{01308AAC-4DF9-B931-3606-59525E514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126" y="3429000"/>
            <a:ext cx="1914986" cy="2160000"/>
          </a:xfrm>
          <a:prstGeom prst="rect">
            <a:avLst/>
          </a:prstGeom>
        </p:spPr>
      </p:pic>
      <p:pic>
        <p:nvPicPr>
          <p:cNvPr id="7" name="Resim 6">
            <a:extLst>
              <a:ext uri="{FF2B5EF4-FFF2-40B4-BE49-F238E27FC236}">
                <a16:creationId xmlns:a16="http://schemas.microsoft.com/office/drawing/2014/main" id="{E226D76E-D595-56DA-E10B-17554809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8393" y="328292"/>
            <a:ext cx="1913514" cy="2160000"/>
          </a:xfrm>
          <a:prstGeom prst="rect">
            <a:avLst/>
          </a:prstGeom>
        </p:spPr>
      </p:pic>
      <p:pic>
        <p:nvPicPr>
          <p:cNvPr id="9" name="Resim 8">
            <a:extLst>
              <a:ext uri="{FF2B5EF4-FFF2-40B4-BE49-F238E27FC236}">
                <a16:creationId xmlns:a16="http://schemas.microsoft.com/office/drawing/2014/main" id="{19C78CFD-37CF-3E50-CF87-A158E4AF13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4342" y="3429000"/>
            <a:ext cx="2821617" cy="2160000"/>
          </a:xfrm>
          <a:prstGeom prst="rect">
            <a:avLst/>
          </a:prstGeom>
        </p:spPr>
      </p:pic>
      <p:sp>
        <p:nvSpPr>
          <p:cNvPr id="10" name="Metin kutusu 9">
            <a:extLst>
              <a:ext uri="{FF2B5EF4-FFF2-40B4-BE49-F238E27FC236}">
                <a16:creationId xmlns:a16="http://schemas.microsoft.com/office/drawing/2014/main" id="{FAA5B9D4-F813-E7BF-C937-E7E3DF9DE859}"/>
              </a:ext>
            </a:extLst>
          </p:cNvPr>
          <p:cNvSpPr txBox="1"/>
          <p:nvPr/>
        </p:nvSpPr>
        <p:spPr>
          <a:xfrm>
            <a:off x="881533" y="2804757"/>
            <a:ext cx="3273372"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5: </a:t>
            </a:r>
            <a:r>
              <a:rPr lang="tr-TR" sz="1400" dirty="0" err="1">
                <a:latin typeface="Arial" panose="020B0604020202020204" pitchFamily="34" charset="0"/>
                <a:cs typeface="Arial" panose="020B0604020202020204" pitchFamily="34" charset="0"/>
              </a:rPr>
              <a:t>Eşiklenmiş</a:t>
            </a:r>
            <a:r>
              <a:rPr lang="tr-TR" sz="1400" dirty="0">
                <a:latin typeface="Arial" panose="020B0604020202020204" pitchFamily="34" charset="0"/>
                <a:cs typeface="Arial" panose="020B0604020202020204" pitchFamily="34" charset="0"/>
              </a:rPr>
              <a:t> görüntü</a:t>
            </a:r>
          </a:p>
        </p:txBody>
      </p:sp>
      <p:sp>
        <p:nvSpPr>
          <p:cNvPr id="11" name="Metin kutusu 10">
            <a:extLst>
              <a:ext uri="{FF2B5EF4-FFF2-40B4-BE49-F238E27FC236}">
                <a16:creationId xmlns:a16="http://schemas.microsoft.com/office/drawing/2014/main" id="{258BA28E-E513-5FEA-3473-86E89A2C5A4B}"/>
              </a:ext>
            </a:extLst>
          </p:cNvPr>
          <p:cNvSpPr txBox="1"/>
          <p:nvPr/>
        </p:nvSpPr>
        <p:spPr>
          <a:xfrm>
            <a:off x="881533" y="5935579"/>
            <a:ext cx="4219856"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6: </a:t>
            </a:r>
            <a:r>
              <a:rPr lang="tr-TR" sz="1400" dirty="0">
                <a:latin typeface="Arial" panose="020B0604020202020204" pitchFamily="34" charset="0"/>
                <a:cs typeface="Arial" panose="020B0604020202020204" pitchFamily="34" charset="0"/>
              </a:rPr>
              <a:t>Bölütlenmiş toplam ekmek yüzeyi</a:t>
            </a:r>
          </a:p>
        </p:txBody>
      </p:sp>
      <p:sp>
        <p:nvSpPr>
          <p:cNvPr id="12" name="Metin kutusu 11">
            <a:extLst>
              <a:ext uri="{FF2B5EF4-FFF2-40B4-BE49-F238E27FC236}">
                <a16:creationId xmlns:a16="http://schemas.microsoft.com/office/drawing/2014/main" id="{ABEF5909-4D57-749A-6FA1-D90969A3C797}"/>
              </a:ext>
            </a:extLst>
          </p:cNvPr>
          <p:cNvSpPr txBox="1"/>
          <p:nvPr/>
        </p:nvSpPr>
        <p:spPr>
          <a:xfrm>
            <a:off x="7711504" y="2838386"/>
            <a:ext cx="4183677"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7: </a:t>
            </a:r>
            <a:r>
              <a:rPr lang="tr-TR" sz="1400" dirty="0">
                <a:latin typeface="Arial" panose="020B0604020202020204" pitchFamily="34" charset="0"/>
                <a:cs typeface="Arial" panose="020B0604020202020204" pitchFamily="34" charset="0"/>
              </a:rPr>
              <a:t>Otomatik bölütlenmiş gözenek görüntüsü</a:t>
            </a:r>
          </a:p>
        </p:txBody>
      </p:sp>
      <p:sp>
        <p:nvSpPr>
          <p:cNvPr id="13" name="Metin kutusu 12">
            <a:extLst>
              <a:ext uri="{FF2B5EF4-FFF2-40B4-BE49-F238E27FC236}">
                <a16:creationId xmlns:a16="http://schemas.microsoft.com/office/drawing/2014/main" id="{6B35AEA8-F10F-BCCD-8CAA-883492E37ED3}"/>
              </a:ext>
            </a:extLst>
          </p:cNvPr>
          <p:cNvSpPr txBox="1"/>
          <p:nvPr/>
        </p:nvSpPr>
        <p:spPr>
          <a:xfrm>
            <a:off x="7711504" y="5935579"/>
            <a:ext cx="3070542"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8: </a:t>
            </a:r>
            <a:r>
              <a:rPr lang="tr-TR" sz="1400" dirty="0">
                <a:latin typeface="Arial" panose="020B0604020202020204" pitchFamily="34" charset="0"/>
                <a:cs typeface="Arial" panose="020B0604020202020204" pitchFamily="34" charset="0"/>
              </a:rPr>
              <a:t>Etiketlenmiş gözenek</a:t>
            </a:r>
          </a:p>
        </p:txBody>
      </p:sp>
    </p:spTree>
    <p:extLst>
      <p:ext uri="{BB962C8B-B14F-4D97-AF65-F5344CB8AC3E}">
        <p14:creationId xmlns:p14="http://schemas.microsoft.com/office/powerpoint/2010/main" val="229422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kademi Yazını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55_TF03431380_Win32" id="{B0DE8FB3-97D6-46B0-94A5-83744676D4AB}" vid="{5173B4A1-9727-4F84-A269-409334E64E2F}"/>
    </a:ext>
  </a:extLst>
</a:theme>
</file>

<file path=ppt/theme/theme2.xml><?xml version="1.0" encoding="utf-8"?>
<a:theme xmlns:a="http://schemas.openxmlformats.org/drawingml/2006/main" name="Ofis Teması">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Akademik sunu, ince çizgiler ve şerit tasarımı (geniş ekran)</Template>
  <TotalTime>262</TotalTime>
  <Words>933</Words>
  <Application>Microsoft Office PowerPoint</Application>
  <PresentationFormat>Geniş ekran</PresentationFormat>
  <Paragraphs>69</Paragraphs>
  <Slides>10</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Arial Black</vt:lpstr>
      <vt:lpstr>Euphemia</vt:lpstr>
      <vt:lpstr>Plantagenet Cherokee</vt:lpstr>
      <vt:lpstr>Wingdings</vt:lpstr>
      <vt:lpstr>Akademi Yazını 16x9</vt:lpstr>
      <vt:lpstr>Görüntü işleme teknikleri kullanılarak ekmek doku analizi ve arayüz programının geliştirilmesi</vt:lpstr>
      <vt:lpstr>PowerPoint Sunusu</vt:lpstr>
      <vt:lpstr>ÖZET</vt:lpstr>
      <vt:lpstr>GİRİŞ</vt:lpstr>
      <vt:lpstr>DATEM NEDİR?</vt:lpstr>
      <vt:lpstr>DENEYSEL METOT</vt:lpstr>
      <vt:lpstr>PowerPoint Sunusu</vt:lpstr>
      <vt:lpstr>PowerPoint Sunusu</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asuman bucak</dc:creator>
  <cp:lastModifiedBy>asuman bucak</cp:lastModifiedBy>
  <cp:revision>5</cp:revision>
  <dcterms:created xsi:type="dcterms:W3CDTF">2022-11-07T17:56:19Z</dcterms:created>
  <dcterms:modified xsi:type="dcterms:W3CDTF">2022-11-09T08:16:13Z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