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67" r:id="rId6"/>
    <p:sldId id="302" r:id="rId7"/>
    <p:sldId id="303" r:id="rId8"/>
    <p:sldId id="274" r:id="rId9"/>
    <p:sldId id="262" r:id="rId10"/>
    <p:sldId id="264" r:id="rId11"/>
    <p:sldId id="304" r:id="rId12"/>
    <p:sldId id="287" r:id="rId13"/>
    <p:sldId id="305" r:id="rId14"/>
    <p:sldId id="30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3A9178-4415-4250-9746-6175DD5B9BD7}">
          <p14:sldIdLst>
            <p14:sldId id="282"/>
            <p14:sldId id="267"/>
            <p14:sldId id="302"/>
            <p14:sldId id="303"/>
            <p14:sldId id="274"/>
            <p14:sldId id="262"/>
            <p14:sldId id="264"/>
            <p14:sldId id="304"/>
            <p14:sldId id="287"/>
            <p14:sldId id="305"/>
            <p14:sldId id="306"/>
            <p14:sldId id="278"/>
          </p14:sldIdLst>
        </p14:section>
        <p14:section name="Untitled Section" id="{51EB9518-6437-4DBE-BEFE-BC78EA08343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9" autoAdjust="0"/>
    <p:restoredTop sz="94607" autoAdjust="0"/>
  </p:normalViewPr>
  <p:slideViewPr>
    <p:cSldViewPr snapToGrid="0">
      <p:cViewPr varScale="1">
        <p:scale>
          <a:sx n="87" d="100"/>
          <a:sy n="87" d="100"/>
        </p:scale>
        <p:origin x="634" y="8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4/22/2024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72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8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12" Type="http://schemas.openxmlformats.org/officeDocument/2006/relationships/hyperlink" Target="https://github.com/Asumu22/group-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11" Type="http://schemas.openxmlformats.org/officeDocument/2006/relationships/image" Target="../media/image57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69507"/>
            <a:ext cx="12192000" cy="7295949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80009" y="-142253"/>
            <a:ext cx="9291629" cy="346271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1351283" y="415291"/>
            <a:ext cx="9882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FACULTY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OF ENGINEERING AND TECHNOLOGY </a:t>
            </a:r>
            <a:endParaRPr lang="en-US" sz="36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36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DEPARTMENT OF COMPUTER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ENGINEERING</a:t>
            </a:r>
            <a:endParaRPr lang="en-US" sz="3600" b="1" noProof="1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101483" y="3320461"/>
            <a:ext cx="8347533" cy="2137327"/>
          </a:xfrm>
        </p:spPr>
        <p:txBody>
          <a:bodyPr/>
          <a:lstStyle/>
          <a:p>
            <a:pPr algn="ctr"/>
            <a:r>
              <a:rPr lang="en-US" b="1" dirty="0" smtClean="0"/>
              <a:t>CEF 440 INTERNET </a:t>
            </a:r>
            <a:r>
              <a:rPr lang="en-US" b="1" dirty="0"/>
              <a:t>PROGRAMMING (J2EE) AND MOBILE PROGRAMMING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>
                <a:solidFill>
                  <a:srgbClr val="FF0000"/>
                </a:solidFill>
              </a:rPr>
              <a:t>TASK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04602" y="5272454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562466" y="5774774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Instructors : DR. VALERY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3739" y="918350"/>
            <a:ext cx="3600000" cy="720000"/>
          </a:xfrm>
        </p:spPr>
        <p:txBody>
          <a:bodyPr/>
          <a:lstStyle/>
          <a:p>
            <a:r>
              <a:rPr lang="en-US" b="1" dirty="0" smtClean="0"/>
              <a:t>Reliability(accurate info and minimal interruption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4143739" y="891488"/>
            <a:ext cx="3600000" cy="884073"/>
          </a:xfrm>
        </p:spPr>
        <p:txBody>
          <a:bodyPr/>
          <a:lstStyle/>
          <a:p>
            <a:r>
              <a:rPr lang="en-US" b="1" dirty="0" smtClean="0"/>
              <a:t>Performance(real-time processing, high detection accuracy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>
          <a:xfrm>
            <a:off x="8013739" y="918350"/>
            <a:ext cx="3600000" cy="720000"/>
          </a:xfrm>
        </p:spPr>
        <p:txBody>
          <a:bodyPr/>
          <a:lstStyle/>
          <a:p>
            <a:r>
              <a:rPr lang="en-US" b="1" dirty="0" smtClean="0"/>
              <a:t>Usability(broad user accessibility)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079" y="308449"/>
            <a:ext cx="4732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730938" y="3918886"/>
            <a:ext cx="360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Security and privacy(data protection and encryption)</a:t>
            </a:r>
            <a:endParaRPr lang="en-US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6280271" y="3770385"/>
            <a:ext cx="360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Maintainability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3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4031" y="1360386"/>
            <a:ext cx="3600000" cy="720000"/>
          </a:xfrm>
        </p:spPr>
        <p:txBody>
          <a:bodyPr/>
          <a:lstStyle/>
          <a:p>
            <a:r>
              <a:rPr lang="en-US" b="1" dirty="0" smtClean="0"/>
              <a:t>Battery consumption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7326555" y="1278349"/>
            <a:ext cx="3600000" cy="884073"/>
          </a:xfrm>
        </p:spPr>
        <p:txBody>
          <a:bodyPr/>
          <a:lstStyle/>
          <a:p>
            <a:r>
              <a:rPr lang="en-US" b="1" dirty="0" smtClean="0"/>
              <a:t>Offline Functionality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6750" y="256447"/>
            <a:ext cx="3986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consideration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GROUP 15</a:t>
            </a:r>
            <a:endParaRPr lang="en-US" b="1" dirty="0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4283" y="5424224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7108825" y="5407916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12"/>
              </a:rPr>
              <a:t>GitHub - Asumu22/group-15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12446" y="6350373"/>
            <a:ext cx="679554" cy="380212"/>
          </a:xfrm>
        </p:spPr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3231202"/>
              </p:ext>
            </p:extLst>
          </p:nvPr>
        </p:nvGraphicFramePr>
        <p:xfrm>
          <a:off x="544944" y="1739750"/>
          <a:ext cx="9892146" cy="365460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665000">
                  <a:extLst>
                    <a:ext uri="{9D8B030D-6E8A-4147-A177-3AD203B41FA5}">
                      <a16:colId xmlns:a16="http://schemas.microsoft.com/office/drawing/2014/main" val="1845559476"/>
                    </a:ext>
                  </a:extLst>
                </a:gridCol>
                <a:gridCol w="5770237">
                  <a:extLst>
                    <a:ext uri="{9D8B030D-6E8A-4147-A177-3AD203B41FA5}">
                      <a16:colId xmlns:a16="http://schemas.microsoft.com/office/drawing/2014/main" val="3157571074"/>
                    </a:ext>
                  </a:extLst>
                </a:gridCol>
                <a:gridCol w="1840196">
                  <a:extLst>
                    <a:ext uri="{9D8B030D-6E8A-4147-A177-3AD203B41FA5}">
                      <a16:colId xmlns:a16="http://schemas.microsoft.com/office/drawing/2014/main" val="1004529468"/>
                    </a:ext>
                  </a:extLst>
                </a:gridCol>
                <a:gridCol w="1616713">
                  <a:extLst>
                    <a:ext uri="{9D8B030D-6E8A-4147-A177-3AD203B41FA5}">
                      <a16:colId xmlns:a16="http://schemas.microsoft.com/office/drawing/2014/main" val="865527666"/>
                    </a:ext>
                  </a:extLst>
                </a:gridCol>
              </a:tblGrid>
              <a:tr h="532395"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NO </a:t>
                      </a:r>
                      <a:endParaRPr lang="en-US" sz="14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NAMES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MATRICULE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SPECIALTY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extLst>
                  <a:ext uri="{0D108BD9-81ED-4DB2-BD59-A6C34878D82A}">
                    <a16:rowId xmlns:a16="http://schemas.microsoft.com/office/drawing/2014/main" val="1050547098"/>
                  </a:ext>
                </a:extLst>
              </a:tr>
              <a:tr h="624442"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01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KONGNYUY RAYMOND AFONI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FE21A219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NE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extLst>
                  <a:ext uri="{0D108BD9-81ED-4DB2-BD59-A6C34878D82A}">
                    <a16:rowId xmlns:a16="http://schemas.microsoft.com/office/drawing/2014/main" val="2652147439"/>
                  </a:ext>
                </a:extLst>
              </a:tr>
              <a:tr h="624442"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02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BESSONG ELIAS ASUMU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FE21A149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extLst>
                  <a:ext uri="{0D108BD9-81ED-4DB2-BD59-A6C34878D82A}">
                    <a16:rowId xmlns:a16="http://schemas.microsoft.com/office/drawing/2014/main" val="8785569"/>
                  </a:ext>
                </a:extLst>
              </a:tr>
              <a:tr h="624442"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03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KANKO </a:t>
                      </a:r>
                      <a:r>
                        <a:rPr lang="en-US" sz="1400" dirty="0" smtClean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KAMEDJEU </a:t>
                      </a: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DUPLEX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FE21A210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NE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extLst>
                  <a:ext uri="{0D108BD9-81ED-4DB2-BD59-A6C34878D82A}">
                    <a16:rowId xmlns:a16="http://schemas.microsoft.com/office/drawing/2014/main" val="356556454"/>
                  </a:ext>
                </a:extLst>
              </a:tr>
              <a:tr h="624442"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04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KENEDY MALLEY ITUKA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FE21A212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NE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extLst>
                  <a:ext uri="{0D108BD9-81ED-4DB2-BD59-A6C34878D82A}">
                    <a16:rowId xmlns:a16="http://schemas.microsoft.com/office/drawing/2014/main" val="3650552746"/>
                  </a:ext>
                </a:extLst>
              </a:tr>
              <a:tr h="624442"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05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AZEFACK JUNIOR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FE21A146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NE </a:t>
                      </a:r>
                      <a:endParaRPr lang="en-US" sz="14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30" marR="69351" marT="27740" marB="0"/>
                </a:tc>
                <a:extLst>
                  <a:ext uri="{0D108BD9-81ED-4DB2-BD59-A6C34878D82A}">
                    <a16:rowId xmlns:a16="http://schemas.microsoft.com/office/drawing/2014/main" val="3871104503"/>
                  </a:ext>
                </a:extLst>
              </a:tr>
            </a:tbl>
          </a:graphicData>
        </a:graphic>
      </p:graphicFrame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68483" y="1278086"/>
            <a:ext cx="2653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Group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15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1499631" y="2330841"/>
            <a:ext cx="83679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Task2</a:t>
            </a:r>
          </a:p>
          <a:p>
            <a:pPr algn="ctr"/>
            <a:r>
              <a:rPr lang="fr-F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Requrement  Gathering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008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116" y="4802906"/>
            <a:ext cx="3257202" cy="360000"/>
          </a:xfrm>
        </p:spPr>
        <p:txBody>
          <a:bodyPr/>
          <a:lstStyle/>
          <a:p>
            <a:r>
              <a:rPr lang="en-US" sz="2400" b="1" dirty="0"/>
              <a:t>Sign Detection</a:t>
            </a:r>
            <a:endParaRPr 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0717" y="5923839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90752" y="4784272"/>
            <a:ext cx="3245788" cy="360000"/>
          </a:xfrm>
        </p:spPr>
        <p:txBody>
          <a:bodyPr/>
          <a:lstStyle/>
          <a:p>
            <a:r>
              <a:rPr lang="en-US" sz="2400" b="1" dirty="0"/>
              <a:t>Real-Time Road Sign Information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9742" y="6109120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908310" y="4848910"/>
            <a:ext cx="2542864" cy="497606"/>
          </a:xfrm>
        </p:spPr>
        <p:txBody>
          <a:bodyPr/>
          <a:lstStyle/>
          <a:p>
            <a:r>
              <a:rPr lang="en-US" sz="2400" b="1" dirty="0"/>
              <a:t>Road Condition Updates</a:t>
            </a:r>
            <a:endParaRPr lang="en-US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24497" y="6106688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331928" y="1432194"/>
            <a:ext cx="3117578" cy="3120077"/>
          </a:xfrm>
        </p:spPr>
      </p:pic>
      <p:pic>
        <p:nvPicPr>
          <p:cNvPr id="16" name="Espace réservé pour une image  15"/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9" r="21929"/>
          <a:stretch>
            <a:fillRect/>
          </a:stretch>
        </p:blipFill>
        <p:spPr>
          <a:xfrm>
            <a:off x="4258872" y="1356471"/>
            <a:ext cx="3477668" cy="3195800"/>
          </a:xfrm>
        </p:spPr>
      </p:pic>
      <p:sp>
        <p:nvSpPr>
          <p:cNvPr id="11" name="Rectangle 10"/>
          <p:cNvSpPr/>
          <p:nvPr/>
        </p:nvSpPr>
        <p:spPr>
          <a:xfrm>
            <a:off x="3519318" y="0"/>
            <a:ext cx="4181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features</a:t>
            </a:r>
            <a:endParaRPr lang="en-US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2932" y="544810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Using Vienna convention dataset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693281" y="561987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Real time sign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427470" y="5630842"/>
            <a:ext cx="37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Traffic,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accidents and </a:t>
            </a:r>
            <a:r>
              <a:rPr lang="en-US" b="1" dirty="0">
                <a:solidFill>
                  <a:schemeClr val="accent1"/>
                </a:solidFill>
              </a:rPr>
              <a:t>weather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2116" y="793074"/>
            <a:ext cx="244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Features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45"/>
          </p:nvPr>
        </p:nvSpPr>
        <p:spPr/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06" y="1369948"/>
            <a:ext cx="3497890" cy="30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5880" y="4447701"/>
            <a:ext cx="3257202" cy="360000"/>
          </a:xfrm>
        </p:spPr>
        <p:txBody>
          <a:bodyPr/>
          <a:lstStyle/>
          <a:p>
            <a:r>
              <a:rPr lang="en-US" sz="2400" b="1" dirty="0" smtClean="0"/>
              <a:t>Augmented </a:t>
            </a:r>
            <a:r>
              <a:rPr lang="en-US" sz="2400" b="1" dirty="0"/>
              <a:t>Reality </a:t>
            </a:r>
            <a:r>
              <a:rPr lang="en-US" sz="2400" b="1" dirty="0" smtClean="0"/>
              <a:t>Navigation</a:t>
            </a:r>
            <a:endParaRPr 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62060" y="5827123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19552" y="4447701"/>
            <a:ext cx="3245788" cy="360000"/>
          </a:xfrm>
        </p:spPr>
        <p:txBody>
          <a:bodyPr/>
          <a:lstStyle/>
          <a:p>
            <a:r>
              <a:rPr lang="en-US" sz="2400" b="1" dirty="0"/>
              <a:t>Crash Detection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42446" y="5545770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4" name="Espace réservé pour une image  33"/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r="4292"/>
          <a:stretch>
            <a:fillRect/>
          </a:stretch>
        </p:blipFill>
        <p:spPr>
          <a:xfrm>
            <a:off x="575880" y="972156"/>
            <a:ext cx="3172360" cy="3117544"/>
          </a:xfrm>
        </p:spPr>
      </p:pic>
      <p:pic>
        <p:nvPicPr>
          <p:cNvPr id="36" name="Espace réservé pour une image  35"/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8" r="12578"/>
          <a:stretch>
            <a:fillRect/>
          </a:stretch>
        </p:blipFill>
        <p:spPr>
          <a:xfrm>
            <a:off x="6238144" y="1078462"/>
            <a:ext cx="3327196" cy="3011238"/>
          </a:xfrm>
        </p:spPr>
      </p:pic>
      <p:sp>
        <p:nvSpPr>
          <p:cNvPr id="40" name="Rectangle 39"/>
          <p:cNvSpPr/>
          <p:nvPr/>
        </p:nvSpPr>
        <p:spPr>
          <a:xfrm>
            <a:off x="976420" y="5290765"/>
            <a:ext cx="24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With lane detection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5582100" y="4981036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utilize computer vision to detect car crashes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9170" y="258259"/>
            <a:ext cx="2562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970483" y="5921550"/>
            <a:ext cx="3886601" cy="257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740298" y="1080943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9756" y="2632234"/>
            <a:ext cx="3069351" cy="317349"/>
          </a:xfrm>
        </p:spPr>
        <p:txBody>
          <a:bodyPr/>
          <a:lstStyle/>
          <a:p>
            <a:r>
              <a:rPr lang="en-US" b="1" dirty="0" smtClean="0"/>
              <a:t>Improve user satisfaction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16842" y="623493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24042" y="5514259"/>
            <a:ext cx="2032136" cy="360000"/>
          </a:xfrm>
        </p:spPr>
        <p:txBody>
          <a:bodyPr/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Defining Project </a:t>
            </a:r>
            <a:r>
              <a:rPr lang="en-US" b="1" dirty="0">
                <a:solidFill>
                  <a:srgbClr val="FF0000"/>
                </a:solidFill>
              </a:rPr>
              <a:t>Scope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66298" y="305191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474213" y="373296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14635" y="5921550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054426" y="5427781"/>
            <a:ext cx="313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Facilitate communication</a:t>
            </a:r>
            <a:endParaRPr lang="en-US" dirty="0"/>
          </a:p>
        </p:txBody>
      </p:sp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7628" y="3366688"/>
            <a:ext cx="1742118" cy="1408536"/>
          </a:xfr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42" y="3218613"/>
            <a:ext cx="2133600" cy="2143125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5873262" y="45138"/>
            <a:ext cx="4238355" cy="6050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61160" y="232353"/>
            <a:ext cx="7096178" cy="31529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Importance Of  Requirement  Gathering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692" y="2236227"/>
            <a:ext cx="355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Reducing </a:t>
            </a:r>
            <a:r>
              <a:rPr lang="en-US" b="1" dirty="0">
                <a:solidFill>
                  <a:srgbClr val="FF0000"/>
                </a:solidFill>
              </a:rPr>
              <a:t>Development</a:t>
            </a:r>
            <a:r>
              <a:rPr lang="en-US" b="1" dirty="0">
                <a:solidFill>
                  <a:schemeClr val="bg2"/>
                </a:solidFill>
              </a:rPr>
              <a:t> Risks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4042" y="2685778"/>
            <a:ext cx="154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2" y="751503"/>
            <a:ext cx="3314700" cy="13811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62" y="725782"/>
            <a:ext cx="3577064" cy="187095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69" y="3297199"/>
            <a:ext cx="2775288" cy="198595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840428" y="5865603"/>
            <a:ext cx="380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Facilitates</a:t>
            </a:r>
            <a:r>
              <a:rPr lang="en-US" b="1" dirty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Testing and Validation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83" y="3759341"/>
            <a:ext cx="3088510" cy="18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64476" y="-465129"/>
            <a:ext cx="12256476" cy="7449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740298" y="1080943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 txBox="1">
            <a:spLocks/>
          </p:cNvSpPr>
          <p:nvPr/>
        </p:nvSpPr>
        <p:spPr>
          <a:xfrm>
            <a:off x="6360345" y="2442584"/>
            <a:ext cx="3069351" cy="31734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Ensure road safety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10806" y="647232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 txBox="1">
            <a:spLocks/>
          </p:cNvSpPr>
          <p:nvPr/>
        </p:nvSpPr>
        <p:spPr>
          <a:xfrm>
            <a:off x="941798" y="5585237"/>
            <a:ext cx="4307210" cy="36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Integrate existing data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Traffic data,weather services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74412" y="3331519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</p:spPr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 txBox="1">
            <a:spLocks/>
          </p:cNvSpPr>
          <p:nvPr/>
        </p:nvSpPr>
        <p:spPr bwMode="gray">
          <a:xfrm>
            <a:off x="3458806" y="99852"/>
            <a:ext cx="6702235" cy="31529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3.Why  Requirement  Gathering is Crucial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0560" y="2469241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Understand </a:t>
            </a:r>
            <a:r>
              <a:rPr lang="en-US" b="1" dirty="0" smtClean="0">
                <a:solidFill>
                  <a:srgbClr val="FF0000"/>
                </a:solidFill>
              </a:rPr>
              <a:t>Drivers</a:t>
            </a:r>
            <a:r>
              <a:rPr lang="en-US" b="1" dirty="0" smtClean="0">
                <a:solidFill>
                  <a:schemeClr val="bg2"/>
                </a:solidFill>
              </a:rPr>
              <a:t> Needs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4533" y="3346480"/>
            <a:ext cx="154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48412" y="5782679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Develop</a:t>
            </a:r>
            <a:r>
              <a:rPr lang="en-US" b="1" dirty="0" smtClean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user-friendly interface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60" y="545580"/>
            <a:ext cx="3088510" cy="18531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629" y="2858685"/>
            <a:ext cx="377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Through interview and surveys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7176" y="2890362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Prioritize critical information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8025654" y="6157520"/>
            <a:ext cx="2808084" cy="316929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Through usability testing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" y="402798"/>
            <a:ext cx="2844858" cy="203978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97" y="3722909"/>
            <a:ext cx="3067050" cy="14859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98" y="3403345"/>
            <a:ext cx="3177852" cy="211471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86" y="3722910"/>
            <a:ext cx="1227162" cy="14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406184" y="1230122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75385" y="2901932"/>
            <a:ext cx="3120078" cy="31734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Transportation Authorities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27912" y="639385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050412" y="1397242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3776" y="5944305"/>
            <a:ext cx="2032136" cy="360000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Surveys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2564" y="3472829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97195" y="3091588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2901" y="5764305"/>
            <a:ext cx="2902523" cy="360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Potentials partners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01385" y="6341891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28906" y="21222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4270" y="49876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76778" y="4416602"/>
            <a:ext cx="3500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User review(of similar apps)</a:t>
            </a:r>
            <a:endParaRPr lang="en-US" dirty="0"/>
          </a:p>
        </p:txBody>
      </p:sp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13841" y="2783716"/>
            <a:ext cx="1742118" cy="1408536"/>
          </a:xfrm>
        </p:spPr>
      </p:pic>
      <p:sp>
        <p:nvSpPr>
          <p:cNvPr id="7" name="Rectangle à coins arrondis 6"/>
          <p:cNvSpPr/>
          <p:nvPr/>
        </p:nvSpPr>
        <p:spPr>
          <a:xfrm>
            <a:off x="3112940" y="45138"/>
            <a:ext cx="6998677" cy="6050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61160" y="232353"/>
            <a:ext cx="6702235" cy="315299"/>
          </a:xfrm>
        </p:spPr>
        <p:txBody>
          <a:bodyPr/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Requirement Gathering Techniques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897" y="794222"/>
            <a:ext cx="3921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Stakeholder </a:t>
            </a:r>
            <a:r>
              <a:rPr lang="en-US" sz="2400" b="1" dirty="0" smtClean="0">
                <a:solidFill>
                  <a:schemeClr val="accent1"/>
                </a:solidFill>
              </a:rPr>
              <a:t>Identification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3650" y="3024932"/>
            <a:ext cx="1800000" cy="360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User interview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5897" y="35013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52789" y="817318"/>
            <a:ext cx="3732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Users Needs Elicitation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909" y="2901932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Target users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3" name="Espace réservé pour une image 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r="4292"/>
          <a:stretch>
            <a:fillRect/>
          </a:stretch>
        </p:blipFill>
        <p:spPr>
          <a:xfrm>
            <a:off x="9132012" y="2099162"/>
            <a:ext cx="2509003" cy="22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1937" y="326099"/>
            <a:ext cx="10031123" cy="4320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Functional and non-functional requirements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4077" y="1454681"/>
            <a:ext cx="3600000" cy="720000"/>
          </a:xfrm>
        </p:spPr>
        <p:txBody>
          <a:bodyPr/>
          <a:lstStyle/>
          <a:p>
            <a:r>
              <a:rPr lang="en-US" b="1" dirty="0"/>
              <a:t>Swift (Native)</a:t>
            </a:r>
          </a:p>
          <a:p>
            <a:r>
              <a:rPr lang="en-US" b="1" dirty="0" smtClean="0"/>
              <a:t>Real time road sign recognition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4214077" y="1454681"/>
            <a:ext cx="3600000" cy="720000"/>
          </a:xfrm>
        </p:spPr>
        <p:txBody>
          <a:bodyPr/>
          <a:lstStyle/>
          <a:p>
            <a:r>
              <a:rPr lang="en-US" b="1" dirty="0" smtClean="0"/>
              <a:t>Location-aware information and navigation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>
          <a:xfrm>
            <a:off x="8084077" y="1454681"/>
            <a:ext cx="3600000" cy="720000"/>
          </a:xfrm>
        </p:spPr>
        <p:txBody>
          <a:bodyPr/>
          <a:lstStyle/>
          <a:p>
            <a:r>
              <a:rPr lang="en-US" b="1" dirty="0" smtClean="0"/>
              <a:t>Traffic light and </a:t>
            </a:r>
            <a:r>
              <a:rPr lang="en-US" b="1" dirty="0" err="1" smtClean="0"/>
              <a:t>signdetection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417" y="844780"/>
            <a:ext cx="3972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71615" y="4103523"/>
            <a:ext cx="360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User reporting</a:t>
            </a:r>
            <a:endParaRPr lang="en-US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5937370" y="4103523"/>
            <a:ext cx="360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User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5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16c05727-aa75-4e4a-9b5f-8a80a1165891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270</Words>
  <Application>Microsoft Office PowerPoint</Application>
  <PresentationFormat>Grand écran</PresentationFormat>
  <Paragraphs>107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Rounded MT Bold</vt:lpstr>
      <vt:lpstr>Bahnschrift SemiBold</vt:lpstr>
      <vt:lpstr>Calibri</vt:lpstr>
      <vt:lpstr>Tahoma</vt:lpstr>
      <vt:lpstr>Times New Roman</vt:lpstr>
      <vt:lpstr>Office Theme</vt:lpstr>
      <vt:lpstr>CEF 440 INTERNET PROGRAMMING (J2EE) AND MOBILE PROGRAMMING   TASK 2</vt:lpstr>
      <vt:lpstr>Group  15</vt:lpstr>
      <vt:lpstr>Présentation PowerPoint</vt:lpstr>
      <vt:lpstr>Présentation PowerPoint</vt:lpstr>
      <vt:lpstr>Présentation PowerPoint</vt:lpstr>
      <vt:lpstr>2: Importance Of  Requirement  Gathering</vt:lpstr>
      <vt:lpstr>Présentation PowerPoint</vt:lpstr>
      <vt:lpstr>4. Requirement Gathering Techniques</vt:lpstr>
      <vt:lpstr>5. Functional and non-functional requirements</vt:lpstr>
      <vt:lpstr>Présentation PowerPoint</vt:lpstr>
      <vt:lpstr>Présentation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2024-04-01T07:30:42Z</dcterms:created>
  <dcterms:modified xsi:type="dcterms:W3CDTF">2024-04-22T21:53:03Z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