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82" r:id="rId5"/>
    <p:sldId id="267" r:id="rId6"/>
    <p:sldId id="274" r:id="rId7"/>
    <p:sldId id="272" r:id="rId8"/>
    <p:sldId id="262" r:id="rId9"/>
    <p:sldId id="269" r:id="rId10"/>
    <p:sldId id="284" r:id="rId11"/>
    <p:sldId id="285" r:id="rId12"/>
    <p:sldId id="283" r:id="rId13"/>
    <p:sldId id="287" r:id="rId14"/>
    <p:sldId id="288" r:id="rId15"/>
    <p:sldId id="263" r:id="rId16"/>
    <p:sldId id="289" r:id="rId17"/>
    <p:sldId id="286" r:id="rId18"/>
    <p:sldId id="294" r:id="rId19"/>
    <p:sldId id="295" r:id="rId20"/>
    <p:sldId id="296" r:id="rId21"/>
    <p:sldId id="297" r:id="rId22"/>
    <p:sldId id="264" r:id="rId23"/>
    <p:sldId id="265" r:id="rId24"/>
    <p:sldId id="290" r:id="rId25"/>
    <p:sldId id="301" r:id="rId26"/>
    <p:sldId id="299" r:id="rId27"/>
    <p:sldId id="300" r:id="rId28"/>
    <p:sldId id="293"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3A9178-4415-4250-9746-6175DD5B9BD7}">
          <p14:sldIdLst>
            <p14:sldId id="282"/>
            <p14:sldId id="267"/>
            <p14:sldId id="274"/>
            <p14:sldId id="272"/>
            <p14:sldId id="262"/>
            <p14:sldId id="269"/>
            <p14:sldId id="284"/>
            <p14:sldId id="285"/>
            <p14:sldId id="283"/>
            <p14:sldId id="287"/>
            <p14:sldId id="288"/>
            <p14:sldId id="263"/>
            <p14:sldId id="289"/>
            <p14:sldId id="286"/>
            <p14:sldId id="294"/>
            <p14:sldId id="295"/>
            <p14:sldId id="296"/>
            <p14:sldId id="297"/>
            <p14:sldId id="264"/>
            <p14:sldId id="265"/>
            <p14:sldId id="290"/>
            <p14:sldId id="301"/>
            <p14:sldId id="299"/>
            <p14:sldId id="300"/>
            <p14:sldId id="293"/>
            <p14:sldId id="278"/>
          </p14:sldIdLst>
        </p14:section>
        <p14:section name="Untitled Section" id="{51EB9518-6437-4DBE-BEFE-BC78EA0834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7" autoAdjust="0"/>
  </p:normalViewPr>
  <p:slideViewPr>
    <p:cSldViewPr snapToGrid="0">
      <p:cViewPr varScale="1">
        <p:scale>
          <a:sx n="72" d="100"/>
          <a:sy n="72" d="100"/>
        </p:scale>
        <p:origin x="642" y="72"/>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4/1/2024</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4/1/2024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20</a:t>
            </a:fld>
            <a:endParaRPr lang="en-US" noProof="0" dirty="0"/>
          </a:p>
        </p:txBody>
      </p:sp>
    </p:spTree>
    <p:extLst>
      <p:ext uri="{BB962C8B-B14F-4D97-AF65-F5344CB8AC3E}">
        <p14:creationId xmlns:p14="http://schemas.microsoft.com/office/powerpoint/2010/main" val="283486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26</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82734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131228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153419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248151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2649977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12</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19</a:t>
            </a:fld>
            <a:endParaRPr lang="en-US" noProof="0" dirty="0"/>
          </a:p>
        </p:txBody>
      </p:sp>
    </p:spTree>
    <p:extLst>
      <p:ext uri="{BB962C8B-B14F-4D97-AF65-F5344CB8AC3E}">
        <p14:creationId xmlns:p14="http://schemas.microsoft.com/office/powerpoint/2010/main" val="140746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smtClean="0"/>
              <a:t>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9878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smtClean="0"/>
              <a:t>Click to edit Master title style</a:t>
            </a:r>
            <a:endParaRPr lang="en-US" noProof="0"/>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 id="2147483681" r:id="rId30"/>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12" Type="http://schemas.openxmlformats.org/officeDocument/2006/relationships/hyperlink" Target="https://github.com/Asumu22/group-15" TargetMode="External"/><Relationship Id="rId2" Type="http://schemas.openxmlformats.org/officeDocument/2006/relationships/notesSlide" Target="../notesSlides/notesSlide11.xml"/><Relationship Id="rId1" Type="http://schemas.openxmlformats.org/officeDocument/2006/relationships/slideLayout" Target="../slideLayouts/slideLayout23.xml"/><Relationship Id="rId11" Type="http://schemas.openxmlformats.org/officeDocument/2006/relationships/image" Target="../media/image57.sv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12"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10.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a:xfrm>
            <a:off x="0" y="-269507"/>
            <a:ext cx="12192000" cy="7295949"/>
          </a:xfrm>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xmlns="" val="1"/>
              </a:ext>
            </a:extLst>
          </p:cNvPr>
          <p:cNvSpPr/>
          <p:nvPr/>
        </p:nvSpPr>
        <p:spPr>
          <a:xfrm>
            <a:off x="1180009" y="-154565"/>
            <a:ext cx="9096375" cy="288172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1351283" y="415291"/>
            <a:ext cx="9882909" cy="1754326"/>
          </a:xfrm>
          <a:prstGeom prst="rect">
            <a:avLst/>
          </a:prstGeom>
          <a:noFill/>
        </p:spPr>
        <p:txBody>
          <a:bodyPr wrap="square" rtlCol="0">
            <a:spAutoFit/>
          </a:bodyPr>
          <a:lstStyle/>
          <a:p>
            <a:r>
              <a:rPr lang="en-US" sz="3600" b="1" dirty="0" smtClean="0">
                <a:solidFill>
                  <a:schemeClr val="accent2">
                    <a:lumMod val="75000"/>
                  </a:schemeClr>
                </a:solidFill>
                <a:latin typeface="Arial Rounded MT Bold" panose="020F0704030504030204" pitchFamily="34" charset="0"/>
              </a:rPr>
              <a:t>FACULTY </a:t>
            </a:r>
            <a:r>
              <a:rPr lang="en-US" sz="3600" b="1" dirty="0">
                <a:solidFill>
                  <a:schemeClr val="accent2">
                    <a:lumMod val="75000"/>
                  </a:schemeClr>
                </a:solidFill>
                <a:latin typeface="Arial Rounded MT Bold" panose="020F0704030504030204" pitchFamily="34" charset="0"/>
              </a:rPr>
              <a:t>OF ENGINEERING AND TECHNOLOGY </a:t>
            </a:r>
            <a:endParaRPr lang="en-US" sz="3600" b="1" dirty="0" smtClean="0">
              <a:solidFill>
                <a:schemeClr val="accent2">
                  <a:lumMod val="75000"/>
                </a:schemeClr>
              </a:solidFill>
              <a:latin typeface="Arial Rounded MT Bold" panose="020F0704030504030204" pitchFamily="34" charset="0"/>
            </a:endParaRPr>
          </a:p>
          <a:p>
            <a:endParaRPr lang="en-US" sz="3600" dirty="0">
              <a:solidFill>
                <a:schemeClr val="accent2">
                  <a:lumMod val="75000"/>
                </a:schemeClr>
              </a:solidFill>
              <a:latin typeface="Arial Rounded MT Bold" panose="020F0704030504030204" pitchFamily="34" charset="0"/>
            </a:endParaRPr>
          </a:p>
          <a:p>
            <a:r>
              <a:rPr lang="en-US" sz="3600" b="1" dirty="0">
                <a:solidFill>
                  <a:schemeClr val="accent2">
                    <a:lumMod val="75000"/>
                  </a:schemeClr>
                </a:solidFill>
                <a:latin typeface="Arial Rounded MT Bold" panose="020F0704030504030204" pitchFamily="34" charset="0"/>
              </a:rPr>
              <a:t>DEPARTMENT OF COMPUTER </a:t>
            </a:r>
            <a:r>
              <a:rPr lang="en-US" sz="3600" b="1" dirty="0" smtClean="0">
                <a:solidFill>
                  <a:schemeClr val="accent2">
                    <a:lumMod val="75000"/>
                  </a:schemeClr>
                </a:solidFill>
                <a:latin typeface="Arial Rounded MT Bold" panose="020F0704030504030204" pitchFamily="34" charset="0"/>
              </a:rPr>
              <a:t>ENGINEERING</a:t>
            </a:r>
            <a:endParaRPr lang="en-US" sz="3600" b="1" noProof="1">
              <a:solidFill>
                <a:schemeClr val="accent2">
                  <a:lumMod val="75000"/>
                </a:schemeClr>
              </a:solidFill>
              <a:latin typeface="Arial Rounded MT Bold" panose="020F0704030504030204" pitchFamily="34" charset="0"/>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1180009" y="2739473"/>
            <a:ext cx="8347533" cy="2137327"/>
          </a:xfrm>
        </p:spPr>
        <p:txBody>
          <a:bodyPr/>
          <a:lstStyle/>
          <a:p>
            <a:r>
              <a:rPr lang="en-US" b="1" dirty="0" smtClean="0"/>
              <a:t>CEF 440 </a:t>
            </a:r>
            <a:r>
              <a:rPr lang="en-US" b="1" dirty="0" smtClean="0"/>
              <a:t>INTERNET </a:t>
            </a:r>
            <a:r>
              <a:rPr lang="en-US" b="1" dirty="0"/>
              <a:t>PROGRAMMING (J2EE) AND MOBILE PROGRAMMING </a:t>
            </a:r>
            <a:r>
              <a:rPr lang="en-US" b="1" dirty="0" smtClean="0"/>
              <a:t/>
            </a:r>
            <a:br>
              <a:rPr lang="en-US" b="1" dirty="0" smtClean="0"/>
            </a:br>
            <a:r>
              <a:rPr lang="en-US" b="1" dirty="0"/>
              <a:t/>
            </a:r>
            <a:br>
              <a:rPr lang="en-US" b="1" dirty="0"/>
            </a:br>
            <a:r>
              <a:rPr lang="en-US" b="1" dirty="0" smtClean="0"/>
              <a:t>task 1</a:t>
            </a:r>
            <a:endParaRPr lang="en-US" dirty="0"/>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111735" y="4507468"/>
            <a:ext cx="3164649" cy="369332"/>
          </a:xfrm>
          <a:prstGeom prst="rect">
            <a:avLst/>
          </a:prstGeom>
        </p:spPr>
        <p:txBody>
          <a:bodyPr wrap="none">
            <a:spAutoFit/>
          </a:bodyPr>
          <a:lstStyle/>
          <a:p>
            <a:r>
              <a:rPr lang="en-US" b="1" dirty="0">
                <a:solidFill>
                  <a:schemeClr val="bg1"/>
                </a:solidFill>
              </a:rPr>
              <a:t>Instructors : DR. VALERY </a:t>
            </a:r>
            <a:endParaRPr lang="en-US" dirty="0">
              <a:solidFill>
                <a:schemeClr val="bg1"/>
              </a:solidFill>
            </a:endParaRPr>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r>
              <a:rPr lang="en-US" dirty="0">
                <a:latin typeface="Times New Roman" panose="02020603050405020304" pitchFamily="18" charset="0"/>
                <a:cs typeface="Times New Roman" panose="02020603050405020304" pitchFamily="18" charset="0"/>
              </a:rPr>
              <a:t>Language: Native (Swift)</a:t>
            </a:r>
          </a:p>
          <a:p>
            <a:r>
              <a:rPr lang="en-US" dirty="0">
                <a:latin typeface="Times New Roman" panose="02020603050405020304" pitchFamily="18" charset="0"/>
                <a:cs typeface="Times New Roman" panose="02020603050405020304" pitchFamily="18" charset="0"/>
              </a:rPr>
              <a:t>Performance: Excellent (Native)</a:t>
            </a:r>
          </a:p>
          <a:p>
            <a:r>
              <a:rPr lang="en-US" dirty="0">
                <a:latin typeface="Times New Roman" panose="02020603050405020304" pitchFamily="18" charset="0"/>
                <a:cs typeface="Times New Roman" panose="02020603050405020304" pitchFamily="18" charset="0"/>
              </a:rPr>
              <a:t>Cost &amp; Time to Market: Lower (Native development)</a:t>
            </a:r>
          </a:p>
          <a:p>
            <a:r>
              <a:rPr lang="fr-FR" dirty="0">
                <a:latin typeface="Times New Roman" panose="02020603050405020304" pitchFamily="18" charset="0"/>
                <a:cs typeface="Times New Roman" panose="02020603050405020304" pitchFamily="18" charset="0"/>
              </a:rPr>
              <a:t>UX &amp; UI: Flexible (Native UI components)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Complexity: High (Native development complexity)</a:t>
            </a:r>
          </a:p>
          <a:p>
            <a:endParaRPr lang="en-US" dirty="0"/>
          </a:p>
        </p:txBody>
      </p:sp>
      <p:sp>
        <p:nvSpPr>
          <p:cNvPr id="3" name="Content Placeholder 2"/>
          <p:cNvSpPr>
            <a:spLocks noGrp="1"/>
          </p:cNvSpPr>
          <p:nvPr>
            <p:ph idx="15"/>
          </p:nvPr>
        </p:nvSpPr>
        <p:spPr/>
        <p:txBody>
          <a:bodyPr/>
          <a:lstStyle/>
          <a:p>
            <a:r>
              <a:rPr lang="en-US" dirty="0"/>
              <a:t>Language: Native (</a:t>
            </a:r>
            <a:r>
              <a:rPr lang="en-US" dirty="0" err="1"/>
              <a:t>Kotlin</a:t>
            </a:r>
            <a:r>
              <a:rPr lang="en-US" dirty="0"/>
              <a:t>)</a:t>
            </a:r>
          </a:p>
          <a:p>
            <a:r>
              <a:rPr lang="en-US" dirty="0"/>
              <a:t>Performance: Excellent (Native)</a:t>
            </a:r>
          </a:p>
          <a:p>
            <a:r>
              <a:rPr lang="en-US" dirty="0"/>
              <a:t>Cost &amp; Time to Market: Lower (Native development)</a:t>
            </a:r>
          </a:p>
          <a:p>
            <a:r>
              <a:rPr lang="fr-FR" dirty="0"/>
              <a:t>UX &amp; UI: Flexible (Native UI components)</a:t>
            </a:r>
            <a:endParaRPr lang="en-US" dirty="0"/>
          </a:p>
          <a:p>
            <a:r>
              <a:rPr lang="en-US" dirty="0"/>
              <a:t>Complexity: High (Native development complexity)</a:t>
            </a:r>
          </a:p>
          <a:p>
            <a:endParaRPr lang="en-US" dirty="0"/>
          </a:p>
        </p:txBody>
      </p:sp>
      <p:sp>
        <p:nvSpPr>
          <p:cNvPr id="4" name="Content Placeholder 3"/>
          <p:cNvSpPr>
            <a:spLocks noGrp="1"/>
          </p:cNvSpPr>
          <p:nvPr>
            <p:ph idx="16"/>
          </p:nvPr>
        </p:nvSpPr>
        <p:spPr/>
        <p:txBody>
          <a:bodyPr/>
          <a:lstStyle/>
          <a:p>
            <a:r>
              <a:rPr lang="en-US" dirty="0"/>
              <a:t>Language: C#</a:t>
            </a:r>
          </a:p>
          <a:p>
            <a:r>
              <a:rPr lang="en-US" dirty="0"/>
              <a:t>Performance: Excellent (Native-like)</a:t>
            </a:r>
          </a:p>
          <a:p>
            <a:r>
              <a:rPr lang="en-US" dirty="0"/>
              <a:t>Cost &amp; Time to Market: Moderate (Higher development cost)</a:t>
            </a:r>
          </a:p>
          <a:p>
            <a:r>
              <a:rPr lang="fr-FR" dirty="0"/>
              <a:t>UX &amp; UI: Flexible (Native UI components)</a:t>
            </a:r>
            <a:endParaRPr lang="en-US" dirty="0"/>
          </a:p>
          <a:p>
            <a:r>
              <a:rPr lang="en-US" dirty="0"/>
              <a:t>Complexity: Moderate (C# knowledge needed)</a:t>
            </a:r>
          </a:p>
          <a:p>
            <a:endParaRPr lang="en-US" dirty="0"/>
          </a:p>
        </p:txBody>
      </p:sp>
      <p:sp>
        <p:nvSpPr>
          <p:cNvPr id="5" name="Title 4"/>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Review </a:t>
            </a:r>
            <a:r>
              <a:rPr lang="en-US" dirty="0">
                <a:latin typeface="Times New Roman" panose="02020603050405020304" pitchFamily="18" charset="0"/>
                <a:cs typeface="Times New Roman" panose="02020603050405020304" pitchFamily="18" charset="0"/>
              </a:rPr>
              <a:t>and compare mobile app development frameworks by comparing their key features and where they can be used. </a:t>
            </a:r>
            <a:endParaRPr lang="en-US" dirty="0"/>
          </a:p>
        </p:txBody>
      </p:sp>
      <p:sp>
        <p:nvSpPr>
          <p:cNvPr id="6" name="Content Placeholder 5"/>
          <p:cNvSpPr>
            <a:spLocks noGrp="1"/>
          </p:cNvSpPr>
          <p:nvPr>
            <p:ph idx="1"/>
          </p:nvPr>
        </p:nvSpPr>
        <p:spPr/>
        <p:txBody>
          <a:bodyPr/>
          <a:lstStyle/>
          <a:p>
            <a:r>
              <a:rPr lang="en-US" b="1" dirty="0"/>
              <a:t>Swift (Native)</a:t>
            </a:r>
          </a:p>
          <a:p>
            <a:r>
              <a:rPr lang="en-US" b="1" dirty="0"/>
              <a:t>Swift (Native)</a:t>
            </a:r>
          </a:p>
          <a:p>
            <a:endParaRPr lang="en-US" dirty="0"/>
          </a:p>
        </p:txBody>
      </p:sp>
      <p:sp>
        <p:nvSpPr>
          <p:cNvPr id="7" name="Slide Number Placeholder 6"/>
          <p:cNvSpPr>
            <a:spLocks noGrp="1"/>
          </p:cNvSpPr>
          <p:nvPr>
            <p:ph type="sldNum" sz="quarter" idx="11"/>
          </p:nvPr>
        </p:nvSpPr>
        <p:spPr/>
        <p:txBody>
          <a:bodyPr/>
          <a:lstStyle/>
          <a:p>
            <a:fld id="{4B73C415-D670-4716-A5EC-CC4D52CA2BAC}" type="slidenum">
              <a:rPr lang="en-US" noProof="0" smtClean="0"/>
              <a:pPr/>
              <a:t>10</a:t>
            </a:fld>
            <a:endParaRPr lang="en-US" noProof="0" dirty="0"/>
          </a:p>
        </p:txBody>
      </p:sp>
      <p:sp>
        <p:nvSpPr>
          <p:cNvPr id="8" name="Content Placeholder 7"/>
          <p:cNvSpPr>
            <a:spLocks noGrp="1"/>
          </p:cNvSpPr>
          <p:nvPr>
            <p:ph idx="12"/>
          </p:nvPr>
        </p:nvSpPr>
        <p:spPr/>
        <p:txBody>
          <a:bodyPr/>
          <a:lstStyle/>
          <a:p>
            <a:r>
              <a:rPr lang="en-US" b="1" dirty="0" err="1"/>
              <a:t>Kotlin</a:t>
            </a:r>
            <a:r>
              <a:rPr lang="en-US" b="1" dirty="0"/>
              <a:t> Native</a:t>
            </a:r>
          </a:p>
          <a:p>
            <a:r>
              <a:rPr lang="en-US" b="1" dirty="0" err="1"/>
              <a:t>Kotlin</a:t>
            </a:r>
            <a:r>
              <a:rPr lang="en-US" b="1" dirty="0"/>
              <a:t> Native</a:t>
            </a:r>
          </a:p>
          <a:p>
            <a:endParaRPr lang="en-US" dirty="0"/>
          </a:p>
        </p:txBody>
      </p:sp>
      <p:sp>
        <p:nvSpPr>
          <p:cNvPr id="9" name="Content Placeholder 8"/>
          <p:cNvSpPr>
            <a:spLocks noGrp="1"/>
          </p:cNvSpPr>
          <p:nvPr>
            <p:ph idx="13"/>
          </p:nvPr>
        </p:nvSpPr>
        <p:spPr/>
        <p:txBody>
          <a:bodyPr/>
          <a:lstStyle/>
          <a:p>
            <a:r>
              <a:rPr lang="en-US" b="1" dirty="0" err="1"/>
              <a:t>Xamarin</a:t>
            </a:r>
            <a:endParaRPr lang="en-US" b="1" dirty="0"/>
          </a:p>
          <a:p>
            <a:r>
              <a:rPr lang="en-US" b="1" dirty="0" err="1"/>
              <a:t>Xamarin</a:t>
            </a:r>
            <a:endParaRPr lang="en-US" b="1" dirty="0"/>
          </a:p>
          <a:p>
            <a:endParaRPr lang="en-US" dirty="0"/>
          </a:p>
        </p:txBody>
      </p:sp>
    </p:spTree>
    <p:extLst>
      <p:ext uri="{BB962C8B-B14F-4D97-AF65-F5344CB8AC3E}">
        <p14:creationId xmlns:p14="http://schemas.microsoft.com/office/powerpoint/2010/main" val="4191552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432000" y="1950670"/>
            <a:ext cx="3600000" cy="3872614"/>
          </a:xfrm>
        </p:spPr>
        <p:txBody>
          <a:bodyPr/>
          <a:lstStyle/>
          <a:p>
            <a:r>
              <a:rPr lang="en-US" dirty="0"/>
              <a:t>Language: Web technologies (HTML, CSS, JS)</a:t>
            </a:r>
          </a:p>
          <a:p>
            <a:r>
              <a:rPr lang="en-US" dirty="0"/>
              <a:t>Performance: Good (Web-based)</a:t>
            </a:r>
          </a:p>
          <a:p>
            <a:r>
              <a:rPr lang="en-US" dirty="0"/>
              <a:t>Cost &amp; Time to Market: Lower (Faster development)</a:t>
            </a:r>
          </a:p>
          <a:p>
            <a:r>
              <a:rPr lang="en-US" dirty="0"/>
              <a:t>UX &amp; UI: Limited (Web-like UI)</a:t>
            </a:r>
          </a:p>
          <a:p>
            <a:r>
              <a:rPr lang="en-US" dirty="0"/>
              <a:t>Complexity: Lower (Web development skills)</a:t>
            </a:r>
          </a:p>
          <a:p>
            <a:endParaRPr lang="en-US" dirty="0"/>
          </a:p>
        </p:txBody>
      </p:sp>
      <p:sp>
        <p:nvSpPr>
          <p:cNvPr id="3" name="Content Placeholder 2"/>
          <p:cNvSpPr>
            <a:spLocks noGrp="1"/>
          </p:cNvSpPr>
          <p:nvPr>
            <p:ph idx="15"/>
          </p:nvPr>
        </p:nvSpPr>
        <p:spPr>
          <a:xfrm>
            <a:off x="4302000" y="1966736"/>
            <a:ext cx="3600000" cy="3856547"/>
          </a:xfrm>
        </p:spPr>
        <p:txBody>
          <a:bodyPr/>
          <a:lstStyle/>
          <a:p>
            <a:r>
              <a:rPr lang="en-US" dirty="0"/>
              <a:t>Language: JavaScript</a:t>
            </a:r>
          </a:p>
          <a:p>
            <a:r>
              <a:rPr lang="en-US" dirty="0"/>
              <a:t>Performance: Excellent (Native-like)</a:t>
            </a:r>
          </a:p>
          <a:p>
            <a:r>
              <a:rPr lang="en-US" dirty="0"/>
              <a:t>Cost &amp; Time to Market: Moderate (Faster development)</a:t>
            </a:r>
          </a:p>
          <a:p>
            <a:r>
              <a:rPr lang="en-US" dirty="0"/>
              <a:t>UX &amp; UI: Flexible (Customizable UI)</a:t>
            </a:r>
          </a:p>
          <a:p>
            <a:r>
              <a:rPr lang="en-US" dirty="0"/>
              <a:t>Complexity: Moderate (Learning curve)</a:t>
            </a:r>
          </a:p>
          <a:p>
            <a:endParaRPr lang="en-US" dirty="0"/>
          </a:p>
        </p:txBody>
      </p:sp>
      <p:sp>
        <p:nvSpPr>
          <p:cNvPr id="4" name="Content Placeholder 3"/>
          <p:cNvSpPr>
            <a:spLocks noGrp="1"/>
          </p:cNvSpPr>
          <p:nvPr>
            <p:ph idx="16"/>
          </p:nvPr>
        </p:nvSpPr>
        <p:spPr>
          <a:xfrm>
            <a:off x="8172000" y="1878177"/>
            <a:ext cx="3600000" cy="3945105"/>
          </a:xfrm>
        </p:spPr>
        <p:txBody>
          <a:bodyPr/>
          <a:lstStyle/>
          <a:p>
            <a:r>
              <a:rPr lang="en-US" dirty="0"/>
              <a:t>Language: Dart</a:t>
            </a:r>
          </a:p>
          <a:p>
            <a:r>
              <a:rPr lang="en-US" dirty="0"/>
              <a:t>Performance: Excellent (Native-like)</a:t>
            </a:r>
          </a:p>
          <a:p>
            <a:r>
              <a:rPr lang="en-US" dirty="0"/>
              <a:t>Cost &amp; Time to Market: Moderate (Faster development)</a:t>
            </a:r>
          </a:p>
          <a:p>
            <a:r>
              <a:rPr lang="en-US" dirty="0"/>
              <a:t>UX &amp; UI: Flexible (Customizable UI)</a:t>
            </a:r>
          </a:p>
          <a:p>
            <a:r>
              <a:rPr lang="en-US" dirty="0"/>
              <a:t>Complexity: Moderate (Learning Dart)</a:t>
            </a:r>
          </a:p>
          <a:p>
            <a:endParaRPr lang="en-US" dirty="0"/>
          </a:p>
        </p:txBody>
      </p:sp>
      <p:sp>
        <p:nvSpPr>
          <p:cNvPr id="6" name="Content Placeholder 5"/>
          <p:cNvSpPr>
            <a:spLocks noGrp="1"/>
          </p:cNvSpPr>
          <p:nvPr>
            <p:ph idx="1"/>
          </p:nvPr>
        </p:nvSpPr>
        <p:spPr>
          <a:xfrm>
            <a:off x="432000" y="1246737"/>
            <a:ext cx="3600000" cy="720000"/>
          </a:xfrm>
        </p:spPr>
        <p:txBody>
          <a:bodyPr/>
          <a:lstStyle/>
          <a:p>
            <a:r>
              <a:rPr lang="en-US" b="1" dirty="0"/>
              <a:t>Ionic</a:t>
            </a:r>
          </a:p>
          <a:p>
            <a:r>
              <a:rPr lang="en-US" b="1" dirty="0"/>
              <a:t>Ionic</a:t>
            </a:r>
          </a:p>
          <a:p>
            <a:endParaRPr lang="en-US" dirty="0"/>
          </a:p>
        </p:txBody>
      </p:sp>
      <p:sp>
        <p:nvSpPr>
          <p:cNvPr id="7" name="Slide Number Placeholder 6"/>
          <p:cNvSpPr>
            <a:spLocks noGrp="1"/>
          </p:cNvSpPr>
          <p:nvPr>
            <p:ph type="sldNum" sz="quarter" idx="11"/>
          </p:nvPr>
        </p:nvSpPr>
        <p:spPr/>
        <p:txBody>
          <a:bodyPr/>
          <a:lstStyle/>
          <a:p>
            <a:fld id="{4B73C415-D670-4716-A5EC-CC4D52CA2BAC}" type="slidenum">
              <a:rPr lang="en-US" noProof="0" smtClean="0"/>
              <a:pPr/>
              <a:t>11</a:t>
            </a:fld>
            <a:endParaRPr lang="en-US" noProof="0" dirty="0"/>
          </a:p>
        </p:txBody>
      </p:sp>
      <p:sp>
        <p:nvSpPr>
          <p:cNvPr id="8" name="Content Placeholder 7"/>
          <p:cNvSpPr>
            <a:spLocks noGrp="1"/>
          </p:cNvSpPr>
          <p:nvPr>
            <p:ph idx="12"/>
          </p:nvPr>
        </p:nvSpPr>
        <p:spPr>
          <a:xfrm>
            <a:off x="4302000" y="1230670"/>
            <a:ext cx="3600000" cy="720000"/>
          </a:xfrm>
        </p:spPr>
        <p:txBody>
          <a:bodyPr/>
          <a:lstStyle/>
          <a:p>
            <a:r>
              <a:rPr lang="en-US" b="1" dirty="0"/>
              <a:t>React Native</a:t>
            </a:r>
          </a:p>
          <a:p>
            <a:r>
              <a:rPr lang="en-US" b="1" dirty="0"/>
              <a:t>React Native</a:t>
            </a:r>
          </a:p>
          <a:p>
            <a:endParaRPr lang="en-US" dirty="0"/>
          </a:p>
        </p:txBody>
      </p:sp>
      <p:sp>
        <p:nvSpPr>
          <p:cNvPr id="9" name="Content Placeholder 8"/>
          <p:cNvSpPr>
            <a:spLocks noGrp="1"/>
          </p:cNvSpPr>
          <p:nvPr>
            <p:ph idx="13"/>
          </p:nvPr>
        </p:nvSpPr>
        <p:spPr>
          <a:xfrm>
            <a:off x="8172000" y="1224988"/>
            <a:ext cx="3600000" cy="720000"/>
          </a:xfrm>
        </p:spPr>
        <p:txBody>
          <a:bodyPr/>
          <a:lstStyle/>
          <a:p>
            <a:r>
              <a:rPr lang="en-US" b="1" dirty="0"/>
              <a:t>Flutter</a:t>
            </a:r>
          </a:p>
          <a:p>
            <a:r>
              <a:rPr lang="en-US" b="1" dirty="0"/>
              <a:t>Flutter</a:t>
            </a:r>
          </a:p>
          <a:p>
            <a:endParaRPr lang="en-US" dirty="0"/>
          </a:p>
        </p:txBody>
      </p:sp>
    </p:spTree>
    <p:extLst>
      <p:ext uri="{BB962C8B-B14F-4D97-AF65-F5344CB8AC3E}">
        <p14:creationId xmlns:p14="http://schemas.microsoft.com/office/powerpoint/2010/main" val="35407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0" y="872800"/>
            <a:ext cx="4678017" cy="5091764"/>
          </a:xfrm>
        </p:spPr>
        <p:txBody>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a quick guide:</a:t>
            </a:r>
          </a:p>
          <a:p>
            <a:r>
              <a:rPr lang="en-US" sz="2400" dirty="0">
                <a:solidFill>
                  <a:srgbClr val="FF0000"/>
                </a:solidFill>
                <a:latin typeface="Times New Roman" panose="02020603050405020304" pitchFamily="18" charset="0"/>
                <a:cs typeface="Times New Roman" panose="02020603050405020304" pitchFamily="18" charset="0"/>
              </a:rPr>
              <a:t>Complex, high-performance native apps:</a:t>
            </a:r>
            <a:r>
              <a:rPr lang="en-US" sz="2400" dirty="0">
                <a:latin typeface="Times New Roman" panose="02020603050405020304" pitchFamily="18" charset="0"/>
                <a:cs typeface="Times New Roman" panose="02020603050405020304" pitchFamily="18" charset="0"/>
              </a:rPr>
              <a:t> Prioritize native development frameworks like Swift or </a:t>
            </a:r>
            <a:r>
              <a:rPr lang="en-US" sz="2400" dirty="0" err="1">
                <a:latin typeface="Times New Roman" panose="02020603050405020304" pitchFamily="18" charset="0"/>
                <a:cs typeface="Times New Roman" panose="02020603050405020304" pitchFamily="18" charset="0"/>
              </a:rPr>
              <a:t>Kotlin</a:t>
            </a:r>
            <a:r>
              <a:rPr lang="en-US" sz="2400" dirty="0">
                <a:latin typeface="Times New Roman" panose="02020603050405020304" pitchFamily="18" charset="0"/>
                <a:cs typeface="Times New Roman" panose="02020603050405020304" pitchFamily="18" charset="0"/>
              </a:rPr>
              <a:t> Native.</a:t>
            </a:r>
          </a:p>
          <a:p>
            <a:r>
              <a:rPr lang="en-US" sz="2400" dirty="0">
                <a:solidFill>
                  <a:srgbClr val="FF0000"/>
                </a:solidFill>
                <a:latin typeface="Times New Roman" panose="02020603050405020304" pitchFamily="18" charset="0"/>
                <a:cs typeface="Times New Roman" panose="02020603050405020304" pitchFamily="18" charset="0"/>
              </a:rPr>
              <a:t>Enterprise-level cross-platform apps:</a:t>
            </a:r>
            <a:r>
              <a:rPr lang="en-US" sz="2400" dirty="0">
                <a:latin typeface="Times New Roman" panose="02020603050405020304" pitchFamily="18" charset="0"/>
                <a:cs typeface="Times New Roman" panose="02020603050405020304" pitchFamily="18" charset="0"/>
              </a:rPr>
              <a:t> Consider </a:t>
            </a:r>
            <a:r>
              <a:rPr lang="en-US" sz="2400" dirty="0" err="1">
                <a:solidFill>
                  <a:srgbClr val="FF0000"/>
                </a:solidFill>
                <a:latin typeface="Times New Roman" panose="02020603050405020304" pitchFamily="18" charset="0"/>
                <a:cs typeface="Times New Roman" panose="02020603050405020304" pitchFamily="18" charset="0"/>
              </a:rPr>
              <a:t>Xamarin's</a:t>
            </a:r>
            <a:r>
              <a:rPr lang="en-US" sz="2400" dirty="0">
                <a:latin typeface="Times New Roman" panose="02020603050405020304" pitchFamily="18" charset="0"/>
                <a:cs typeface="Times New Roman" panose="02020603050405020304" pitchFamily="18" charset="0"/>
              </a:rPr>
              <a:t> established nature and familiarity for C# developers.</a:t>
            </a:r>
          </a:p>
          <a:p>
            <a:r>
              <a:rPr lang="en-US" sz="2400" dirty="0">
                <a:solidFill>
                  <a:srgbClr val="FF0000"/>
                </a:solidFill>
                <a:latin typeface="Times New Roman" panose="02020603050405020304" pitchFamily="18" charset="0"/>
                <a:cs typeface="Times New Roman" panose="02020603050405020304" pitchFamily="18" charset="0"/>
              </a:rPr>
              <a:t>Simple to moderately complex cross-platform apps</a:t>
            </a:r>
            <a:r>
              <a:rPr lang="en-US" sz="2400" dirty="0">
                <a:latin typeface="Times New Roman" panose="02020603050405020304" pitchFamily="18" charset="0"/>
                <a:cs typeface="Times New Roman" panose="02020603050405020304" pitchFamily="18" charset="0"/>
              </a:rPr>
              <a:t>: Explore </a:t>
            </a:r>
            <a:r>
              <a:rPr lang="en-US" sz="2400" dirty="0">
                <a:solidFill>
                  <a:srgbClr val="FF0000"/>
                </a:solidFill>
                <a:latin typeface="Times New Roman" panose="02020603050405020304" pitchFamily="18" charset="0"/>
                <a:cs typeface="Times New Roman" panose="02020603050405020304" pitchFamily="18" charset="0"/>
              </a:rPr>
              <a:t>React Native, Flutter, or Ionic </a:t>
            </a:r>
            <a:r>
              <a:rPr lang="en-US" sz="2400" dirty="0">
                <a:latin typeface="Times New Roman" panose="02020603050405020304" pitchFamily="18" charset="0"/>
                <a:cs typeface="Times New Roman" panose="02020603050405020304" pitchFamily="18" charset="0"/>
              </a:rPr>
              <a:t>for their development speed and cross-platform capabilities.</a:t>
            </a:r>
          </a:p>
        </p:txBody>
      </p:sp>
      <p:pic>
        <p:nvPicPr>
          <p:cNvPr id="32" name="Picture Placeholder 31" descr="Desktop screenshot">
            <a:extLst>
              <a:ext uri="{FF2B5EF4-FFF2-40B4-BE49-F238E27FC236}">
                <a16:creationId xmlns:a16="http://schemas.microsoft.com/office/drawing/2014/main" id="{9985C1E9-B7DC-4EFA-B466-64A4F2674F4E}"/>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l="160" r="160"/>
          <a:stretch>
            <a:fillRect/>
          </a:stretch>
        </p:blipFill>
        <p:spPr>
          <a:xfrm>
            <a:off x="5221357" y="1450975"/>
            <a:ext cx="6970642" cy="3935414"/>
          </a:xfrm>
        </p:spPr>
      </p:pic>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12</a:t>
            </a:fld>
            <a:endParaRPr lang="en-US" dirty="0"/>
          </a:p>
        </p:txBody>
      </p:sp>
      <p:sp>
        <p:nvSpPr>
          <p:cNvPr id="6" name="Title 5"/>
          <p:cNvSpPr>
            <a:spLocks noGrp="1"/>
          </p:cNvSpPr>
          <p:nvPr>
            <p:ph type="title"/>
          </p:nvPr>
        </p:nvSpPr>
        <p:spPr>
          <a:xfrm>
            <a:off x="2732438" y="472001"/>
            <a:ext cx="6969827" cy="432000"/>
          </a:xfrm>
        </p:spPr>
        <p:txBody>
          <a:bodyPr/>
          <a:lstStyle/>
          <a:p>
            <a:r>
              <a:rPr lang="en-US" b="1" dirty="0"/>
              <a:t>Choosing the Ideal Framework:</a:t>
            </a:r>
            <a:br>
              <a:rPr lang="en-US" b="1" dirty="0"/>
            </a:br>
            <a:endParaRPr lang="en-US" dirty="0"/>
          </a:p>
        </p:txBody>
      </p:sp>
    </p:spTree>
    <p:extLst>
      <p:ext uri="{BB962C8B-B14F-4D97-AF65-F5344CB8AC3E}">
        <p14:creationId xmlns:p14="http://schemas.microsoft.com/office/powerpoint/2010/main" val="109666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154004"/>
            <a:ext cx="12192000" cy="6858000"/>
          </a:xfrm>
        </p:spPr>
      </p:pic>
      <p:sp>
        <p:nvSpPr>
          <p:cNvPr id="3" name="Text Placeholder 2"/>
          <p:cNvSpPr>
            <a:spLocks noGrp="1"/>
          </p:cNvSpPr>
          <p:nvPr>
            <p:ph type="body" sz="quarter" idx="14"/>
          </p:nvPr>
        </p:nvSpPr>
        <p:spPr>
          <a:xfrm>
            <a:off x="1270534" y="1932655"/>
            <a:ext cx="9569743" cy="3500735"/>
          </a:xfrm>
        </p:spPr>
        <p:txBody>
          <a:bodyPr/>
          <a:lstStyle/>
          <a:p>
            <a:r>
              <a:rPr lang="en-US" dirty="0" smtClean="0">
                <a:solidFill>
                  <a:schemeClr val="tx1"/>
                </a:solidFill>
              </a:rPr>
              <a:t>4. mobile </a:t>
            </a:r>
            <a:r>
              <a:rPr lang="en-US" dirty="0">
                <a:solidFill>
                  <a:schemeClr val="tx1"/>
                </a:solidFill>
              </a:rPr>
              <a:t>application architectures and design patterns</a:t>
            </a:r>
          </a:p>
        </p:txBody>
      </p:sp>
      <p:sp>
        <p:nvSpPr>
          <p:cNvPr id="2" name="Title 1">
            <a:extLst>
              <a:ext uri="{FF2B5EF4-FFF2-40B4-BE49-F238E27FC236}">
                <a16:creationId xmlns:a16="http://schemas.microsoft.com/office/drawing/2014/main" id="{93CF8A26-1621-4E73-86DB-631C377CD1F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
        <p:nvSpPr>
          <p:cNvPr id="4" name="Rectangle 3"/>
          <p:cNvSpPr/>
          <p:nvPr/>
        </p:nvSpPr>
        <p:spPr>
          <a:xfrm>
            <a:off x="1270535" y="4504477"/>
            <a:ext cx="9291448" cy="830997"/>
          </a:xfrm>
          <a:prstGeom prst="rect">
            <a:avLst/>
          </a:prstGeom>
        </p:spPr>
        <p:txBody>
          <a:bodyPr wrap="square">
            <a:spAutoFit/>
          </a:bodyPr>
          <a:lstStyle/>
          <a:p>
            <a:r>
              <a:rPr lang="en-US" sz="2400" b="1" dirty="0">
                <a:solidFill>
                  <a:schemeClr val="bg1"/>
                </a:solidFill>
                <a:latin typeface="Arial Rounded MT Bold" panose="020F0704030504030204" pitchFamily="34" charset="0"/>
              </a:rPr>
              <a:t>structured approach to building mobile apps, promoting reusability, maintainability, and efficiency</a:t>
            </a:r>
            <a:endParaRPr lang="en-US" sz="2400" b="1" noProof="1">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55004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B73C415-D670-4716-A5EC-CC4D52CA2BAC}" type="slidenum">
              <a:rPr lang="en-US" noProof="0" smtClean="0"/>
              <a:pPr/>
              <a:t>14</a:t>
            </a:fld>
            <a:endParaRPr lang="en-US" noProof="0" dirty="0"/>
          </a:p>
        </p:txBody>
      </p:sp>
      <p:sp>
        <p:nvSpPr>
          <p:cNvPr id="23" name="Rectangle 22"/>
          <p:cNvSpPr/>
          <p:nvPr/>
        </p:nvSpPr>
        <p:spPr>
          <a:xfrm>
            <a:off x="2300378" y="350617"/>
            <a:ext cx="7181646" cy="784830"/>
          </a:xfrm>
          <a:prstGeom prst="rect">
            <a:avLst/>
          </a:prstGeom>
        </p:spPr>
        <p:txBody>
          <a:bodyPr wrap="none">
            <a:spAutoFit/>
          </a:bodyPr>
          <a:lstStyle/>
          <a:p>
            <a:pPr algn="ctr"/>
            <a:r>
              <a:rPr lang="en-US" sz="2700" dirty="0" smtClean="0">
                <a:solidFill>
                  <a:srgbClr val="000000"/>
                </a:solidFill>
                <a:latin typeface="Arial Black" panose="020B0A04020102020204" pitchFamily="34" charset="0"/>
                <a:ea typeface="Times New Roman" panose="02020603050405020304" pitchFamily="18" charset="0"/>
                <a:cs typeface="Times New Roman" panose="02020603050405020304" pitchFamily="18" charset="0"/>
              </a:rPr>
              <a:t>a. Model-View-Controller </a:t>
            </a:r>
            <a:r>
              <a:rPr lang="en-US" sz="2700" dirty="0">
                <a:solidFill>
                  <a:srgbClr val="000000"/>
                </a:solidFill>
                <a:latin typeface="Arial Black" panose="020B0A04020102020204" pitchFamily="34" charset="0"/>
                <a:ea typeface="Times New Roman" panose="02020603050405020304" pitchFamily="18" charset="0"/>
                <a:cs typeface="Times New Roman" panose="02020603050405020304" pitchFamily="18" charset="0"/>
              </a:rPr>
              <a:t>(MVC):</a:t>
            </a:r>
            <a:r>
              <a:rPr lang="en-US" sz="2700" dirty="0">
                <a:latin typeface="Calibri" panose="020F0502020204030204" pitchFamily="34" charset="0"/>
                <a:ea typeface="Calibri" panose="020F0502020204030204" pitchFamily="34" charset="0"/>
                <a:cs typeface="Times New Roman" panose="02020603050405020304" pitchFamily="18" charset="0"/>
              </a:rPr>
              <a:t> </a:t>
            </a:r>
            <a:endParaRPr lang="en-US" sz="2700" dirty="0" smtClean="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S</a:t>
            </a:r>
            <a:r>
              <a:rPr lang="en-US" dirty="0" smtClean="0"/>
              <a:t>eparates </a:t>
            </a:r>
            <a:r>
              <a:rPr lang="en-US" dirty="0"/>
              <a:t>app logic, UI, and user interaction (good for simple apps).</a:t>
            </a:r>
            <a:endParaRPr lang="en-US" dirty="0"/>
          </a:p>
        </p:txBody>
      </p:sp>
      <p:pic>
        <p:nvPicPr>
          <p:cNvPr id="24" name="Picture 23" descr="Model View Controller"/>
          <p:cNvPicPr/>
          <p:nvPr/>
        </p:nvPicPr>
        <p:blipFill rotWithShape="1">
          <a:blip r:embed="rId2">
            <a:extLst>
              <a:ext uri="{28A0092B-C50C-407E-A947-70E740481C1C}">
                <a14:useLocalDpi xmlns:a14="http://schemas.microsoft.com/office/drawing/2010/main" val="0"/>
              </a:ext>
            </a:extLst>
          </a:blip>
          <a:srcRect l="20586" t="15610" r="20602" b="21438"/>
          <a:stretch/>
        </p:blipFill>
        <p:spPr bwMode="auto">
          <a:xfrm>
            <a:off x="437322" y="1298713"/>
            <a:ext cx="5665095" cy="4351318"/>
          </a:xfrm>
          <a:prstGeom prst="rect">
            <a:avLst/>
          </a:prstGeom>
          <a:noFill/>
          <a:ln>
            <a:noFill/>
          </a:ln>
          <a:extLst>
            <a:ext uri="{53640926-AAD7-44D8-BBD7-CCE9431645EC}">
              <a14:shadowObscured xmlns:a14="http://schemas.microsoft.com/office/drawing/2010/main"/>
            </a:ext>
          </a:extLst>
        </p:spPr>
      </p:pic>
      <p:pic>
        <p:nvPicPr>
          <p:cNvPr id="25" name="Picture 24" descr="1_2-1"/>
          <p:cNvPicPr/>
          <p:nvPr/>
        </p:nvPicPr>
        <p:blipFill rotWithShape="1">
          <a:blip r:embed="rId3">
            <a:extLst>
              <a:ext uri="{28A0092B-C50C-407E-A947-70E740481C1C}">
                <a14:useLocalDpi xmlns:a14="http://schemas.microsoft.com/office/drawing/2010/main" val="0"/>
              </a:ext>
            </a:extLst>
          </a:blip>
          <a:srcRect l="15397" t="14141" r="15602" b="11690"/>
          <a:stretch/>
        </p:blipFill>
        <p:spPr bwMode="auto">
          <a:xfrm>
            <a:off x="6708808" y="1298713"/>
            <a:ext cx="5063192" cy="435131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855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827" y="663227"/>
            <a:ext cx="6546869" cy="432000"/>
          </a:xfrm>
        </p:spPr>
        <p:txBody>
          <a:bodyPr/>
          <a:lstStyle/>
          <a:p>
            <a:r>
              <a:rPr lang="en-US" dirty="0" smtClean="0"/>
              <a:t>b. MVP </a:t>
            </a:r>
            <a:r>
              <a:rPr lang="en-US" dirty="0"/>
              <a:t>(Model-View-Presenter): </a:t>
            </a:r>
          </a:p>
        </p:txBody>
      </p:sp>
      <p:sp>
        <p:nvSpPr>
          <p:cNvPr id="3" name="Slide Number Placeholder 2"/>
          <p:cNvSpPr>
            <a:spLocks noGrp="1"/>
          </p:cNvSpPr>
          <p:nvPr>
            <p:ph type="sldNum" sz="quarter" idx="11"/>
          </p:nvPr>
        </p:nvSpPr>
        <p:spPr/>
        <p:txBody>
          <a:bodyPr/>
          <a:lstStyle/>
          <a:p>
            <a:fld id="{4B73C415-D670-4716-A5EC-CC4D52CA2BAC}" type="slidenum">
              <a:rPr lang="en-US" noProof="0" smtClean="0"/>
              <a:pPr/>
              <a:t>15</a:t>
            </a:fld>
            <a:endParaRPr lang="en-US" noProof="0" dirty="0"/>
          </a:p>
        </p:txBody>
      </p:sp>
      <p:sp>
        <p:nvSpPr>
          <p:cNvPr id="5" name="Text Placeholder 4"/>
          <p:cNvSpPr>
            <a:spLocks noGrp="1"/>
          </p:cNvSpPr>
          <p:nvPr>
            <p:ph type="body" sz="quarter" idx="13"/>
          </p:nvPr>
        </p:nvSpPr>
        <p:spPr>
          <a:xfrm>
            <a:off x="620111" y="879227"/>
            <a:ext cx="10636468" cy="2306516"/>
          </a:xfrm>
        </p:spPr>
        <p:txBody>
          <a:bodyPr/>
          <a:lstStyle/>
          <a:p>
            <a:r>
              <a:rPr lang="en-US" dirty="0">
                <a:latin typeface="Times New Roman" panose="02020603050405020304" pitchFamily="18" charset="0"/>
                <a:cs typeface="Times New Roman" panose="02020603050405020304" pitchFamily="18" charset="0"/>
              </a:rPr>
              <a:t>Similar to MVP separates concerns but uses a Presenter component to handle business logic and data presentation for the View. This pattern can be useful for complex user interactions. Introduced in the 1990s.</a:t>
            </a:r>
          </a:p>
          <a:p>
            <a:endParaRPr lang="en-US" dirty="0"/>
          </a:p>
        </p:txBody>
      </p:sp>
      <p:pic>
        <p:nvPicPr>
          <p:cNvPr id="17" name="Picture 16" descr="Model View Presenter"/>
          <p:cNvPicPr/>
          <p:nvPr/>
        </p:nvPicPr>
        <p:blipFill rotWithShape="1">
          <a:blip r:embed="rId2">
            <a:extLst>
              <a:ext uri="{28A0092B-C50C-407E-A947-70E740481C1C}">
                <a14:useLocalDpi xmlns:a14="http://schemas.microsoft.com/office/drawing/2010/main" val="0"/>
              </a:ext>
            </a:extLst>
          </a:blip>
          <a:srcRect l="16665" t="17602" r="16223" b="22201"/>
          <a:stretch/>
        </p:blipFill>
        <p:spPr bwMode="auto">
          <a:xfrm>
            <a:off x="278296" y="2584174"/>
            <a:ext cx="5801939" cy="3701012"/>
          </a:xfrm>
          <a:prstGeom prst="rect">
            <a:avLst/>
          </a:prstGeom>
          <a:noFill/>
          <a:ln>
            <a:noFill/>
          </a:ln>
          <a:extLst>
            <a:ext uri="{53640926-AAD7-44D8-BBD7-CCE9431645EC}">
              <a14:shadowObscured xmlns:a14="http://schemas.microsoft.com/office/drawing/2010/main"/>
            </a:ext>
          </a:extLst>
        </p:spPr>
      </p:pic>
      <p:pic>
        <p:nvPicPr>
          <p:cNvPr id="18" name="Picture 17" descr="3_2-1"/>
          <p:cNvPicPr/>
          <p:nvPr/>
        </p:nvPicPr>
        <p:blipFill rotWithShape="1">
          <a:blip r:embed="rId3">
            <a:extLst>
              <a:ext uri="{28A0092B-C50C-407E-A947-70E740481C1C}">
                <a14:useLocalDpi xmlns:a14="http://schemas.microsoft.com/office/drawing/2010/main" val="0"/>
              </a:ext>
            </a:extLst>
          </a:blip>
          <a:srcRect l="15754" t="14162" r="15248" b="15270"/>
          <a:stretch/>
        </p:blipFill>
        <p:spPr bwMode="auto">
          <a:xfrm>
            <a:off x="6520070" y="2584174"/>
            <a:ext cx="5361874" cy="37010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22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165" y="442510"/>
            <a:ext cx="7314124" cy="432000"/>
          </a:xfrm>
        </p:spPr>
        <p:txBody>
          <a:bodyPr/>
          <a:lstStyle/>
          <a:p>
            <a:r>
              <a:rPr lang="en-US" dirty="0" smtClean="0"/>
              <a:t>c. Model-View-ViewModel </a:t>
            </a:r>
            <a:r>
              <a:rPr lang="en-US" dirty="0"/>
              <a:t>(MVVM): </a:t>
            </a:r>
          </a:p>
        </p:txBody>
      </p:sp>
      <p:sp>
        <p:nvSpPr>
          <p:cNvPr id="3" name="Slide Number Placeholder 2"/>
          <p:cNvSpPr>
            <a:spLocks noGrp="1"/>
          </p:cNvSpPr>
          <p:nvPr>
            <p:ph type="sldNum" sz="quarter" idx="11"/>
          </p:nvPr>
        </p:nvSpPr>
        <p:spPr/>
        <p:txBody>
          <a:bodyPr/>
          <a:lstStyle/>
          <a:p>
            <a:fld id="{4B73C415-D670-4716-A5EC-CC4D52CA2BAC}" type="slidenum">
              <a:rPr lang="en-US" noProof="0" smtClean="0"/>
              <a:pPr/>
              <a:t>16</a:t>
            </a:fld>
            <a:endParaRPr lang="en-US" noProof="0" dirty="0"/>
          </a:p>
        </p:txBody>
      </p:sp>
      <p:sp>
        <p:nvSpPr>
          <p:cNvPr id="18" name="Rectangle 17"/>
          <p:cNvSpPr/>
          <p:nvPr/>
        </p:nvSpPr>
        <p:spPr>
          <a:xfrm>
            <a:off x="1566041" y="1094832"/>
            <a:ext cx="9574924"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Uses ViewModel to simplify View and handle interactions. </a:t>
            </a:r>
            <a:r>
              <a:rPr lang="en-US" dirty="0">
                <a:latin typeface="Times New Roman" panose="02020603050405020304" pitchFamily="18" charset="0"/>
                <a:ea typeface="Calibri" panose="020F0502020204030204" pitchFamily="34" charset="0"/>
                <a:cs typeface="Times New Roman" panose="02020603050405020304" pitchFamily="18" charset="0"/>
              </a:rPr>
              <a:t>The </a:t>
            </a:r>
            <a:r>
              <a:rPr lang="en-US" dirty="0" err="1">
                <a:latin typeface="Times New Roman" panose="02020603050405020304" pitchFamily="18" charset="0"/>
                <a:ea typeface="Calibri" panose="020F0502020204030204" pitchFamily="34" charset="0"/>
                <a:cs typeface="Times New Roman" panose="02020603050405020304" pitchFamily="18" charset="0"/>
              </a:rPr>
              <a:t>ViewModel</a:t>
            </a:r>
            <a:r>
              <a:rPr lang="en-US" dirty="0">
                <a:latin typeface="Times New Roman" panose="02020603050405020304" pitchFamily="18" charset="0"/>
                <a:ea typeface="Calibri" panose="020F0502020204030204" pitchFamily="34" charset="0"/>
                <a:cs typeface="Times New Roman" panose="02020603050405020304" pitchFamily="18" charset="0"/>
              </a:rPr>
              <a:t> prepares data for the View and handles user interactions without complex logic in the View itself. This is a popular pattern for mobile development frameworks like Android's Jetpack.</a:t>
            </a:r>
          </a:p>
        </p:txBody>
      </p:sp>
      <p:pic>
        <p:nvPicPr>
          <p:cNvPr id="19" name="Picture 18" descr="Model View ViewModel"/>
          <p:cNvPicPr/>
          <p:nvPr/>
        </p:nvPicPr>
        <p:blipFill rotWithShape="1">
          <a:blip r:embed="rId2">
            <a:extLst>
              <a:ext uri="{28A0092B-C50C-407E-A947-70E740481C1C}">
                <a14:useLocalDpi xmlns:a14="http://schemas.microsoft.com/office/drawing/2010/main" val="0"/>
              </a:ext>
            </a:extLst>
          </a:blip>
          <a:srcRect l="15450" t="12435" r="15234" b="17998"/>
          <a:stretch/>
        </p:blipFill>
        <p:spPr bwMode="auto">
          <a:xfrm>
            <a:off x="689114" y="2076255"/>
            <a:ext cx="5774748" cy="4114337"/>
          </a:xfrm>
          <a:prstGeom prst="rect">
            <a:avLst/>
          </a:prstGeom>
          <a:noFill/>
          <a:ln>
            <a:noFill/>
          </a:ln>
          <a:extLst>
            <a:ext uri="{53640926-AAD7-44D8-BBD7-CCE9431645EC}">
              <a14:shadowObscured xmlns:a14="http://schemas.microsoft.com/office/drawing/2010/main"/>
            </a:ext>
          </a:extLst>
        </p:spPr>
      </p:pic>
      <p:pic>
        <p:nvPicPr>
          <p:cNvPr id="20" name="Picture 19" descr="4_2-1"/>
          <p:cNvPicPr/>
          <p:nvPr/>
        </p:nvPicPr>
        <p:blipFill rotWithShape="1">
          <a:blip r:embed="rId3">
            <a:extLst>
              <a:ext uri="{28A0092B-C50C-407E-A947-70E740481C1C}">
                <a14:useLocalDpi xmlns:a14="http://schemas.microsoft.com/office/drawing/2010/main" val="0"/>
              </a:ext>
            </a:extLst>
          </a:blip>
          <a:srcRect l="14555" t="12396" r="15105" b="12504"/>
          <a:stretch/>
        </p:blipFill>
        <p:spPr bwMode="auto">
          <a:xfrm>
            <a:off x="6463862" y="2076255"/>
            <a:ext cx="5150069" cy="41143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241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431999"/>
            <a:ext cx="11340000" cy="5226679"/>
          </a:xfrm>
        </p:spPr>
        <p:txBody>
          <a:bodyPr/>
          <a:lstStyle/>
          <a:p>
            <a:r>
              <a:rPr lang="en-US" sz="3600" b="1" u="sng" dirty="0">
                <a:latin typeface="Times New Roman" panose="02020603050405020304" pitchFamily="18" charset="0"/>
                <a:cs typeface="Times New Roman" panose="02020603050405020304" pitchFamily="18" charset="0"/>
              </a:rPr>
              <a:t>Other Important Patterns</a:t>
            </a:r>
            <a:r>
              <a:rPr lang="en-US" sz="3600" b="1" u="sng" dirty="0" smtClean="0">
                <a:latin typeface="Times New Roman" panose="02020603050405020304" pitchFamily="18" charset="0"/>
                <a:cs typeface="Times New Roman" panose="02020603050405020304" pitchFamily="18" charset="0"/>
              </a:rPr>
              <a:t>:</a:t>
            </a:r>
            <a:br>
              <a:rPr lang="en-US" sz="3600" b="1" u="sng"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Singleton</a:t>
            </a:r>
            <a:r>
              <a:rPr lang="en-US" sz="3600" dirty="0">
                <a:latin typeface="Times New Roman" panose="02020603050405020304" pitchFamily="18" charset="0"/>
                <a:cs typeface="Times New Roman" panose="02020603050405020304" pitchFamily="18" charset="0"/>
              </a:rPr>
              <a:t>: Ensures one instance of a class (cautious use</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Adapter</a:t>
            </a:r>
            <a:r>
              <a:rPr lang="en-US" sz="3600" dirty="0">
                <a:latin typeface="Times New Roman" panose="02020603050405020304" pitchFamily="18" charset="0"/>
                <a:cs typeface="Times New Roman" panose="02020603050405020304" pitchFamily="18" charset="0"/>
              </a:rPr>
              <a:t>: Makes incompatible interfaces work together</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VIPER</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(New): Strict separation of concerns with five layers (View, Interactor, Presenter, Entity, Router</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3" name="Slide Number Placeholder 2"/>
          <p:cNvSpPr>
            <a:spLocks noGrp="1"/>
          </p:cNvSpPr>
          <p:nvPr>
            <p:ph type="sldNum" sz="quarter" idx="11"/>
          </p:nvPr>
        </p:nvSpPr>
        <p:spPr/>
        <p:txBody>
          <a:bodyPr/>
          <a:lstStyle/>
          <a:p>
            <a:fld id="{4B73C415-D670-4716-A5EC-CC4D52CA2BAC}" type="slidenum">
              <a:rPr lang="en-US" noProof="0" smtClean="0"/>
              <a:pPr/>
              <a:t>17</a:t>
            </a:fld>
            <a:endParaRPr lang="en-US" noProof="0" dirty="0"/>
          </a:p>
        </p:txBody>
      </p:sp>
    </p:spTree>
    <p:extLst>
      <p:ext uri="{BB962C8B-B14F-4D97-AF65-F5344CB8AC3E}">
        <p14:creationId xmlns:p14="http://schemas.microsoft.com/office/powerpoint/2010/main" val="1708340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B73C415-D670-4716-A5EC-CC4D52CA2BAC}" type="slidenum">
              <a:rPr lang="en-US" noProof="0" smtClean="0"/>
              <a:pPr/>
              <a:t>18</a:t>
            </a:fld>
            <a:endParaRPr lang="en-US" noProof="0" dirty="0"/>
          </a:p>
        </p:txBody>
      </p:sp>
      <p:pic>
        <p:nvPicPr>
          <p:cNvPr id="17" name="Picture 16" descr="Viper Architecture"/>
          <p:cNvPicPr/>
          <p:nvPr/>
        </p:nvPicPr>
        <p:blipFill>
          <a:blip r:embed="rId2">
            <a:extLst>
              <a:ext uri="{28A0092B-C50C-407E-A947-70E740481C1C}">
                <a14:useLocalDpi xmlns:a14="http://schemas.microsoft.com/office/drawing/2010/main" val="0"/>
              </a:ext>
            </a:extLst>
          </a:blip>
          <a:srcRect/>
          <a:stretch>
            <a:fillRect/>
          </a:stretch>
        </p:blipFill>
        <p:spPr bwMode="auto">
          <a:xfrm>
            <a:off x="1749287" y="0"/>
            <a:ext cx="8181618" cy="4406362"/>
          </a:xfrm>
          <a:prstGeom prst="rect">
            <a:avLst/>
          </a:prstGeom>
          <a:noFill/>
          <a:ln>
            <a:noFill/>
          </a:ln>
        </p:spPr>
      </p:pic>
      <p:sp>
        <p:nvSpPr>
          <p:cNvPr id="2" name="Rectangle 1"/>
          <p:cNvSpPr/>
          <p:nvPr/>
        </p:nvSpPr>
        <p:spPr>
          <a:xfrm>
            <a:off x="517313" y="4660155"/>
            <a:ext cx="11674687" cy="1569660"/>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Choosing a Pattern:</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Consider app complexity, maintainability needs, reusability, and developer familiarity.</a:t>
            </a:r>
            <a:endParaRPr lang="en-US" sz="3200" dirty="0"/>
          </a:p>
        </p:txBody>
      </p:sp>
    </p:spTree>
    <p:extLst>
      <p:ext uri="{BB962C8B-B14F-4D97-AF65-F5344CB8AC3E}">
        <p14:creationId xmlns:p14="http://schemas.microsoft.com/office/powerpoint/2010/main" val="1157041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xmlns=""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xmlns="" val="1"/>
              </a:ext>
            </a:extLst>
          </p:cNvPr>
          <p:cNvCxnSpPr>
            <a:cxnSpLocks/>
          </p:cNvCxnSpPr>
          <p:nvPr/>
        </p:nvCxnSpPr>
        <p:spPr bwMode="gray">
          <a:xfrm>
            <a:off x="3010042" y="6272463"/>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19</a:t>
            </a:fld>
            <a:endParaRPr lang="en-US" dirty="0"/>
          </a:p>
        </p:txBody>
      </p:sp>
      <p:sp>
        <p:nvSpPr>
          <p:cNvPr id="8" name="Rectangle 7"/>
          <p:cNvSpPr/>
          <p:nvPr/>
        </p:nvSpPr>
        <p:spPr>
          <a:xfrm>
            <a:off x="530087" y="493720"/>
            <a:ext cx="11241913" cy="1673150"/>
          </a:xfrm>
          <a:prstGeom prst="rect">
            <a:avLst/>
          </a:prstGeom>
        </p:spPr>
        <p:txBody>
          <a:bodyPr wrap="square">
            <a:spAutoFit/>
          </a:bodyPr>
          <a:lstStyle/>
          <a:p>
            <a:pPr algn="ctr">
              <a:lnSpc>
                <a:spcPct val="107000"/>
              </a:lnSpc>
              <a:spcBef>
                <a:spcPts val="1200"/>
              </a:spcBef>
            </a:pPr>
            <a:r>
              <a:rPr lang="en-US" sz="3200" b="1" kern="0" dirty="0" smtClean="0">
                <a:solidFill>
                  <a:schemeClr val="bg1"/>
                </a:solidFill>
                <a:latin typeface="Arial Black" panose="020B0A04020102020204" pitchFamily="34" charset="0"/>
                <a:ea typeface="Times New Roman" panose="02020603050405020304" pitchFamily="18" charset="0"/>
                <a:cs typeface="Times New Roman" panose="02020603050405020304" pitchFamily="18" charset="0"/>
              </a:rPr>
              <a:t>5. </a:t>
            </a:r>
            <a:r>
              <a:rPr lang="en-US" sz="3200" b="1"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3200" b="1" kern="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ow </a:t>
            </a:r>
            <a:r>
              <a:rPr lang="en-US" sz="3200" b="1"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 collect and </a:t>
            </a:r>
            <a:r>
              <a:rPr lang="en-US" sz="3200" b="1" kern="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analyze </a:t>
            </a:r>
            <a:r>
              <a:rPr lang="en-US" sz="3200" b="1"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user requirements for a mobile application (Requirement Engineering) </a:t>
            </a:r>
          </a:p>
          <a:p>
            <a:pPr>
              <a:lnSpc>
                <a:spcPct val="107000"/>
              </a:lnSpc>
              <a:spcAft>
                <a:spcPts val="8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2" name="Picture 31" descr="The image displays a pyramid diagram representing different levels of requirements in a project. At the top of the pyramid, in navy, are &quot;Business Requirements,&quot; indicating high-level, general needs of the business. The middle section, in purple, is labeled &quot;User Requirements,&quot; suggesting more specific needs from the user's perspective. The bottom and largest section of the pyramid, in pink, is labeled &quot;System Requirements Functional &amp; Non-Functional,&quot; pointing to the most detailed and technical specifications required for the system to operate. An arrow on the left side of the pyramid points downwards from &quot;High-Level&quot; to &quot;Detailed,&quot; illustrating the progression from general to specific details in project requirements."/>
          <p:cNvPicPr/>
          <p:nvPr/>
        </p:nvPicPr>
        <p:blipFill rotWithShape="1">
          <a:blip r:embed="rId3">
            <a:extLst>
              <a:ext uri="{28A0092B-C50C-407E-A947-70E740481C1C}">
                <a14:useLocalDpi xmlns:a14="http://schemas.microsoft.com/office/drawing/2010/main" val="0"/>
              </a:ext>
            </a:extLst>
          </a:blip>
          <a:srcRect l="13312" t="9817" r="9761" b="9246"/>
          <a:stretch/>
        </p:blipFill>
        <p:spPr bwMode="auto">
          <a:xfrm>
            <a:off x="2876204" y="1832803"/>
            <a:ext cx="6451592" cy="36343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689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24A397D-62A9-44C3-986F-8353C53D6801}"/>
              </a:ext>
            </a:extLst>
          </p:cNvPr>
          <p:cNvSpPr>
            <a:spLocks noGrp="1"/>
          </p:cNvSpPr>
          <p:nvPr>
            <p:ph type="sldNum" sz="quarter" idx="11"/>
          </p:nvPr>
        </p:nvSpPr>
        <p:spPr>
          <a:xfrm>
            <a:off x="11512446" y="6350373"/>
            <a:ext cx="679554" cy="380212"/>
          </a:xfrm>
        </p:spPr>
        <p:txBody>
          <a:bodyPr/>
          <a:lstStyle/>
          <a:p>
            <a:fld id="{4B73C415-D670-4716-A5EC-CC4D52CA2BAC}" type="slidenum">
              <a:rPr lang="en-US" smtClean="0"/>
              <a:pPr/>
              <a:t>2</a:t>
            </a:fld>
            <a:endParaRPr lang="en-US" dirty="0"/>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3574709282"/>
              </p:ext>
            </p:extLst>
          </p:nvPr>
        </p:nvGraphicFramePr>
        <p:xfrm>
          <a:off x="544944" y="1739750"/>
          <a:ext cx="9892146" cy="3654605"/>
        </p:xfrm>
        <a:graphic>
          <a:graphicData uri="http://schemas.openxmlformats.org/drawingml/2006/table">
            <a:tbl>
              <a:tblPr firstRow="1" firstCol="1" bandRow="1">
                <a:tableStyleId>{0660B408-B3CF-4A94-85FC-2B1E0A45F4A2}</a:tableStyleId>
              </a:tblPr>
              <a:tblGrid>
                <a:gridCol w="665000">
                  <a:extLst>
                    <a:ext uri="{9D8B030D-6E8A-4147-A177-3AD203B41FA5}">
                      <a16:colId xmlns:a16="http://schemas.microsoft.com/office/drawing/2014/main" val="1845559476"/>
                    </a:ext>
                  </a:extLst>
                </a:gridCol>
                <a:gridCol w="5770237">
                  <a:extLst>
                    <a:ext uri="{9D8B030D-6E8A-4147-A177-3AD203B41FA5}">
                      <a16:colId xmlns:a16="http://schemas.microsoft.com/office/drawing/2014/main" val="3157571074"/>
                    </a:ext>
                  </a:extLst>
                </a:gridCol>
                <a:gridCol w="1840196">
                  <a:extLst>
                    <a:ext uri="{9D8B030D-6E8A-4147-A177-3AD203B41FA5}">
                      <a16:colId xmlns:a16="http://schemas.microsoft.com/office/drawing/2014/main" val="1004529468"/>
                    </a:ext>
                  </a:extLst>
                </a:gridCol>
                <a:gridCol w="1616713">
                  <a:extLst>
                    <a:ext uri="{9D8B030D-6E8A-4147-A177-3AD203B41FA5}">
                      <a16:colId xmlns:a16="http://schemas.microsoft.com/office/drawing/2014/main" val="865527666"/>
                    </a:ext>
                  </a:extLst>
                </a:gridCol>
              </a:tblGrid>
              <a:tr h="532395">
                <a:tc>
                  <a:txBody>
                    <a:bodyPr/>
                    <a:lstStyle/>
                    <a:p>
                      <a:pPr marL="127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NO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NAMES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MATRICULE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SPECIALTY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extLst>
                  <a:ext uri="{0D108BD9-81ED-4DB2-BD59-A6C34878D82A}">
                    <a16:rowId xmlns:a16="http://schemas.microsoft.com/office/drawing/2014/main" val="1050547098"/>
                  </a:ext>
                </a:extLst>
              </a:tr>
              <a:tr h="624442">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01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KONGNYUY RAYMOND AFONI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FE21A219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NE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extLst>
                  <a:ext uri="{0D108BD9-81ED-4DB2-BD59-A6C34878D82A}">
                    <a16:rowId xmlns:a16="http://schemas.microsoft.com/office/drawing/2014/main" val="2652147439"/>
                  </a:ext>
                </a:extLst>
              </a:tr>
              <a:tr h="624442">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BESSONG ELIAS ASUMU</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FE21A149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extLst>
                  <a:ext uri="{0D108BD9-81ED-4DB2-BD59-A6C34878D82A}">
                    <a16:rowId xmlns:a16="http://schemas.microsoft.com/office/drawing/2014/main" val="8785569"/>
                  </a:ext>
                </a:extLst>
              </a:tr>
              <a:tr h="624442">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03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KANKO KEMEDJEU DUPLEX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FE21A210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NE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extLst>
                  <a:ext uri="{0D108BD9-81ED-4DB2-BD59-A6C34878D82A}">
                    <a16:rowId xmlns:a16="http://schemas.microsoft.com/office/drawing/2014/main" val="356556454"/>
                  </a:ext>
                </a:extLst>
              </a:tr>
              <a:tr h="624442">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04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KENEDY MALLEY ITUKA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FE21A212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NE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extLst>
                  <a:ext uri="{0D108BD9-81ED-4DB2-BD59-A6C34878D82A}">
                    <a16:rowId xmlns:a16="http://schemas.microsoft.com/office/drawing/2014/main" val="3650552746"/>
                  </a:ext>
                </a:extLst>
              </a:tr>
              <a:tr h="624442">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05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127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AZEFACK JUNIOR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FE21A146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NE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30" marR="69351" marT="27740" marB="0"/>
                </a:tc>
                <a:extLst>
                  <a:ext uri="{0D108BD9-81ED-4DB2-BD59-A6C34878D82A}">
                    <a16:rowId xmlns:a16="http://schemas.microsoft.com/office/drawing/2014/main" val="3871104503"/>
                  </a:ext>
                </a:extLst>
              </a:tr>
            </a:tbl>
          </a:graphicData>
        </a:graphic>
      </p:graphicFrame>
      <p:sp>
        <p:nvSpPr>
          <p:cNvPr id="13" name="Rectangle 1"/>
          <p:cNvSpPr>
            <a:spLocks noGrp="1" noChangeArrowheads="1"/>
          </p:cNvSpPr>
          <p:nvPr>
            <p:ph type="title"/>
          </p:nvPr>
        </p:nvSpPr>
        <p:spPr bwMode="auto">
          <a:xfrm>
            <a:off x="3568483" y="1278086"/>
            <a:ext cx="26531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lgerian" panose="04020705040A02060702" pitchFamily="82" charset="0"/>
              </a:rPr>
              <a:t>Group</a:t>
            </a:r>
            <a:r>
              <a:rPr kumimoji="0" lang="en-US" altLang="en-US" sz="2400" b="0" i="0" u="none" strike="noStrike" cap="none" normalizeH="0" dirty="0" smtClean="0">
                <a:ln>
                  <a:noFill/>
                </a:ln>
                <a:solidFill>
                  <a:schemeClr val="tx1"/>
                </a:solidFill>
                <a:effectLst/>
                <a:latin typeface="Algerian" panose="04020705040A02060702" pitchFamily="82" charset="0"/>
              </a:rPr>
              <a:t> </a:t>
            </a:r>
            <a:r>
              <a:rPr kumimoji="0" lang="en-US" altLang="en-US" sz="1800" b="0" i="0" u="none" strike="noStrike" cap="none" normalizeH="0" dirty="0" smtClean="0">
                <a:ln>
                  <a:noFill/>
                </a:ln>
                <a:solidFill>
                  <a:schemeClr val="tx1"/>
                </a:solidFill>
                <a:effectLst/>
                <a:latin typeface="Algerian" panose="04020705040A02060702" pitchFamily="82" charset="0"/>
              </a:rPr>
              <a:t> </a:t>
            </a:r>
            <a:r>
              <a:rPr kumimoji="0" lang="en-US" altLang="en-US" sz="2400" b="0" i="0" u="none" strike="noStrike" cap="none" normalizeH="0" dirty="0" smtClean="0">
                <a:ln>
                  <a:noFill/>
                </a:ln>
                <a:solidFill>
                  <a:schemeClr val="tx1"/>
                </a:solidFill>
                <a:effectLst/>
                <a:latin typeface="Algerian" panose="04020705040A02060702" pitchFamily="82" charset="0"/>
              </a:rPr>
              <a:t>15</a:t>
            </a:r>
            <a:endParaRPr kumimoji="0" lang="en-US" altLang="en-US" sz="2400" b="0" i="0" u="none" strike="noStrike" cap="none" normalizeH="0" baseline="0" dirty="0" smtClean="0">
              <a:ln>
                <a:noFill/>
              </a:ln>
              <a:solidFill>
                <a:schemeClr val="tx1"/>
              </a:solidFill>
              <a:effectLst/>
              <a:latin typeface="Algerian" panose="04020705040A02060702" pitchFamily="82" charset="0"/>
            </a:endParaRPr>
          </a:p>
        </p:txBody>
      </p:sp>
    </p:spTree>
    <p:extLst>
      <p:ext uri="{BB962C8B-B14F-4D97-AF65-F5344CB8AC3E}">
        <p14:creationId xmlns:p14="http://schemas.microsoft.com/office/powerpoint/2010/main" val="3046491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1F8E-48FE-488B-A9FF-5984CD8E40B3}"/>
              </a:ext>
            </a:extLst>
          </p:cNvPr>
          <p:cNvSpPr>
            <a:spLocks noGrp="1"/>
          </p:cNvSpPr>
          <p:nvPr>
            <p:ph type="title"/>
          </p:nvPr>
        </p:nvSpPr>
        <p:spPr>
          <a:xfrm>
            <a:off x="470100" y="203399"/>
            <a:ext cx="10665928" cy="5636291"/>
          </a:xfrm>
        </p:spPr>
        <p:txBody>
          <a:bodyPr/>
          <a:lstStyle/>
          <a:p>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1. </a:t>
            </a:r>
            <a:r>
              <a:rPr lang="en-US" sz="3600" b="1" dirty="0" smtClean="0">
                <a:latin typeface="Times New Roman" panose="02020603050405020304" pitchFamily="18" charset="0"/>
                <a:cs typeface="Times New Roman" panose="02020603050405020304" pitchFamily="18" charset="0"/>
              </a:rPr>
              <a:t>Define </a:t>
            </a:r>
            <a:r>
              <a:rPr lang="en-US" sz="3600" b="1" dirty="0" smtClean="0">
                <a:latin typeface="Times New Roman" panose="02020603050405020304" pitchFamily="18" charset="0"/>
                <a:cs typeface="Times New Roman" panose="02020603050405020304" pitchFamily="18" charset="0"/>
              </a:rPr>
              <a:t>App </a:t>
            </a:r>
            <a:r>
              <a:rPr lang="en-US" sz="3600" b="1" dirty="0">
                <a:latin typeface="Times New Roman" panose="02020603050405020304" pitchFamily="18" charset="0"/>
                <a:cs typeface="Times New Roman" panose="02020603050405020304" pitchFamily="18" charset="0"/>
              </a:rPr>
              <a:t>Idea &amp; Purpose: </a:t>
            </a:r>
            <a:r>
              <a:rPr lang="en-US" sz="3600" dirty="0">
                <a:latin typeface="Times New Roman" panose="02020603050405020304" pitchFamily="18" charset="0"/>
                <a:cs typeface="Times New Roman" panose="02020603050405020304" pitchFamily="18" charset="0"/>
              </a:rPr>
              <a:t>Identify the problem your app solves and its business goals</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2. </a:t>
            </a:r>
            <a:r>
              <a:rPr lang="en-US" sz="3600" b="1" dirty="0" smtClean="0">
                <a:latin typeface="Times New Roman" panose="02020603050405020304" pitchFamily="18" charset="0"/>
                <a:cs typeface="Times New Roman" panose="02020603050405020304" pitchFamily="18" charset="0"/>
              </a:rPr>
              <a:t>Gather </a:t>
            </a:r>
            <a:r>
              <a:rPr lang="en-US" sz="3600" b="1" dirty="0">
                <a:latin typeface="Times New Roman" panose="02020603050405020304" pitchFamily="18" charset="0"/>
                <a:cs typeface="Times New Roman" panose="02020603050405020304" pitchFamily="18" charset="0"/>
              </a:rPr>
              <a:t>&amp; Align App &amp; Business Objectives: </a:t>
            </a:r>
            <a:r>
              <a:rPr lang="en-US" sz="3600" dirty="0">
                <a:latin typeface="Times New Roman" panose="02020603050405020304" pitchFamily="18" charset="0"/>
                <a:cs typeface="Times New Roman" panose="02020603050405020304" pitchFamily="18" charset="0"/>
              </a:rPr>
              <a:t>Identify stakeholders, define goals, and document requirements</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3. </a:t>
            </a:r>
            <a:r>
              <a:rPr lang="en-US" sz="3600" b="1" dirty="0" smtClean="0">
                <a:latin typeface="Times New Roman" panose="02020603050405020304" pitchFamily="18" charset="0"/>
                <a:cs typeface="Times New Roman" panose="02020603050405020304" pitchFamily="18" charset="0"/>
              </a:rPr>
              <a:t>Run </a:t>
            </a:r>
            <a:r>
              <a:rPr lang="en-US" sz="3600" b="1" dirty="0">
                <a:latin typeface="Times New Roman" panose="02020603050405020304" pitchFamily="18" charset="0"/>
                <a:cs typeface="Times New Roman" panose="02020603050405020304" pitchFamily="18" charset="0"/>
              </a:rPr>
              <a:t>Market &amp; Competitor Analysis: </a:t>
            </a:r>
            <a:r>
              <a:rPr lang="en-US" sz="3600" dirty="0">
                <a:latin typeface="Times New Roman" panose="02020603050405020304" pitchFamily="18" charset="0"/>
                <a:cs typeface="Times New Roman" panose="02020603050405020304" pitchFamily="18" charset="0"/>
              </a:rPr>
              <a:t>Understand user needs and competitor strengths/weaknesses</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4. </a:t>
            </a:r>
            <a:r>
              <a:rPr lang="en-US" sz="3600" b="1" dirty="0" smtClean="0">
                <a:latin typeface="Times New Roman" panose="02020603050405020304" pitchFamily="18" charset="0"/>
                <a:cs typeface="Times New Roman" panose="02020603050405020304" pitchFamily="18" charset="0"/>
              </a:rPr>
              <a:t>Determine </a:t>
            </a:r>
            <a:r>
              <a:rPr lang="en-US" sz="3600" b="1" dirty="0">
                <a:latin typeface="Times New Roman" panose="02020603050405020304" pitchFamily="18" charset="0"/>
                <a:cs typeface="Times New Roman" panose="02020603050405020304" pitchFamily="18" charset="0"/>
              </a:rPr>
              <a:t>User Persona Scenarios: </a:t>
            </a:r>
            <a:r>
              <a:rPr lang="en-US" sz="3600" dirty="0">
                <a:latin typeface="Times New Roman" panose="02020603050405020304" pitchFamily="18" charset="0"/>
                <a:cs typeface="Times New Roman" panose="02020603050405020304" pitchFamily="18" charset="0"/>
              </a:rPr>
              <a:t>Create a profile of your ideal user</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C498C9-E1DA-42F3-BFAC-49037F6A5EF8}"/>
              </a:ext>
            </a:extLst>
          </p:cNvPr>
          <p:cNvSpPr>
            <a:spLocks noGrp="1"/>
          </p:cNvSpPr>
          <p:nvPr>
            <p:ph type="sldNum" sz="quarter" idx="11"/>
          </p:nvPr>
        </p:nvSpPr>
        <p:spPr/>
        <p:txBody>
          <a:bodyPr/>
          <a:lstStyle/>
          <a:p>
            <a:fld id="{4B73C415-D670-4716-A5EC-CC4D52CA2BAC}" type="slidenum">
              <a:rPr lang="en-US" smtClean="0"/>
              <a:pPr/>
              <a:t>20</a:t>
            </a:fld>
            <a:endParaRPr lang="en-US" dirty="0"/>
          </a:p>
        </p:txBody>
      </p:sp>
    </p:spTree>
    <p:extLst>
      <p:ext uri="{BB962C8B-B14F-4D97-AF65-F5344CB8AC3E}">
        <p14:creationId xmlns:p14="http://schemas.microsoft.com/office/powerpoint/2010/main" val="415845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5800" y="0"/>
            <a:ext cx="11214131" cy="5927212"/>
          </a:xfrm>
        </p:spPr>
        <p:txBody>
          <a:bodyPr/>
          <a:lstStyle/>
          <a:p>
            <a:r>
              <a:rPr lang="en-US" sz="3600" b="1" dirty="0">
                <a:latin typeface="Times New Roman" panose="02020603050405020304" pitchFamily="18" charset="0"/>
                <a:cs typeface="Times New Roman" panose="02020603050405020304" pitchFamily="18" charset="0"/>
              </a:rPr>
              <a:t>5. Gather &amp; Prioritize Requirements</a:t>
            </a:r>
            <a:r>
              <a:rPr lang="en-US" sz="3600" dirty="0">
                <a:latin typeface="Times New Roman" panose="02020603050405020304" pitchFamily="18" charset="0"/>
                <a:cs typeface="Times New Roman" panose="02020603050405020304" pitchFamily="18" charset="0"/>
              </a:rPr>
              <a:t>: Identify functional (what the app does) and non-functional (performance, security) requirements.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6. </a:t>
            </a:r>
            <a:r>
              <a:rPr lang="en-US" sz="3600" b="1" dirty="0">
                <a:latin typeface="Times New Roman" panose="02020603050405020304" pitchFamily="18" charset="0"/>
                <a:cs typeface="Times New Roman" panose="02020603050405020304" pitchFamily="18" charset="0"/>
              </a:rPr>
              <a:t>Design Use Cases &amp; UML Diagrams: </a:t>
            </a:r>
            <a:r>
              <a:rPr lang="en-US" sz="3600" dirty="0">
                <a:latin typeface="Times New Roman" panose="02020603050405020304" pitchFamily="18" charset="0"/>
                <a:cs typeface="Times New Roman" panose="02020603050405020304" pitchFamily="18" charset="0"/>
              </a:rPr>
              <a:t>Create visual representations of app functionality.Write an App Requirements Document: Document all requirements for development</a:t>
            </a:r>
            <a:r>
              <a:rPr lang="en-US" sz="3600" dirty="0" smtClean="0">
                <a:latin typeface="Times New Roman" panose="02020603050405020304" pitchFamily="18" charset="0"/>
                <a:cs typeface="Times New Roman" panose="02020603050405020304" pitchFamily="18" charset="0"/>
              </a:rPr>
              <a:t>.</a:t>
            </a:r>
          </a:p>
          <a:p>
            <a:endParaRPr lang="en-US" sz="3600" b="1"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7</a:t>
            </a:r>
            <a:r>
              <a:rPr lang="en-US" sz="3600" b="1" dirty="0" smtClean="0">
                <a:latin typeface="Times New Roman" panose="02020603050405020304" pitchFamily="18" charset="0"/>
                <a:cs typeface="Times New Roman" panose="02020603050405020304" pitchFamily="18" charset="0"/>
              </a:rPr>
              <a:t>. Deploy </a:t>
            </a:r>
            <a:r>
              <a:rPr lang="en-US" sz="3600" b="1" dirty="0">
                <a:latin typeface="Times New Roman" panose="02020603050405020304" pitchFamily="18" charset="0"/>
                <a:cs typeface="Times New Roman" panose="02020603050405020304" pitchFamily="18" charset="0"/>
              </a:rPr>
              <a:t>Prototyping &amp; Wireframing</a:t>
            </a:r>
            <a:r>
              <a:rPr lang="en-US" sz="3600" dirty="0">
                <a:latin typeface="Times New Roman" panose="02020603050405020304" pitchFamily="18" charset="0"/>
                <a:cs typeface="Times New Roman" panose="02020603050405020304" pitchFamily="18" charset="0"/>
              </a:rPr>
              <a:t>: Design user interface and test layouts</a:t>
            </a:r>
            <a:r>
              <a:rPr lang="en-US" sz="3600" dirty="0" smtClean="0">
                <a:latin typeface="Times New Roman" panose="02020603050405020304" pitchFamily="18" charset="0"/>
                <a:cs typeface="Times New Roman" panose="02020603050405020304" pitchFamily="18" charset="0"/>
              </a:rPr>
              <a:t>.</a:t>
            </a:r>
            <a:endParaRPr lang="en-US" sz="3600" dirty="0"/>
          </a:p>
        </p:txBody>
      </p:sp>
      <p:sp>
        <p:nvSpPr>
          <p:cNvPr id="5" name="Slide Number Placeholder 4"/>
          <p:cNvSpPr>
            <a:spLocks noGrp="1"/>
          </p:cNvSpPr>
          <p:nvPr>
            <p:ph type="sldNum" sz="quarter" idx="11"/>
          </p:nvPr>
        </p:nvSpPr>
        <p:spPr/>
        <p:txBody>
          <a:bodyPr/>
          <a:lstStyle/>
          <a:p>
            <a:fld id="{4B73C415-D670-4716-A5EC-CC4D52CA2BAC}" type="slidenum">
              <a:rPr lang="en-US" noProof="0" smtClean="0"/>
              <a:pPr/>
              <a:t>21</a:t>
            </a:fld>
            <a:endParaRPr lang="en-US" noProof="0" dirty="0"/>
          </a:p>
        </p:txBody>
      </p:sp>
    </p:spTree>
    <p:extLst>
      <p:ext uri="{BB962C8B-B14F-4D97-AF65-F5344CB8AC3E}">
        <p14:creationId xmlns:p14="http://schemas.microsoft.com/office/powerpoint/2010/main" val="231151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7869" y="648751"/>
            <a:ext cx="11214131" cy="5927212"/>
          </a:xfrm>
        </p:spPr>
        <p:txBody>
          <a:bodyPr/>
          <a:lstStyle/>
          <a:p>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8. Validate the App Requirements: </a:t>
            </a:r>
            <a:r>
              <a:rPr lang="en-US" sz="3600" dirty="0">
                <a:latin typeface="Times New Roman" panose="02020603050405020304" pitchFamily="18" charset="0"/>
                <a:cs typeface="Times New Roman" panose="02020603050405020304" pitchFamily="18" charset="0"/>
              </a:rPr>
              <a:t>Get feedback on the prototype to ensure it meets requirements</a:t>
            </a:r>
            <a:r>
              <a:rPr lang="en-US" sz="3600" dirty="0" smtClean="0">
                <a:latin typeface="Times New Roman" panose="02020603050405020304" pitchFamily="18" charset="0"/>
                <a:cs typeface="Times New Roman" panose="02020603050405020304" pitchFamily="18" charset="0"/>
              </a:rPr>
              <a:t>.</a:t>
            </a:r>
          </a:p>
          <a:p>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9. Apply Agile Methodology: </a:t>
            </a:r>
            <a:r>
              <a:rPr lang="en-US" sz="3600" dirty="0">
                <a:latin typeface="Times New Roman" panose="02020603050405020304" pitchFamily="18" charset="0"/>
                <a:cs typeface="Times New Roman" panose="02020603050405020304" pitchFamily="18" charset="0"/>
              </a:rPr>
              <a:t>Continuously adapt requirements based on feedback.</a:t>
            </a:r>
            <a:endParaRPr lang="en-US" sz="3600" dirty="0"/>
          </a:p>
        </p:txBody>
      </p:sp>
      <p:sp>
        <p:nvSpPr>
          <p:cNvPr id="5" name="Slide Number Placeholder 4"/>
          <p:cNvSpPr>
            <a:spLocks noGrp="1"/>
          </p:cNvSpPr>
          <p:nvPr>
            <p:ph type="sldNum" sz="quarter" idx="11"/>
          </p:nvPr>
        </p:nvSpPr>
        <p:spPr/>
        <p:txBody>
          <a:bodyPr/>
          <a:lstStyle/>
          <a:p>
            <a:fld id="{4B73C415-D670-4716-A5EC-CC4D52CA2BAC}" type="slidenum">
              <a:rPr lang="en-US" noProof="0" smtClean="0"/>
              <a:pPr/>
              <a:t>22</a:t>
            </a:fld>
            <a:endParaRPr lang="en-US" noProof="0" dirty="0"/>
          </a:p>
        </p:txBody>
      </p:sp>
    </p:spTree>
    <p:extLst>
      <p:ext uri="{BB962C8B-B14F-4D97-AF65-F5344CB8AC3E}">
        <p14:creationId xmlns:p14="http://schemas.microsoft.com/office/powerpoint/2010/main" val="3008782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2000" y="190500"/>
            <a:ext cx="11340000" cy="6174863"/>
          </a:xfrm>
        </p:spPr>
        <p:txBody>
          <a:bodyPr/>
          <a:lstStyle/>
          <a:p>
            <a:pPr algn="ctr"/>
            <a:r>
              <a:rPr lang="en-US" sz="4000" b="1" dirty="0">
                <a:solidFill>
                  <a:schemeClr val="tx1">
                    <a:lumMod val="85000"/>
                    <a:lumOff val="15000"/>
                  </a:schemeClr>
                </a:solidFill>
                <a:latin typeface="Times New Roman" panose="02020603050405020304" pitchFamily="18" charset="0"/>
                <a:cs typeface="Times New Roman" panose="02020603050405020304" pitchFamily="18" charset="0"/>
              </a:rPr>
              <a:t>6. Study how to estimate mobile app development cost</a:t>
            </a:r>
            <a:r>
              <a:rPr lang="en-US" sz="4000" b="1"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r>
              <a:rPr lang="en-US" sz="4000" b="1" dirty="0" smtClean="0">
                <a:solidFill>
                  <a:srgbClr val="00B0F0"/>
                </a:solidFill>
                <a:latin typeface="Times New Roman" panose="02020603050405020304" pitchFamily="18" charset="0"/>
                <a:cs typeface="Times New Roman" panose="02020603050405020304" pitchFamily="18" charset="0"/>
              </a:rPr>
              <a:t>Mobile </a:t>
            </a:r>
            <a:r>
              <a:rPr lang="en-US" sz="4000" b="1" dirty="0">
                <a:solidFill>
                  <a:srgbClr val="00B0F0"/>
                </a:solidFill>
                <a:latin typeface="Times New Roman" panose="02020603050405020304" pitchFamily="18" charset="0"/>
                <a:cs typeface="Times New Roman" panose="02020603050405020304" pitchFamily="18" charset="0"/>
              </a:rPr>
              <a:t>App Development Cost </a:t>
            </a:r>
            <a:r>
              <a:rPr lang="en-US" sz="4000" b="1" dirty="0" smtClean="0">
                <a:solidFill>
                  <a:srgbClr val="00B0F0"/>
                </a:solidFill>
                <a:latin typeface="Times New Roman" panose="02020603050405020304" pitchFamily="18" charset="0"/>
                <a:cs typeface="Times New Roman" panose="02020603050405020304" pitchFamily="18" charset="0"/>
              </a:rPr>
              <a:t>Breakdown</a:t>
            </a:r>
          </a:p>
          <a:p>
            <a:r>
              <a:rPr lang="en-US" sz="4000" b="1" u="sng" dirty="0" smtClean="0">
                <a:solidFill>
                  <a:schemeClr val="tx1">
                    <a:lumMod val="85000"/>
                    <a:lumOff val="15000"/>
                  </a:schemeClr>
                </a:solidFill>
                <a:latin typeface="Times New Roman" panose="02020603050405020304" pitchFamily="18" charset="0"/>
                <a:cs typeface="Times New Roman" panose="02020603050405020304" pitchFamily="18" charset="0"/>
              </a:rPr>
              <a:t>Initial </a:t>
            </a:r>
            <a:r>
              <a:rPr lang="en-US" sz="4000" b="1" u="sng" dirty="0">
                <a:solidFill>
                  <a:schemeClr val="tx1">
                    <a:lumMod val="85000"/>
                    <a:lumOff val="15000"/>
                  </a:schemeClr>
                </a:solidFill>
                <a:latin typeface="Times New Roman" panose="02020603050405020304" pitchFamily="18" charset="0"/>
                <a:cs typeface="Times New Roman" panose="02020603050405020304" pitchFamily="18" charset="0"/>
              </a:rPr>
              <a:t>Phases: </a:t>
            </a:r>
            <a:r>
              <a:rPr lang="en-US" sz="4000" b="1" dirty="0">
                <a:solidFill>
                  <a:schemeClr val="accent6"/>
                </a:solidFill>
                <a:latin typeface="Times New Roman" panose="02020603050405020304" pitchFamily="18" charset="0"/>
                <a:cs typeface="Times New Roman" panose="02020603050405020304" pitchFamily="18" charset="0"/>
              </a:rPr>
              <a:t>Plan</a:t>
            </a: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4000" dirty="0">
                <a:solidFill>
                  <a:schemeClr val="accent5"/>
                </a:solidFill>
                <a:latin typeface="Times New Roman" panose="02020603050405020304" pitchFamily="18" charset="0"/>
                <a:cs typeface="Times New Roman" panose="02020603050405020304" pitchFamily="18" charset="0"/>
              </a:rPr>
              <a:t>well</a:t>
            </a: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 (low cost) &amp; </a:t>
            </a:r>
            <a:r>
              <a:rPr lang="en-US" sz="4000" dirty="0">
                <a:solidFill>
                  <a:schemeClr val="accent6"/>
                </a:solidFill>
                <a:latin typeface="Times New Roman" panose="02020603050405020304" pitchFamily="18" charset="0"/>
                <a:cs typeface="Times New Roman" panose="02020603050405020304" pitchFamily="18" charset="0"/>
              </a:rPr>
              <a:t>design effectively </a:t>
            </a: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(mod. cost) to minimize expensive rework later</a:t>
            </a:r>
            <a:r>
              <a:rPr lang="en-US" sz="4000"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4000" dirty="0">
                <a:solidFill>
                  <a:schemeClr val="accent6"/>
                </a:solidFill>
                <a:latin typeface="Times New Roman" panose="02020603050405020304" pitchFamily="18" charset="0"/>
                <a:cs typeface="Times New Roman" panose="02020603050405020304" pitchFamily="18" charset="0"/>
              </a:rPr>
              <a:t>Development &amp; infrastructure </a:t>
            </a: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(high cost) is the most time-consuming </a:t>
            </a:r>
            <a:r>
              <a:rPr lang="en-US" sz="4000" dirty="0" smtClean="0">
                <a:solidFill>
                  <a:schemeClr val="tx1"/>
                </a:solidFill>
                <a:latin typeface="Times New Roman" panose="02020603050405020304" pitchFamily="18" charset="0"/>
                <a:cs typeface="Times New Roman" panose="02020603050405020304" pitchFamily="18" charset="0"/>
              </a:rPr>
              <a:t>stage</a:t>
            </a:r>
            <a:r>
              <a:rPr lang="en-US" sz="4000" dirty="0" smtClean="0">
                <a:solidFill>
                  <a:schemeClr val="accent6"/>
                </a:solidFill>
                <a:latin typeface="Times New Roman" panose="02020603050405020304" pitchFamily="18" charset="0"/>
                <a:cs typeface="Times New Roman" panose="02020603050405020304" pitchFamily="18" charset="0"/>
              </a:rPr>
              <a:t>. Testing</a:t>
            </a:r>
            <a:r>
              <a:rPr lang="en-US" sz="4000"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(mod. cost) is crucial to avoid costly bug fixes. </a:t>
            </a:r>
            <a:r>
              <a:rPr lang="en-US" sz="4000" dirty="0">
                <a:solidFill>
                  <a:schemeClr val="accent6"/>
                </a:solidFill>
                <a:latin typeface="Times New Roman" panose="02020603050405020304" pitchFamily="18" charset="0"/>
                <a:cs typeface="Times New Roman" panose="02020603050405020304" pitchFamily="18" charset="0"/>
              </a:rPr>
              <a:t>Publishing</a:t>
            </a: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 (low cost) has separate marketing expenses</a:t>
            </a:r>
            <a:r>
              <a:rPr lang="en-US" sz="40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1"/>
          </p:nvPr>
        </p:nvSpPr>
        <p:spPr/>
        <p:txBody>
          <a:bodyPr/>
          <a:lstStyle/>
          <a:p>
            <a:fld id="{4B73C415-D670-4716-A5EC-CC4D52CA2BAC}" type="slidenum">
              <a:rPr lang="en-US" noProof="0" smtClean="0"/>
              <a:pPr/>
              <a:t>23</a:t>
            </a:fld>
            <a:endParaRPr lang="en-US" noProof="0" dirty="0"/>
          </a:p>
        </p:txBody>
      </p:sp>
    </p:spTree>
    <p:extLst>
      <p:ext uri="{BB962C8B-B14F-4D97-AF65-F5344CB8AC3E}">
        <p14:creationId xmlns:p14="http://schemas.microsoft.com/office/powerpoint/2010/main" val="1883379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2000" y="190500"/>
            <a:ext cx="11214131" cy="6381750"/>
          </a:xfrm>
        </p:spPr>
        <p:txBody>
          <a:bodyPr/>
          <a:lstStyle/>
          <a:p>
            <a:r>
              <a:rPr lang="en-US" sz="3200" b="1" u="sng" dirty="0">
                <a:solidFill>
                  <a:srgbClr val="00B0F0"/>
                </a:solidFill>
                <a:latin typeface="Times New Roman" panose="02020603050405020304" pitchFamily="18" charset="0"/>
                <a:cs typeface="Times New Roman" panose="02020603050405020304" pitchFamily="18" charset="0"/>
              </a:rPr>
              <a:t>Ongoing Costs</a:t>
            </a:r>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US" sz="3200" b="1"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Expect </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15-20% annually for maintenance (especially in year 1) to </a:t>
            </a:r>
            <a:r>
              <a:rPr lang="en-US" sz="3200" dirty="0">
                <a:solidFill>
                  <a:schemeClr val="accent5"/>
                </a:solidFill>
                <a:latin typeface="Times New Roman" panose="02020603050405020304" pitchFamily="18" charset="0"/>
                <a:cs typeface="Times New Roman" panose="02020603050405020304" pitchFamily="18" charset="0"/>
              </a:rPr>
              <a:t>cover</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3200" dirty="0">
                <a:solidFill>
                  <a:schemeClr val="accent6"/>
                </a:solidFill>
                <a:latin typeface="Times New Roman" panose="02020603050405020304" pitchFamily="18" charset="0"/>
                <a:cs typeface="Times New Roman" panose="02020603050405020304" pitchFamily="18" charset="0"/>
              </a:rPr>
              <a:t>hosting, support, updates, </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etc.</a:t>
            </a:r>
          </a:p>
          <a:p>
            <a:r>
              <a:rPr lang="en-US" sz="3200" b="1" u="sng" dirty="0" smtClean="0">
                <a:solidFill>
                  <a:srgbClr val="00B0F0"/>
                </a:solidFill>
                <a:latin typeface="Times New Roman" panose="02020603050405020304" pitchFamily="18" charset="0"/>
                <a:cs typeface="Times New Roman" panose="02020603050405020304" pitchFamily="18" charset="0"/>
              </a:rPr>
              <a:t>Costs </a:t>
            </a:r>
            <a:r>
              <a:rPr lang="en-US" sz="3200" b="1" u="sng" dirty="0">
                <a:solidFill>
                  <a:srgbClr val="00B0F0"/>
                </a:solidFill>
                <a:latin typeface="Times New Roman" panose="02020603050405020304" pitchFamily="18" charset="0"/>
                <a:cs typeface="Times New Roman" panose="02020603050405020304" pitchFamily="18" charset="0"/>
              </a:rPr>
              <a:t>for Long-Term </a:t>
            </a:r>
            <a:r>
              <a:rPr lang="en-US" sz="3200" b="1" u="sng" dirty="0" smtClean="0">
                <a:solidFill>
                  <a:srgbClr val="00B0F0"/>
                </a:solidFill>
                <a:latin typeface="Times New Roman" panose="02020603050405020304" pitchFamily="18" charset="0"/>
                <a:cs typeface="Times New Roman" panose="02020603050405020304" pitchFamily="18" charset="0"/>
              </a:rPr>
              <a:t>success:</a:t>
            </a:r>
          </a:p>
          <a:p>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Factor </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in user acquisition, app localization, </a:t>
            </a:r>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legal/licensing </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fees., and future development needs</a:t>
            </a:r>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r>
              <a:rPr lang="en-US" sz="3200" b="1" u="sng" dirty="0" smtClean="0">
                <a:solidFill>
                  <a:srgbClr val="00B0F0"/>
                </a:solidFill>
                <a:latin typeface="Times New Roman" panose="02020603050405020304" pitchFamily="18" charset="0"/>
                <a:cs typeface="Times New Roman" panose="02020603050405020304" pitchFamily="18" charset="0"/>
              </a:rPr>
              <a:t>Cost </a:t>
            </a:r>
            <a:r>
              <a:rPr lang="en-US" sz="3200" b="1" u="sng" dirty="0">
                <a:solidFill>
                  <a:srgbClr val="00B0F0"/>
                </a:solidFill>
                <a:latin typeface="Times New Roman" panose="02020603050405020304" pitchFamily="18" charset="0"/>
                <a:cs typeface="Times New Roman" panose="02020603050405020304" pitchFamily="18" charset="0"/>
              </a:rPr>
              <a:t>Influencers</a:t>
            </a:r>
            <a:r>
              <a:rPr lang="en-US" sz="3200" b="1" u="sng" dirty="0" smtClean="0">
                <a:solidFill>
                  <a:srgbClr val="00B0F0"/>
                </a:solidFill>
                <a:latin typeface="Times New Roman" panose="02020603050405020304" pitchFamily="18" charset="0"/>
                <a:cs typeface="Times New Roman" panose="02020603050405020304" pitchFamily="18" charset="0"/>
              </a:rPr>
              <a:t>:</a:t>
            </a:r>
          </a:p>
          <a:p>
            <a:r>
              <a:rPr lang="en-US" sz="3200" dirty="0" smtClean="0">
                <a:solidFill>
                  <a:schemeClr val="accent6"/>
                </a:solidFill>
                <a:latin typeface="Times New Roman" panose="02020603050405020304" pitchFamily="18" charset="0"/>
                <a:cs typeface="Times New Roman" panose="02020603050405020304" pitchFamily="18" charset="0"/>
              </a:rPr>
              <a:t>Development </a:t>
            </a:r>
            <a:r>
              <a:rPr lang="en-US" sz="3200" dirty="0">
                <a:solidFill>
                  <a:schemeClr val="accent6"/>
                </a:solidFill>
                <a:latin typeface="Times New Roman" panose="02020603050405020304" pitchFamily="18" charset="0"/>
                <a:cs typeface="Times New Roman" panose="02020603050405020304" pitchFamily="18" charset="0"/>
              </a:rPr>
              <a:t>approach</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Traditional (expensive, flexible), No-code (cheap, limited), Low-code (balance</a:t>
            </a:r>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r>
              <a:rPr lang="en-US" sz="3200" dirty="0" smtClean="0">
                <a:solidFill>
                  <a:schemeClr val="accent6"/>
                </a:solidFill>
                <a:latin typeface="Times New Roman" panose="02020603050405020304" pitchFamily="18" charset="0"/>
                <a:cs typeface="Times New Roman" panose="02020603050405020304" pitchFamily="18" charset="0"/>
              </a:rPr>
              <a:t>App </a:t>
            </a:r>
            <a:r>
              <a:rPr lang="en-US" sz="3200" dirty="0">
                <a:solidFill>
                  <a:schemeClr val="accent6"/>
                </a:solidFill>
                <a:latin typeface="Times New Roman" panose="02020603050405020304" pitchFamily="18" charset="0"/>
                <a:cs typeface="Times New Roman" panose="02020603050405020304" pitchFamily="18" charset="0"/>
              </a:rPr>
              <a:t>complexity</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More features(like payments, social media feeds) = higher cost</a:t>
            </a:r>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1"/>
          </p:nvPr>
        </p:nvSpPr>
        <p:spPr/>
        <p:txBody>
          <a:bodyPr/>
          <a:lstStyle/>
          <a:p>
            <a:fld id="{4B73C415-D670-4716-A5EC-CC4D52CA2BAC}" type="slidenum">
              <a:rPr lang="en-US" noProof="0" smtClean="0"/>
              <a:pPr/>
              <a:t>24</a:t>
            </a:fld>
            <a:endParaRPr lang="en-US" noProof="0" dirty="0"/>
          </a:p>
        </p:txBody>
      </p:sp>
    </p:spTree>
    <p:extLst>
      <p:ext uri="{BB962C8B-B14F-4D97-AF65-F5344CB8AC3E}">
        <p14:creationId xmlns:p14="http://schemas.microsoft.com/office/powerpoint/2010/main" val="97240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154004"/>
            <a:ext cx="12192000" cy="6858000"/>
          </a:xfrm>
        </p:spPr>
      </p:pic>
      <p:sp>
        <p:nvSpPr>
          <p:cNvPr id="3" name="Text Placeholder 2"/>
          <p:cNvSpPr>
            <a:spLocks noGrp="1"/>
          </p:cNvSpPr>
          <p:nvPr>
            <p:ph type="body" sz="quarter" idx="14"/>
          </p:nvPr>
        </p:nvSpPr>
        <p:spPr>
          <a:xfrm>
            <a:off x="261612" y="-154004"/>
            <a:ext cx="11662756" cy="6502252"/>
          </a:xfrm>
          <a:solidFill>
            <a:schemeClr val="accent2">
              <a:alpha val="56000"/>
            </a:schemeClr>
          </a:solidFill>
        </p:spPr>
        <p:txBody>
          <a:bodyPr/>
          <a:lstStyle/>
          <a:p>
            <a:r>
              <a:rPr lang="en-US" dirty="0">
                <a:solidFill>
                  <a:schemeClr val="accent6"/>
                </a:solidFill>
                <a:latin typeface="Times New Roman" panose="02020603050405020304" pitchFamily="18" charset="0"/>
                <a:cs typeface="Times New Roman" panose="02020603050405020304" pitchFamily="18" charset="0"/>
              </a:rPr>
              <a:t>Target platform</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Developing for both iOS &amp; Android is more expensive.</a:t>
            </a:r>
          </a:p>
          <a:p>
            <a:r>
              <a:rPr lang="en-US" dirty="0">
                <a:solidFill>
                  <a:schemeClr val="accent6"/>
                </a:solidFill>
                <a:latin typeface="Times New Roman" panose="02020603050405020304" pitchFamily="18" charset="0"/>
                <a:cs typeface="Times New Roman" panose="02020603050405020304" pitchFamily="18" charset="0"/>
              </a:rPr>
              <a:t>Your team</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Team size, skills, and location(multilanguage) all affect cost.</a:t>
            </a:r>
          </a:p>
          <a:p>
            <a:r>
              <a:rPr lang="en-US" dirty="0">
                <a:solidFill>
                  <a:schemeClr val="accent6"/>
                </a:solidFill>
                <a:latin typeface="Times New Roman" panose="02020603050405020304" pitchFamily="18" charset="0"/>
                <a:cs typeface="Times New Roman" panose="02020603050405020304" pitchFamily="18" charset="0"/>
              </a:rPr>
              <a:t>Contract type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(fixed term vs. ongoing hourly, daily payments )</a:t>
            </a:r>
          </a:p>
          <a:p>
            <a:r>
              <a:rPr lang="en-US" u="sng" dirty="0">
                <a:latin typeface="Times New Roman" panose="02020603050405020304" pitchFamily="18" charset="0"/>
                <a:cs typeface="Times New Roman" panose="02020603050405020304" pitchFamily="18" charset="0"/>
              </a:rPr>
              <a:t>Remember</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Consider the entire app lifecycle cost, not just development, to make informed decisions and find the right development partner for your app's success.</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3CF8A26-1621-4E73-86DB-631C377CD1F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Tree>
    <p:extLst>
      <p:ext uri="{BB962C8B-B14F-4D97-AF65-F5344CB8AC3E}">
        <p14:creationId xmlns:p14="http://schemas.microsoft.com/office/powerpoint/2010/main" val="4148492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xmlns="" val="1"/>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5C12D97-9EB3-9E46-86D3-3A2CA06C20D2}"/>
              </a:ext>
            </a:extLst>
          </p:cNvPr>
          <p:cNvSpPr txBox="1"/>
          <p:nvPr/>
        </p:nvSpPr>
        <p:spPr bwMode="gray">
          <a:xfrm>
            <a:off x="6433190" y="2409694"/>
            <a:ext cx="2983941" cy="341632"/>
          </a:xfrm>
          <a:prstGeom prst="rect">
            <a:avLst/>
          </a:prstGeom>
          <a:noFill/>
        </p:spPr>
        <p:txBody>
          <a:bodyPr wrap="square" rtlCol="0">
            <a:spAutoFit/>
          </a:bodyPr>
          <a:lstStyle/>
          <a:p>
            <a:pPr>
              <a:lnSpc>
                <a:spcPct val="90000"/>
              </a:lnSpc>
            </a:pPr>
            <a:r>
              <a:rPr lang="en-US" b="1" dirty="0" smtClean="0">
                <a:gradFill>
                  <a:gsLst>
                    <a:gs pos="0">
                      <a:schemeClr val="accent1"/>
                    </a:gs>
                    <a:gs pos="51300">
                      <a:schemeClr val="accent2"/>
                    </a:gs>
                    <a:gs pos="100000">
                      <a:schemeClr val="accent3"/>
                    </a:gs>
                  </a:gsLst>
                  <a:lin ang="0" scaled="0"/>
                </a:gradFill>
              </a:rPr>
              <a:t>GROUP 15</a:t>
            </a:r>
            <a:endParaRPr lang="en-US" b="1" dirty="0">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a:off x="6539896" y="484822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17" name="Graphic 16" descr="World">
            <a:extLst>
              <a:ext uri="{FF2B5EF4-FFF2-40B4-BE49-F238E27FC236}">
                <a16:creationId xmlns:a16="http://schemas.microsoft.com/office/drawing/2014/main" id="{67AFAC0E-54F2-8843-9BDA-C965BFBBFBF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11"/>
              </a:ext>
            </a:extLst>
          </a:blip>
          <a:stretch>
            <a:fillRect/>
          </a:stretch>
        </p:blipFill>
        <p:spPr>
          <a:xfrm>
            <a:off x="6674283" y="5424224"/>
            <a:ext cx="231342" cy="231342"/>
          </a:xfrm>
          <a:prstGeom prst="rect">
            <a:avLst/>
          </a:prstGeom>
        </p:spPr>
      </p:pic>
      <p:sp>
        <p:nvSpPr>
          <p:cNvPr id="26" name="Text Placeholder 18">
            <a:extLst>
              <a:ext uri="{FF2B5EF4-FFF2-40B4-BE49-F238E27FC236}">
                <a16:creationId xmlns:a16="http://schemas.microsoft.com/office/drawing/2014/main" id="{2EA3E05A-60C4-CD45-A7AC-1F20F4D95F6A}"/>
              </a:ext>
            </a:extLst>
          </p:cNvPr>
          <p:cNvSpPr txBox="1">
            <a:spLocks/>
          </p:cNvSpPr>
          <p:nvPr/>
        </p:nvSpPr>
        <p:spPr bwMode="gray">
          <a:xfrm>
            <a:off x="7108825" y="5407916"/>
            <a:ext cx="3206750"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hlinkClick r:id="rId12"/>
              </a:rPr>
              <a:t>GitHub - Asumu22/group-15</a:t>
            </a:r>
            <a:endParaRPr lang="en-US" dirty="0"/>
          </a:p>
          <a:p>
            <a:endParaRPr lang="en-US" dirty="0"/>
          </a:p>
        </p:txBody>
      </p:sp>
    </p:spTree>
    <p:extLst>
      <p:ext uri="{BB962C8B-B14F-4D97-AF65-F5344CB8AC3E}">
        <p14:creationId xmlns:p14="http://schemas.microsoft.com/office/powerpoint/2010/main" val="16856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1195213" y="472689"/>
            <a:ext cx="10199255" cy="413644"/>
          </a:xfrm>
        </p:spPr>
        <p:txBody>
          <a:bodyPr/>
          <a:lstStyle/>
          <a:p>
            <a:pPr lvl="0"/>
            <a:r>
              <a:rPr lang="en-US" sz="2800" b="1" dirty="0" smtClean="0">
                <a:latin typeface="Times New Roman" panose="02020603050405020304" pitchFamily="18" charset="0"/>
                <a:cs typeface="Times New Roman" panose="02020603050405020304" pitchFamily="18" charset="0"/>
              </a:rPr>
              <a:t>1. Review </a:t>
            </a:r>
            <a:r>
              <a:rPr lang="en-US" sz="2800" b="1" dirty="0">
                <a:latin typeface="Times New Roman" panose="02020603050405020304" pitchFamily="18" charset="0"/>
                <a:cs typeface="Times New Roman" panose="02020603050405020304" pitchFamily="18" charset="0"/>
              </a:rPr>
              <a:t>and compare the major types of mobile apps and their differences </a:t>
            </a:r>
          </a:p>
        </p:txBody>
      </p:sp>
      <p:pic>
        <p:nvPicPr>
          <p:cNvPr id="17"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rotWithShape="1">
          <a:blip r:embed="rId3" cstate="screen">
            <a:extLst>
              <a:ext uri="{28A0092B-C50C-407E-A947-70E740481C1C}">
                <a14:useLocalDpi xmlns:a14="http://schemas.microsoft.com/office/drawing/2010/main"/>
              </a:ext>
            </a:extLst>
          </a:blip>
          <a:srcRect/>
          <a:stretch/>
        </p:blipFill>
        <p:spPr>
          <a:xfrm>
            <a:off x="431800" y="1075563"/>
            <a:ext cx="2967182" cy="2969561"/>
          </a:xfrm>
        </p:spPr>
      </p:pic>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a:xfrm>
            <a:off x="611413" y="4124234"/>
            <a:ext cx="1980000" cy="360000"/>
          </a:xfrm>
        </p:spPr>
        <p:txBody>
          <a:bodyPr/>
          <a:lstStyle/>
          <a:p>
            <a:r>
              <a:rPr lang="en-US" b="1" dirty="0"/>
              <a:t>Native app</a:t>
            </a:r>
            <a:endParaRPr lang="en-US" dirty="0"/>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xmlns="" val="1"/>
              </a:ext>
            </a:extLst>
          </p:cNvPr>
          <p:cNvCxnSpPr>
            <a:cxnSpLocks/>
          </p:cNvCxnSpPr>
          <p:nvPr/>
        </p:nvCxnSpPr>
        <p:spPr>
          <a:xfrm>
            <a:off x="611413" y="4484234"/>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431800" y="4605832"/>
            <a:ext cx="2606964" cy="1180542"/>
          </a:xfrm>
        </p:spPr>
        <p:txBody>
          <a:bodyPr/>
          <a:lstStyle/>
          <a:p>
            <a:r>
              <a:rPr lang="en-US" dirty="0" smtClean="0"/>
              <a:t>are </a:t>
            </a:r>
            <a:r>
              <a:rPr lang="en-US" dirty="0"/>
              <a:t>built for a </a:t>
            </a:r>
            <a:r>
              <a:rPr lang="en-US" dirty="0">
                <a:solidFill>
                  <a:srgbClr val="FF0000"/>
                </a:solidFill>
              </a:rPr>
              <a:t>specific platform or device type</a:t>
            </a:r>
            <a:r>
              <a:rPr lang="en-US" dirty="0"/>
              <a:t>. The user must install the appropriate software version on their device of choice. </a:t>
            </a:r>
          </a:p>
        </p:txBody>
      </p:sp>
      <p:pic>
        <p:nvPicPr>
          <p:cNvPr id="39" name="Picture Placeholder 38" descr="Woman looking puzzled while looking at a screen">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rotWithShape="1">
          <a:blip r:embed="rId4" cstate="screen">
            <a:extLst>
              <a:ext uri="{28A0092B-C50C-407E-A947-70E740481C1C}">
                <a14:useLocalDpi xmlns:a14="http://schemas.microsoft.com/office/drawing/2010/main"/>
              </a:ext>
            </a:extLst>
          </a:blip>
          <a:srcRect/>
          <a:stretch/>
        </p:blipFill>
        <p:spPr>
          <a:xfrm>
            <a:off x="4550913" y="1107285"/>
            <a:ext cx="2976950" cy="2979336"/>
          </a:xfrm>
        </p:spPr>
      </p:pic>
      <p:sp>
        <p:nvSpPr>
          <p:cNvPr id="7" name="Text Placeholder 6">
            <a:extLst>
              <a:ext uri="{FF2B5EF4-FFF2-40B4-BE49-F238E27FC236}">
                <a16:creationId xmlns:a16="http://schemas.microsoft.com/office/drawing/2014/main" id="{1806F98B-6BF9-4D0F-B7E7-561F064602FD}"/>
              </a:ext>
            </a:extLst>
          </p:cNvPr>
          <p:cNvSpPr>
            <a:spLocks noGrp="1"/>
          </p:cNvSpPr>
          <p:nvPr>
            <p:ph type="body" sz="quarter" idx="33"/>
          </p:nvPr>
        </p:nvSpPr>
        <p:spPr>
          <a:xfrm>
            <a:off x="4777978" y="4484234"/>
            <a:ext cx="1980000" cy="360000"/>
          </a:xfrm>
        </p:spPr>
        <p:txBody>
          <a:bodyPr/>
          <a:lstStyle/>
          <a:p>
            <a:r>
              <a:rPr lang="en-US" b="1" dirty="0"/>
              <a:t>Hybrid app</a:t>
            </a:r>
            <a:endParaRPr lang="en-US" dirty="0"/>
          </a:p>
        </p:txBody>
      </p:sp>
      <p:cxnSp>
        <p:nvCxnSpPr>
          <p:cNvPr id="21" name="Straight Connector 20">
            <a:extLst>
              <a:ext uri="{FF2B5EF4-FFF2-40B4-BE49-F238E27FC236}">
                <a16:creationId xmlns:a16="http://schemas.microsoft.com/office/drawing/2014/main" id="{5A0322F4-E79A-4E4D-98CA-2DC1692F90C3}"/>
              </a:ext>
              <a:ext uri="{C183D7F6-B498-43B3-948B-1728B52AA6E4}">
                <adec:decorative xmlns:adec="http://schemas.microsoft.com/office/drawing/2017/decorative" xmlns="" val="1"/>
              </a:ext>
            </a:extLst>
          </p:cNvPr>
          <p:cNvCxnSpPr>
            <a:cxnSpLocks/>
          </p:cNvCxnSpPr>
          <p:nvPr/>
        </p:nvCxnSpPr>
        <p:spPr>
          <a:xfrm>
            <a:off x="4867978" y="4887098"/>
            <a:ext cx="1800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3694D25-DE51-4F33-9ED7-7D9F4891DD93}"/>
              </a:ext>
            </a:extLst>
          </p:cNvPr>
          <p:cNvSpPr>
            <a:spLocks noGrp="1"/>
          </p:cNvSpPr>
          <p:nvPr>
            <p:ph type="body" sz="quarter" idx="34"/>
          </p:nvPr>
        </p:nvSpPr>
        <p:spPr>
          <a:xfrm>
            <a:off x="4550913" y="4992667"/>
            <a:ext cx="2671923" cy="915489"/>
          </a:xfrm>
        </p:spPr>
        <p:txBody>
          <a:bodyPr/>
          <a:lstStyle/>
          <a:p>
            <a:r>
              <a:rPr lang="en-US" dirty="0"/>
              <a:t>are </a:t>
            </a:r>
            <a:r>
              <a:rPr lang="en-US" dirty="0">
                <a:solidFill>
                  <a:srgbClr val="FF0000"/>
                </a:solidFill>
              </a:rPr>
              <a:t>native applications with a web browser embedded </a:t>
            </a:r>
            <a:r>
              <a:rPr lang="en-US" dirty="0"/>
              <a:t>inside them.</a:t>
            </a:r>
          </a:p>
        </p:txBody>
      </p:sp>
      <p:pic>
        <p:nvPicPr>
          <p:cNvPr id="63"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a:blip r:embed="rId5" cstate="screen">
            <a:extLst>
              <a:ext uri="{28A0092B-C50C-407E-A947-70E740481C1C}">
                <a14:useLocalDpi xmlns:a14="http://schemas.microsoft.com/office/drawing/2010/main"/>
              </a:ext>
            </a:extLst>
          </a:blip>
          <a:srcRect/>
          <a:stretch>
            <a:fillRect/>
          </a:stretch>
        </p:blipFill>
        <p:spPr>
          <a:xfrm>
            <a:off x="8543636" y="978402"/>
            <a:ext cx="3105728" cy="3108218"/>
          </a:xfrm>
        </p:spPr>
      </p:pic>
      <p:sp>
        <p:nvSpPr>
          <p:cNvPr id="13" name="Text Placeholder 12">
            <a:extLst>
              <a:ext uri="{FF2B5EF4-FFF2-40B4-BE49-F238E27FC236}">
                <a16:creationId xmlns:a16="http://schemas.microsoft.com/office/drawing/2014/main" id="{B42EB40D-8479-42AF-A4AE-92D6BE6908B5}"/>
              </a:ext>
            </a:extLst>
          </p:cNvPr>
          <p:cNvSpPr>
            <a:spLocks noGrp="1"/>
          </p:cNvSpPr>
          <p:nvPr>
            <p:ph type="body" sz="quarter" idx="39"/>
          </p:nvPr>
        </p:nvSpPr>
        <p:spPr>
          <a:xfrm>
            <a:off x="9418174" y="4379316"/>
            <a:ext cx="1980000" cy="360000"/>
          </a:xfrm>
        </p:spPr>
        <p:txBody>
          <a:bodyPr/>
          <a:lstStyle/>
          <a:p>
            <a:r>
              <a:rPr lang="en-US" b="1" dirty="0"/>
              <a:t>PWAs app</a:t>
            </a:r>
            <a:endParaRPr lang="en-US" dirty="0"/>
          </a:p>
        </p:txBody>
      </p:sp>
      <p:cxnSp>
        <p:nvCxnSpPr>
          <p:cNvPr id="24" name="Straight Connector 23">
            <a:extLst>
              <a:ext uri="{FF2B5EF4-FFF2-40B4-BE49-F238E27FC236}">
                <a16:creationId xmlns:a16="http://schemas.microsoft.com/office/drawing/2014/main" id="{75979D46-D664-4267-B673-E6B048C084A4}"/>
              </a:ext>
              <a:ext uri="{C183D7F6-B498-43B3-948B-1728B52AA6E4}">
                <adec:decorative xmlns:adec="http://schemas.microsoft.com/office/drawing/2017/decorative" xmlns="" val="1"/>
              </a:ext>
            </a:extLst>
          </p:cNvPr>
          <p:cNvCxnSpPr>
            <a:cxnSpLocks/>
          </p:cNvCxnSpPr>
          <p:nvPr/>
        </p:nvCxnSpPr>
        <p:spPr>
          <a:xfrm>
            <a:off x="9418174" y="4739316"/>
            <a:ext cx="1800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D11578AB-8F47-4648-B827-D4367249BDBB}"/>
              </a:ext>
            </a:extLst>
          </p:cNvPr>
          <p:cNvSpPr>
            <a:spLocks noGrp="1"/>
          </p:cNvSpPr>
          <p:nvPr>
            <p:ph type="body" sz="quarter" idx="40"/>
          </p:nvPr>
        </p:nvSpPr>
        <p:spPr>
          <a:xfrm>
            <a:off x="9014691" y="4992667"/>
            <a:ext cx="2757309" cy="720000"/>
          </a:xfrm>
        </p:spPr>
        <p:txBody>
          <a:bodyPr/>
          <a:lstStyle/>
          <a:p>
            <a:r>
              <a:rPr lang="en-US" dirty="0"/>
              <a:t>are </a:t>
            </a:r>
            <a:r>
              <a:rPr lang="en-US" dirty="0">
                <a:solidFill>
                  <a:srgbClr val="FF0000"/>
                </a:solidFill>
              </a:rPr>
              <a:t>delivered over an internet browser</a:t>
            </a:r>
            <a:r>
              <a:rPr lang="en-US" dirty="0"/>
              <a:t>. Users don't need to install them on their devices.</a:t>
            </a:r>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Tree>
    <p:extLst>
      <p:ext uri="{BB962C8B-B14F-4D97-AF65-F5344CB8AC3E}">
        <p14:creationId xmlns:p14="http://schemas.microsoft.com/office/powerpoint/2010/main" val="374517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6829-C303-4112-9567-7E68C7E89991}"/>
              </a:ext>
            </a:extLst>
          </p:cNvPr>
          <p:cNvSpPr>
            <a:spLocks noGrp="1"/>
          </p:cNvSpPr>
          <p:nvPr>
            <p:ph type="title"/>
          </p:nvPr>
        </p:nvSpPr>
        <p:spPr>
          <a:xfrm>
            <a:off x="432000" y="432000"/>
            <a:ext cx="10466908" cy="432000"/>
          </a:xfrm>
        </p:spPr>
        <p:txBody>
          <a:bodyPr/>
          <a:lstStyle/>
          <a:p>
            <a:r>
              <a:rPr lang="en-US" b="1" dirty="0" smtClean="0">
                <a:latin typeface="Times New Roman" panose="02020603050405020304" pitchFamily="18" charset="0"/>
                <a:cs typeface="Times New Roman" panose="02020603050405020304" pitchFamily="18" charset="0"/>
              </a:rPr>
              <a:t>Comparison</a:t>
            </a:r>
            <a:endParaRPr lang="en-US"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692A082-E7C9-4130-803D-B3FC802F6634}"/>
              </a:ext>
            </a:extLst>
          </p:cNvPr>
          <p:cNvSpPr>
            <a:spLocks noGrp="1"/>
          </p:cNvSpPr>
          <p:nvPr>
            <p:ph type="sldNum" sz="quarter" idx="11"/>
          </p:nvPr>
        </p:nvSpPr>
        <p:spPr/>
        <p:txBody>
          <a:bodyPr/>
          <a:lstStyle/>
          <a:p>
            <a:fld id="{4B73C415-D670-4716-A5EC-CC4D52CA2BAC}" type="slidenum">
              <a:rPr lang="en-US" smtClean="0"/>
              <a:pPr/>
              <a:t>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2907561"/>
              </p:ext>
            </p:extLst>
          </p:nvPr>
        </p:nvGraphicFramePr>
        <p:xfrm>
          <a:off x="1138339" y="895928"/>
          <a:ext cx="9760569" cy="5060007"/>
        </p:xfrm>
        <a:graphic>
          <a:graphicData uri="http://schemas.openxmlformats.org/drawingml/2006/table">
            <a:tbl>
              <a:tblPr firstRow="1" firstCol="1" bandRow="1">
                <a:tableStyleId>{0660B408-B3CF-4A94-85FC-2B1E0A45F4A2}</a:tableStyleId>
              </a:tblPr>
              <a:tblGrid>
                <a:gridCol w="1522333">
                  <a:extLst>
                    <a:ext uri="{9D8B030D-6E8A-4147-A177-3AD203B41FA5}">
                      <a16:colId xmlns:a16="http://schemas.microsoft.com/office/drawing/2014/main" val="1371222289"/>
                    </a:ext>
                  </a:extLst>
                </a:gridCol>
                <a:gridCol w="2789259">
                  <a:extLst>
                    <a:ext uri="{9D8B030D-6E8A-4147-A177-3AD203B41FA5}">
                      <a16:colId xmlns:a16="http://schemas.microsoft.com/office/drawing/2014/main" val="783611759"/>
                    </a:ext>
                  </a:extLst>
                </a:gridCol>
                <a:gridCol w="2495266">
                  <a:extLst>
                    <a:ext uri="{9D8B030D-6E8A-4147-A177-3AD203B41FA5}">
                      <a16:colId xmlns:a16="http://schemas.microsoft.com/office/drawing/2014/main" val="3668535595"/>
                    </a:ext>
                  </a:extLst>
                </a:gridCol>
                <a:gridCol w="2953711">
                  <a:extLst>
                    <a:ext uri="{9D8B030D-6E8A-4147-A177-3AD203B41FA5}">
                      <a16:colId xmlns:a16="http://schemas.microsoft.com/office/drawing/2014/main" val="809655879"/>
                    </a:ext>
                  </a:extLst>
                </a:gridCol>
              </a:tblGrid>
              <a:tr h="350067">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Characteristics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PWAs app</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Hybrid app</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Native app</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27023504"/>
                  </a:ext>
                </a:extLst>
              </a:tr>
              <a:tr h="827823">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Usage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Users can access directly from a browser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Users have to install the app on their device of choice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Users have to install the app on their device of choice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75526492"/>
                  </a:ext>
                </a:extLst>
              </a:tr>
              <a:tr h="1099027">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Internal working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Client code in the browser communicates with remote server-side code and databases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Client code and browser code wrapped in a native shell or container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Client code written in technology and language specific to the device or platform it will be installed 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82043783"/>
                  </a:ext>
                </a:extLst>
              </a:tr>
              <a:tr h="55661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Native device features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Not accessible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Accessible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Accessible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76587434"/>
                  </a:ext>
                </a:extLst>
              </a:tr>
              <a:tr h="55661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User experience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Inconsistent and dependent on the browser being used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Consistent and engaging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Consistent and engaging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477274"/>
                  </a:ext>
                </a:extLst>
              </a:tr>
              <a:tr h="55661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Access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Limited by browser and network connectivity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One-step access with offline features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One-step access with offline features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64004333"/>
                  </a:ext>
                </a:extLst>
              </a:tr>
              <a:tr h="55661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Performance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Slower and less responsive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Faster, but may consume more battery power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Performance can be optimized to device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3177294"/>
                  </a:ext>
                </a:extLst>
              </a:tr>
              <a:tr h="55661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Development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Cost-efficient, faster time to market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Cost-efficient, faster time to market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Expensive, slower time to market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16930365"/>
                  </a:ext>
                </a:extLst>
              </a:tr>
            </a:tbl>
          </a:graphicData>
        </a:graphic>
      </p:graphicFrame>
    </p:spTree>
    <p:extLst>
      <p:ext uri="{BB962C8B-B14F-4D97-AF65-F5344CB8AC3E}">
        <p14:creationId xmlns:p14="http://schemas.microsoft.com/office/powerpoint/2010/main" val="99300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99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gray">
          <a:xfrm>
            <a:off x="585472" y="265043"/>
            <a:ext cx="5222717" cy="6100320"/>
          </a:xfrm>
        </p:spPr>
        <p:txBody>
          <a:bodyPr/>
          <a:lstStyle/>
          <a:p>
            <a:r>
              <a:rPr lang="en-US" b="1" dirty="0">
                <a:solidFill>
                  <a:srgbClr val="FF0000"/>
                </a:solidFill>
                <a:latin typeface="Times New Roman" panose="02020603050405020304" pitchFamily="18" charset="0"/>
                <a:cs typeface="Times New Roman" panose="02020603050405020304" pitchFamily="18" charset="0"/>
              </a:rPr>
              <a:t>Choosing the Right Option</a:t>
            </a:r>
            <a:r>
              <a:rPr lang="en-US" b="1" dirty="0" smtClean="0">
                <a:solidFill>
                  <a:srgbClr val="FF0000"/>
                </a:solidFill>
                <a:latin typeface="Times New Roman" panose="02020603050405020304" pitchFamily="18" charset="0"/>
                <a:cs typeface="Times New Roman" panose="02020603050405020304" pitchFamily="18" charset="0"/>
              </a:rPr>
              <a:t>:</a:t>
            </a:r>
            <a:br>
              <a:rPr lang="en-US" b="1" dirty="0" smtClean="0">
                <a:solidFill>
                  <a:srgbClr val="FF0000"/>
                </a:solidFill>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dirty="0">
                <a:solidFill>
                  <a:schemeClr val="accent1"/>
                </a:solidFill>
              </a:rPr>
              <a:t>Native Apps:</a:t>
            </a:r>
            <a:r>
              <a:rPr lang="en-US" sz="2400" dirty="0"/>
              <a:t> Ideal for complex apps </a:t>
            </a:r>
            <a:r>
              <a:rPr lang="en-US" sz="2400" dirty="0">
                <a:solidFill>
                  <a:schemeClr val="tx2">
                    <a:lumMod val="50000"/>
                    <a:lumOff val="50000"/>
                  </a:schemeClr>
                </a:solidFill>
              </a:rPr>
              <a:t>requiring full device functionality and top-notch UX ( games, photo editing</a:t>
            </a:r>
            <a:r>
              <a:rPr lang="en-US" sz="2400" dirty="0" smtClean="0">
                <a:solidFill>
                  <a:schemeClr val="tx2">
                    <a:lumMod val="50000"/>
                    <a:lumOff val="50000"/>
                  </a:schemeClr>
                </a:solidFill>
              </a:rPr>
              <a:t>).</a:t>
            </a:r>
            <a:br>
              <a:rPr lang="en-US" sz="2400" dirty="0" smtClean="0">
                <a:solidFill>
                  <a:schemeClr val="tx2">
                    <a:lumMod val="50000"/>
                    <a:lumOff val="50000"/>
                  </a:schemeClr>
                </a:solidFill>
              </a:rPr>
            </a:br>
            <a:r>
              <a:rPr lang="en-US" sz="2400" dirty="0"/>
              <a:t/>
            </a:r>
            <a:br>
              <a:rPr lang="en-US" sz="2400" dirty="0"/>
            </a:br>
            <a:r>
              <a:rPr lang="en-US" sz="2400" dirty="0">
                <a:solidFill>
                  <a:schemeClr val="accent1"/>
                </a:solidFill>
              </a:rPr>
              <a:t>PWAs:</a:t>
            </a:r>
            <a:r>
              <a:rPr lang="en-US" sz="2400" dirty="0"/>
              <a:t> Great for simpler apps, news outlets, or when you need a fast and </a:t>
            </a:r>
            <a:r>
              <a:rPr lang="en-US" sz="2400" dirty="0">
                <a:solidFill>
                  <a:schemeClr val="tx2">
                    <a:lumMod val="50000"/>
                    <a:lumOff val="50000"/>
                  </a:schemeClr>
                </a:solidFill>
              </a:rPr>
              <a:t>cost-effective solution with offline capabilities</a:t>
            </a:r>
            <a:r>
              <a:rPr lang="en-US" sz="2400" dirty="0" smtClean="0">
                <a:solidFill>
                  <a:schemeClr val="tx2">
                    <a:lumMod val="50000"/>
                    <a:lumOff val="50000"/>
                  </a:schemeClr>
                </a:solidFill>
              </a:rPr>
              <a:t>.</a:t>
            </a:r>
            <a:br>
              <a:rPr lang="en-US" sz="2400" dirty="0" smtClean="0">
                <a:solidFill>
                  <a:schemeClr val="tx2">
                    <a:lumMod val="50000"/>
                    <a:lumOff val="50000"/>
                  </a:schemeClr>
                </a:solidFill>
              </a:rPr>
            </a:br>
            <a:r>
              <a:rPr lang="en-US" sz="2400" dirty="0"/>
              <a:t/>
            </a:r>
            <a:br>
              <a:rPr lang="en-US" sz="2400" dirty="0"/>
            </a:br>
            <a:r>
              <a:rPr lang="en-US" sz="2400" dirty="0">
                <a:solidFill>
                  <a:schemeClr val="accent1"/>
                </a:solidFill>
              </a:rPr>
              <a:t>Hybrid Apps:</a:t>
            </a:r>
            <a:r>
              <a:rPr lang="en-US" sz="2400" dirty="0"/>
              <a:t> A good option if you need an app for both iOS and Android with a </a:t>
            </a:r>
            <a:r>
              <a:rPr lang="en-US" sz="2400" dirty="0">
                <a:solidFill>
                  <a:schemeClr val="tx2">
                    <a:lumMod val="50000"/>
                    <a:lumOff val="50000"/>
                  </a:schemeClr>
                </a:solidFill>
              </a:rPr>
              <a:t>balance between development speed and features.</a:t>
            </a:r>
            <a:r>
              <a:rPr lang="en-US" sz="2400" b="1" dirty="0">
                <a:solidFill>
                  <a:schemeClr val="tx2">
                    <a:lumMod val="50000"/>
                    <a:lumOff val="50000"/>
                  </a:schemeClr>
                </a:solidFill>
              </a:rPr>
              <a:t/>
            </a:r>
            <a:br>
              <a:rPr lang="en-US" sz="2400" b="1" dirty="0">
                <a:solidFill>
                  <a:schemeClr val="tx2">
                    <a:lumMod val="50000"/>
                    <a:lumOff val="50000"/>
                  </a:schemeClr>
                </a:solidFill>
              </a:rPr>
            </a:br>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05860339-31F7-4884-957E-5C40F818EBB8}"/>
              </a:ext>
              <a:ext uri="{C183D7F6-B498-43B3-948B-1728B52AA6E4}">
                <adec:decorative xmlns:adec="http://schemas.microsoft.com/office/drawing/2017/decorative" xmlns="" val="1"/>
              </a:ext>
            </a:extLst>
          </p:cNvPr>
          <p:cNvSpPr/>
          <p:nvPr/>
        </p:nvSpPr>
        <p:spPr>
          <a:xfrm>
            <a:off x="7421366" y="1108725"/>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62877" y="1108724"/>
            <a:ext cx="1031400" cy="1031400"/>
          </a:xfrm>
          <a:prstGeom prst="rect">
            <a:avLst/>
          </a:prstGeom>
        </p:spPr>
      </p:pic>
      <p:sp>
        <p:nvSpPr>
          <p:cNvPr id="10" name="Text Placeholder 9">
            <a:extLst>
              <a:ext uri="{FF2B5EF4-FFF2-40B4-BE49-F238E27FC236}">
                <a16:creationId xmlns:a16="http://schemas.microsoft.com/office/drawing/2014/main" id="{77D79B0F-EFCB-42B1-AEAE-0FE4763D4456}"/>
              </a:ext>
            </a:extLst>
          </p:cNvPr>
          <p:cNvSpPr>
            <a:spLocks noGrp="1"/>
          </p:cNvSpPr>
          <p:nvPr>
            <p:ph type="body" sz="quarter" idx="17"/>
          </p:nvPr>
        </p:nvSpPr>
        <p:spPr>
          <a:xfrm>
            <a:off x="9071922" y="2424530"/>
            <a:ext cx="2079390" cy="317349"/>
          </a:xfrm>
        </p:spPr>
        <p:txBody>
          <a:bodyPr/>
          <a:lstStyle/>
          <a:p>
            <a:r>
              <a:rPr lang="en-US" b="1" dirty="0"/>
              <a:t>desired features</a:t>
            </a:r>
            <a:r>
              <a:rPr lang="en-US" dirty="0" smtClean="0">
                <a:solidFill>
                  <a:schemeClr val="tx1">
                    <a:lumMod val="75000"/>
                    <a:lumOff val="25000"/>
                  </a:schemeClr>
                </a:solidFill>
              </a:rPr>
              <a:t> </a:t>
            </a:r>
            <a:endParaRPr lang="en-US" dirty="0">
              <a:solidFill>
                <a:schemeClr val="tx1">
                  <a:lumMod val="75000"/>
                  <a:lumOff val="25000"/>
                </a:schemeClr>
              </a:solidFill>
            </a:endParaRPr>
          </a:p>
        </p:txBody>
      </p:sp>
      <p:cxnSp>
        <p:nvCxnSpPr>
          <p:cNvPr id="18" name="Straight Connector 17">
            <a:extLst>
              <a:ext uri="{FF2B5EF4-FFF2-40B4-BE49-F238E27FC236}">
                <a16:creationId xmlns:a16="http://schemas.microsoft.com/office/drawing/2014/main" id="{45C26E9A-3991-49A2-8D63-94C577E8A0AC}"/>
              </a:ext>
              <a:ext uri="{C183D7F6-B498-43B3-948B-1728B52AA6E4}">
                <adec:decorative xmlns:adec="http://schemas.microsoft.com/office/drawing/2017/decorative" xmlns="" val="1"/>
              </a:ext>
            </a:extLst>
          </p:cNvPr>
          <p:cNvCxnSpPr>
            <a:cxnSpLocks/>
          </p:cNvCxnSpPr>
          <p:nvPr/>
        </p:nvCxnSpPr>
        <p:spPr>
          <a:xfrm>
            <a:off x="6434844" y="2762731"/>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56960D0-0A22-4E28-82F3-B9AA805E96A4}"/>
              </a:ext>
              <a:ext uri="{C183D7F6-B498-43B3-948B-1728B52AA6E4}">
                <adec:decorative xmlns:adec="http://schemas.microsoft.com/office/drawing/2017/decorative" xmlns="" val="1"/>
              </a:ext>
            </a:extLst>
          </p:cNvPr>
          <p:cNvSpPr/>
          <p:nvPr/>
        </p:nvSpPr>
        <p:spPr>
          <a:xfrm>
            <a:off x="9745466" y="1108725"/>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27325661-92B1-4FD6-80E6-C1A1C5F5B8BA}"/>
              </a:ext>
            </a:extLst>
          </p:cNvPr>
          <p:cNvSpPr>
            <a:spLocks noGrp="1"/>
          </p:cNvSpPr>
          <p:nvPr>
            <p:ph type="body" sz="quarter" idx="19"/>
          </p:nvPr>
        </p:nvSpPr>
        <p:spPr>
          <a:xfrm>
            <a:off x="6231557" y="2328194"/>
            <a:ext cx="2032136" cy="360000"/>
          </a:xfrm>
        </p:spPr>
        <p:txBody>
          <a:bodyPr/>
          <a:lstStyle/>
          <a:p>
            <a:pPr lvl="0"/>
            <a:r>
              <a:rPr lang="en-US" b="1" dirty="0"/>
              <a:t>target audience</a:t>
            </a:r>
            <a:endParaRPr lang="en-US" dirty="0"/>
          </a:p>
        </p:txBody>
      </p:sp>
      <p:cxnSp>
        <p:nvCxnSpPr>
          <p:cNvPr id="19" name="Straight Connector 18">
            <a:extLst>
              <a:ext uri="{FF2B5EF4-FFF2-40B4-BE49-F238E27FC236}">
                <a16:creationId xmlns:a16="http://schemas.microsoft.com/office/drawing/2014/main" id="{4EAA895A-8A04-4C68-83A5-3E4F5209FB7E}"/>
              </a:ext>
              <a:ext uri="{C183D7F6-B498-43B3-948B-1728B52AA6E4}">
                <adec:decorative xmlns:adec="http://schemas.microsoft.com/office/drawing/2017/decorative" xmlns="" val="1"/>
              </a:ext>
            </a:extLst>
          </p:cNvPr>
          <p:cNvCxnSpPr>
            <a:cxnSpLocks/>
          </p:cNvCxnSpPr>
          <p:nvPr/>
        </p:nvCxnSpPr>
        <p:spPr>
          <a:xfrm>
            <a:off x="9289464" y="2800076"/>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EBBE7F-98BB-4059-8F15-7198C7DAC337}"/>
              </a:ext>
              <a:ext uri="{C183D7F6-B498-43B3-948B-1728B52AA6E4}">
                <adec:decorative xmlns:adec="http://schemas.microsoft.com/office/drawing/2017/decorative" xmlns="" val="1"/>
              </a:ext>
            </a:extLst>
          </p:cNvPr>
          <p:cNvSpPr/>
          <p:nvPr/>
        </p:nvSpPr>
        <p:spPr>
          <a:xfrm>
            <a:off x="7421366" y="375934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Network" title="Placeholder Icon">
            <a:extLst>
              <a:ext uri="{FF2B5EF4-FFF2-40B4-BE49-F238E27FC236}">
                <a16:creationId xmlns:a16="http://schemas.microsoft.com/office/drawing/2014/main" id="{E34FD3C6-9F01-4A17-AD96-054AF500405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6692472" y="3759341"/>
            <a:ext cx="1110305" cy="1110305"/>
          </a:xfrm>
          <a:prstGeom prst="rect">
            <a:avLst/>
          </a:prstGeom>
        </p:spPr>
      </p:pic>
      <p:sp>
        <p:nvSpPr>
          <p:cNvPr id="6" name="Text Placeholder 5">
            <a:extLst>
              <a:ext uri="{FF2B5EF4-FFF2-40B4-BE49-F238E27FC236}">
                <a16:creationId xmlns:a16="http://schemas.microsoft.com/office/drawing/2014/main" id="{0F0E443A-F987-4A67-86AD-557D61E47992}"/>
              </a:ext>
            </a:extLst>
          </p:cNvPr>
          <p:cNvSpPr>
            <a:spLocks noGrp="1"/>
          </p:cNvSpPr>
          <p:nvPr>
            <p:ph type="body" sz="quarter" idx="13"/>
          </p:nvPr>
        </p:nvSpPr>
        <p:spPr>
          <a:xfrm>
            <a:off x="6362287" y="4983970"/>
            <a:ext cx="1800000" cy="360000"/>
          </a:xfrm>
        </p:spPr>
        <p:txBody>
          <a:bodyPr/>
          <a:lstStyle/>
          <a:p>
            <a:r>
              <a:rPr lang="en-US" b="1" dirty="0"/>
              <a:t>your budget</a:t>
            </a:r>
            <a:endParaRPr lang="en-US" dirty="0">
              <a:solidFill>
                <a:schemeClr val="tx1">
                  <a:lumMod val="75000"/>
                  <a:lumOff val="25000"/>
                </a:schemeClr>
              </a:solidFill>
            </a:endParaRPr>
          </a:p>
        </p:txBody>
      </p:sp>
      <p:cxnSp>
        <p:nvCxnSpPr>
          <p:cNvPr id="28" name="Straight Connector 27">
            <a:extLst>
              <a:ext uri="{FF2B5EF4-FFF2-40B4-BE49-F238E27FC236}">
                <a16:creationId xmlns:a16="http://schemas.microsoft.com/office/drawing/2014/main" id="{FDEE8591-D916-4064-8CD3-2AD3F759B9E2}"/>
              </a:ext>
              <a:ext uri="{C183D7F6-B498-43B3-948B-1728B52AA6E4}">
                <adec:decorative xmlns:adec="http://schemas.microsoft.com/office/drawing/2017/decorative" xmlns="" val="1"/>
              </a:ext>
            </a:extLst>
          </p:cNvPr>
          <p:cNvCxnSpPr>
            <a:cxnSpLocks/>
          </p:cNvCxnSpPr>
          <p:nvPr/>
        </p:nvCxnSpPr>
        <p:spPr>
          <a:xfrm>
            <a:off x="6434844" y="5304194"/>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892DD94-78B8-4911-A32B-3B174E2921B2}"/>
              </a:ext>
              <a:ext uri="{C183D7F6-B498-43B3-948B-1728B52AA6E4}">
                <adec:decorative xmlns:adec="http://schemas.microsoft.com/office/drawing/2017/decorative" xmlns="" val="1"/>
              </a:ext>
            </a:extLst>
          </p:cNvPr>
          <p:cNvSpPr/>
          <p:nvPr/>
        </p:nvSpPr>
        <p:spPr>
          <a:xfrm>
            <a:off x="9723042" y="375934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Megaphone" title="Placeholder Icon">
            <a:extLst>
              <a:ext uri="{FF2B5EF4-FFF2-40B4-BE49-F238E27FC236}">
                <a16:creationId xmlns:a16="http://schemas.microsoft.com/office/drawing/2014/main" id="{72D31FC8-7143-4EC0-8D99-6AE8BC0B8DFB}"/>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xmlns="" r:embed="rId11"/>
              </a:ext>
            </a:extLst>
          </a:blip>
          <a:stretch>
            <a:fillRect/>
          </a:stretch>
        </p:blipFill>
        <p:spPr>
          <a:xfrm>
            <a:off x="9590425" y="1149250"/>
            <a:ext cx="1178944" cy="1178944"/>
          </a:xfrm>
          <a:prstGeom prst="rect">
            <a:avLst/>
          </a:prstGeom>
        </p:spPr>
      </p:pic>
      <p:cxnSp>
        <p:nvCxnSpPr>
          <p:cNvPr id="20" name="Straight Connector 19">
            <a:extLst>
              <a:ext uri="{FF2B5EF4-FFF2-40B4-BE49-F238E27FC236}">
                <a16:creationId xmlns:a16="http://schemas.microsoft.com/office/drawing/2014/main" id="{59D2C94E-1924-4389-B84A-2828D610B220}"/>
              </a:ext>
              <a:ext uri="{C183D7F6-B498-43B3-948B-1728B52AA6E4}">
                <adec:decorative xmlns:adec="http://schemas.microsoft.com/office/drawing/2017/decorative" xmlns="" val="1"/>
              </a:ext>
            </a:extLst>
          </p:cNvPr>
          <p:cNvCxnSpPr>
            <a:cxnSpLocks/>
          </p:cNvCxnSpPr>
          <p:nvPr/>
        </p:nvCxnSpPr>
        <p:spPr>
          <a:xfrm>
            <a:off x="9528677" y="5508163"/>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
        <p:nvSpPr>
          <p:cNvPr id="25" name="Rectangle 24"/>
          <p:cNvSpPr/>
          <p:nvPr/>
        </p:nvSpPr>
        <p:spPr>
          <a:xfrm>
            <a:off x="8987019" y="5078514"/>
            <a:ext cx="2784981" cy="369332"/>
          </a:xfrm>
          <a:prstGeom prst="rect">
            <a:avLst/>
          </a:prstGeom>
        </p:spPr>
        <p:txBody>
          <a:bodyPr wrap="square">
            <a:spAutoFit/>
          </a:bodyPr>
          <a:lstStyle/>
          <a:p>
            <a:r>
              <a:rPr lang="en-US" b="1" dirty="0"/>
              <a:t>development </a:t>
            </a:r>
            <a:r>
              <a:rPr lang="en-US" b="1" dirty="0" smtClean="0"/>
              <a:t>timeline</a:t>
            </a:r>
            <a:endParaRPr lang="en-US" dirty="0"/>
          </a:p>
        </p:txBody>
      </p:sp>
      <p:pic>
        <p:nvPicPr>
          <p:cNvPr id="24" name="Picture Placeholder 23" descr="A wrist with a smart watch">
            <a:extLst>
              <a:ext uri="{FF2B5EF4-FFF2-40B4-BE49-F238E27FC236}">
                <a16:creationId xmlns:a16="http://schemas.microsoft.com/office/drawing/2014/main" id="{8B618502-6263-424A-824A-C269440BC60D}"/>
              </a:ext>
            </a:extLst>
          </p:cNvPr>
          <p:cNvPicPr>
            <a:picLocks noGrp="1" noChangeAspect="1"/>
          </p:cNvPicPr>
          <p:nvPr>
            <p:ph type="pic" sz="quarter" idx="12"/>
          </p:nvPr>
        </p:nvPicPr>
        <p:blipFill rotWithShape="1">
          <a:blip r:embed="rId12" cstate="screen">
            <a:extLst>
              <a:ext uri="{28A0092B-C50C-407E-A947-70E740481C1C}">
                <a14:useLocalDpi xmlns:a14="http://schemas.microsoft.com/office/drawing/2010/main"/>
              </a:ext>
            </a:extLst>
          </a:blip>
          <a:srcRect/>
          <a:stretch/>
        </p:blipFill>
        <p:spPr>
          <a:xfrm>
            <a:off x="9409194" y="3609662"/>
            <a:ext cx="1742118" cy="1408536"/>
          </a:xfrm>
        </p:spPr>
      </p:pic>
    </p:spTree>
    <p:extLst>
      <p:ext uri="{BB962C8B-B14F-4D97-AF65-F5344CB8AC3E}">
        <p14:creationId xmlns:p14="http://schemas.microsoft.com/office/powerpoint/2010/main" val="5909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a:xfrm>
            <a:off x="432000" y="432000"/>
            <a:ext cx="9934408" cy="432000"/>
          </a:xfrm>
        </p:spPr>
        <p:txBody>
          <a:bodyPr/>
          <a:lstStyle/>
          <a:p>
            <a:r>
              <a:rPr lang="en-US" dirty="0" smtClean="0">
                <a:latin typeface="Times New Roman" panose="02020603050405020304" pitchFamily="18" charset="0"/>
                <a:cs typeface="Times New Roman" panose="02020603050405020304" pitchFamily="18" charset="0"/>
              </a:rPr>
              <a:t>2. Reviewing </a:t>
            </a:r>
            <a:r>
              <a:rPr lang="en-US" dirty="0">
                <a:latin typeface="Times New Roman" panose="02020603050405020304" pitchFamily="18" charset="0"/>
                <a:cs typeface="Times New Roman" panose="02020603050405020304" pitchFamily="18" charset="0"/>
              </a:rPr>
              <a:t>and Comparing Mobile App Programming Languages</a:t>
            </a:r>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xfrm>
            <a:off x="432000" y="1650998"/>
            <a:ext cx="3090846" cy="720000"/>
          </a:xfrm>
          <a:solidFill>
            <a:schemeClr val="tx1">
              <a:lumMod val="75000"/>
              <a:lumOff val="25000"/>
            </a:schemeClr>
          </a:solidFill>
          <a:ln w="31750" cap="sq">
            <a:solidFill>
              <a:schemeClr val="accent1">
                <a:lumMod val="75000"/>
              </a:schemeClr>
            </a:solidFill>
          </a:ln>
        </p:spPr>
        <p:txBody>
          <a:bodyPr/>
          <a:lstStyle/>
          <a:p>
            <a:r>
              <a:rPr lang="en-US" sz="2800" dirty="0">
                <a:latin typeface="Times New Roman" panose="02020603050405020304" pitchFamily="18" charset="0"/>
                <a:cs typeface="Times New Roman" panose="02020603050405020304" pitchFamily="18" charset="0"/>
              </a:rPr>
              <a:t>Swift</a:t>
            </a:r>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a:xfrm>
            <a:off x="432000" y="2354931"/>
            <a:ext cx="3090846" cy="2701516"/>
          </a:xfrm>
        </p:spPr>
        <p:txBody>
          <a:bodyPr lIns="137160" rIns="137160"/>
          <a:lstStyle/>
          <a:p>
            <a:r>
              <a:rPr lang="en-US" dirty="0">
                <a:latin typeface="Times New Roman" panose="02020603050405020304" pitchFamily="18" charset="0"/>
                <a:cs typeface="Times New Roman" panose="02020603050405020304" pitchFamily="18" charset="0"/>
              </a:rPr>
              <a:t>Developed by Apple, swift is the go-to language for iOS app development. Its clean syntax and powerful features make it easy to write and maintain code</a:t>
            </a:r>
            <a:r>
              <a:rPr lang="en-US" dirty="0"/>
              <a:t>. </a:t>
            </a: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xfrm>
            <a:off x="4302000" y="1728000"/>
            <a:ext cx="3282707" cy="720000"/>
          </a:xfrm>
          <a:solidFill>
            <a:schemeClr val="tx1">
              <a:lumMod val="75000"/>
              <a:lumOff val="25000"/>
            </a:schemeClr>
          </a:solidFill>
          <a:ln w="31750" cap="sq">
            <a:solidFill>
              <a:schemeClr val="accent2">
                <a:lumMod val="75000"/>
              </a:schemeClr>
            </a:solidFill>
          </a:ln>
        </p:spPr>
        <p:txBody>
          <a:bodyPr/>
          <a:lstStyle/>
          <a:p>
            <a:r>
              <a:rPr lang="en-US" sz="2800" b="1" dirty="0" err="1">
                <a:latin typeface="Times New Roman" panose="02020603050405020304" pitchFamily="18" charset="0"/>
                <a:cs typeface="Times New Roman" panose="02020603050405020304" pitchFamily="18" charset="0"/>
              </a:rPr>
              <a:t>Kotlin</a:t>
            </a:r>
            <a:endParaRPr lang="en-US" sz="2800" b="1" dirty="0">
              <a:latin typeface="Times New Roman" panose="02020603050405020304" pitchFamily="18" charset="0"/>
              <a:cs typeface="Times New Roman" panose="02020603050405020304" pitchFamily="18" charset="0"/>
            </a:endParaRPr>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a:xfrm>
            <a:off x="4302000" y="2354932"/>
            <a:ext cx="3282707" cy="2701516"/>
          </a:xfrm>
        </p:spPr>
        <p:txBody>
          <a:bodyPr lIns="137160" rIns="137160"/>
          <a:lstStyle/>
          <a:p>
            <a:pPr>
              <a:buClr>
                <a:schemeClr val="tx1">
                  <a:lumMod val="75000"/>
                  <a:lumOff val="25000"/>
                </a:schemeClr>
              </a:buClr>
            </a:pPr>
            <a:r>
              <a:rPr lang="en-US" dirty="0" err="1">
                <a:latin typeface="Times New Roman" panose="02020603050405020304" pitchFamily="18" charset="0"/>
                <a:cs typeface="Times New Roman" panose="02020603050405020304" pitchFamily="18" charset="0"/>
              </a:rPr>
              <a:t>Kotlin</a:t>
            </a:r>
            <a:r>
              <a:rPr lang="en-US" dirty="0">
                <a:latin typeface="Times New Roman" panose="02020603050405020304" pitchFamily="18" charset="0"/>
                <a:cs typeface="Times New Roman" panose="02020603050405020304" pitchFamily="18" charset="0"/>
              </a:rPr>
              <a:t> has gained popularity for Android app development due to its interoperability with Java and concise syntax. It offers features like null safety and extension functions, enhancing productivity and code safety. </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solidFill>
            <a:schemeClr val="tx1">
              <a:lumMod val="75000"/>
              <a:lumOff val="25000"/>
            </a:schemeClr>
          </a:solidFill>
          <a:ln w="31750" cap="sq">
            <a:solidFill>
              <a:schemeClr val="accent3">
                <a:lumMod val="75000"/>
              </a:schemeClr>
            </a:solidFill>
          </a:ln>
        </p:spPr>
        <p:txBody>
          <a:bodyPr/>
          <a:lstStyle/>
          <a:p>
            <a:r>
              <a:rPr lang="en-US" sz="2800" b="1" dirty="0">
                <a:latin typeface="Times New Roman" panose="02020603050405020304" pitchFamily="18" charset="0"/>
                <a:cs typeface="Times New Roman" panose="02020603050405020304" pitchFamily="18" charset="0"/>
              </a:rPr>
              <a:t>Java</a:t>
            </a:r>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a:xfrm>
            <a:off x="8172000" y="2448000"/>
            <a:ext cx="3600000" cy="2608447"/>
          </a:xfrm>
        </p:spPr>
        <p:txBody>
          <a:bodyPr lIns="137160" rIns="137160"/>
          <a:lstStyle/>
          <a:p>
            <a:pPr>
              <a:buClr>
                <a:schemeClr val="tx1">
                  <a:lumMod val="75000"/>
                  <a:lumOff val="25000"/>
                </a:schemeClr>
              </a:buClr>
            </a:pPr>
            <a:r>
              <a:rPr lang="en-US" dirty="0">
                <a:latin typeface="Times New Roman" panose="02020603050405020304" pitchFamily="18" charset="0"/>
                <a:cs typeface="Times New Roman" panose="02020603050405020304" pitchFamily="18" charset="0"/>
              </a:rPr>
              <a:t>As a long-standing player in the mobile app development scene, java remains a robust choice for Android app </a:t>
            </a:r>
            <a:r>
              <a:rPr lang="en-US" dirty="0" smtClean="0">
                <a:latin typeface="Times New Roman" panose="02020603050405020304" pitchFamily="18" charset="0"/>
                <a:cs typeface="Times New Roman" panose="02020603050405020304" pitchFamily="18" charset="0"/>
              </a:rPr>
              <a:t>development</a:t>
            </a:r>
          </a:p>
          <a:p>
            <a:pPr>
              <a:buClr>
                <a:schemeClr val="tx1">
                  <a:lumMod val="75000"/>
                  <a:lumOff val="25000"/>
                </a:schemeClr>
              </a:buClr>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platform independence, strong community support, and extensive libraries make it a versatile language</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6B98374-402C-493E-B043-05E76BE578C8}"/>
              </a:ext>
            </a:extLst>
          </p:cNvPr>
          <p:cNvSpPr>
            <a:spLocks noGrp="1"/>
          </p:cNvSpPr>
          <p:nvPr>
            <p:ph type="sldNum" sz="quarter" idx="11"/>
          </p:nvPr>
        </p:nvSpPr>
        <p:spPr/>
        <p:txBody>
          <a:bodyPr/>
          <a:lstStyle/>
          <a:p>
            <a:fld id="{4B73C415-D670-4716-A5EC-CC4D52CA2BAC}" type="slidenum">
              <a:rPr lang="en-US" smtClean="0"/>
              <a:pPr/>
              <a:t>6</a:t>
            </a:fld>
            <a:endParaRPr lang="en-US" dirty="0"/>
          </a:p>
        </p:txBody>
      </p:sp>
      <p:sp>
        <p:nvSpPr>
          <p:cNvPr id="7" name="Rectangle 6"/>
          <p:cNvSpPr/>
          <p:nvPr/>
        </p:nvSpPr>
        <p:spPr>
          <a:xfrm>
            <a:off x="569843" y="1010436"/>
            <a:ext cx="9885875" cy="400110"/>
          </a:xfrm>
          <a:prstGeom prst="rect">
            <a:avLst/>
          </a:prstGeom>
        </p:spPr>
        <p:txBody>
          <a:bodyPr wrap="square">
            <a:spAutoFit/>
          </a:bodyPr>
          <a:lstStyle/>
          <a:p>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Choosing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the right</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programming language for your mobile app development project is crucial</a:t>
            </a:r>
            <a:endParaRPr lang="en-US" sz="2000" dirty="0">
              <a:solidFill>
                <a:srgbClr val="0070C0"/>
              </a:solidFill>
            </a:endParaRPr>
          </a:p>
        </p:txBody>
      </p:sp>
    </p:spTree>
    <p:extLst>
      <p:ext uri="{BB962C8B-B14F-4D97-AF65-F5344CB8AC3E}">
        <p14:creationId xmlns:p14="http://schemas.microsoft.com/office/powerpoint/2010/main" val="46958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432000" y="1302271"/>
            <a:ext cx="3600000" cy="3876120"/>
          </a:xfrm>
        </p:spPr>
        <p:txBody>
          <a:bodyPr/>
          <a:lstStyle/>
          <a:p>
            <a:r>
              <a:rPr lang="en-US" dirty="0">
                <a:latin typeface="Times New Roman" panose="02020603050405020304" pitchFamily="18" charset="0"/>
                <a:cs typeface="Times New Roman" panose="02020603050405020304" pitchFamily="18" charset="0"/>
              </a:rPr>
              <a:t>Dart, paired with Google’s Flutter framework, enables cross-platform app development with native-like performance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Its Just-in-Time compilation allows for fast development cycles, while Ahead-of-Time compilation ensures efficient production builds. </a:t>
            </a:r>
          </a:p>
        </p:txBody>
      </p:sp>
      <p:sp>
        <p:nvSpPr>
          <p:cNvPr id="3" name="Content Placeholder 2"/>
          <p:cNvSpPr>
            <a:spLocks noGrp="1"/>
          </p:cNvSpPr>
          <p:nvPr>
            <p:ph idx="15"/>
          </p:nvPr>
        </p:nvSpPr>
        <p:spPr>
          <a:xfrm>
            <a:off x="4311455" y="1440530"/>
            <a:ext cx="3600000" cy="3737861"/>
          </a:xfrm>
        </p:spPr>
        <p:txBody>
          <a:bodyPr/>
          <a:lstStyle/>
          <a:p>
            <a:r>
              <a:rPr lang="en-US" dirty="0">
                <a:latin typeface="Times New Roman" panose="02020603050405020304" pitchFamily="18" charset="0"/>
                <a:cs typeface="Times New Roman" panose="02020603050405020304" pitchFamily="18" charset="0"/>
              </a:rPr>
              <a:t>React Native leverages JavaScript to build cross-platform mobile apps with a single codebase. Its component-based architecture and hot reloading feature accelerate development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Popular apps like Facebook and Instagram use React Native for their ability to deliver native-like performance and seamless user experiences a cross platforms.</a:t>
            </a:r>
          </a:p>
          <a:p>
            <a:endParaRPr lang="en-US" dirty="0"/>
          </a:p>
        </p:txBody>
      </p:sp>
      <p:sp>
        <p:nvSpPr>
          <p:cNvPr id="4" name="Content Placeholder 3"/>
          <p:cNvSpPr>
            <a:spLocks noGrp="1"/>
          </p:cNvSpPr>
          <p:nvPr>
            <p:ph idx="16"/>
          </p:nvPr>
        </p:nvSpPr>
        <p:spPr>
          <a:xfrm>
            <a:off x="8190910" y="1418097"/>
            <a:ext cx="3600000" cy="3760294"/>
          </a:xfrm>
        </p:spPr>
        <p:txBody>
          <a:bodyPr/>
          <a:lstStyle/>
          <a:p>
            <a:r>
              <a:rPr lang="en-US" dirty="0">
                <a:latin typeface="Times New Roman" panose="02020603050405020304" pitchFamily="18" charset="0"/>
                <a:cs typeface="Times New Roman" panose="02020603050405020304" pitchFamily="18" charset="0"/>
              </a:rPr>
              <a:t>Allows developers to build native Android, iOS, and Windows apps with a shared codebase.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strong integration with Visual Studio and access to native APIs ensure high performance and platform-specific functionalities. Apps like UPS and Alaska Airlines rely on </a:t>
            </a:r>
            <a:r>
              <a:rPr lang="en-US" dirty="0" err="1">
                <a:latin typeface="Times New Roman" panose="02020603050405020304" pitchFamily="18" charset="0"/>
                <a:cs typeface="Times New Roman" panose="02020603050405020304" pitchFamily="18" charset="0"/>
              </a:rPr>
              <a:t>Xamarin</a:t>
            </a:r>
            <a:r>
              <a:rPr lang="en-US" dirty="0">
                <a:latin typeface="Times New Roman" panose="02020603050405020304" pitchFamily="18" charset="0"/>
                <a:cs typeface="Times New Roman" panose="02020603050405020304" pitchFamily="18" charset="0"/>
              </a:rPr>
              <a:t> for its code-sharing capabilities and native user experiences.</a:t>
            </a:r>
          </a:p>
          <a:p>
            <a:endParaRPr lang="en-US" dirty="0"/>
          </a:p>
        </p:txBody>
      </p:sp>
      <p:sp>
        <p:nvSpPr>
          <p:cNvPr id="6" name="Content Placeholder 5"/>
          <p:cNvSpPr>
            <a:spLocks noGrp="1"/>
          </p:cNvSpPr>
          <p:nvPr>
            <p:ph idx="1"/>
          </p:nvPr>
        </p:nvSpPr>
        <p:spPr>
          <a:xfrm>
            <a:off x="432000" y="698097"/>
            <a:ext cx="3600000" cy="720000"/>
          </a:xfrm>
        </p:spPr>
        <p:txBody>
          <a:bodyPr/>
          <a:lstStyle/>
          <a:p>
            <a:r>
              <a:rPr lang="en-US" sz="2800" dirty="0">
                <a:latin typeface="Times New Roman" panose="02020603050405020304" pitchFamily="18" charset="0"/>
                <a:cs typeface="Times New Roman" panose="02020603050405020304" pitchFamily="18" charset="0"/>
              </a:rPr>
              <a:t>Dart</a:t>
            </a:r>
            <a:r>
              <a:rPr lang="en-US" dirty="0"/>
              <a:t> </a:t>
            </a:r>
          </a:p>
        </p:txBody>
      </p:sp>
      <p:sp>
        <p:nvSpPr>
          <p:cNvPr id="7" name="Slide Number Placeholder 6"/>
          <p:cNvSpPr>
            <a:spLocks noGrp="1"/>
          </p:cNvSpPr>
          <p:nvPr>
            <p:ph type="sldNum" sz="quarter" idx="11"/>
          </p:nvPr>
        </p:nvSpPr>
        <p:spPr/>
        <p:txBody>
          <a:bodyPr/>
          <a:lstStyle/>
          <a:p>
            <a:fld id="{4B73C415-D670-4716-A5EC-CC4D52CA2BAC}" type="slidenum">
              <a:rPr lang="en-US" noProof="0" smtClean="0"/>
              <a:pPr/>
              <a:t>7</a:t>
            </a:fld>
            <a:endParaRPr lang="en-US" noProof="0" dirty="0"/>
          </a:p>
        </p:txBody>
      </p:sp>
      <p:sp>
        <p:nvSpPr>
          <p:cNvPr id="8" name="Content Placeholder 7"/>
          <p:cNvSpPr>
            <a:spLocks noGrp="1"/>
          </p:cNvSpPr>
          <p:nvPr>
            <p:ph idx="12"/>
          </p:nvPr>
        </p:nvSpPr>
        <p:spPr>
          <a:xfrm>
            <a:off x="4311455" y="698097"/>
            <a:ext cx="3600000" cy="720000"/>
          </a:xfrm>
        </p:spPr>
        <p:txBody>
          <a:bodyPr/>
          <a:lstStyle/>
          <a:p>
            <a:r>
              <a:rPr lang="en-US" sz="2800" dirty="0">
                <a:latin typeface="Times New Roman" panose="02020603050405020304" pitchFamily="18" charset="0"/>
                <a:cs typeface="Times New Roman" panose="02020603050405020304" pitchFamily="18" charset="0"/>
              </a:rPr>
              <a:t>JavaScript</a:t>
            </a:r>
          </a:p>
        </p:txBody>
      </p:sp>
      <p:sp>
        <p:nvSpPr>
          <p:cNvPr id="9" name="Content Placeholder 8"/>
          <p:cNvSpPr>
            <a:spLocks noGrp="1"/>
          </p:cNvSpPr>
          <p:nvPr>
            <p:ph idx="13"/>
          </p:nvPr>
        </p:nvSpPr>
        <p:spPr>
          <a:xfrm>
            <a:off x="8172000" y="720530"/>
            <a:ext cx="3600000" cy="720000"/>
          </a:xfrm>
        </p:spPr>
        <p:txBody>
          <a:bodyPr/>
          <a:lstStyle/>
          <a:p>
            <a:r>
              <a:rPr lang="en-US" sz="2800"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23959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1038392" y="1355795"/>
            <a:ext cx="3600000" cy="4077929"/>
          </a:xfrm>
        </p:spPr>
        <p:txBody>
          <a:bodyPr/>
          <a:lstStyle/>
          <a:p>
            <a:r>
              <a:rPr lang="en-US" dirty="0">
                <a:latin typeface="Times New Roman" panose="02020603050405020304" pitchFamily="18" charset="0"/>
                <a:cs typeface="Times New Roman" panose="02020603050405020304" pitchFamily="18" charset="0"/>
              </a:rPr>
              <a:t>While Swift has largely replaced Objective-C for iOS development, it remains relevant for maintaining legacy codebases.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Objective-C </a:t>
            </a:r>
            <a:r>
              <a:rPr lang="en-US" dirty="0">
                <a:latin typeface="Times New Roman" panose="02020603050405020304" pitchFamily="18" charset="0"/>
                <a:cs typeface="Times New Roman" panose="02020603050405020304" pitchFamily="18" charset="0"/>
              </a:rPr>
              <a:t>offers dynamic messaging and runtime reflection, allowing for flexible app development. Apps like Airbnb and Uber initially relied on Objective-C before transitioning to Swift.</a:t>
            </a:r>
          </a:p>
          <a:p>
            <a:endParaRPr lang="en-US" dirty="0"/>
          </a:p>
        </p:txBody>
      </p:sp>
      <p:sp>
        <p:nvSpPr>
          <p:cNvPr id="3" name="Content Placeholder 2"/>
          <p:cNvSpPr>
            <a:spLocks noGrp="1"/>
          </p:cNvSpPr>
          <p:nvPr>
            <p:ph idx="15"/>
          </p:nvPr>
        </p:nvSpPr>
        <p:spPr>
          <a:xfrm>
            <a:off x="6794943" y="1402208"/>
            <a:ext cx="3600000" cy="3994200"/>
          </a:xfrm>
        </p:spPr>
        <p:txBody>
          <a:bodyPr/>
          <a:lstStyle/>
          <a:p>
            <a:r>
              <a:rPr lang="en-US" dirty="0">
                <a:latin typeface="Times New Roman" panose="02020603050405020304" pitchFamily="18" charset="0"/>
                <a:cs typeface="Times New Roman" panose="02020603050405020304" pitchFamily="18" charset="0"/>
              </a:rPr>
              <a:t>Python’s simplicity and versatility extend to mobile app development, particularly with frameworks like </a:t>
            </a:r>
            <a:r>
              <a:rPr lang="en-US" dirty="0" err="1">
                <a:latin typeface="Times New Roman" panose="02020603050405020304" pitchFamily="18" charset="0"/>
                <a:cs typeface="Times New Roman" panose="02020603050405020304" pitchFamily="18" charset="0"/>
              </a:rPr>
              <a:t>Kivy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BeeWare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readable syntax and extensive libraries facilitate rapid prototyping and development. Apps like Instagram and Dropbox use Python for backend services and automation tasks, showcasing its flexibility beyond mobile development.</a:t>
            </a:r>
          </a:p>
          <a:p>
            <a:endParaRPr lang="en-US" dirty="0"/>
          </a:p>
        </p:txBody>
      </p:sp>
      <p:sp>
        <p:nvSpPr>
          <p:cNvPr id="6" name="Content Placeholder 5"/>
          <p:cNvSpPr>
            <a:spLocks noGrp="1"/>
          </p:cNvSpPr>
          <p:nvPr>
            <p:ph idx="1"/>
          </p:nvPr>
        </p:nvSpPr>
        <p:spPr>
          <a:xfrm>
            <a:off x="1038392" y="635795"/>
            <a:ext cx="3600000" cy="720000"/>
          </a:xfrm>
        </p:spPr>
        <p:txBody>
          <a:bodyPr/>
          <a:lstStyle/>
          <a:p>
            <a:r>
              <a:rPr lang="en-US" sz="2800" dirty="0">
                <a:latin typeface="Times New Roman" panose="02020603050405020304" pitchFamily="18" charset="0"/>
                <a:cs typeface="Times New Roman" panose="02020603050405020304" pitchFamily="18" charset="0"/>
              </a:rPr>
              <a:t>Objective-C</a:t>
            </a:r>
          </a:p>
        </p:txBody>
      </p:sp>
      <p:sp>
        <p:nvSpPr>
          <p:cNvPr id="7" name="Slide Number Placeholder 6"/>
          <p:cNvSpPr>
            <a:spLocks noGrp="1"/>
          </p:cNvSpPr>
          <p:nvPr>
            <p:ph type="sldNum" sz="quarter" idx="11"/>
          </p:nvPr>
        </p:nvSpPr>
        <p:spPr/>
        <p:txBody>
          <a:bodyPr/>
          <a:lstStyle/>
          <a:p>
            <a:fld id="{4B73C415-D670-4716-A5EC-CC4D52CA2BAC}" type="slidenum">
              <a:rPr lang="en-US" noProof="0" smtClean="0"/>
              <a:pPr/>
              <a:t>8</a:t>
            </a:fld>
            <a:endParaRPr lang="en-US" noProof="0" dirty="0"/>
          </a:p>
        </p:txBody>
      </p:sp>
      <p:sp>
        <p:nvSpPr>
          <p:cNvPr id="8" name="Content Placeholder 7"/>
          <p:cNvSpPr>
            <a:spLocks noGrp="1"/>
          </p:cNvSpPr>
          <p:nvPr>
            <p:ph idx="12"/>
          </p:nvPr>
        </p:nvSpPr>
        <p:spPr>
          <a:xfrm>
            <a:off x="6794943" y="640344"/>
            <a:ext cx="3600000" cy="720000"/>
          </a:xfrm>
        </p:spPr>
        <p:txBody>
          <a:bodyPr/>
          <a:lstStyle/>
          <a:p>
            <a:r>
              <a:rPr lang="en-US" sz="2800" dirty="0">
                <a:latin typeface="Times New Roman" panose="02020603050405020304" pitchFamily="18" charset="0"/>
                <a:cs typeface="Times New Roman" panose="02020603050405020304" pitchFamily="18" charset="0"/>
              </a:rPr>
              <a:t>Python</a:t>
            </a:r>
          </a:p>
        </p:txBody>
      </p:sp>
    </p:spTree>
    <p:extLst>
      <p:ext uri="{BB962C8B-B14F-4D97-AF65-F5344CB8AC3E}">
        <p14:creationId xmlns:p14="http://schemas.microsoft.com/office/powerpoint/2010/main" val="386044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2" descr="A group of people around a table having a meeting">
            <a:extLst>
              <a:ext uri="{FF2B5EF4-FFF2-40B4-BE49-F238E27FC236}">
                <a16:creationId xmlns:a16="http://schemas.microsoft.com/office/drawing/2014/main" id="{183BC1DD-FC8F-4036-B43A-743B2FF4F02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1" name="Rectangle 30">
            <a:extLst>
              <a:ext uri="{FF2B5EF4-FFF2-40B4-BE49-F238E27FC236}">
                <a16:creationId xmlns:a16="http://schemas.microsoft.com/office/drawing/2014/main" id="{F6A60A77-3CD9-2340-9CBF-AB127828C253}"/>
              </a:ext>
              <a:ext uri="{C183D7F6-B498-43B3-948B-1728B52AA6E4}">
                <adec:decorative xmlns:adec="http://schemas.microsoft.com/office/drawing/2017/decorative" xmlns="" val="1"/>
              </a:ext>
            </a:extLst>
          </p:cNvPr>
          <p:cNvSpPr/>
          <p:nvPr/>
        </p:nvSpPr>
        <p:spPr>
          <a:xfrm>
            <a:off x="12000" y="0"/>
            <a:ext cx="11760000" cy="6365363"/>
          </a:xfrm>
          <a:prstGeom prst="rect">
            <a:avLst/>
          </a:prstGeom>
          <a:gradFill>
            <a:gsLst>
              <a:gs pos="36000">
                <a:schemeClr val="tx1">
                  <a:alpha val="4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xmlns=""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xmlns="" val="1"/>
              </a:ext>
            </a:extLst>
          </p:cNvPr>
          <p:cNvCxnSpPr>
            <a:cxnSpLocks/>
          </p:cNvCxnSpPr>
          <p:nvPr/>
        </p:nvCxnSpPr>
        <p:spPr bwMode="gray">
          <a:xfrm>
            <a:off x="3010042" y="6253213"/>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9</a:t>
            </a:fld>
            <a:endParaRPr lang="en-US" dirty="0"/>
          </a:p>
        </p:txBody>
      </p:sp>
      <p:sp>
        <p:nvSpPr>
          <p:cNvPr id="20" name="Rectangle 19"/>
          <p:cNvSpPr/>
          <p:nvPr/>
        </p:nvSpPr>
        <p:spPr>
          <a:xfrm>
            <a:off x="543339" y="141223"/>
            <a:ext cx="10848204" cy="5460406"/>
          </a:xfrm>
          <a:prstGeom prst="rect">
            <a:avLst/>
          </a:prstGeom>
        </p:spPr>
        <p:txBody>
          <a:bodyPr wrap="square">
            <a:spAutoFit/>
          </a:bodyPr>
          <a:lstStyle/>
          <a:p>
            <a:pPr algn="ctr">
              <a:lnSpc>
                <a:spcPct val="107000"/>
              </a:lnSpc>
              <a:spcBef>
                <a:spcPts val="200"/>
              </a:spcBef>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Choosing the Right Language:</a:t>
            </a:r>
          </a:p>
          <a:p>
            <a:pPr>
              <a:lnSpc>
                <a:spcPct val="107000"/>
              </a:lnSpc>
              <a:spcAft>
                <a:spcPts val="800"/>
              </a:spcAft>
            </a:pPr>
            <a:r>
              <a:rPr lang="en-US"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It is essential to prioritize versatility, platform compatibility, performance, and security. </a:t>
            </a:r>
          </a:p>
          <a:p>
            <a:pPr marL="342900" marR="0" lvl="0" indent="-342900">
              <a:lnSpc>
                <a:spcPct val="107000"/>
              </a:lnSpc>
              <a:spcBef>
                <a:spcPts val="0"/>
              </a:spcBef>
              <a:spcAft>
                <a:spcPts val="0"/>
              </a:spcAft>
              <a:buFont typeface="Calibri" panose="020F050202020403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Python stands out for its adaptability.</a:t>
            </a:r>
          </a:p>
          <a:p>
            <a:pPr marL="342900" marR="0" lvl="0" indent="-342900">
              <a:lnSpc>
                <a:spcPct val="107000"/>
              </a:lnSpc>
              <a:spcBef>
                <a:spcPts val="0"/>
              </a:spcBef>
              <a:spcAft>
                <a:spcPts val="0"/>
              </a:spcAft>
              <a:buFont typeface="Calibri" panose="020F050202020403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gains ground for Android app development over Java.</a:t>
            </a:r>
          </a:p>
          <a:p>
            <a:pPr marL="342900" marR="0" lvl="0" indent="-342900">
              <a:lnSpc>
                <a:spcPct val="107000"/>
              </a:lnSpc>
              <a:spcBef>
                <a:spcPts val="0"/>
              </a:spcBef>
              <a:spcAft>
                <a:spcPts val="0"/>
              </a:spcAft>
              <a:buFont typeface="Calibri" panose="020F050202020403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JavaScript excels in creating both websites and mobile apps. </a:t>
            </a:r>
          </a:p>
          <a:p>
            <a:pPr marL="342900" marR="0" lvl="0" indent="-342900">
              <a:lnSpc>
                <a:spcPct val="107000"/>
              </a:lnSpc>
              <a:spcBef>
                <a:spcPts val="0"/>
              </a:spcBef>
              <a:spcAft>
                <a:spcPts val="0"/>
              </a:spcAft>
              <a:buFont typeface="Calibri" panose="020F050202020403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Swift remains the go-to choice for iOS app development</a:t>
            </a:r>
          </a:p>
          <a:p>
            <a:pPr marL="342900" marR="0" lvl="0" indent="-342900">
              <a:lnSpc>
                <a:spcPct val="107000"/>
              </a:lnSpc>
              <a:spcBef>
                <a:spcPts val="0"/>
              </a:spcBef>
              <a:spcAft>
                <a:spcPts val="0"/>
              </a:spcAft>
              <a:buFont typeface="Calibri" panose="020F050202020403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Java remains strong for cross-platform and corporate applications.</a:t>
            </a:r>
          </a:p>
          <a:p>
            <a:pPr marL="342900" marR="0" lvl="0" indent="-342900">
              <a:lnSpc>
                <a:spcPct val="107000"/>
              </a:lnSpc>
              <a:spcBef>
                <a:spcPts val="0"/>
              </a:spcBef>
              <a:spcAft>
                <a:spcPts val="800"/>
              </a:spcAft>
              <a:buFont typeface="Calibri" panose="020F050202020403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Rust emerges as a formidable option for its combination of performance and security.</a:t>
            </a:r>
          </a:p>
          <a:p>
            <a:pPr algn="ctr">
              <a:lnSpc>
                <a:spcPct val="107000"/>
              </a:lnSpc>
              <a:spcBef>
                <a:spcPts val="200"/>
              </a:spcBef>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Conclusion:</a:t>
            </a:r>
          </a:p>
          <a:p>
            <a:pPr>
              <a:lnSpc>
                <a:spcPct val="107000"/>
              </a:lnSpc>
              <a:spcAft>
                <a:spcPts val="80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There's no one-size-fits-all solution. By understanding the strengths and weaknesses of each language and its suitability for your project requirements, you can make an informed decision that optimizes development time, cost, and user experience.</a:t>
            </a:r>
          </a:p>
        </p:txBody>
      </p:sp>
    </p:spTree>
    <p:extLst>
      <p:ext uri="{BB962C8B-B14F-4D97-AF65-F5344CB8AC3E}">
        <p14:creationId xmlns:p14="http://schemas.microsoft.com/office/powerpoint/2010/main" val="3286716083"/>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0BFDF-D948-4F4A-854E-477525F57792}">
  <ds:schemaRefs>
    <ds:schemaRef ds:uri="http://purl.org/dc/dcmitype/"/>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16c05727-aa75-4e4a-9b5f-8a80a1165891"/>
    <ds:schemaRef ds:uri="71af3243-3dd4-4a8d-8c0d-dd76da1f02a5"/>
    <ds:schemaRef ds:uri="http://purl.org/dc/terms/"/>
  </ds:schemaRefs>
</ds:datastoreItem>
</file>

<file path=customXml/itemProps3.xml><?xml version="1.0" encoding="utf-8"?>
<ds:datastoreItem xmlns:ds="http://schemas.openxmlformats.org/officeDocument/2006/customXml" ds:itemID="{56E3E58C-5E8A-4781-9921-C2B23BC09E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1338</Words>
  <Application>Microsoft Office PowerPoint</Application>
  <PresentationFormat>Widescreen</PresentationFormat>
  <Paragraphs>229</Paragraphs>
  <Slides>26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Algerian</vt:lpstr>
      <vt:lpstr>Arial</vt:lpstr>
      <vt:lpstr>Arial Black</vt:lpstr>
      <vt:lpstr>Arial Rounded MT Bold</vt:lpstr>
      <vt:lpstr>Calibri</vt:lpstr>
      <vt:lpstr>Gill Sans</vt:lpstr>
      <vt:lpstr>Helvetica Light</vt:lpstr>
      <vt:lpstr>Tahoma</vt:lpstr>
      <vt:lpstr>Times New Roman</vt:lpstr>
      <vt:lpstr>Office Theme</vt:lpstr>
      <vt:lpstr>CEF 440 INTERNET PROGRAMMING (J2EE) AND MOBILE PROGRAMMING   task 1</vt:lpstr>
      <vt:lpstr>Group  15</vt:lpstr>
      <vt:lpstr>1. Review and compare the major types of mobile apps and their differences </vt:lpstr>
      <vt:lpstr>Comparison</vt:lpstr>
      <vt:lpstr>Choosing the Right Option:  Native Apps: Ideal for complex apps requiring full device functionality and top-notch UX ( games, photo editing).  PWAs: Great for simpler apps, news outlets, or when you need a fast and cost-effective solution with offline capabilities.  Hybrid Apps: A good option if you need an app for both iOS and Android with a balance between development speed and features. </vt:lpstr>
      <vt:lpstr>2. Reviewing and Comparing Mobile App Programming Languages</vt:lpstr>
      <vt:lpstr>PowerPoint Presentation</vt:lpstr>
      <vt:lpstr>PowerPoint Presentation</vt:lpstr>
      <vt:lpstr>PowerPoint Presentation</vt:lpstr>
      <vt:lpstr>3. Review and compare mobile app development frameworks by comparing their key features and where they can be used. </vt:lpstr>
      <vt:lpstr>PowerPoint Presentation</vt:lpstr>
      <vt:lpstr>Choosing the Ideal Framework: </vt:lpstr>
      <vt:lpstr>28</vt:lpstr>
      <vt:lpstr>PowerPoint Presentation</vt:lpstr>
      <vt:lpstr>b. MVP (Model-View-Presenter): </vt:lpstr>
      <vt:lpstr>c. Model-View-ViewModel (MVVM): </vt:lpstr>
      <vt:lpstr>Other Important Patterns:  - Singleton: Ensures one instance of a class (cautious use).  - Adapter: Makes incompatible interfaces work together.  - VIPER (New): Strict separation of concerns with five layers (View, Interactor, Presenter, Entity, Router).  </vt:lpstr>
      <vt:lpstr>PowerPoint Presentation</vt:lpstr>
      <vt:lpstr>PowerPoint Presentation</vt:lpstr>
      <vt:lpstr> 1. Define App Idea &amp; Purpose: Identify the problem your app solves and its business goals.  2. Gather &amp; Align App &amp; Business Objectives: Identify stakeholders, define goals, and document requirements.  3. Run Market &amp; Competitor Analysis: Understand user needs and competitor strengths/weaknesses.  4. Determine User Persona Scenarios: Create a profile of your ideal user.   </vt:lpstr>
      <vt:lpstr>PowerPoint Presentation</vt:lpstr>
      <vt:lpstr>PowerPoint Presentation</vt:lpstr>
      <vt:lpstr>PowerPoint Presentation</vt:lpstr>
      <vt:lpstr>PowerPoint Presentation</vt:lpstr>
      <vt:lpstr>28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2024-04-01T07:30:42Z</dcterms:created>
  <dcterms:modified xsi:type="dcterms:W3CDTF">2024-04-01T21:18:15Z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