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19" r:id="rId1"/>
  </p:sldMasterIdLst>
  <p:notesMasterIdLst>
    <p:notesMasterId r:id="rId17"/>
  </p:notesMasterIdLst>
  <p:sldIdLst>
    <p:sldId id="256" r:id="rId2"/>
    <p:sldId id="257" r:id="rId3"/>
    <p:sldId id="258" r:id="rId4"/>
    <p:sldId id="259" r:id="rId5"/>
    <p:sldId id="260" r:id="rId6"/>
    <p:sldId id="261" r:id="rId7"/>
    <p:sldId id="262" r:id="rId8"/>
    <p:sldId id="272" r:id="rId9"/>
    <p:sldId id="271" r:id="rId10"/>
    <p:sldId id="264" r:id="rId11"/>
    <p:sldId id="265" r:id="rId12"/>
    <p:sldId id="266" r:id="rId13"/>
    <p:sldId id="267" r:id="rId14"/>
    <p:sldId id="268"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Rockwell" panose="02060603020205020403" pitchFamily="18" charset="0"/>
      <p:regular r:id="rId22"/>
      <p:bold r:id="rId23"/>
      <p:italic r:id="rId24"/>
      <p:boldItalic r:id="rId25"/>
    </p:embeddedFont>
    <p:embeddedFont>
      <p:font typeface="Rockwell Condensed" panose="02060603050405020104" pitchFamily="18" charset="0"/>
      <p:regular r:id="rId26"/>
      <p:bold r:id="rId27"/>
    </p:embeddedFont>
    <p:embeddedFont>
      <p:font typeface="Spectral" panose="020B060402020202020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110" d="100"/>
          <a:sy n="110" d="100"/>
        </p:scale>
        <p:origin x="61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kool Kumar" userId="62980eca9d08976e" providerId="LiveId" clId="{573835B0-0072-4CE1-8FAD-39E155CB4F92}"/>
    <pc:docChg chg="undo custSel addSld modSld">
      <pc:chgData name="Anukool Kumar" userId="62980eca9d08976e" providerId="LiveId" clId="{573835B0-0072-4CE1-8FAD-39E155CB4F92}" dt="2021-11-10T16:36:50.530" v="146"/>
      <pc:docMkLst>
        <pc:docMk/>
      </pc:docMkLst>
      <pc:sldChg chg="modSp mod">
        <pc:chgData name="Anukool Kumar" userId="62980eca9d08976e" providerId="LiveId" clId="{573835B0-0072-4CE1-8FAD-39E155CB4F92}" dt="2021-11-10T16:36:50.530" v="146"/>
        <pc:sldMkLst>
          <pc:docMk/>
          <pc:sldMk cId="0" sldId="267"/>
        </pc:sldMkLst>
        <pc:spChg chg="mod">
          <ac:chgData name="Anukool Kumar" userId="62980eca9d08976e" providerId="LiveId" clId="{573835B0-0072-4CE1-8FAD-39E155CB4F92}" dt="2021-11-10T16:36:50.530" v="146"/>
          <ac:spMkLst>
            <pc:docMk/>
            <pc:sldMk cId="0" sldId="267"/>
            <ac:spMk id="198" creationId="{00000000-0000-0000-0000-000000000000}"/>
          </ac:spMkLst>
        </pc:spChg>
      </pc:sldChg>
      <pc:sldChg chg="modSp new mod">
        <pc:chgData name="Anukool Kumar" userId="62980eca9d08976e" providerId="LiveId" clId="{573835B0-0072-4CE1-8FAD-39E155CB4F92}" dt="2021-11-10T15:40:04.529" v="142" actId="20577"/>
        <pc:sldMkLst>
          <pc:docMk/>
          <pc:sldMk cId="1337804807" sldId="271"/>
        </pc:sldMkLst>
        <pc:spChg chg="mod">
          <ac:chgData name="Anukool Kumar" userId="62980eca9d08976e" providerId="LiveId" clId="{573835B0-0072-4CE1-8FAD-39E155CB4F92}" dt="2021-11-10T15:40:04.529" v="142" actId="20577"/>
          <ac:spMkLst>
            <pc:docMk/>
            <pc:sldMk cId="1337804807" sldId="271"/>
            <ac:spMk id="2" creationId="{C723F567-A009-44DC-8744-864E733E5595}"/>
          </ac:spMkLst>
        </pc:spChg>
        <pc:spChg chg="mod">
          <ac:chgData name="Anukool Kumar" userId="62980eca9d08976e" providerId="LiveId" clId="{573835B0-0072-4CE1-8FAD-39E155CB4F92}" dt="2021-11-10T15:39:54.458" v="129" actId="20577"/>
          <ac:spMkLst>
            <pc:docMk/>
            <pc:sldMk cId="1337804807" sldId="271"/>
            <ac:spMk id="3" creationId="{11F0ACFE-E0BE-4BBE-8CB3-B7333104D2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cf3fa192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cf3fa192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cf3fa192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fcf3fa19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cf3fa192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cf3fa192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cf3fa19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cf3fa19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f3fa192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f3fa19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f3fa192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f3fa192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cf3fa192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cf3fa192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cf3fa192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cf3fa192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cf3fa192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cf3fa192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cf3fa192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cf3fa192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cf3fa19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cf3fa19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6582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1679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014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553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1248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3851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89870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45891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48659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137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04402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11/11/2021</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0998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B61BEF0D-F0BB-DE4B-95CE-6DB70DBA9567}" type="datetimeFigureOut">
              <a:rPr lang="en-US" smtClean="0"/>
              <a:pPr/>
              <a:t>11/11/2021</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8404134"/>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Lst>
  <mc:AlternateContent xmlns:mc="http://schemas.openxmlformats.org/markup-compatibility/2006" xmlns:p14="http://schemas.microsoft.com/office/powerpoint/2010/main">
    <mc:Choice Requires="p14">
      <p:transition spd="slow" p14:dur="18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dirty="0">
                <a:latin typeface="Spectral"/>
                <a:ea typeface="Spectral"/>
                <a:cs typeface="Spectral"/>
                <a:sym typeface="Spectral"/>
              </a:rPr>
              <a:t>Airline Management System</a:t>
            </a:r>
            <a:endParaRPr sz="4800" dirty="0">
              <a:latin typeface="Spectral"/>
              <a:ea typeface="Spectral"/>
              <a:cs typeface="Spectral"/>
              <a:sym typeface="Spectral"/>
            </a:endParaRPr>
          </a:p>
        </p:txBody>
      </p:sp>
      <p:sp>
        <p:nvSpPr>
          <p:cNvPr id="129" name="Google Shape;129;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dirty="0"/>
              <a:t>By: </a:t>
            </a:r>
            <a:r>
              <a:rPr lang="en" sz="2200" b="1" dirty="0"/>
              <a:t>Naveed</a:t>
            </a:r>
            <a:r>
              <a:rPr lang="en" sz="2200" dirty="0"/>
              <a:t>, </a:t>
            </a:r>
            <a:r>
              <a:rPr lang="en" sz="2200" b="1" dirty="0"/>
              <a:t>Arunim</a:t>
            </a:r>
            <a:r>
              <a:rPr lang="en" sz="2200" dirty="0"/>
              <a:t>, </a:t>
            </a:r>
            <a:r>
              <a:rPr lang="en" sz="2200" b="1" dirty="0"/>
              <a:t>Sahil</a:t>
            </a:r>
            <a:r>
              <a:rPr lang="en" sz="2200" dirty="0"/>
              <a:t>, </a:t>
            </a:r>
            <a:r>
              <a:rPr lang="en" sz="2200" b="1" dirty="0"/>
              <a:t>Anukool </a:t>
            </a:r>
            <a:r>
              <a:rPr lang="en" sz="2200" dirty="0"/>
              <a:t>and </a:t>
            </a:r>
            <a:r>
              <a:rPr lang="en" sz="2200" b="1" dirty="0"/>
              <a:t>Karthik</a:t>
            </a:r>
            <a:endParaRPr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properties that were used</a:t>
            </a:r>
            <a:endParaRPr/>
          </a:p>
        </p:txBody>
      </p:sp>
      <p:sp>
        <p:nvSpPr>
          <p:cNvPr id="180" name="Google Shape;180;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Java awt.swing; package - for the user interface</a:t>
            </a:r>
            <a:endParaRPr dirty="0"/>
          </a:p>
          <a:p>
            <a:pPr marL="457200" lvl="0" indent="-311150" algn="l" rtl="0">
              <a:spcBef>
                <a:spcPts val="0"/>
              </a:spcBef>
              <a:spcAft>
                <a:spcPts val="0"/>
              </a:spcAft>
              <a:buSzPts val="1300"/>
              <a:buAutoNum type="arabicPeriod"/>
            </a:pPr>
            <a:r>
              <a:rPr lang="en" dirty="0"/>
              <a:t>JDBC - linker to database</a:t>
            </a:r>
            <a:endParaRPr dirty="0"/>
          </a:p>
          <a:p>
            <a:pPr marL="457200" lvl="0" indent="-311150" algn="l" rtl="0">
              <a:spcBef>
                <a:spcPts val="0"/>
              </a:spcBef>
              <a:spcAft>
                <a:spcPts val="0"/>
              </a:spcAft>
              <a:buSzPts val="1300"/>
              <a:buAutoNum type="arabicPeriod"/>
            </a:pPr>
            <a:r>
              <a:rPr lang="en" dirty="0"/>
              <a:t>SQL database software to manage data</a:t>
            </a:r>
            <a:endParaRPr dirty="0"/>
          </a:p>
          <a:p>
            <a:pPr marL="457200" lvl="0" indent="-311150" algn="l" rtl="0">
              <a:spcBef>
                <a:spcPts val="0"/>
              </a:spcBef>
              <a:spcAft>
                <a:spcPts val="0"/>
              </a:spcAft>
              <a:buSzPts val="1300"/>
              <a:buAutoNum type="arabicPeriod"/>
            </a:pPr>
            <a:r>
              <a:rPr lang="en" dirty="0"/>
              <a:t>Java object oriented methodology (inheritance, abstraction, encapsulation)</a:t>
            </a:r>
            <a:endParaRPr dirty="0"/>
          </a:p>
          <a:p>
            <a:pPr marL="45720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 world applications of our project</a:t>
            </a:r>
            <a:endParaRPr/>
          </a:p>
        </p:txBody>
      </p:sp>
      <p:sp>
        <p:nvSpPr>
          <p:cNvPr id="186" name="Google Shape;186;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marR="0" lvl="0" indent="0" algn="l" rtl="0">
              <a:lnSpc>
                <a:spcPct val="115000"/>
              </a:lnSpc>
              <a:spcBef>
                <a:spcPts val="0"/>
              </a:spcBef>
              <a:spcAft>
                <a:spcPts val="1200"/>
              </a:spcAft>
              <a:buNone/>
            </a:pPr>
            <a:r>
              <a:rPr lang="en"/>
              <a:t>Airline management systems (AMS) are systems that allow an airline to sell their inventory (seats). It contains information on schedules and fares and contains a database of reservations (or passenger name records) and of tickets issued (if applicable). AMS’ are part of passenger service systems (PSS), which are applications supporting the direct contact with the passenger.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Possible improvements in the future</a:t>
            </a:r>
            <a:endParaRPr/>
          </a:p>
          <a:p>
            <a:pPr marL="0" lvl="0" indent="0" algn="l" rtl="0">
              <a:spcBef>
                <a:spcPts val="0"/>
              </a:spcBef>
              <a:spcAft>
                <a:spcPts val="0"/>
              </a:spcAft>
              <a:buNone/>
            </a:pPr>
            <a:endParaRPr/>
          </a:p>
        </p:txBody>
      </p:sp>
      <p:sp>
        <p:nvSpPr>
          <p:cNvPr id="192" name="Google Shape;192;p2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We can further improve our project by hosting it online and thus make it scalable and enable any user to download and use the software.</a:t>
            </a:r>
            <a:endParaRPr dirty="0"/>
          </a:p>
          <a:p>
            <a:pPr marL="457200" lvl="0" indent="-311150" algn="l" rtl="0">
              <a:spcBef>
                <a:spcPts val="0"/>
              </a:spcBef>
              <a:spcAft>
                <a:spcPts val="0"/>
              </a:spcAft>
              <a:buSzPts val="1300"/>
              <a:buChar char="➢"/>
            </a:pPr>
            <a:r>
              <a:rPr lang="en" dirty="0"/>
              <a:t>There is also scope for improvement in the user experience in terms of GUI.</a:t>
            </a:r>
            <a:endParaRPr dirty="0"/>
          </a:p>
          <a:p>
            <a:pPr marL="457200" lvl="0" indent="-311150" algn="l" rtl="0">
              <a:spcBef>
                <a:spcPts val="0"/>
              </a:spcBef>
              <a:spcAft>
                <a:spcPts val="0"/>
              </a:spcAft>
              <a:buSzPts val="1300"/>
              <a:buChar char="➢"/>
            </a:pPr>
            <a:r>
              <a:rPr lang="en" dirty="0"/>
              <a:t>We can also centralize the database by hosting it on a cloud platform, firebase or any other such platform. Any changes in data (reservations / cancellations) on individual systems will be reflected in the database.</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561109" y="359955"/>
            <a:ext cx="7180016"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Contribution of Members : </a:t>
            </a:r>
            <a:endParaRPr dirty="0"/>
          </a:p>
        </p:txBody>
      </p:sp>
      <p:sp>
        <p:nvSpPr>
          <p:cNvPr id="198" name="Google Shape;198;p24"/>
          <p:cNvSpPr txBox="1">
            <a:spLocks noGrp="1"/>
          </p:cNvSpPr>
          <p:nvPr>
            <p:ph type="body" idx="1"/>
          </p:nvPr>
        </p:nvSpPr>
        <p:spPr>
          <a:xfrm>
            <a:off x="561109" y="1517072"/>
            <a:ext cx="8194916" cy="335652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Karthik - </a:t>
            </a:r>
            <a:r>
              <a:rPr lang="en" b="1" dirty="0"/>
              <a:t> Reservation, Collection &amp; Warning</a:t>
            </a:r>
            <a:endParaRPr b="1" dirty="0"/>
          </a:p>
          <a:p>
            <a:pPr marL="0" lvl="0" indent="0" algn="l" rtl="0">
              <a:spcBef>
                <a:spcPts val="1200"/>
              </a:spcBef>
              <a:spcAft>
                <a:spcPts val="0"/>
              </a:spcAft>
              <a:buNone/>
            </a:pPr>
            <a:r>
              <a:rPr lang="en" dirty="0"/>
              <a:t>Arunim- </a:t>
            </a:r>
            <a:r>
              <a:rPr lang="en" b="1" dirty="0"/>
              <a:t>Login, MessageBox &amp; Confirmed</a:t>
            </a:r>
            <a:endParaRPr b="1" dirty="0"/>
          </a:p>
          <a:p>
            <a:pPr marL="0" lvl="0" indent="0" algn="l" rtl="0">
              <a:spcBef>
                <a:spcPts val="1200"/>
              </a:spcBef>
              <a:spcAft>
                <a:spcPts val="0"/>
              </a:spcAft>
              <a:buNone/>
            </a:pPr>
            <a:r>
              <a:rPr lang="en" dirty="0"/>
              <a:t>Naveed - </a:t>
            </a:r>
            <a:r>
              <a:rPr lang="en" b="1" dirty="0"/>
              <a:t>Check &amp; Cancellation</a:t>
            </a:r>
            <a:endParaRPr b="1" dirty="0"/>
          </a:p>
          <a:p>
            <a:pPr marL="0" lvl="0" indent="0" algn="l" rtl="0">
              <a:spcBef>
                <a:spcPts val="1200"/>
              </a:spcBef>
              <a:spcAft>
                <a:spcPts val="0"/>
              </a:spcAft>
              <a:buNone/>
            </a:pPr>
            <a:r>
              <a:rPr lang="en" dirty="0"/>
              <a:t>Sahil - </a:t>
            </a:r>
            <a:r>
              <a:rPr lang="en" b="1" dirty="0"/>
              <a:t>Create &amp; Project</a:t>
            </a:r>
            <a:endParaRPr b="1" dirty="0"/>
          </a:p>
          <a:p>
            <a:pPr marL="0" lvl="0" indent="0" algn="l" rtl="0">
              <a:spcBef>
                <a:spcPts val="1200"/>
              </a:spcBef>
              <a:spcAft>
                <a:spcPts val="0"/>
              </a:spcAft>
              <a:buNone/>
            </a:pPr>
            <a:r>
              <a:rPr lang="en" dirty="0"/>
              <a:t>Anukool - </a:t>
            </a:r>
            <a:r>
              <a:rPr lang="en" b="1" dirty="0"/>
              <a:t>Main menu, Change &amp;  Waiting</a:t>
            </a:r>
            <a:endParaRPr b="1" dirty="0"/>
          </a:p>
          <a:p>
            <a:pPr marL="0" lvl="0" indent="0" algn="l" rtl="0">
              <a:spcBef>
                <a:spcPts val="1200"/>
              </a:spcBef>
              <a:spcAft>
                <a:spcPts val="0"/>
              </a:spcAft>
              <a:buNone/>
            </a:pPr>
            <a:endParaRPr b="1" dirty="0"/>
          </a:p>
          <a:p>
            <a:pPr marL="0" lvl="0" indent="0" algn="l" rtl="0">
              <a:spcBef>
                <a:spcPts val="1200"/>
              </a:spcBef>
              <a:spcAft>
                <a:spcPts val="0"/>
              </a:spcAft>
              <a:buNone/>
            </a:pPr>
            <a:r>
              <a:rPr lang="en" b="1" dirty="0"/>
              <a:t>→ (PPT is made collectively)</a:t>
            </a:r>
            <a:endParaRPr b="1"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19150" y="876141"/>
            <a:ext cx="80131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04" name="Google Shape;204;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This project has been very helpful to each one of us to learn teamwork and make a real world application-based product which has the potential to help people and make the process of ticket reservation hassle-free.</a:t>
            </a:r>
          </a:p>
          <a:p>
            <a:pPr marL="0" lvl="0" indent="0" algn="l" rtl="0">
              <a:spcBef>
                <a:spcPts val="0"/>
              </a:spcBef>
              <a:spcAft>
                <a:spcPts val="1200"/>
              </a:spcAft>
              <a:buNone/>
            </a:pPr>
            <a:r>
              <a:rPr lang="en-IN" dirty="0"/>
              <a:t>We learned many new concepts and their application through this project. We learned a new aspect of java programming which is UI designing by using Swing and database management through JDBC.</a:t>
            </a:r>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a:p>
            <a:pPr marL="0" lvl="0" indent="0" algn="ctr" rtl="0">
              <a:spcBef>
                <a:spcPts val="0"/>
              </a:spcBef>
              <a:spcAft>
                <a:spcPts val="1200"/>
              </a:spcAft>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6ED5-7CE4-4E03-96AD-F75638605684}"/>
              </a:ext>
            </a:extLst>
          </p:cNvPr>
          <p:cNvSpPr>
            <a:spLocks noGrp="1"/>
          </p:cNvSpPr>
          <p:nvPr>
            <p:ph type="title"/>
          </p:nvPr>
        </p:nvSpPr>
        <p:spPr>
          <a:xfrm>
            <a:off x="819150" y="1674668"/>
            <a:ext cx="7505700" cy="1794163"/>
          </a:xfrm>
        </p:spPr>
        <p:txBody>
          <a:bodyPr>
            <a:noAutofit/>
          </a:bodyPr>
          <a:lstStyle/>
          <a:p>
            <a:pPr marL="0" lvl="0" indent="0" algn="ctr" rtl="0">
              <a:spcBef>
                <a:spcPts val="0"/>
              </a:spcBef>
              <a:spcAft>
                <a:spcPts val="1200"/>
              </a:spcAft>
            </a:pPr>
            <a:br>
              <a:rPr lang="en-IN" sz="4000" dirty="0"/>
            </a:br>
            <a:r>
              <a:rPr lang="en-IN" sz="4000" dirty="0"/>
              <a:t>THANK  YOU</a:t>
            </a:r>
            <a:br>
              <a:rPr lang="en-IN" sz="4000" dirty="0"/>
            </a:br>
            <a:endParaRPr lang="en-IN" sz="4000" dirty="0"/>
          </a:p>
        </p:txBody>
      </p:sp>
    </p:spTree>
    <p:extLst>
      <p:ext uri="{BB962C8B-B14F-4D97-AF65-F5344CB8AC3E}">
        <p14:creationId xmlns:p14="http://schemas.microsoft.com/office/powerpoint/2010/main" val="289861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 of our project</a:t>
            </a:r>
            <a:endParaRPr dirty="0"/>
          </a:p>
        </p:txBody>
      </p:sp>
      <p:sp>
        <p:nvSpPr>
          <p:cNvPr id="135" name="Google Shape;135;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dirty="0">
                <a:solidFill>
                  <a:srgbClr val="333333"/>
                </a:solidFill>
                <a:highlight>
                  <a:srgbClr val="FFFFFF"/>
                </a:highlight>
                <a:latin typeface="Georgia"/>
                <a:ea typeface="Georgia"/>
                <a:cs typeface="Georgia"/>
                <a:sym typeface="Georgia"/>
              </a:rPr>
              <a:t>Airline management system we have developed is a solution to business and financial problems in one platform. Accessibility, ease of use and light resource dependency were the main issues of focus that were undertaken during the entire design phase of our project. The Graphical User Interface is extremely user friendly and the users can easily navigate through the platform to access its different features. The system is designed and built in such a way that it can be used to manage the airline bookings/ cancellations and can be handled by any end user scenario, that is, by customers or admins.</a:t>
            </a: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11700" y="185025"/>
            <a:ext cx="8520600" cy="43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Brief overview of our project</a:t>
            </a:r>
            <a:endParaRPr u="sng"/>
          </a:p>
        </p:txBody>
      </p:sp>
      <p:sp>
        <p:nvSpPr>
          <p:cNvPr id="141" name="Google Shape;141;p15"/>
          <p:cNvSpPr txBox="1">
            <a:spLocks noGrp="1"/>
          </p:cNvSpPr>
          <p:nvPr>
            <p:ph type="body" idx="1"/>
          </p:nvPr>
        </p:nvSpPr>
        <p:spPr>
          <a:xfrm>
            <a:off x="0" y="1116425"/>
            <a:ext cx="5868600" cy="35919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b="1">
                <a:solidFill>
                  <a:schemeClr val="accent2"/>
                </a:solidFill>
              </a:rPr>
              <a:t>Login screen : </a:t>
            </a:r>
            <a:endParaRPr b="1">
              <a:solidFill>
                <a:schemeClr val="accent2"/>
              </a:solidFill>
            </a:endParaRPr>
          </a:p>
          <a:p>
            <a:pPr marL="457200" lvl="0" indent="0" algn="l" rtl="0">
              <a:spcBef>
                <a:spcPts val="1200"/>
              </a:spcBef>
              <a:spcAft>
                <a:spcPts val="0"/>
              </a:spcAft>
              <a:buNone/>
            </a:pPr>
            <a:r>
              <a:rPr lang="en"/>
              <a:t>A simple login screen for the user to enter their username and password. </a:t>
            </a:r>
            <a:endParaRPr/>
          </a:p>
          <a:p>
            <a:pPr marL="0" lvl="0" indent="457200" algn="l" rtl="0">
              <a:spcBef>
                <a:spcPts val="1200"/>
              </a:spcBef>
              <a:spcAft>
                <a:spcPts val="0"/>
              </a:spcAft>
              <a:buNone/>
            </a:pPr>
            <a:r>
              <a:rPr lang="en"/>
              <a:t>Default username: admin</a:t>
            </a:r>
            <a:endParaRPr/>
          </a:p>
          <a:p>
            <a:pPr marL="0" lvl="0" indent="457200" algn="l" rtl="0">
              <a:spcBef>
                <a:spcPts val="1200"/>
              </a:spcBef>
              <a:spcAft>
                <a:spcPts val="0"/>
              </a:spcAft>
              <a:buNone/>
            </a:pPr>
            <a:r>
              <a:rPr lang="en"/>
              <a:t>Default password : admin</a:t>
            </a:r>
            <a:endParaRPr/>
          </a:p>
          <a:p>
            <a:pPr marL="0" lvl="0" indent="0" algn="l" rtl="0">
              <a:spcBef>
                <a:spcPts val="1200"/>
              </a:spcBef>
              <a:spcAft>
                <a:spcPts val="1200"/>
              </a:spcAft>
              <a:buNone/>
            </a:pPr>
            <a:endParaRPr/>
          </a:p>
        </p:txBody>
      </p:sp>
      <p:pic>
        <p:nvPicPr>
          <p:cNvPr id="142" name="Google Shape;142;p15"/>
          <p:cNvPicPr preferRelativeResize="0"/>
          <p:nvPr/>
        </p:nvPicPr>
        <p:blipFill>
          <a:blip r:embed="rId3">
            <a:alphaModFix/>
          </a:blip>
          <a:stretch>
            <a:fillRect/>
          </a:stretch>
        </p:blipFill>
        <p:spPr>
          <a:xfrm>
            <a:off x="5962450" y="856275"/>
            <a:ext cx="2760175" cy="2852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body" idx="1"/>
          </p:nvPr>
        </p:nvSpPr>
        <p:spPr>
          <a:xfrm>
            <a:off x="0" y="84150"/>
            <a:ext cx="6088200" cy="47748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b="1" dirty="0">
                <a:solidFill>
                  <a:schemeClr val="accent2"/>
                </a:solidFill>
              </a:rPr>
              <a:t>Main menu :</a:t>
            </a:r>
            <a:endParaRPr b="1" dirty="0">
              <a:solidFill>
                <a:schemeClr val="accent2"/>
              </a:solidFill>
            </a:endParaRPr>
          </a:p>
          <a:p>
            <a:pPr marL="457200" lvl="0" indent="0" algn="l" rtl="0">
              <a:spcBef>
                <a:spcPts val="1200"/>
              </a:spcBef>
              <a:spcAft>
                <a:spcPts val="0"/>
              </a:spcAft>
              <a:buNone/>
            </a:pPr>
            <a:r>
              <a:rPr lang="en" dirty="0"/>
              <a:t>This is the first tab that opens after the user logs in. It displays all the available features in our software.</a:t>
            </a:r>
            <a:endParaRPr b="1" dirty="0">
              <a:solidFill>
                <a:schemeClr val="accent2"/>
              </a:solidFill>
            </a:endParaRPr>
          </a:p>
          <a:p>
            <a:pPr marL="0" lvl="0" indent="0" algn="l" rtl="0">
              <a:spcBef>
                <a:spcPts val="1200"/>
              </a:spcBef>
              <a:spcAft>
                <a:spcPts val="1200"/>
              </a:spcAft>
              <a:buNone/>
            </a:pPr>
            <a:endParaRPr dirty="0"/>
          </a:p>
        </p:txBody>
      </p:sp>
      <p:pic>
        <p:nvPicPr>
          <p:cNvPr id="148" name="Google Shape;148;p16"/>
          <p:cNvPicPr preferRelativeResize="0"/>
          <p:nvPr/>
        </p:nvPicPr>
        <p:blipFill>
          <a:blip r:embed="rId3">
            <a:alphaModFix/>
          </a:blip>
          <a:stretch>
            <a:fillRect/>
          </a:stretch>
        </p:blipFill>
        <p:spPr>
          <a:xfrm>
            <a:off x="364350" y="1564700"/>
            <a:ext cx="2539250" cy="2607875"/>
          </a:xfrm>
          <a:prstGeom prst="rect">
            <a:avLst/>
          </a:prstGeom>
          <a:noFill/>
          <a:ln>
            <a:noFill/>
          </a:ln>
        </p:spPr>
      </p:pic>
      <p:pic>
        <p:nvPicPr>
          <p:cNvPr id="149" name="Google Shape;149;p16"/>
          <p:cNvPicPr preferRelativeResize="0"/>
          <p:nvPr/>
        </p:nvPicPr>
        <p:blipFill>
          <a:blip r:embed="rId4">
            <a:alphaModFix/>
          </a:blip>
          <a:stretch>
            <a:fillRect/>
          </a:stretch>
        </p:blipFill>
        <p:spPr>
          <a:xfrm>
            <a:off x="3436812" y="1569725"/>
            <a:ext cx="2539250" cy="2597816"/>
          </a:xfrm>
          <a:prstGeom prst="rect">
            <a:avLst/>
          </a:prstGeom>
          <a:noFill/>
          <a:ln>
            <a:noFill/>
          </a:ln>
        </p:spPr>
      </p:pic>
      <p:pic>
        <p:nvPicPr>
          <p:cNvPr id="150" name="Google Shape;150;p16"/>
          <p:cNvPicPr preferRelativeResize="0"/>
          <p:nvPr/>
        </p:nvPicPr>
        <p:blipFill>
          <a:blip r:embed="rId5">
            <a:alphaModFix/>
          </a:blip>
          <a:stretch>
            <a:fillRect/>
          </a:stretch>
        </p:blipFill>
        <p:spPr>
          <a:xfrm>
            <a:off x="6509250" y="1564700"/>
            <a:ext cx="2441275" cy="24920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body" idx="1"/>
          </p:nvPr>
        </p:nvSpPr>
        <p:spPr>
          <a:xfrm>
            <a:off x="368600" y="216200"/>
            <a:ext cx="6174600" cy="440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2"/>
                </a:solidFill>
              </a:rPr>
              <a:t>Reservation screen :</a:t>
            </a:r>
            <a:endParaRPr dirty="0"/>
          </a:p>
          <a:p>
            <a:pPr marL="0" lvl="0" indent="0" algn="l" rtl="0">
              <a:spcBef>
                <a:spcPts val="1200"/>
              </a:spcBef>
              <a:spcAft>
                <a:spcPts val="0"/>
              </a:spcAft>
              <a:buNone/>
            </a:pPr>
            <a:r>
              <a:rPr lang="en" dirty="0"/>
              <a:t>The reservation screen displays two options :</a:t>
            </a:r>
            <a:endParaRPr dirty="0"/>
          </a:p>
          <a:p>
            <a:pPr marL="0" lvl="0" indent="0" algn="l" rtl="0">
              <a:spcBef>
                <a:spcPts val="1200"/>
              </a:spcBef>
              <a:spcAft>
                <a:spcPts val="0"/>
              </a:spcAft>
              <a:buNone/>
            </a:pPr>
            <a:r>
              <a:rPr lang="en" dirty="0"/>
              <a:t>(1) check flight availability</a:t>
            </a:r>
            <a:endParaRPr dirty="0"/>
          </a:p>
          <a:p>
            <a:pPr marL="0" lvl="0" indent="0" algn="l" rtl="0">
              <a:spcBef>
                <a:spcPts val="1200"/>
              </a:spcBef>
              <a:spcAft>
                <a:spcPts val="0"/>
              </a:spcAft>
              <a:buNone/>
            </a:pPr>
            <a:r>
              <a:rPr lang="en" dirty="0"/>
              <a:t>(2) register as a new passenger</a:t>
            </a:r>
            <a:endParaRPr dirty="0"/>
          </a:p>
          <a:p>
            <a:pPr marL="0" lvl="0" indent="0" algn="l" rtl="0">
              <a:spcBef>
                <a:spcPts val="1200"/>
              </a:spcBef>
              <a:spcAft>
                <a:spcPts val="1200"/>
              </a:spcAft>
              <a:buNone/>
            </a:pPr>
            <a:endParaRPr dirty="0"/>
          </a:p>
        </p:txBody>
      </p:sp>
      <p:pic>
        <p:nvPicPr>
          <p:cNvPr id="156" name="Google Shape;156;p17"/>
          <p:cNvPicPr preferRelativeResize="0"/>
          <p:nvPr/>
        </p:nvPicPr>
        <p:blipFill>
          <a:blip r:embed="rId3">
            <a:alphaModFix/>
          </a:blip>
          <a:stretch>
            <a:fillRect/>
          </a:stretch>
        </p:blipFill>
        <p:spPr>
          <a:xfrm>
            <a:off x="368600" y="2511900"/>
            <a:ext cx="5155251" cy="2355551"/>
          </a:xfrm>
          <a:prstGeom prst="rect">
            <a:avLst/>
          </a:prstGeom>
          <a:noFill/>
          <a:ln>
            <a:noFill/>
          </a:ln>
        </p:spPr>
      </p:pic>
      <p:pic>
        <p:nvPicPr>
          <p:cNvPr id="157" name="Google Shape;157;p17"/>
          <p:cNvPicPr preferRelativeResize="0"/>
          <p:nvPr/>
        </p:nvPicPr>
        <p:blipFill>
          <a:blip r:embed="rId4">
            <a:alphaModFix/>
          </a:blip>
          <a:stretch>
            <a:fillRect/>
          </a:stretch>
        </p:blipFill>
        <p:spPr>
          <a:xfrm>
            <a:off x="5585425" y="149525"/>
            <a:ext cx="3360725" cy="242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1"/>
          </p:nvPr>
        </p:nvSpPr>
        <p:spPr>
          <a:xfrm>
            <a:off x="206700" y="219325"/>
            <a:ext cx="4365300" cy="43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accent2"/>
                </a:solidFill>
              </a:rPr>
              <a:t>Register a new passenger :</a:t>
            </a:r>
            <a:endParaRPr/>
          </a:p>
          <a:p>
            <a:pPr marL="0" lvl="0" indent="0" algn="l" rtl="0">
              <a:spcBef>
                <a:spcPts val="1200"/>
              </a:spcBef>
              <a:spcAft>
                <a:spcPts val="1200"/>
              </a:spcAft>
              <a:buNone/>
            </a:pPr>
            <a:r>
              <a:rPr lang="en"/>
              <a:t>This is the registration window which allows the user to fill their details in order to register themselves and book a flight.</a:t>
            </a:r>
            <a:endParaRPr/>
          </a:p>
        </p:txBody>
      </p:sp>
      <p:pic>
        <p:nvPicPr>
          <p:cNvPr id="163" name="Google Shape;163;p18"/>
          <p:cNvPicPr preferRelativeResize="0"/>
          <p:nvPr/>
        </p:nvPicPr>
        <p:blipFill>
          <a:blip r:embed="rId3">
            <a:alphaModFix/>
          </a:blip>
          <a:stretch>
            <a:fillRect/>
          </a:stretch>
        </p:blipFill>
        <p:spPr>
          <a:xfrm>
            <a:off x="2289463" y="1530928"/>
            <a:ext cx="4565073" cy="31200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311700" y="279100"/>
            <a:ext cx="4339500" cy="428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2"/>
                </a:solidFill>
              </a:rPr>
              <a:t>Cancellation screen :</a:t>
            </a:r>
            <a:endParaRPr dirty="0"/>
          </a:p>
          <a:p>
            <a:pPr marL="0" lvl="0" indent="0" algn="l" rtl="0">
              <a:spcBef>
                <a:spcPts val="1200"/>
              </a:spcBef>
              <a:spcAft>
                <a:spcPts val="1200"/>
              </a:spcAft>
              <a:buNone/>
            </a:pPr>
            <a:r>
              <a:rPr lang="en" dirty="0"/>
              <a:t>The user can cancel their flight reservation by entering the first name .</a:t>
            </a:r>
            <a:endParaRPr dirty="0"/>
          </a:p>
        </p:txBody>
      </p:sp>
      <p:pic>
        <p:nvPicPr>
          <p:cNvPr id="3" name="Picture 2">
            <a:extLst>
              <a:ext uri="{FF2B5EF4-FFF2-40B4-BE49-F238E27FC236}">
                <a16:creationId xmlns:a16="http://schemas.microsoft.com/office/drawing/2014/main" id="{CBF265D9-D16C-4AB2-91EF-45CA1F03DE92}"/>
              </a:ext>
            </a:extLst>
          </p:cNvPr>
          <p:cNvPicPr>
            <a:picLocks noChangeAspect="1"/>
          </p:cNvPicPr>
          <p:nvPr/>
        </p:nvPicPr>
        <p:blipFill>
          <a:blip r:embed="rId3"/>
          <a:stretch>
            <a:fillRect/>
          </a:stretch>
        </p:blipFill>
        <p:spPr>
          <a:xfrm>
            <a:off x="3019611" y="1364757"/>
            <a:ext cx="3263178" cy="33306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9262-9ED5-4DAC-933E-273ED21A31EB}"/>
              </a:ext>
            </a:extLst>
          </p:cNvPr>
          <p:cNvSpPr>
            <a:spLocks noGrp="1"/>
          </p:cNvSpPr>
          <p:nvPr>
            <p:ph type="title"/>
          </p:nvPr>
        </p:nvSpPr>
        <p:spPr/>
        <p:txBody>
          <a:bodyPr/>
          <a:lstStyle/>
          <a:p>
            <a:r>
              <a:rPr lang="en-IN" dirty="0"/>
              <a:t>Reports : confirmed passengers list</a:t>
            </a:r>
          </a:p>
        </p:txBody>
      </p:sp>
      <p:pic>
        <p:nvPicPr>
          <p:cNvPr id="5" name="Picture 4">
            <a:extLst>
              <a:ext uri="{FF2B5EF4-FFF2-40B4-BE49-F238E27FC236}">
                <a16:creationId xmlns:a16="http://schemas.microsoft.com/office/drawing/2014/main" id="{7B3F546D-3588-4A7E-A13D-AFAED9F58E91}"/>
              </a:ext>
            </a:extLst>
          </p:cNvPr>
          <p:cNvPicPr>
            <a:picLocks noChangeAspect="1"/>
          </p:cNvPicPr>
          <p:nvPr/>
        </p:nvPicPr>
        <p:blipFill>
          <a:blip r:embed="rId2"/>
          <a:stretch>
            <a:fillRect/>
          </a:stretch>
        </p:blipFill>
        <p:spPr>
          <a:xfrm>
            <a:off x="1944675" y="2014175"/>
            <a:ext cx="5254650" cy="2408124"/>
          </a:xfrm>
          <a:prstGeom prst="rect">
            <a:avLst/>
          </a:prstGeom>
        </p:spPr>
      </p:pic>
      <p:sp>
        <p:nvSpPr>
          <p:cNvPr id="3" name="Text Placeholder 2">
            <a:extLst>
              <a:ext uri="{FF2B5EF4-FFF2-40B4-BE49-F238E27FC236}">
                <a16:creationId xmlns:a16="http://schemas.microsoft.com/office/drawing/2014/main" id="{9007476C-28CF-41BB-AAB3-78D8449687F6}"/>
              </a:ext>
            </a:extLst>
          </p:cNvPr>
          <p:cNvSpPr>
            <a:spLocks noGrp="1"/>
          </p:cNvSpPr>
          <p:nvPr>
            <p:ph type="body" idx="1"/>
          </p:nvPr>
        </p:nvSpPr>
        <p:spPr>
          <a:xfrm>
            <a:off x="787111" y="1489363"/>
            <a:ext cx="7569777" cy="2928580"/>
          </a:xfrm>
        </p:spPr>
        <p:txBody>
          <a:bodyPr/>
          <a:lstStyle/>
          <a:p>
            <a:pPr marL="146050" indent="0" algn="ctr">
              <a:buNone/>
            </a:pPr>
            <a:r>
              <a:rPr lang="en-IN" dirty="0"/>
              <a:t>Here the admin can check the passenger’s details</a:t>
            </a:r>
          </a:p>
        </p:txBody>
      </p:sp>
    </p:spTree>
    <p:extLst>
      <p:ext uri="{BB962C8B-B14F-4D97-AF65-F5344CB8AC3E}">
        <p14:creationId xmlns:p14="http://schemas.microsoft.com/office/powerpoint/2010/main" val="246309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F567-A009-44DC-8744-864E733E5595}"/>
              </a:ext>
            </a:extLst>
          </p:cNvPr>
          <p:cNvSpPr>
            <a:spLocks noGrp="1"/>
          </p:cNvSpPr>
          <p:nvPr>
            <p:ph type="title"/>
          </p:nvPr>
        </p:nvSpPr>
        <p:spPr/>
        <p:txBody>
          <a:bodyPr/>
          <a:lstStyle/>
          <a:p>
            <a:r>
              <a:rPr lang="en-IN" dirty="0"/>
              <a:t>BACKEND (DATABASE)</a:t>
            </a:r>
          </a:p>
        </p:txBody>
      </p:sp>
      <p:sp>
        <p:nvSpPr>
          <p:cNvPr id="3" name="Text Placeholder 2">
            <a:extLst>
              <a:ext uri="{FF2B5EF4-FFF2-40B4-BE49-F238E27FC236}">
                <a16:creationId xmlns:a16="http://schemas.microsoft.com/office/drawing/2014/main" id="{11F0ACFE-E0BE-4BBE-8CB3-B7333104D2AD}"/>
              </a:ext>
            </a:extLst>
          </p:cNvPr>
          <p:cNvSpPr>
            <a:spLocks noGrp="1"/>
          </p:cNvSpPr>
          <p:nvPr>
            <p:ph type="body" idx="1"/>
          </p:nvPr>
        </p:nvSpPr>
        <p:spPr/>
        <p:txBody>
          <a:bodyPr/>
          <a:lstStyle/>
          <a:p>
            <a:pPr marL="146050" indent="0">
              <a:buNone/>
            </a:pPr>
            <a:r>
              <a:rPr lang="en-IN" dirty="0">
                <a:sym typeface="Wingdings" panose="05000000000000000000" pitchFamily="2" charset="2"/>
              </a:rPr>
              <a:t> </a:t>
            </a:r>
            <a:r>
              <a:rPr lang="en-IN" dirty="0"/>
              <a:t>Hosting platform : WAMPP server application</a:t>
            </a:r>
          </a:p>
          <a:p>
            <a:pPr marL="146050" indent="0">
              <a:buNone/>
            </a:pPr>
            <a:r>
              <a:rPr lang="en-IN" dirty="0">
                <a:sym typeface="Wingdings" panose="05000000000000000000" pitchFamily="2" charset="2"/>
              </a:rPr>
              <a:t> Port : Local host 8000</a:t>
            </a:r>
          </a:p>
          <a:p>
            <a:pPr>
              <a:buFont typeface="Wingdings" panose="05000000000000000000" pitchFamily="2" charset="2"/>
              <a:buChar char="à"/>
            </a:pPr>
            <a:r>
              <a:rPr lang="en-IN" dirty="0">
                <a:sym typeface="Wingdings" panose="05000000000000000000" pitchFamily="2" charset="2"/>
              </a:rPr>
              <a:t>Database : MySQL</a:t>
            </a:r>
          </a:p>
          <a:p>
            <a:pPr>
              <a:buFont typeface="Wingdings" panose="05000000000000000000" pitchFamily="2" charset="2"/>
              <a:buChar char="à"/>
            </a:pPr>
            <a:endParaRPr lang="en-IN" dirty="0">
              <a:sym typeface="Wingdings" panose="05000000000000000000" pitchFamily="2" charset="2"/>
            </a:endParaRPr>
          </a:p>
        </p:txBody>
      </p:sp>
      <p:pic>
        <p:nvPicPr>
          <p:cNvPr id="5" name="Picture 4">
            <a:extLst>
              <a:ext uri="{FF2B5EF4-FFF2-40B4-BE49-F238E27FC236}">
                <a16:creationId xmlns:a16="http://schemas.microsoft.com/office/drawing/2014/main" id="{801D6D39-CBDD-4A8B-914D-E5DF7C4B2C49}"/>
              </a:ext>
            </a:extLst>
          </p:cNvPr>
          <p:cNvPicPr>
            <a:picLocks noChangeAspect="1"/>
          </p:cNvPicPr>
          <p:nvPr/>
        </p:nvPicPr>
        <p:blipFill>
          <a:blip r:embed="rId2"/>
          <a:stretch>
            <a:fillRect/>
          </a:stretch>
        </p:blipFill>
        <p:spPr>
          <a:xfrm>
            <a:off x="1394330" y="2965380"/>
            <a:ext cx="6355339" cy="1178428"/>
          </a:xfrm>
          <a:prstGeom prst="rect">
            <a:avLst/>
          </a:prstGeom>
        </p:spPr>
      </p:pic>
    </p:spTree>
    <p:extLst>
      <p:ext uri="{BB962C8B-B14F-4D97-AF65-F5344CB8AC3E}">
        <p14:creationId xmlns:p14="http://schemas.microsoft.com/office/powerpoint/2010/main" val="1337804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598</Words>
  <Application>Microsoft Office PowerPoint</Application>
  <PresentationFormat>On-screen Show (16:9)</PresentationFormat>
  <Paragraphs>51</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Rockwell Condensed</vt:lpstr>
      <vt:lpstr>Spectral</vt:lpstr>
      <vt:lpstr>Arial</vt:lpstr>
      <vt:lpstr>Georgia</vt:lpstr>
      <vt:lpstr>Wingdings</vt:lpstr>
      <vt:lpstr>Rockwell</vt:lpstr>
      <vt:lpstr>Wood Type</vt:lpstr>
      <vt:lpstr>Airline Management System</vt:lpstr>
      <vt:lpstr>Objective of our project</vt:lpstr>
      <vt:lpstr>Brief overview of our project</vt:lpstr>
      <vt:lpstr>PowerPoint Presentation</vt:lpstr>
      <vt:lpstr>PowerPoint Presentation</vt:lpstr>
      <vt:lpstr>PowerPoint Presentation</vt:lpstr>
      <vt:lpstr>PowerPoint Presentation</vt:lpstr>
      <vt:lpstr>Reports : confirmed passengers list</vt:lpstr>
      <vt:lpstr>BACKEND (DATABASE)</vt:lpstr>
      <vt:lpstr>JAVA properties that were used</vt:lpstr>
      <vt:lpstr>Real world applications of our project</vt:lpstr>
      <vt:lpstr>Possible improvements in the future </vt:lpstr>
      <vt:lpstr>Contribution of Members : </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Management System</dc:title>
  <cp:lastModifiedBy>Sahil Rathi</cp:lastModifiedBy>
  <cp:revision>4</cp:revision>
  <dcterms:modified xsi:type="dcterms:W3CDTF">2021-11-10T19:58:04Z</dcterms:modified>
</cp:coreProperties>
</file>