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D14B98-DC7A-3B7E-BC43-96E19FBC6F96}" v="8" dt="2025-04-27T18:10:53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7" autoAdjust="0"/>
    <p:restoredTop sz="94718"/>
  </p:normalViewPr>
  <p:slideViewPr>
    <p:cSldViewPr snapToGrid="0">
      <p:cViewPr varScale="1">
        <p:scale>
          <a:sx n="113" d="100"/>
          <a:sy n="113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1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2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6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6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7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2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6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3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21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>
          <p15:clr>
            <a:srgbClr val="F26B43"/>
          </p15:clr>
        </p15:guide>
        <p15:guide id="3" pos="480">
          <p15:clr>
            <a:srgbClr val="F26B43"/>
          </p15:clr>
        </p15:guide>
        <p15:guide id="4" pos="960">
          <p15:clr>
            <a:srgbClr val="F26B43"/>
          </p15:clr>
        </p15:guide>
        <p15:guide id="5" pos="7680">
          <p15:clr>
            <a:srgbClr val="F26B43"/>
          </p15:clr>
        </p15:guide>
        <p15:guide id="6" pos="7200">
          <p15:clr>
            <a:srgbClr val="F26B43"/>
          </p15:clr>
        </p15:guide>
        <p15:guide id="7" pos="6720">
          <p15:clr>
            <a:srgbClr val="F26B43"/>
          </p15:clr>
        </p15:guide>
        <p15:guide id="8" pos="6240">
          <p15:clr>
            <a:srgbClr val="F26B43"/>
          </p15:clr>
        </p15:guide>
        <p15:guide id="9" pos="1440">
          <p15:clr>
            <a:srgbClr val="F26B43"/>
          </p15:clr>
        </p15:guide>
        <p15:guide id="10" pos="1920">
          <p15:clr>
            <a:srgbClr val="F26B43"/>
          </p15:clr>
        </p15:guide>
        <p15:guide id="11" pos="2400">
          <p15:clr>
            <a:srgbClr val="F26B43"/>
          </p15:clr>
        </p15:guide>
        <p15:guide id="12" pos="5760">
          <p15:clr>
            <a:srgbClr val="F26B43"/>
          </p15:clr>
        </p15:guide>
        <p15:guide id="13" pos="5280">
          <p15:clr>
            <a:srgbClr val="F26B43"/>
          </p15:clr>
        </p15:guide>
        <p15:guide id="14" pos="2880">
          <p15:clr>
            <a:srgbClr val="F26B43"/>
          </p15:clr>
        </p15:guide>
        <p15:guide id="15" pos="3360">
          <p15:clr>
            <a:srgbClr val="F26B43"/>
          </p15:clr>
        </p15:guide>
        <p15:guide id="16" pos="3840">
          <p15:clr>
            <a:srgbClr val="F26B43"/>
          </p15:clr>
        </p15:guide>
        <p15:guide id="17" pos="4800">
          <p15:clr>
            <a:srgbClr val="F26B43"/>
          </p15:clr>
        </p15:guide>
        <p15:guide id="18" pos="4320">
          <p15:clr>
            <a:srgbClr val="F26B43"/>
          </p15:clr>
        </p15:guide>
        <p15:guide id="19" orient="horz">
          <p15:clr>
            <a:srgbClr val="F26B43"/>
          </p15:clr>
        </p15:guide>
        <p15:guide id="20" orient="horz" pos="480">
          <p15:clr>
            <a:srgbClr val="F26B43"/>
          </p15:clr>
        </p15:guide>
        <p15:guide id="21" orient="horz" pos="960">
          <p15:clr>
            <a:srgbClr val="F26B43"/>
          </p15:clr>
        </p15:guide>
        <p15:guide id="22" orient="horz" pos="1440">
          <p15:clr>
            <a:srgbClr val="F26B43"/>
          </p15:clr>
        </p15:guide>
        <p15:guide id="23" orient="horz" pos="1920">
          <p15:clr>
            <a:srgbClr val="F26B43"/>
          </p15:clr>
        </p15:guide>
        <p15:guide id="24" orient="horz" pos="2400">
          <p15:clr>
            <a:srgbClr val="F26B43"/>
          </p15:clr>
        </p15:guide>
        <p15:guide id="25" orient="horz" pos="2880">
          <p15:clr>
            <a:srgbClr val="F26B43"/>
          </p15:clr>
        </p15:guide>
        <p15:guide id="26" orient="horz" pos="3360">
          <p15:clr>
            <a:srgbClr val="F26B43"/>
          </p15:clr>
        </p15:guide>
        <p15:guide id="27" orient="horz" pos="4320">
          <p15:clr>
            <a:srgbClr val="F26B43"/>
          </p15:clr>
        </p15:guide>
        <p15:guide id="28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sp.cz/docs/laws/constitu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 descr="Obsah obrázku kurt, interiér, nábytek, okno&#10;&#10;Obsah vygenerovaný umělou inteligencí může být nesprávný.">
            <a:extLst>
              <a:ext uri="{FF2B5EF4-FFF2-40B4-BE49-F238E27FC236}">
                <a16:creationId xmlns:a16="http://schemas.microsoft.com/office/drawing/2014/main" id="{B6DEBDBB-5F14-0BB5-9BC5-77B6986F7E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5" b="48926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117E1A5F-4E44-495B-9C48-A5314F5BA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19199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5BD54A0-3239-D7DF-A78E-21D06C8F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>
            <a:normAutofit/>
          </a:bodyPr>
          <a:lstStyle/>
          <a:p>
            <a:r>
              <a:rPr lang="cs-CZ" sz="6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MOC ZÁKONODÁRNÁ</a:t>
            </a:r>
            <a:br>
              <a:rPr lang="cs-CZ" sz="6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cs-CZ" sz="6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HLAVA DRUHÁ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A4492B0-73F4-9FC6-EE84-B053545F2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8000" cy="1985963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Jedličková, Holeček, Žejdlík, </a:t>
            </a:r>
            <a:r>
              <a:rPr lang="cs-CZ" dirty="0" err="1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Merhoutová</a:t>
            </a:r>
            <a:endParaRPr lang="cs-CZ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1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8A503E-0F5E-BC14-6D4E-968FEE67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438779"/>
            <a:ext cx="10667999" cy="867507"/>
          </a:xfrm>
        </p:spPr>
        <p:txBody>
          <a:bodyPr>
            <a:normAutofit/>
          </a:bodyPr>
          <a:lstStyle/>
          <a:p>
            <a:r>
              <a:rPr lang="cs-CZ" sz="4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 BY MĚL VĚDĚT KAŽDÝ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D41B0F-2AB3-3AB3-AE55-94D63AA1C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06286"/>
            <a:ext cx="10668000" cy="478971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zákonodárná moc v ČR náleží </a:t>
            </a:r>
            <a:r>
              <a:rPr lang="cs-CZ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parlamentu</a:t>
            </a:r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cs-CZ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článek 15</a:t>
            </a:r>
            <a:endParaRPr lang="cs-CZ" i="1" dirty="0">
              <a:solidFill>
                <a:schemeClr val="bg1">
                  <a:lumMod val="50000"/>
                  <a:lumOff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parlament se dělí na </a:t>
            </a:r>
            <a:r>
              <a:rPr lang="cs-CZ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Poslaneckou sněmovnu</a:t>
            </a:r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 </a:t>
            </a:r>
            <a:r>
              <a:rPr lang="cs-CZ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Senát</a:t>
            </a:r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cs-CZ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článek 15</a:t>
            </a:r>
            <a:endParaRPr lang="cs-CZ" i="1" dirty="0">
              <a:solidFill>
                <a:schemeClr val="bg1">
                  <a:lumMod val="50000"/>
                  <a:lumOff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návrh zákona může podat poslanec, skupina poslanců, Senát, vláda nebo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zastupitelstvo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vyššího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územního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samosprávného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celku</a:t>
            </a:r>
            <a:r>
              <a:rPr lang="en-US" dirty="0">
                <a:solidFill>
                  <a:srgbClr val="000000"/>
                </a:solidFill>
                <a:effectLst/>
                <a:latin typeface=".SF NS"/>
              </a:rPr>
              <a:t>.</a:t>
            </a:r>
            <a:r>
              <a:rPr lang="cs-CZ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článek 41</a:t>
            </a:r>
            <a:endParaRPr lang="cs-CZ" i="1" dirty="0">
              <a:solidFill>
                <a:schemeClr val="bg1">
                  <a:lumMod val="50000"/>
                  <a:lumOff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cs-CZ" sz="1600" i="1" dirty="0">
              <a:solidFill>
                <a:schemeClr val="bg1">
                  <a:lumMod val="50000"/>
                  <a:lumOff val="50000"/>
                </a:schemeClr>
              </a:solidFill>
              <a:latin typeface="Source Sans Pro"/>
              <a:ea typeface="Source Sans Pro"/>
            </a:endParaRPr>
          </a:p>
          <a:p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poslanci a senátoři mají </a:t>
            </a:r>
            <a:r>
              <a:rPr lang="cs-CZ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imunitu</a:t>
            </a:r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 za projevy v Parlamentu </a:t>
            </a:r>
            <a:r>
              <a:rPr lang="cs-CZ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článek 28</a:t>
            </a:r>
            <a:endParaRPr lang="cs-CZ" i="1" dirty="0">
              <a:solidFill>
                <a:schemeClr val="bg1">
                  <a:lumMod val="50000"/>
                  <a:lumOff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přijaté zákony podepisuje předseda Poslanecké sněmovny, prezident republiky a předseda vlády </a:t>
            </a:r>
            <a:r>
              <a:rPr lang="cs-CZ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článek 51</a:t>
            </a:r>
            <a:endParaRPr lang="cs-CZ" i="1" dirty="0">
              <a:solidFill>
                <a:schemeClr val="bg1">
                  <a:lumMod val="50000"/>
                  <a:lumOff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schůze komor jsou </a:t>
            </a:r>
            <a:r>
              <a:rPr lang="cs-CZ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veřejné</a:t>
            </a:r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cs-CZ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článek 36</a:t>
            </a:r>
            <a:endParaRPr lang="cs-CZ" i="1" dirty="0">
              <a:solidFill>
                <a:schemeClr val="bg1">
                  <a:lumMod val="50000"/>
                  <a:lumOff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nikdo nemůže být současně členem obou komor </a:t>
            </a:r>
            <a:r>
              <a:rPr lang="cs-CZ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článek 21</a:t>
            </a:r>
            <a:endParaRPr lang="cs-CZ" i="1" dirty="0">
              <a:solidFill>
                <a:schemeClr val="bg1">
                  <a:lumMod val="50000"/>
                  <a:lumOff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cs-CZ" dirty="0">
                <a:latin typeface="Source Sans Pro"/>
                <a:ea typeface="Source Sans Pro"/>
              </a:rPr>
              <a:t>zákony </a:t>
            </a:r>
            <a:r>
              <a:rPr lang="cs-CZ" b="1" dirty="0">
                <a:latin typeface="Source Sans Pro"/>
                <a:ea typeface="Source Sans Pro"/>
              </a:rPr>
              <a:t>schvaluje Poslanecká sněmovna </a:t>
            </a:r>
            <a:r>
              <a:rPr lang="cs-CZ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Source Sans Pro"/>
                <a:ea typeface="Source Sans Pro"/>
              </a:rPr>
              <a:t>článek 39</a:t>
            </a:r>
            <a:endParaRPr lang="cs-CZ" i="1" dirty="0">
              <a:solidFill>
                <a:schemeClr val="bg1">
                  <a:lumMod val="50000"/>
                  <a:lumOff val="50000"/>
                </a:schemeClr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8990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245756-63DD-E105-1419-0F6CD3AAE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D091D38-37E2-ECB7-C795-53CC4CCA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83634"/>
            <a:ext cx="6095998" cy="1806574"/>
          </a:xfrm>
        </p:spPr>
        <p:txBody>
          <a:bodyPr anchor="b">
            <a:normAutofit/>
          </a:bodyPr>
          <a:lstStyle/>
          <a:p>
            <a:r>
              <a:rPr lang="cs-CZ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POSLANECKÁ SNĚMOVNA</a:t>
            </a:r>
          </a:p>
        </p:txBody>
      </p:sp>
      <p:pic>
        <p:nvPicPr>
          <p:cNvPr id="5" name="Obrázek 4" descr="Obsah obrázku interiér, nábytek, interiérový design, lustr&#10;&#10;Obsah vygenerovaný umělou inteligencí může být nesprávný.">
            <a:extLst>
              <a:ext uri="{FF2B5EF4-FFF2-40B4-BE49-F238E27FC236}">
                <a16:creationId xmlns:a16="http://schemas.microsoft.com/office/drawing/2014/main" id="{4055DB17-0B6C-B95C-DDA1-97785681B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CD0E91-C1D0-69E8-373B-84B33F81B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339163"/>
            <a:ext cx="6095998" cy="3756837"/>
          </a:xfrm>
        </p:spPr>
        <p:txBody>
          <a:bodyPr>
            <a:normAutofit/>
          </a:bodyPr>
          <a:lstStyle/>
          <a:p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200 poslanců</a:t>
            </a:r>
            <a:r>
              <a:rPr lang="cs-CZ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cs-CZ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článek 16</a:t>
            </a:r>
            <a:endParaRPr lang="cs-CZ" sz="2200" i="1" dirty="0">
              <a:solidFill>
                <a:schemeClr val="bg1">
                  <a:lumMod val="50000"/>
                  <a:lumOff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voleni na dobu 4 let </a:t>
            </a:r>
            <a:r>
              <a:rPr lang="cs-CZ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článek 16</a:t>
            </a:r>
            <a:endParaRPr lang="cs-CZ" sz="2200" i="1" dirty="0">
              <a:solidFill>
                <a:schemeClr val="bg1">
                  <a:lumMod val="50000"/>
                  <a:lumOff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cs-CZ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cs-CZ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PODMÍNKY PRO ZVOLENÍ </a:t>
            </a:r>
            <a:r>
              <a:rPr lang="cs-CZ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článek 19</a:t>
            </a:r>
            <a:endParaRPr lang="cs-CZ" i="1" dirty="0">
              <a:solidFill>
                <a:schemeClr val="bg1">
                  <a:lumMod val="50000"/>
                  <a:lumOff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- občan České republiky</a:t>
            </a:r>
          </a:p>
          <a:p>
            <a:pPr marL="0" indent="0">
              <a:buNone/>
            </a:pPr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- právo volit</a:t>
            </a:r>
          </a:p>
          <a:p>
            <a:pPr marL="0" indent="0">
              <a:buNone/>
            </a:pPr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- dosažení věku 40 let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745A9-D3D5-9091-4654-72881CC29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6B3ACB-FE3B-52DB-80B1-294153BB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438779"/>
            <a:ext cx="10667999" cy="867507"/>
          </a:xfrm>
        </p:spPr>
        <p:txBody>
          <a:bodyPr/>
          <a:lstStyle/>
          <a:p>
            <a:r>
              <a:rPr lang="cs-CZ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PRAVOMOCE POSLANECKÉ SNĚMOVNY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66867B-F42B-719C-111A-72FA701A3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7399"/>
            <a:ext cx="10668000" cy="45586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latin typeface="Source Sans Pro"/>
                <a:ea typeface="Source Sans Pro"/>
              </a:rPr>
              <a:t>projednává a schvaluje návrhy zákonů </a:t>
            </a:r>
            <a:r>
              <a:rPr lang="cs-CZ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Source Sans Pro"/>
                <a:ea typeface="Source Sans Pro"/>
              </a:rPr>
              <a:t>články 41, 42</a:t>
            </a:r>
            <a:endParaRPr lang="cs-CZ" i="1" dirty="0">
              <a:solidFill>
                <a:schemeClr val="bg1">
                  <a:lumMod val="50000"/>
                  <a:lumOff val="50000"/>
                </a:schemeClr>
              </a:solidFill>
              <a:latin typeface="Source Sans Pro"/>
              <a:ea typeface="Source Sans Pro"/>
            </a:endParaRPr>
          </a:p>
          <a:p>
            <a:r>
              <a:rPr lang="cs-CZ" dirty="0">
                <a:latin typeface="Source Sans Pro"/>
                <a:ea typeface="Source Sans Pro"/>
              </a:rPr>
              <a:t>pokud souhlasí jedna pětina poslanců může zřídit vyšetřovací komisi </a:t>
            </a:r>
            <a:r>
              <a:rPr lang="cs-CZ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Source Sans Pro"/>
                <a:ea typeface="Source Sans Pro"/>
              </a:rPr>
              <a:t>článek 30</a:t>
            </a:r>
            <a:endParaRPr lang="cs-CZ" i="1" dirty="0">
              <a:solidFill>
                <a:schemeClr val="bg1">
                  <a:lumMod val="50000"/>
                  <a:lumOff val="50000"/>
                </a:schemeClr>
              </a:solidFill>
              <a:latin typeface="Source Sans Pro"/>
              <a:ea typeface="Source Sans Pro"/>
            </a:endParaRPr>
          </a:p>
          <a:p>
            <a:r>
              <a:rPr lang="cs-CZ" dirty="0">
                <a:latin typeface="Source Sans Pro"/>
                <a:ea typeface="Source Sans Pro"/>
              </a:rPr>
              <a:t>volí a odvolává předsedu Poslanecké sněmovny </a:t>
            </a:r>
            <a:r>
              <a:rPr lang="cs-CZ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Source Sans Pro"/>
                <a:ea typeface="Source Sans Pro"/>
              </a:rPr>
              <a:t>článek 29</a:t>
            </a:r>
            <a:endParaRPr lang="cs-CZ" i="1" dirty="0">
              <a:solidFill>
                <a:schemeClr val="bg1">
                  <a:lumMod val="50000"/>
                  <a:lumOff val="50000"/>
                </a:schemeClr>
              </a:solidFill>
              <a:latin typeface="Source Sans Pro"/>
              <a:ea typeface="Source Sans Pro"/>
            </a:endParaRPr>
          </a:p>
          <a:p>
            <a:r>
              <a:rPr lang="cs-CZ" dirty="0">
                <a:latin typeface="Source Sans Pro"/>
                <a:ea typeface="Source Sans Pro"/>
              </a:rPr>
              <a:t>může být rozpuštěna prezidentem republiky </a:t>
            </a:r>
            <a:r>
              <a:rPr lang="cs-CZ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Source Sans Pro"/>
                <a:ea typeface="Source Sans Pro"/>
              </a:rPr>
              <a:t>článek 35</a:t>
            </a:r>
            <a:endParaRPr lang="cs-CZ" i="1" dirty="0">
              <a:solidFill>
                <a:schemeClr val="bg1">
                  <a:lumMod val="50000"/>
                  <a:lumOff val="50000"/>
                </a:schemeClr>
              </a:solidFill>
              <a:latin typeface="Source Sans Pro"/>
              <a:ea typeface="Source Sans Pro"/>
            </a:endParaRPr>
          </a:p>
        </p:txBody>
      </p:sp>
      <p:pic>
        <p:nvPicPr>
          <p:cNvPr id="3076" name="Picture 4" descr="Poslanecká sněmovna bude mít nové logo, návrh stál 250 tisíc - Design portál">
            <a:extLst>
              <a:ext uri="{FF2B5EF4-FFF2-40B4-BE49-F238E27FC236}">
                <a16:creationId xmlns:a16="http://schemas.microsoft.com/office/drawing/2014/main" id="{786082F5-918D-7824-5B71-5D71327A2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556" l="10000" r="90000">
                        <a14:foregroundMark x1="57917" y1="57500" x2="57917" y2="57500"/>
                        <a14:foregroundMark x1="67083" y1="51667" x2="67083" y2="51667"/>
                        <a14:foregroundMark x1="66667" y1="42222" x2="66667" y2="42222"/>
                        <a14:foregroundMark x1="66458" y1="23611" x2="66458" y2="23611"/>
                        <a14:foregroundMark x1="50000" y1="17778" x2="50000" y2="17778"/>
                        <a14:foregroundMark x1="50208" y1="21111" x2="50208" y2="21111"/>
                        <a14:foregroundMark x1="50208" y1="21111" x2="50208" y2="21111"/>
                        <a14:foregroundMark x1="55833" y1="20556" x2="55833" y2="20556"/>
                        <a14:foregroundMark x1="49583" y1="11944" x2="49583" y2="11944"/>
                        <a14:foregroundMark x1="47708" y1="38056" x2="47708" y2="38056"/>
                        <a14:foregroundMark x1="47708" y1="36389" x2="47708" y2="36389"/>
                        <a14:foregroundMark x1="47708" y1="36389" x2="47708" y2="36389"/>
                        <a14:foregroundMark x1="44375" y1="43056" x2="44375" y2="43056"/>
                        <a14:foregroundMark x1="44375" y1="43056" x2="44375" y2="43056"/>
                        <a14:foregroundMark x1="44583" y1="42222" x2="44583" y2="42222"/>
                        <a14:foregroundMark x1="45208" y1="39167" x2="45208" y2="39167"/>
                        <a14:foregroundMark x1="42917" y1="53333" x2="42917" y2="53333"/>
                        <a14:foregroundMark x1="42917" y1="53333" x2="42917" y2="53333"/>
                        <a14:foregroundMark x1="42917" y1="53333" x2="42917" y2="53333"/>
                        <a14:foregroundMark x1="42917" y1="51111" x2="42917" y2="51111"/>
                        <a14:foregroundMark x1="42917" y1="50000" x2="42917" y2="50000"/>
                        <a14:foregroundMark x1="32500" y1="36667" x2="32500" y2="36667"/>
                        <a14:foregroundMark x1="32500" y1="36667" x2="32500" y2="36667"/>
                        <a14:foregroundMark x1="46250" y1="68611" x2="46250" y2="68611"/>
                        <a14:foregroundMark x1="39375" y1="74722" x2="39375" y2="74722"/>
                        <a14:foregroundMark x1="41250" y1="78889" x2="41250" y2="78889"/>
                        <a14:foregroundMark x1="39375" y1="78611" x2="39375" y2="78611"/>
                        <a14:foregroundMark x1="42917" y1="78611" x2="42917" y2="78611"/>
                        <a14:foregroundMark x1="42917" y1="78611" x2="42917" y2="78611"/>
                        <a14:foregroundMark x1="47708" y1="79722" x2="47708" y2="79722"/>
                        <a14:foregroundMark x1="47708" y1="79722" x2="47708" y2="79722"/>
                        <a14:foregroundMark x1="48125" y1="83056" x2="48125" y2="83056"/>
                        <a14:foregroundMark x1="47708" y1="83056" x2="47708" y2="83056"/>
                        <a14:foregroundMark x1="47500" y1="79722" x2="47500" y2="79722"/>
                        <a14:foregroundMark x1="47500" y1="78889" x2="47500" y2="78889"/>
                        <a14:foregroundMark x1="47708" y1="78611" x2="47708" y2="78611"/>
                        <a14:foregroundMark x1="48333" y1="78611" x2="48333" y2="78611"/>
                        <a14:foregroundMark x1="50208" y1="80000" x2="50208" y2="80000"/>
                        <a14:foregroundMark x1="50833" y1="80000" x2="50833" y2="80000"/>
                        <a14:foregroundMark x1="50833" y1="80833" x2="50833" y2="80833"/>
                        <a14:foregroundMark x1="48125" y1="90556" x2="48125" y2="90556"/>
                        <a14:foregroundMark x1="45208" y1="89167" x2="45208" y2="89167"/>
                        <a14:foregroundMark x1="45208" y1="89167" x2="45208" y2="89167"/>
                        <a14:foregroundMark x1="45208" y1="89167" x2="45208" y2="89167"/>
                        <a14:foregroundMark x1="56250" y1="80000" x2="56250" y2="80000"/>
                        <a14:foregroundMark x1="56250" y1="80000" x2="56250" y2="80000"/>
                        <a14:foregroundMark x1="35625" y1="77222" x2="35625" y2="77222"/>
                        <a14:foregroundMark x1="35625" y1="77222" x2="35625" y2="7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273" y="3102205"/>
            <a:ext cx="3991727" cy="299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61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E2578B-96C6-AA9E-21A3-DA0972505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D2079EB-385E-0C1A-8B08-F5265A1A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81246"/>
            <a:ext cx="6095998" cy="937585"/>
          </a:xfrm>
        </p:spPr>
        <p:txBody>
          <a:bodyPr anchor="b">
            <a:normAutofit/>
          </a:bodyPr>
          <a:lstStyle/>
          <a:p>
            <a:r>
              <a:rPr lang="cs-CZ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SENÁT</a:t>
            </a:r>
          </a:p>
        </p:txBody>
      </p:sp>
      <p:pic>
        <p:nvPicPr>
          <p:cNvPr id="8" name="Obrázek 7" descr="Obsah obrázku interiér, nábytek, stůl, radnice&#10;&#10;Obsah vygenerovaný umělou inteligencí může být nesprávný.">
            <a:extLst>
              <a:ext uri="{FF2B5EF4-FFF2-40B4-BE49-F238E27FC236}">
                <a16:creationId xmlns:a16="http://schemas.microsoft.com/office/drawing/2014/main" id="{FAEAE521-7F89-856A-385B-197814614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4" r="29705" b="-1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C8BB13-C3A1-7557-DA61-2C8A5627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699585"/>
            <a:ext cx="6095998" cy="4701215"/>
          </a:xfrm>
        </p:spPr>
        <p:txBody>
          <a:bodyPr>
            <a:normAutofit/>
          </a:bodyPr>
          <a:lstStyle/>
          <a:p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81 senátorů </a:t>
            </a:r>
            <a:r>
              <a:rPr lang="cs-CZ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článek 16</a:t>
            </a:r>
          </a:p>
          <a:p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voleni na dobu 6 let </a:t>
            </a:r>
            <a:r>
              <a:rPr lang="cs-CZ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článek 16</a:t>
            </a:r>
            <a:endParaRPr lang="cs-CZ" i="1" dirty="0">
              <a:solidFill>
                <a:schemeClr val="bg1">
                  <a:lumMod val="50000"/>
                  <a:lumOff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každé 2 roky se mění jedna třetina </a:t>
            </a:r>
            <a:r>
              <a:rPr lang="cs-CZ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článek 16</a:t>
            </a:r>
            <a:endParaRPr lang="cs-CZ" i="1" dirty="0">
              <a:solidFill>
                <a:schemeClr val="bg1">
                  <a:lumMod val="50000"/>
                  <a:lumOff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cs-CZ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cs-CZ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PODMÍNKY PRO ZVOLENÍ </a:t>
            </a:r>
            <a:r>
              <a:rPr lang="cs-CZ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článek 19</a:t>
            </a:r>
            <a:endParaRPr lang="cs-CZ" i="1" dirty="0">
              <a:solidFill>
                <a:schemeClr val="bg1">
                  <a:lumMod val="50000"/>
                  <a:lumOff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- občan České republiky</a:t>
            </a:r>
          </a:p>
          <a:p>
            <a:pPr marL="0" indent="0">
              <a:buNone/>
            </a:pPr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- právo volit</a:t>
            </a:r>
          </a:p>
          <a:p>
            <a:pPr marL="0" indent="0">
              <a:buNone/>
            </a:pPr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- dosažení věku 40 let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0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5B99F-1161-2830-506C-6CA062E1D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57C770-0782-728C-1528-BA4A9AEF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438779"/>
            <a:ext cx="10667999" cy="867507"/>
          </a:xfrm>
        </p:spPr>
        <p:txBody>
          <a:bodyPr/>
          <a:lstStyle/>
          <a:p>
            <a:r>
              <a:rPr lang="cs-CZ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PRAVOMOCE SENÁTU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D0B669-BC15-D3DF-8101-37AF31384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7399"/>
            <a:ext cx="10668000" cy="4558602"/>
          </a:xfrm>
        </p:spPr>
        <p:txBody>
          <a:bodyPr/>
          <a:lstStyle/>
          <a:p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v případě rozpuštění Poslanecké sněmovny, Senát přijímá na návrh vlády  zákonná opatření </a:t>
            </a:r>
            <a:r>
              <a:rPr lang="cs-CZ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článek 33</a:t>
            </a:r>
            <a:endParaRPr lang="cs-CZ" i="1" dirty="0">
              <a:solidFill>
                <a:schemeClr val="bg1">
                  <a:lumMod val="50000"/>
                  <a:lumOff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zákonná opatření musí schválit Poslanecká sněmovna na první schůzi </a:t>
            </a:r>
            <a:r>
              <a:rPr lang="cs-CZ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článek 33</a:t>
            </a:r>
          </a:p>
          <a:p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Senát může návrhy zákonů schválit nebo vrátit Poslanecké sněmovně s pozměňovacími návrhy </a:t>
            </a:r>
            <a:r>
              <a:rPr lang="cs-CZ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článek 46</a:t>
            </a:r>
            <a:endParaRPr lang="cs-CZ" i="1" dirty="0">
              <a:solidFill>
                <a:schemeClr val="bg1">
                  <a:lumMod val="50000"/>
                  <a:lumOff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100" name="Picture 4" descr="Senát PČR : Domovská stránka">
            <a:extLst>
              <a:ext uri="{FF2B5EF4-FFF2-40B4-BE49-F238E27FC236}">
                <a16:creationId xmlns:a16="http://schemas.microsoft.com/office/drawing/2014/main" id="{2BF7707F-BF4C-7D12-04E5-199B0E968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97" b="95604" l="726" r="89837">
                        <a14:foregroundMark x1="27586" y1="34066" x2="27586" y2="34066"/>
                        <a14:foregroundMark x1="27768" y1="32967" x2="27768" y2="32967"/>
                        <a14:foregroundMark x1="27768" y1="32967" x2="27768" y2="32967"/>
                        <a14:foregroundMark x1="29401" y1="34066" x2="29401" y2="34066"/>
                        <a14:foregroundMark x1="29583" y1="34066" x2="29583" y2="34066"/>
                        <a14:foregroundMark x1="29583" y1="35165" x2="29583" y2="35165"/>
                        <a14:foregroundMark x1="29401" y1="39560" x2="29401" y2="39560"/>
                        <a14:foregroundMark x1="29220" y1="40659" x2="29220" y2="40659"/>
                        <a14:foregroundMark x1="29038" y1="42857" x2="29038" y2="42857"/>
                        <a14:foregroundMark x1="29038" y1="41758" x2="29038" y2="41758"/>
                        <a14:foregroundMark x1="29038" y1="28571" x2="29038" y2="28571"/>
                        <a14:foregroundMark x1="27949" y1="27473" x2="27949" y2="27473"/>
                        <a14:foregroundMark x1="26679" y1="34066" x2="26679" y2="34066"/>
                        <a14:foregroundMark x1="26679" y1="41758" x2="26679" y2="41758"/>
                        <a14:foregroundMark x1="29038" y1="47253" x2="29038" y2="47253"/>
                        <a14:foregroundMark x1="30672" y1="37363" x2="30672" y2="37363"/>
                        <a14:foregroundMark x1="28131" y1="29670" x2="28131" y2="29670"/>
                        <a14:foregroundMark x1="27042" y1="38462" x2="27042" y2="38462"/>
                        <a14:foregroundMark x1="27223" y1="48352" x2="27405" y2="50549"/>
                        <a14:foregroundMark x1="29038" y1="68132" x2="29038" y2="68132"/>
                        <a14:foregroundMark x1="29946" y1="59341" x2="29946" y2="59341"/>
                        <a14:foregroundMark x1="28131" y1="50549" x2="28131" y2="50549"/>
                        <a14:foregroundMark x1="26860" y1="48352" x2="26860" y2="48352"/>
                        <a14:foregroundMark x1="25590" y1="46154" x2="25590" y2="46154"/>
                        <a14:foregroundMark x1="24864" y1="39560" x2="24864" y2="39560"/>
                        <a14:foregroundMark x1="24864" y1="35165" x2="24864" y2="35165"/>
                        <a14:foregroundMark x1="32123" y1="13187" x2="32123" y2="13187"/>
                        <a14:foregroundMark x1="32123" y1="13187" x2="32123" y2="13187"/>
                        <a14:foregroundMark x1="32123" y1="13187" x2="32123" y2="13187"/>
                        <a14:foregroundMark x1="32123" y1="13187" x2="32123" y2="13187"/>
                        <a14:foregroundMark x1="32123" y1="13187" x2="32123" y2="13187"/>
                        <a14:foregroundMark x1="32123" y1="13187" x2="32123" y2="13187"/>
                        <a14:foregroundMark x1="32123" y1="13187" x2="32123" y2="13187"/>
                        <a14:foregroundMark x1="32123" y1="13187" x2="32123" y2="13187"/>
                        <a14:foregroundMark x1="32123" y1="13187" x2="32123" y2="13187"/>
                        <a14:foregroundMark x1="32123" y1="13187" x2="32668" y2="16484"/>
                        <a14:foregroundMark x1="32849" y1="18681" x2="33757" y2="31868"/>
                        <a14:foregroundMark x1="22868" y1="37363" x2="22868" y2="34066"/>
                        <a14:foregroundMark x1="22868" y1="47253" x2="22868" y2="37363"/>
                        <a14:foregroundMark x1="23049" y1="27473" x2="23593" y2="20879"/>
                        <a14:foregroundMark x1="22323" y1="36264" x2="23049" y2="27473"/>
                        <a14:foregroundMark x1="23412" y1="19780" x2="27592" y2="11343"/>
                        <a14:foregroundMark x1="31876" y1="11987" x2="32305" y2="13187"/>
                        <a14:foregroundMark x1="26282" y1="7692" x2="23775" y2="21978"/>
                        <a14:foregroundMark x1="26475" y1="6593" x2="26282" y2="7692"/>
                        <a14:foregroundMark x1="26782" y1="4841" x2="26475" y2="6593"/>
                        <a14:foregroundMark x1="24319" y1="13187" x2="24319" y2="13187"/>
                        <a14:foregroundMark x1="24319" y1="13187" x2="24319" y2="13187"/>
                        <a14:foregroundMark x1="25953" y1="9890" x2="25953" y2="9890"/>
                        <a14:foregroundMark x1="25045" y1="9890" x2="25045" y2="9890"/>
                        <a14:foregroundMark x1="24864" y1="8791" x2="24864" y2="8791"/>
                        <a14:foregroundMark x1="24864" y1="8791" x2="24864" y2="8791"/>
                        <a14:foregroundMark x1="42287" y1="62637" x2="42287" y2="62637"/>
                        <a14:foregroundMark x1="43013" y1="59341" x2="43013" y2="59341"/>
                        <a14:foregroundMark x1="43013" y1="59341" x2="43013" y2="59341"/>
                        <a14:foregroundMark x1="43194" y1="59341" x2="43194" y2="59341"/>
                        <a14:foregroundMark x1="43920" y1="57143" x2="43920" y2="57143"/>
                        <a14:foregroundMark x1="45372" y1="54945" x2="45372" y2="54945"/>
                        <a14:foregroundMark x1="45554" y1="54945" x2="45554" y2="54945"/>
                        <a14:foregroundMark x1="45191" y1="56044" x2="45191" y2="56044"/>
                        <a14:foregroundMark x1="44828" y1="57143" x2="44828" y2="57143"/>
                        <a14:foregroundMark x1="45372" y1="56044" x2="45372" y2="56044"/>
                        <a14:foregroundMark x1="43739" y1="56044" x2="43739" y2="56044"/>
                        <a14:foregroundMark x1="42287" y1="56044" x2="42287" y2="56044"/>
                        <a14:foregroundMark x1="41379" y1="53846" x2="41379" y2="53846"/>
                        <a14:foregroundMark x1="42105" y1="53846" x2="42105" y2="53846"/>
                        <a14:foregroundMark x1="43739" y1="53846" x2="43739" y2="53846"/>
                        <a14:foregroundMark x1="45372" y1="56044" x2="45372" y2="56044"/>
                        <a14:foregroundMark x1="47005" y1="56044" x2="47005" y2="56044"/>
                        <a14:foregroundMark x1="47187" y1="56044" x2="47187" y2="56044"/>
                        <a14:foregroundMark x1="47731" y1="58242" x2="47731" y2="58242"/>
                        <a14:foregroundMark x1="47731" y1="52747" x2="47731" y2="52747"/>
                        <a14:foregroundMark x1="48820" y1="54945" x2="48820" y2="54945"/>
                        <a14:foregroundMark x1="49002" y1="63736" x2="49002" y2="63736"/>
                        <a14:foregroundMark x1="49002" y1="71429" x2="49002" y2="71429"/>
                        <a14:foregroundMark x1="49002" y1="73626" x2="49002" y2="73626"/>
                        <a14:foregroundMark x1="49002" y1="75824" x2="49002" y2="75824"/>
                        <a14:foregroundMark x1="50091" y1="56044" x2="51543" y2="67033"/>
                        <a14:foregroundMark x1="56080" y1="80220" x2="56080" y2="80220"/>
                        <a14:foregroundMark x1="56080" y1="80220" x2="56080" y2="80220"/>
                        <a14:foregroundMark x1="56080" y1="82418" x2="56080" y2="82418"/>
                        <a14:foregroundMark x1="55354" y1="79121" x2="55354" y2="79121"/>
                        <a14:foregroundMark x1="55354" y1="79121" x2="55354" y2="79121"/>
                        <a14:foregroundMark x1="55354" y1="79121" x2="55354" y2="79121"/>
                        <a14:foregroundMark x1="55535" y1="79121" x2="55535" y2="79121"/>
                        <a14:foregroundMark x1="53358" y1="87912" x2="53358" y2="87912"/>
                        <a14:foregroundMark x1="53358" y1="87912" x2="53358" y2="87912"/>
                        <a14:foregroundMark x1="53358" y1="87912" x2="53358" y2="87912"/>
                        <a14:foregroundMark x1="54446" y1="87912" x2="54446" y2="87912"/>
                        <a14:foregroundMark x1="40290" y1="56044" x2="40290" y2="56044"/>
                        <a14:foregroundMark x1="39383" y1="59341" x2="39383" y2="59341"/>
                        <a14:foregroundMark x1="39201" y1="59341" x2="39201" y2="59341"/>
                        <a14:foregroundMark x1="39020" y1="58242" x2="39020" y2="58242"/>
                        <a14:foregroundMark x1="38113" y1="52747" x2="38113" y2="52747"/>
                        <a14:foregroundMark x1="37931" y1="41758" x2="37931" y2="41758"/>
                        <a14:foregroundMark x1="37931" y1="36264" x2="37931" y2="36264"/>
                        <a14:foregroundMark x1="38113" y1="28571" x2="38113" y2="28571"/>
                        <a14:foregroundMark x1="39020" y1="27473" x2="39020" y2="27473"/>
                        <a14:foregroundMark x1="39564" y1="28571" x2="39564" y2="28571"/>
                        <a14:foregroundMark x1="40290" y1="32967" x2="40290" y2="32967"/>
                        <a14:foregroundMark x1="40653" y1="32967" x2="40653" y2="32967"/>
                        <a14:foregroundMark x1="41379" y1="29670" x2="41379" y2="29670"/>
                        <a14:foregroundMark x1="41379" y1="27473" x2="41379" y2="27473"/>
                        <a14:foregroundMark x1="40653" y1="27473" x2="40653" y2="27473"/>
                        <a14:foregroundMark x1="39927" y1="27473" x2="39927" y2="27473"/>
                        <a14:foregroundMark x1="39020" y1="26374" x2="39020" y2="26374"/>
                        <a14:foregroundMark x1="38113" y1="20879" x2="38113" y2="20879"/>
                        <a14:foregroundMark x1="38113" y1="19780" x2="38113" y2="19780"/>
                        <a14:foregroundMark x1="39020" y1="19780" x2="39020" y2="19780"/>
                        <a14:foregroundMark x1="39746" y1="18681" x2="39746" y2="18681"/>
                        <a14:foregroundMark x1="40109" y1="17582" x2="40109" y2="17582"/>
                        <a14:foregroundMark x1="39201" y1="17582" x2="39201" y2="17582"/>
                        <a14:foregroundMark x1="38657" y1="18681" x2="38657" y2="18681"/>
                        <a14:foregroundMark x1="38475" y1="21978" x2="38475" y2="21978"/>
                        <a14:foregroundMark x1="37568" y1="27473" x2="37568" y2="27473"/>
                        <a14:foregroundMark x1="37205" y1="28571" x2="37205" y2="28571"/>
                        <a14:foregroundMark x1="35935" y1="29670" x2="35935" y2="29670"/>
                        <a14:foregroundMark x1="36661" y1="23077" x2="36661" y2="23077"/>
                        <a14:foregroundMark x1="37205" y1="17582" x2="37205" y2="17582"/>
                        <a14:foregroundMark x1="37931" y1="14286" x2="37931" y2="14286"/>
                        <a14:foregroundMark x1="39020" y1="14286" x2="39020" y2="14286"/>
                        <a14:foregroundMark x1="40653" y1="15385" x2="40653" y2="15385"/>
                        <a14:foregroundMark x1="40653" y1="17582" x2="40653" y2="17582"/>
                        <a14:foregroundMark x1="40653" y1="23077" x2="40653" y2="23077"/>
                        <a14:foregroundMark x1="40835" y1="24176" x2="40835" y2="24176"/>
                        <a14:foregroundMark x1="40290" y1="85714" x2="40290" y2="85714"/>
                        <a14:foregroundMark x1="40109" y1="85714" x2="40109" y2="85714"/>
                        <a14:foregroundMark x1="39927" y1="85714" x2="39927" y2="85714"/>
                        <a14:foregroundMark x1="39927" y1="85714" x2="39927" y2="85714"/>
                        <a14:foregroundMark x1="39927" y1="85714" x2="39927" y2="85714"/>
                        <a14:foregroundMark x1="39927" y1="80220" x2="39927" y2="80220"/>
                        <a14:foregroundMark x1="39564" y1="79121" x2="39564" y2="79121"/>
                        <a14:foregroundMark x1="39564" y1="79121" x2="39564" y2="79121"/>
                        <a14:foregroundMark x1="38838" y1="97802" x2="38838" y2="97802"/>
                        <a14:foregroundMark x1="38657" y1="95604" x2="38657" y2="95604"/>
                        <a14:foregroundMark x1="38657" y1="95604" x2="38657" y2="95604"/>
                        <a14:foregroundMark x1="45554" y1="93407" x2="45554" y2="93407"/>
                        <a14:foregroundMark x1="45554" y1="93407" x2="45554" y2="93407"/>
                        <a14:foregroundMark x1="45554" y1="94505" x2="45554" y2="94505"/>
                        <a14:foregroundMark x1="37568" y1="72527" x2="37568" y2="72527"/>
                        <a14:foregroundMark x1="37387" y1="72527" x2="37387" y2="72527"/>
                        <a14:foregroundMark x1="17423" y1="64835" x2="17423" y2="64835"/>
                        <a14:foregroundMark x1="17423" y1="63736" x2="17423" y2="63736"/>
                        <a14:foregroundMark x1="17423" y1="54945" x2="17423" y2="54945"/>
                        <a14:foregroundMark x1="17423" y1="30769" x2="17423" y2="30769"/>
                        <a14:foregroundMark x1="16697" y1="28571" x2="16697" y2="28571"/>
                        <a14:foregroundMark x1="15789" y1="36264" x2="15789" y2="36264"/>
                        <a14:foregroundMark x1="15245" y1="42857" x2="15245" y2="42857"/>
                        <a14:foregroundMark x1="15064" y1="46154" x2="15064" y2="46154"/>
                        <a14:foregroundMark x1="13793" y1="56044" x2="13793" y2="56044"/>
                        <a14:foregroundMark x1="13067" y1="58242" x2="13067" y2="58242"/>
                        <a14:foregroundMark x1="12341" y1="58242" x2="12341" y2="58242"/>
                        <a14:foregroundMark x1="11071" y1="60440" x2="11071" y2="60440"/>
                        <a14:foregroundMark x1="10345" y1="60440" x2="10345" y2="60440"/>
                        <a14:foregroundMark x1="9074" y1="60440" x2="9074" y2="60440"/>
                        <a14:foregroundMark x1="7985" y1="63736" x2="7985" y2="63736"/>
                        <a14:foregroundMark x1="7078" y1="67033" x2="7078" y2="67033"/>
                        <a14:foregroundMark x1="7078" y1="67033" x2="7078" y2="67033"/>
                        <a14:foregroundMark x1="7260" y1="67033" x2="7260" y2="67033"/>
                        <a14:foregroundMark x1="7260" y1="61538" x2="7260" y2="61538"/>
                        <a14:foregroundMark x1="7260" y1="56044" x2="7260" y2="56044"/>
                        <a14:foregroundMark x1="7260" y1="53846" x2="7260" y2="53846"/>
                        <a14:foregroundMark x1="7623" y1="52747" x2="7623" y2="52747"/>
                        <a14:foregroundMark x1="9074" y1="50549" x2="9074" y2="50549"/>
                        <a14:foregroundMark x1="10345" y1="47253" x2="10345" y2="47253"/>
                        <a14:foregroundMark x1="10345" y1="47253" x2="10345" y2="47253"/>
                        <a14:foregroundMark x1="9619" y1="52747" x2="9619" y2="52747"/>
                        <a14:foregroundMark x1="6171" y1="65934" x2="6171" y2="65934"/>
                        <a14:foregroundMark x1="5808" y1="65934" x2="5808" y2="65934"/>
                        <a14:foregroundMark x1="5626" y1="73626" x2="5626" y2="73626"/>
                        <a14:foregroundMark x1="4537" y1="79121" x2="4537" y2="79121"/>
                        <a14:foregroundMark x1="4537" y1="80220" x2="4537" y2="80220"/>
                        <a14:foregroundMark x1="15426" y1="87912" x2="15426" y2="87912"/>
                        <a14:foregroundMark x1="14519" y1="86813" x2="14519" y2="86813"/>
                        <a14:foregroundMark x1="14519" y1="86813" x2="14519" y2="86813"/>
                        <a14:foregroundMark x1="16152" y1="23077" x2="16152" y2="23077"/>
                        <a14:foregroundMark x1="16697" y1="26374" x2="16697" y2="26374"/>
                        <a14:foregroundMark x1="17060" y1="24176" x2="17060" y2="24176"/>
                        <a14:foregroundMark x1="17241" y1="19780" x2="17241" y2="19780"/>
                        <a14:foregroundMark x1="17604" y1="19780" x2="17604" y2="19780"/>
                        <a14:foregroundMark x1="16152" y1="27473" x2="16152" y2="27473"/>
                        <a14:foregroundMark x1="15426" y1="29670" x2="15426" y2="29670"/>
                        <a14:foregroundMark x1="15426" y1="30769" x2="15426" y2="30769"/>
                        <a14:foregroundMark x1="15426" y1="31868" x2="15426" y2="31868"/>
                        <a14:foregroundMark x1="18512" y1="18681" x2="18512" y2="18681"/>
                        <a14:foregroundMark x1="17604" y1="16484" x2="17604" y2="16484"/>
                        <a14:foregroundMark x1="18693" y1="16484" x2="18693" y2="16484"/>
                        <a14:foregroundMark x1="19782" y1="62637" x2="19782" y2="62637"/>
                        <a14:foregroundMark x1="21416" y1="60440" x2="21416" y2="60440"/>
                        <a14:foregroundMark x1="22505" y1="63736" x2="22505" y2="63736"/>
                        <a14:foregroundMark x1="20145" y1="68132" x2="20145" y2="68132"/>
                        <a14:foregroundMark x1="19238" y1="70330" x2="19238" y2="70330"/>
                        <a14:foregroundMark x1="18330" y1="71429" x2="18330" y2="71429"/>
                        <a14:foregroundMark x1="11252" y1="71429" x2="11252" y2="71429"/>
                        <a14:foregroundMark x1="12341" y1="73626" x2="12341" y2="73626"/>
                        <a14:foregroundMark x1="13067" y1="75824" x2="13067" y2="75824"/>
                        <a14:foregroundMark x1="9619" y1="96703" x2="9619" y2="96703"/>
                        <a14:foregroundMark x1="5808" y1="90110" x2="5808" y2="90110"/>
                        <a14:foregroundMark x1="1996" y1="87912" x2="1996" y2="87912"/>
                        <a14:foregroundMark x1="2904" y1="89011" x2="2904" y2="89011"/>
                        <a14:foregroundMark x1="4174" y1="85714" x2="4174" y2="85714"/>
                        <a14:foregroundMark x1="907" y1="78022" x2="907" y2="78022"/>
                        <a14:foregroundMark x1="1089" y1="78022" x2="1089" y2="78022"/>
                        <a14:foregroundMark x1="726" y1="81319" x2="726" y2="81319"/>
                        <a14:foregroundMark x1="726" y1="76923" x2="726" y2="76923"/>
                        <a14:foregroundMark x1="22505" y1="42857" x2="22505" y2="42857"/>
                        <a14:foregroundMark x1="23956" y1="17582" x2="23956" y2="17582"/>
                        <a14:foregroundMark x1="25590" y1="7692" x2="25590" y2="7692"/>
                        <a14:foregroundMark x1="26679" y1="6593" x2="26679" y2="6593"/>
                        <a14:foregroundMark x1="27586" y1="3297" x2="27586" y2="3297"/>
                        <a14:foregroundMark x1="28131" y1="3297" x2="28131" y2="3297"/>
                        <a14:foregroundMark x1="28494" y1="4396" x2="28494" y2="4396"/>
                        <a14:foregroundMark x1="28675" y1="4396" x2="28675" y2="4396"/>
                        <a14:foregroundMark x1="31579" y1="9890" x2="31579" y2="9890"/>
                        <a14:foregroundMark x1="31034" y1="8791" x2="31034" y2="8791"/>
                        <a14:foregroundMark x1="30853" y1="7692" x2="30853" y2="7692"/>
                        <a14:foregroundMark x1="30127" y1="6593" x2="30127" y2="6593"/>
                        <a14:foregroundMark x1="30127" y1="5495" x2="30127" y2="5495"/>
                        <a14:foregroundMark x1="29401" y1="4396" x2="29401" y2="4396"/>
                        <a14:foregroundMark x1="29764" y1="3297" x2="29764" y2="3297"/>
                        <a14:foregroundMark x1="29946" y1="3297" x2="29946" y2="3297"/>
                        <a14:foregroundMark x1="30127" y1="3297" x2="30127" y2="3297"/>
                        <a14:foregroundMark x1="30672" y1="5495" x2="30672" y2="5495"/>
                        <a14:foregroundMark x1="30853" y1="7692" x2="30853" y2="7692"/>
                        <a14:foregroundMark x1="49546" y1="92308" x2="49546" y2="92308"/>
                        <a14:foregroundMark x1="46279" y1="90110" x2="46279" y2="90110"/>
                        <a14:foregroundMark x1="46642" y1="82418" x2="46642" y2="82418"/>
                        <a14:foregroundMark x1="49909" y1="81319" x2="49909" y2="81319"/>
                        <a14:foregroundMark x1="48457" y1="95604" x2="48457" y2="95604"/>
                        <a14:foregroundMark x1="51543" y1="74725" x2="51543" y2="74725"/>
                        <a14:foregroundMark x1="52450" y1="83516" x2="52450" y2="83516"/>
                        <a14:foregroundMark x1="52087" y1="79121" x2="52087" y2="79121"/>
                        <a14:backgroundMark x1="77858" y1="46154" x2="77858" y2="46154"/>
                        <a14:backgroundMark x1="78584" y1="35165" x2="78584" y2="35165"/>
                        <a14:backgroundMark x1="78584" y1="32967" x2="78584" y2="32967"/>
                        <a14:backgroundMark x1="81307" y1="38462" x2="81307" y2="38462"/>
                        <a14:backgroundMark x1="21234" y1="7692" x2="21234" y2="7692"/>
                        <a14:backgroundMark x1="22505" y1="7692" x2="22505" y2="7692"/>
                        <a14:backgroundMark x1="24319" y1="6593" x2="24319" y2="6593"/>
                        <a14:backgroundMark x1="25227" y1="2198" x2="25227" y2="2198"/>
                        <a14:backgroundMark x1="26134" y1="1099" x2="26134" y2="1099"/>
                        <a14:backgroundMark x1="26679" y1="1099" x2="26679" y2="1099"/>
                        <a14:backgroundMark x1="35027" y1="7692" x2="35027" y2="7692"/>
                        <a14:backgroundMark x1="33031" y1="7692" x2="33031" y2="7692"/>
                        <a14:backgroundMark x1="31397" y1="3297" x2="31397" y2="3297"/>
                        <a14:backgroundMark x1="31034" y1="3297" x2="27042" y2="0"/>
                        <a14:backgroundMark x1="27042" y1="0" x2="26316" y2="1099"/>
                        <a14:backgroundMark x1="21234" y1="27473" x2="21234" y2="27473"/>
                        <a14:backgroundMark x1="21779" y1="37363" x2="21779" y2="37363"/>
                        <a14:backgroundMark x1="21779" y1="52747" x2="21779" y2="52747"/>
                        <a14:backgroundMark x1="12160" y1="90110" x2="12160" y2="90110"/>
                        <a14:backgroundMark x1="3630" y1="96703" x2="3630" y2="96703"/>
                        <a14:backgroundMark x1="2359" y1="95604" x2="2359" y2="95604"/>
                        <a14:backgroundMark x1="3630" y1="92308" x2="3630" y2="92308"/>
                        <a14:backgroundMark x1="3630" y1="93407" x2="544" y2="96703"/>
                        <a14:backgroundMark x1="4719" y1="90110" x2="4719" y2="90110"/>
                        <a14:backgroundMark x1="3993" y1="90110" x2="3811" y2="91209"/>
                        <a14:backgroundMark x1="4175" y1="89011" x2="3993" y2="90110"/>
                        <a14:backgroundMark x1="4356" y1="87912" x2="4175" y2="89011"/>
                        <a14:backgroundMark x1="4719" y1="85714" x2="4356" y2="87912"/>
                        <a14:backgroundMark x1="4900" y1="84615" x2="4719" y2="85714"/>
                        <a14:backgroundMark x1="42468" y1="86813" x2="42468" y2="86813"/>
                        <a14:backgroundMark x1="48276" y1="83516" x2="48276" y2="83516"/>
                        <a14:backgroundMark x1="48639" y1="84615" x2="48639" y2="84615"/>
                        <a14:backgroundMark x1="48094" y1="90110" x2="48094" y2="91209"/>
                        <a14:backgroundMark x1="48094" y1="83516" x2="48094" y2="90110"/>
                        <a14:backgroundMark x1="48094" y1="82418" x2="48094" y2="83516"/>
                        <a14:backgroundMark x1="48094" y1="81319" x2="48094" y2="82418"/>
                        <a14:backgroundMark x1="48094" y1="80220" x2="48094" y2="813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9428"/>
          <a:stretch/>
        </p:blipFill>
        <p:spPr bwMode="auto">
          <a:xfrm>
            <a:off x="6400800" y="4609852"/>
            <a:ext cx="5213494" cy="142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19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91FA63C-CE68-5B3A-ABB9-55FA91E0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BB3AD6-B3F2-5F64-3A7D-E56775CF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438779"/>
            <a:ext cx="10667999" cy="867507"/>
          </a:xfrm>
        </p:spPr>
        <p:txBody>
          <a:bodyPr/>
          <a:lstStyle/>
          <a:p>
            <a:r>
              <a:rPr lang="cs-CZ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VÁLEČNÝ STAV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3A437A-1A01-2242-9493-7945BB88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7399"/>
            <a:ext cx="10668000" cy="4558602"/>
          </a:xfrm>
        </p:spPr>
        <p:txBody>
          <a:bodyPr/>
          <a:lstStyle/>
          <a:p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O vyhlášení válečného stavu rozhoduje Parlament</a:t>
            </a:r>
          </a:p>
          <a:p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Parlament musí souhlasit s vysláním ozbrojených sil mimo území ČR a pobytem ozbrojených sil jiných států na území ČR</a:t>
            </a:r>
          </a:p>
          <a:p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9708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A2269-E7CF-4046-E5F6-0B97F99DF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6DC59D-3B77-9892-9D2C-8DC703D6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438779"/>
            <a:ext cx="10667999" cy="867507"/>
          </a:xfrm>
        </p:spPr>
        <p:txBody>
          <a:bodyPr/>
          <a:lstStyle/>
          <a:p>
            <a:r>
              <a:rPr lang="cs-CZ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076AAC-7F2C-CDAC-8661-4F3D18AD4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7399"/>
            <a:ext cx="10668000" cy="4558602"/>
          </a:xfrm>
        </p:spPr>
        <p:txBody>
          <a:bodyPr/>
          <a:lstStyle/>
          <a:p>
            <a:r>
              <a:rPr lang="cs-CZ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https://www.psp.cz/docs/laws/constitution.html</a:t>
            </a:r>
            <a:endParaRPr lang="cs-CZ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cs-CZ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15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Modern Love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Otrhané</Template>
  <TotalTime>65</TotalTime>
  <Words>300</Words>
  <Application>Microsoft Macintosh PowerPoint</Application>
  <PresentationFormat>Widescreen</PresentationFormat>
  <Paragraphs>44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.SF NS</vt:lpstr>
      <vt:lpstr>Arial</vt:lpstr>
      <vt:lpstr>Arial Nova Cond</vt:lpstr>
      <vt:lpstr>Modern Love</vt:lpstr>
      <vt:lpstr>Source Sans Pro</vt:lpstr>
      <vt:lpstr>TornVTI</vt:lpstr>
      <vt:lpstr>MOC ZÁKONODÁRNÁ HLAVA DRUHÁ</vt:lpstr>
      <vt:lpstr>CO BY MĚL VĚDĚT KAŽDÝ</vt:lpstr>
      <vt:lpstr>POSLANECKÁ SNĚMOVNA</vt:lpstr>
      <vt:lpstr>PRAVOMOCE POSLANECKÉ SNĚMOVNY</vt:lpstr>
      <vt:lpstr>SENÁT</vt:lpstr>
      <vt:lpstr>PRAVOMOCE SENÁTU</vt:lpstr>
      <vt:lpstr>VÁLEČNÝ STAV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Holeček</dc:creator>
  <cp:lastModifiedBy>David Zejdlik</cp:lastModifiedBy>
  <cp:revision>22</cp:revision>
  <dcterms:created xsi:type="dcterms:W3CDTF">2025-04-22T17:52:53Z</dcterms:created>
  <dcterms:modified xsi:type="dcterms:W3CDTF">2025-04-28T05:46:32Z</dcterms:modified>
</cp:coreProperties>
</file>