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7" r:id="rId4"/>
    <p:sldId id="258" r:id="rId5"/>
    <p:sldId id="268" r:id="rId6"/>
    <p:sldId id="261" r:id="rId7"/>
    <p:sldId id="263" r:id="rId8"/>
    <p:sldId id="265" r:id="rId9"/>
    <p:sldId id="270" r:id="rId10"/>
    <p:sldId id="269" r:id="rId11"/>
    <p:sldId id="271" r:id="rId12"/>
    <p:sldId id="266" r:id="rId13"/>
    <p:sldId id="272" r:id="rId14"/>
    <p:sldId id="274" r:id="rId15"/>
    <p:sldId id="275" r:id="rId16"/>
    <p:sldId id="276" r:id="rId17"/>
    <p:sldId id="273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F66-3C22-D03C-EADC-AE7C77B08280}" v="201" dt="2022-11-02T12:48:51.215"/>
    <p1510:client id="{6452BC0C-DE99-4108-A85E-F9D61BDE6F6D}" v="827" dt="2022-11-02T12:34:57.61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care claim 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HCM portal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Profile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262252" y="1717546"/>
            <a:ext cx="5284646" cy="4738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Admin can view profile</a:t>
            </a:r>
          </a:p>
          <a:p>
            <a:endParaRPr lang="en-US" sz="2000" dirty="0"/>
          </a:p>
        </p:txBody>
      </p:sp>
      <p:pic>
        <p:nvPicPr>
          <p:cNvPr id="8" name="Picture 8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46CFCC59-CBB6-B44A-5B76-F13983B0F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091" y="1989611"/>
            <a:ext cx="4765964" cy="3744686"/>
          </a:xfrm>
        </p:spPr>
      </p:pic>
    </p:spTree>
    <p:extLst>
      <p:ext uri="{BB962C8B-B14F-4D97-AF65-F5344CB8AC3E}">
        <p14:creationId xmlns:p14="http://schemas.microsoft.com/office/powerpoint/2010/main" val="418044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 member to Health Claim Submission portal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As an admin, I should be able to register member details in the HCM system.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While registration, a random Physician from the database table, should be assigned to the Member and saved in database. </a:t>
            </a:r>
            <a:endParaRPr lang="en-US" sz="2000" dirty="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72E428-AD8F-E277-110B-CD2029E8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44" y="3446698"/>
            <a:ext cx="6106341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0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State drop down &amp; validations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If data is not there  showing error messages</a:t>
            </a:r>
            <a:endParaRPr lang="en-US" dirty="0"/>
          </a:p>
          <a:p>
            <a:pPr marL="285750" indent="-285750">
              <a:buChar char="•"/>
            </a:pPr>
            <a:r>
              <a:rPr lang="en-US" sz="1700" dirty="0"/>
              <a:t>state dropdown</a:t>
            </a:r>
          </a:p>
        </p:txBody>
      </p:sp>
      <p:pic>
        <p:nvPicPr>
          <p:cNvPr id="3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C4C3AA4-6D7F-8AFE-9DBB-F22B8BED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154027"/>
            <a:ext cx="5131088" cy="2052435"/>
          </a:xfrm>
          <a:prstGeom prst="rect">
            <a:avLst/>
          </a:prstGeom>
        </p:spPr>
      </p:pic>
      <p:pic>
        <p:nvPicPr>
          <p:cNvPr id="4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3B116F-11F1-42DB-8249-80C109BA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288215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 member to Health Claim Submission portal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Once member is registered showing sweet alert to user</a:t>
            </a:r>
          </a:p>
        </p:txBody>
      </p:sp>
      <p:pic>
        <p:nvPicPr>
          <p:cNvPr id="21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1F1F60-F5A7-1432-ECA6-66A8676BB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035471"/>
            <a:ext cx="7225748" cy="47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5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02" name="Freeform: Shape 101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Search member &amp; validations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ctr"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Admin can search claims</a:t>
            </a:r>
          </a:p>
          <a:p>
            <a:pPr marL="342900" indent="-342900" algn="ctr"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Showing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snackbars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if required input is not provided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90BEE9-CF6E-8597-AE3D-85F37BCF4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051" y="272000"/>
            <a:ext cx="6400800" cy="2878175"/>
          </a:xfrm>
        </p:spPr>
      </p:pic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7337FF-0881-1E06-0951-F3DD95C9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63" y="3328361"/>
            <a:ext cx="3532909" cy="14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02" name="Freeform: Shape 101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Seach </a:t>
            </a:r>
            <a:r>
              <a:rPr lang="en-US" sz="4000" kern="1200" dirty="0">
                <a:solidFill>
                  <a:schemeClr val="tx1"/>
                </a:solidFill>
                <a:ea typeface="+mj-lt"/>
                <a:cs typeface="+mj-lt"/>
              </a:rPr>
              <a:t>member </a:t>
            </a:r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&amp; select claims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ctr"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After search admin can select claims</a:t>
            </a:r>
          </a:p>
        </p:txBody>
      </p:sp>
      <p:pic>
        <p:nvPicPr>
          <p:cNvPr id="5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E851954-5EAD-3490-691D-73983644E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327674"/>
            <a:ext cx="6400800" cy="4047485"/>
          </a:xfrm>
        </p:spPr>
      </p:pic>
    </p:spTree>
    <p:extLst>
      <p:ext uri="{BB962C8B-B14F-4D97-AF65-F5344CB8AC3E}">
        <p14:creationId xmlns:p14="http://schemas.microsoft.com/office/powerpoint/2010/main" val="35089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02" name="Freeform: Shape 101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Submit claims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ctr"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Admin can submit claims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F566AC-0788-DCD9-60DD-CFF6E6EAC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1395" y="1146055"/>
            <a:ext cx="5676900" cy="3790950"/>
          </a:xfrm>
        </p:spPr>
      </p:pic>
    </p:spTree>
    <p:extLst>
      <p:ext uri="{BB962C8B-B14F-4D97-AF65-F5344CB8AC3E}">
        <p14:creationId xmlns:p14="http://schemas.microsoft.com/office/powerpoint/2010/main" val="1126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43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Member flow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DC19EB-C40E-197F-6927-D1BF66D7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805" y="263053"/>
            <a:ext cx="2247002" cy="2695123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DAF694-B9BB-B844-5734-87813677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534" y="263052"/>
            <a:ext cx="3088966" cy="2695123"/>
          </a:xfrm>
          <a:prstGeom prst="rect">
            <a:avLst/>
          </a:prstGeom>
        </p:spPr>
      </p:pic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E003645-FEE8-78D2-F08B-17DDD9CA1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93" y="3429000"/>
            <a:ext cx="5322516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7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02" name="Freeform: Shape 101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Submit claims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ctr"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Member can submit claims</a:t>
            </a:r>
          </a:p>
        </p:txBody>
      </p:sp>
      <p:pic>
        <p:nvPicPr>
          <p:cNvPr id="5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99457BE-DBE8-7846-665C-75A738CF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1846" y="-4313"/>
            <a:ext cx="5538337" cy="5257800"/>
          </a:xfrm>
        </p:spPr>
      </p:pic>
    </p:spTree>
    <p:extLst>
      <p:ext uri="{BB962C8B-B14F-4D97-AF65-F5344CB8AC3E}">
        <p14:creationId xmlns:p14="http://schemas.microsoft.com/office/powerpoint/2010/main" val="13206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02" name="Freeform: Shape 101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Submit claims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ctr"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validations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39E8A9-8E29-C778-CC05-57AB7C986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9136" y="800819"/>
            <a:ext cx="4083908" cy="5257800"/>
          </a:xfrm>
        </p:spPr>
      </p:pic>
    </p:spTree>
    <p:extLst>
      <p:ext uri="{BB962C8B-B14F-4D97-AF65-F5344CB8AC3E}">
        <p14:creationId xmlns:p14="http://schemas.microsoft.com/office/powerpoint/2010/main" val="963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109153"/>
            <a:ext cx="6555347" cy="668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Problem Statement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Flow Diagram </a:t>
            </a:r>
          </a:p>
          <a:p>
            <a:r>
              <a:rPr lang="en-US" dirty="0"/>
              <a:t>EER diagram</a:t>
            </a:r>
          </a:p>
          <a:p>
            <a:r>
              <a:rPr lang="en-US" dirty="0"/>
              <a:t>User stories implementation</a:t>
            </a:r>
          </a:p>
          <a:p>
            <a:pPr lvl="1"/>
            <a:r>
              <a:rPr lang="en-US" sz="2000" dirty="0"/>
              <a:t>Login</a:t>
            </a:r>
          </a:p>
          <a:p>
            <a:pPr lvl="1"/>
            <a:r>
              <a:rPr lang="en-US" sz="2000" dirty="0"/>
              <a:t>Register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Admin flow</a:t>
            </a:r>
          </a:p>
          <a:p>
            <a:pPr lvl="2"/>
            <a:r>
              <a:rPr lang="en-US" sz="1800" dirty="0">
                <a:ea typeface="+mn-lt"/>
                <a:cs typeface="+mn-lt"/>
              </a:rPr>
              <a:t>Register member to Health Claim Submission portal</a:t>
            </a:r>
          </a:p>
          <a:p>
            <a:pPr lvl="2"/>
            <a:r>
              <a:rPr lang="en-US" sz="1800" dirty="0">
                <a:ea typeface="+mn-lt"/>
                <a:cs typeface="+mn-lt"/>
              </a:rPr>
              <a:t>Search Member </a:t>
            </a:r>
          </a:p>
          <a:p>
            <a:pPr lvl="2"/>
            <a:r>
              <a:rPr lang="en-US" dirty="0">
                <a:ea typeface="+mn-lt"/>
                <a:cs typeface="+mn-lt"/>
              </a:rPr>
              <a:t>Submit Claim in Portal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Member flow</a:t>
            </a:r>
          </a:p>
          <a:p>
            <a:pPr lvl="2"/>
            <a:r>
              <a:rPr lang="en-US" sz="2200" dirty="0">
                <a:ea typeface="+mn-lt"/>
                <a:cs typeface="+mn-lt"/>
              </a:rPr>
              <a:t>View profile</a:t>
            </a:r>
          </a:p>
          <a:p>
            <a:pPr lvl="2"/>
            <a:r>
              <a:rPr lang="en-US" sz="2200" dirty="0"/>
              <a:t>Submit Claim in Portal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600" dirty="0"/>
              <a:t>Tools</a:t>
            </a:r>
          </a:p>
          <a:p>
            <a:pPr marL="960120" lvl="4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02" name="Freeform: Shape 101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8990"/>
            <a:ext cx="3219641" cy="24752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Tools &amp; technologies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-1621" y="3427263"/>
            <a:ext cx="3796010" cy="2717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ctr"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Java, 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spring boot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, JWT authorization, Micro services ,typescript, angular</a:t>
            </a:r>
          </a:p>
          <a:p>
            <a:pPr marL="342900" indent="-342900" algn="ctr"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STS, postman, VS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E753-F4FF-3434-55B2-14EF3C10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219" y="2756140"/>
            <a:ext cx="7076535" cy="21379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tx2">
                    <a:lumMod val="50000"/>
                  </a:schemeClr>
                </a:solidFill>
              </a:rPr>
              <a:t>Thank you </a:t>
            </a:r>
            <a:endParaRPr lang="en-US" sz="96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1755F-08F6-1AB8-1EB6-69769B07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B318-E47C-D07A-791A-2F1CF80FE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  intention is to build an architecture of  “</a:t>
            </a:r>
            <a:r>
              <a:rPr lang="en-US" b="1" dirty="0">
                <a:ea typeface="+mn-lt"/>
                <a:cs typeface="+mn-lt"/>
              </a:rPr>
              <a:t>Healthcare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Member portal</a:t>
            </a:r>
            <a:r>
              <a:rPr lang="en-US" dirty="0">
                <a:ea typeface="+mn-lt"/>
                <a:cs typeface="+mn-lt"/>
              </a:rPr>
              <a:t>” with Microservices. 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About the System</a:t>
            </a:r>
            <a:r>
              <a:rPr lang="en-US" dirty="0">
                <a:ea typeface="+mn-lt"/>
                <a:cs typeface="+mn-lt"/>
              </a:rPr>
              <a:t> 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client would like to develop an independent application </a:t>
            </a:r>
            <a:r>
              <a:rPr lang="en-US" b="1" dirty="0">
                <a:ea typeface="+mn-lt"/>
                <a:cs typeface="+mn-lt"/>
              </a:rPr>
              <a:t>Healthcare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Member portal (HCM) </a:t>
            </a:r>
            <a:r>
              <a:rPr lang="en-US" dirty="0">
                <a:ea typeface="+mn-lt"/>
                <a:cs typeface="+mn-lt"/>
              </a:rPr>
              <a:t>to automate the process of managing the activities of member enrollment like member registration, claim submission, etc. </a:t>
            </a:r>
            <a:endParaRPr lang="en-US"/>
          </a:p>
          <a:p>
            <a:pPr lvl="1"/>
            <a:r>
              <a:rPr lang="en-US" sz="2000">
                <a:ea typeface="+mn-lt"/>
                <a:cs typeface="+mn-lt"/>
              </a:rPr>
              <a:t>The following section will cover aspects related to</a:t>
            </a:r>
            <a:r>
              <a:rPr lang="en-US" sz="2000" b="1">
                <a:ea typeface="+mn-lt"/>
                <a:cs typeface="+mn-lt"/>
              </a:rPr>
              <a:t> HCM</a:t>
            </a:r>
            <a:r>
              <a:rPr lang="en-US" sz="2000">
                <a:ea typeface="+mn-lt"/>
                <a:cs typeface="+mn-lt"/>
              </a:rPr>
              <a:t>. </a:t>
            </a:r>
            <a:endParaRPr lang="en-US" sz="2000"/>
          </a:p>
          <a:p>
            <a:pPr lvl="2"/>
            <a:r>
              <a:rPr lang="en-US" sz="2000">
                <a:ea typeface="+mn-lt"/>
                <a:cs typeface="+mn-lt"/>
              </a:rPr>
              <a:t>Member Registration</a:t>
            </a:r>
            <a:endParaRPr lang="en-US" sz="2000"/>
          </a:p>
          <a:p>
            <a:pPr lvl="2"/>
            <a:r>
              <a:rPr lang="en-US" sz="2000">
                <a:ea typeface="+mn-lt"/>
                <a:cs typeface="+mn-lt"/>
              </a:rPr>
              <a:t>Claim Submission</a:t>
            </a:r>
            <a:endParaRPr lang="en-US" sz="20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Diagram</a:t>
            </a:r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E47CC964-E495-E40A-4B68-EB063DD78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50306"/>
            <a:ext cx="7225748" cy="37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EER Diagram</a:t>
            </a:r>
          </a:p>
        </p:txBody>
      </p:sp>
      <p:pic>
        <p:nvPicPr>
          <p:cNvPr id="21" name="Picture 22" descr="Diagram&#10;&#10;Description automatically generated">
            <a:extLst>
              <a:ext uri="{FF2B5EF4-FFF2-40B4-BE49-F238E27FC236}">
                <a16:creationId xmlns:a16="http://schemas.microsoft.com/office/drawing/2014/main" id="{4BC30FC7-537D-CE7B-9B7B-4F095C73B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1343" y="629083"/>
            <a:ext cx="5169504" cy="5934040"/>
          </a:xfrm>
        </p:spPr>
      </p:pic>
    </p:spTree>
    <p:extLst>
      <p:ext uri="{BB962C8B-B14F-4D97-AF65-F5344CB8AC3E}">
        <p14:creationId xmlns:p14="http://schemas.microsoft.com/office/powerpoint/2010/main" val="23149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User stories implementation</a:t>
            </a:r>
            <a:endParaRPr lang="en-US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2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26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Login &amp; JWT token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CD6E1EA-32E0-9D35-F5CC-69E01AE7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04" y="1985281"/>
            <a:ext cx="2054631" cy="2617365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69772E-DC27-7F49-FFB2-5A5EE6C5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387" y="2036754"/>
            <a:ext cx="6897238" cy="2528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6350D0-EC96-CE45-1E82-1E3A4C043088}"/>
              </a:ext>
            </a:extLst>
          </p:cNvPr>
          <p:cNvSpPr txBox="1"/>
          <p:nvPr/>
        </p:nvSpPr>
        <p:spPr>
          <a:xfrm>
            <a:off x="1371598" y="5070346"/>
            <a:ext cx="9496427" cy="13852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When the user logs in, the JWT token gets generated and through interceptor we add that bearer token in authorization header to provide security to API endpoints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Register</a:t>
            </a:r>
          </a:p>
        </p:txBody>
      </p:sp>
      <p:pic>
        <p:nvPicPr>
          <p:cNvPr id="4" name="Picture 6" descr="Chart&#10;&#10;Description automatically generated">
            <a:extLst>
              <a:ext uri="{FF2B5EF4-FFF2-40B4-BE49-F238E27FC236}">
                <a16:creationId xmlns:a16="http://schemas.microsoft.com/office/drawing/2014/main" id="{FAEE7988-5EF1-D259-13A2-F4001AD2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72" y="2050595"/>
            <a:ext cx="1910676" cy="2617365"/>
          </a:xfrm>
          <a:prstGeom prst="rect">
            <a:avLst/>
          </a:prstGeom>
        </p:spPr>
      </p:pic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B379F56-7C7B-A637-9738-9D0870BA8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7671" y="2445490"/>
            <a:ext cx="4600354" cy="187464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371598" y="5070346"/>
            <a:ext cx="9496427" cy="138526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User can register as admin or member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For incorrect data providing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ea typeface="+mj-lt"/>
                <a:cs typeface="+mj-lt"/>
              </a:rPr>
              <a:t>Admin flow</a:t>
            </a:r>
            <a:endParaRPr lang="en-US" dirty="0">
              <a:solidFill>
                <a:schemeClr val="tx2">
                  <a:lumMod val="9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8D6B05-96B2-7494-F058-ACBE6E27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418" y="1664798"/>
            <a:ext cx="2743200" cy="39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8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Widescreen</PresentationFormat>
  <Paragraphs>37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CITY SKETCH 16X9</vt:lpstr>
      <vt:lpstr>Health care claim submission</vt:lpstr>
      <vt:lpstr>Title and Content Layout with List</vt:lpstr>
      <vt:lpstr>Problem statement</vt:lpstr>
      <vt:lpstr>Flow Diagram</vt:lpstr>
      <vt:lpstr>EER Diagram</vt:lpstr>
      <vt:lpstr>User stories implementation</vt:lpstr>
      <vt:lpstr>Login &amp; JWT token</vt:lpstr>
      <vt:lpstr>Register</vt:lpstr>
      <vt:lpstr>Admin flow</vt:lpstr>
      <vt:lpstr>Profile</vt:lpstr>
      <vt:lpstr>Register member to Health Claim Submission portal</vt:lpstr>
      <vt:lpstr>State drop down &amp; validations</vt:lpstr>
      <vt:lpstr>Register member to Health Claim Submission portal</vt:lpstr>
      <vt:lpstr>Search member &amp; validations</vt:lpstr>
      <vt:lpstr>Seach member &amp; select claims</vt:lpstr>
      <vt:lpstr>Submit claims</vt:lpstr>
      <vt:lpstr>Member flow</vt:lpstr>
      <vt:lpstr>Submit claims</vt:lpstr>
      <vt:lpstr>Submit claims</vt:lpstr>
      <vt:lpstr>Tools &amp;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348</cp:revision>
  <dcterms:created xsi:type="dcterms:W3CDTF">2022-11-02T11:20:46Z</dcterms:created>
  <dcterms:modified xsi:type="dcterms:W3CDTF">2022-11-02T12:49:22Z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