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5143500" cx="9144000"/>
  <p:notesSz cx="6858000" cy="9144000"/>
  <p:embeddedFontLst>
    <p:embeddedFont>
      <p:font typeface="Montserrat"/>
      <p:regular r:id="rId66"/>
      <p:bold r:id="rId67"/>
      <p:italic r:id="rId68"/>
      <p:boldItalic r:id="rId69"/>
    </p:embeddedFont>
    <p:embeddedFont>
      <p:font typeface="Comfortaa"/>
      <p:regular r:id="rId70"/>
      <p:bold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8F2AA0-9D6B-4B10-951F-BF03601D2296}">
  <a:tblStyle styleId="{FF8F2AA0-9D6B-4B10-951F-BF03601D22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Comfortaa-bold.fntdata"/><Relationship Id="rId70" Type="http://schemas.openxmlformats.org/officeDocument/2006/relationships/font" Target="fonts/Comfortaa-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Montserrat-regular.fnt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italic.fntdata"/><Relationship Id="rId23" Type="http://schemas.openxmlformats.org/officeDocument/2006/relationships/slide" Target="slides/slide17.xml"/><Relationship Id="rId67" Type="http://schemas.openxmlformats.org/officeDocument/2006/relationships/font" Target="fonts/Montserrat-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49098aff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49098aff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4d55bfab9_1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4d55bfab9_1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49098afff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49098afff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37b47f81b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37b47f81b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49098aff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49098aff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4d55bfab9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4d55bfab9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37b47f81b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37b47f81b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4d55bfab9_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4d55bfab9_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5be67044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5be67044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5be67044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5be67044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37b47f81b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37b47f81b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5be67044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5be67044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5be67044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5be67044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5be670441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5be670441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5be670441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5be670441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37b47f5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37b47f5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37b47f8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37b47f8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37b47f81b_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37b47f81b_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37b47f5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37b47f5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37b47f5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37b47f5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37b47f5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37b47f5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37b47f81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37b47f81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37b47f5b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037b47f5b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37b47f81b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37b47f81b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37b47f81b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37b47f81b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37b47f81b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037b47f81b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37b47f81b_1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037b47f81b_1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037b47f81b_1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037b47f81b_1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37b47f81b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037b47f81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37b47f81b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037b47f81b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0387489aa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0387489aa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0387489aa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0387489aa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9098af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9098af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0387489aa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0387489aa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4afa21e4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04afa21e4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4afa21e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4afa21e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4afa21e4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04afa21e4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4afa21e4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4afa21e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4afa21e4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04afa21e4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4afa21e4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04afa21e4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4afa21e4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04afa21e4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4afa21e4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4afa21e4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4afa21e4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04afa21e4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37b47f81b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37b47f81b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4afa21e4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4afa21e4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04afa21e4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04afa21e4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04b67663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04b67663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4afa21e4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04afa21e4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04afa21e4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04afa21e4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04afa21e4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04afa21e4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04afa21e4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04afa21e4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4b67663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04b67663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04b67663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04b67663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04b676634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04b676634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37b47f81b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37b47f81b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37b47f81b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37b47f81b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49098aff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49098aff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49098aff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49098aff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gif"/><Relationship Id="rId4" Type="http://schemas.openxmlformats.org/officeDocument/2006/relationships/image" Target="../media/image8.gif"/><Relationship Id="rId5" Type="http://schemas.openxmlformats.org/officeDocument/2006/relationships/image" Target="../media/image16.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Exam 3 Review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p:nvPr/>
        </p:nvSpPr>
        <p:spPr>
          <a:xfrm>
            <a:off x="4331175" y="237232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3702750" y="298832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22"/>
          <p:cNvCxnSpPr>
            <a:stCxn id="237" idx="7"/>
            <a:endCxn id="236" idx="3"/>
          </p:cNvCxnSpPr>
          <p:nvPr/>
        </p:nvCxnSpPr>
        <p:spPr>
          <a:xfrm flipH="1" rot="10800000">
            <a:off x="3794678" y="2464397"/>
            <a:ext cx="552300" cy="539700"/>
          </a:xfrm>
          <a:prstGeom prst="straightConnector1">
            <a:avLst/>
          </a:prstGeom>
          <a:noFill/>
          <a:ln cap="flat" cmpd="sng" w="9525">
            <a:solidFill>
              <a:schemeClr val="dk2"/>
            </a:solidFill>
            <a:prstDash val="solid"/>
            <a:round/>
            <a:headEnd len="med" w="med" type="none"/>
            <a:tailEnd len="med" w="med" type="none"/>
          </a:ln>
        </p:spPr>
      </p:cxnSp>
      <p:sp>
        <p:nvSpPr>
          <p:cNvPr id="239" name="Google Shape;239;p22"/>
          <p:cNvSpPr txBox="1"/>
          <p:nvPr/>
        </p:nvSpPr>
        <p:spPr>
          <a:xfrm>
            <a:off x="3834125" y="249485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3</a:t>
            </a:r>
            <a:endParaRPr sz="1200">
              <a:latin typeface="Comfortaa"/>
              <a:ea typeface="Comfortaa"/>
              <a:cs typeface="Comfortaa"/>
              <a:sym typeface="Comfortaa"/>
            </a:endParaRPr>
          </a:p>
        </p:txBody>
      </p:sp>
      <p:sp>
        <p:nvSpPr>
          <p:cNvPr id="240" name="Google Shape;240;p22"/>
          <p:cNvSpPr txBox="1"/>
          <p:nvPr/>
        </p:nvSpPr>
        <p:spPr>
          <a:xfrm>
            <a:off x="3352550" y="292235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u</a:t>
            </a:r>
            <a:endParaRPr sz="1200">
              <a:latin typeface="Comfortaa"/>
              <a:ea typeface="Comfortaa"/>
              <a:cs typeface="Comfortaa"/>
              <a:sym typeface="Comfortaa"/>
            </a:endParaRPr>
          </a:p>
        </p:txBody>
      </p:sp>
      <p:sp>
        <p:nvSpPr>
          <p:cNvPr id="241" name="Google Shape;241;p22"/>
          <p:cNvSpPr txBox="1"/>
          <p:nvPr/>
        </p:nvSpPr>
        <p:spPr>
          <a:xfrm>
            <a:off x="4331175" y="209510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v</a:t>
            </a:r>
            <a:endParaRPr sz="1200">
              <a:latin typeface="Comfortaa"/>
              <a:ea typeface="Comfortaa"/>
              <a:cs typeface="Comfortaa"/>
              <a:sym typeface="Comfortaa"/>
            </a:endParaRPr>
          </a:p>
        </p:txBody>
      </p:sp>
      <p:sp>
        <p:nvSpPr>
          <p:cNvPr id="242" name="Google Shape;242;p22"/>
          <p:cNvSpPr txBox="1"/>
          <p:nvPr/>
        </p:nvSpPr>
        <p:spPr>
          <a:xfrm>
            <a:off x="2823513" y="2125550"/>
            <a:ext cx="7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741B47"/>
                </a:solidFill>
                <a:latin typeface="Comfortaa"/>
                <a:ea typeface="Comfortaa"/>
                <a:cs typeface="Comfortaa"/>
                <a:sym typeface="Comfortaa"/>
              </a:rPr>
              <a:t>max(u)</a:t>
            </a:r>
            <a:endParaRPr b="1" sz="1200">
              <a:solidFill>
                <a:srgbClr val="741B47"/>
              </a:solidFill>
              <a:latin typeface="Comfortaa"/>
              <a:ea typeface="Comfortaa"/>
              <a:cs typeface="Comfortaa"/>
              <a:sym typeface="Comfortaa"/>
            </a:endParaRPr>
          </a:p>
        </p:txBody>
      </p:sp>
      <p:cxnSp>
        <p:nvCxnSpPr>
          <p:cNvPr id="243" name="Google Shape;243;p22"/>
          <p:cNvCxnSpPr>
            <a:stCxn id="242" idx="2"/>
            <a:endCxn id="239" idx="1"/>
          </p:cNvCxnSpPr>
          <p:nvPr/>
        </p:nvCxnSpPr>
        <p:spPr>
          <a:xfrm flipH="1" rot="-5400000">
            <a:off x="3412563" y="2258000"/>
            <a:ext cx="184800" cy="658500"/>
          </a:xfrm>
          <a:prstGeom prst="curvedConnector2">
            <a:avLst/>
          </a:prstGeom>
          <a:noFill/>
          <a:ln cap="flat" cmpd="sng" w="19050">
            <a:solidFill>
              <a:srgbClr val="741B47"/>
            </a:solidFill>
            <a:prstDash val="solid"/>
            <a:round/>
            <a:headEnd len="med" w="med" type="none"/>
            <a:tailEnd len="med" w="med" type="triangle"/>
          </a:ln>
        </p:spPr>
      </p:cxnSp>
      <p:sp>
        <p:nvSpPr>
          <p:cNvPr id="244" name="Google Shape;244;p22"/>
          <p:cNvSpPr txBox="1"/>
          <p:nvPr/>
        </p:nvSpPr>
        <p:spPr>
          <a:xfrm>
            <a:off x="3354300" y="661775"/>
            <a:ext cx="24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Proof by Contradiction</a:t>
            </a:r>
            <a:endParaRPr b="1">
              <a:latin typeface="Montserrat"/>
              <a:ea typeface="Montserrat"/>
              <a:cs typeface="Montserrat"/>
              <a:sym typeface="Montserrat"/>
            </a:endParaRPr>
          </a:p>
        </p:txBody>
      </p:sp>
      <p:sp>
        <p:nvSpPr>
          <p:cNvPr id="245" name="Google Shape;245;p22"/>
          <p:cNvSpPr txBox="1"/>
          <p:nvPr/>
        </p:nvSpPr>
        <p:spPr>
          <a:xfrm>
            <a:off x="940125" y="3719150"/>
            <a:ext cx="688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Removing (u,w) and adding (u, v) should lead to a better maximum spanning tree.</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246" name="Google Shape;246;p22"/>
          <p:cNvSpPr txBox="1"/>
          <p:nvPr/>
        </p:nvSpPr>
        <p:spPr>
          <a:xfrm>
            <a:off x="1127100" y="1409350"/>
            <a:ext cx="68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If (u, v) is introducing a cycle, there is some edge (u, w) which is already included in the spanning tree</a:t>
            </a:r>
            <a:endParaRPr>
              <a:latin typeface="Montserrat"/>
              <a:ea typeface="Montserrat"/>
              <a:cs typeface="Montserrat"/>
              <a:sym typeface="Montserrat"/>
            </a:endParaRPr>
          </a:p>
        </p:txBody>
      </p:sp>
      <p:sp>
        <p:nvSpPr>
          <p:cNvPr id="247" name="Google Shape;247;p22"/>
          <p:cNvSpPr txBox="1"/>
          <p:nvPr/>
        </p:nvSpPr>
        <p:spPr>
          <a:xfrm>
            <a:off x="4789150" y="329165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w</a:t>
            </a:r>
            <a:endParaRPr sz="1200">
              <a:latin typeface="Comfortaa"/>
              <a:ea typeface="Comfortaa"/>
              <a:cs typeface="Comfortaa"/>
              <a:sym typeface="Comfortaa"/>
            </a:endParaRPr>
          </a:p>
        </p:txBody>
      </p:sp>
      <p:cxnSp>
        <p:nvCxnSpPr>
          <p:cNvPr id="248" name="Google Shape;248;p22"/>
          <p:cNvCxnSpPr>
            <a:stCxn id="237" idx="6"/>
            <a:endCxn id="249" idx="2"/>
          </p:cNvCxnSpPr>
          <p:nvPr/>
        </p:nvCxnSpPr>
        <p:spPr>
          <a:xfrm>
            <a:off x="3810450" y="3042175"/>
            <a:ext cx="870900" cy="349800"/>
          </a:xfrm>
          <a:prstGeom prst="straightConnector1">
            <a:avLst/>
          </a:prstGeom>
          <a:noFill/>
          <a:ln cap="flat" cmpd="sng" w="9525">
            <a:solidFill>
              <a:schemeClr val="dk2"/>
            </a:solidFill>
            <a:prstDash val="solid"/>
            <a:round/>
            <a:headEnd len="med" w="med" type="none"/>
            <a:tailEnd len="med" w="med" type="none"/>
          </a:ln>
        </p:spPr>
      </p:cxnSp>
      <p:sp>
        <p:nvSpPr>
          <p:cNvPr id="249" name="Google Shape;249;p22"/>
          <p:cNvSpPr/>
          <p:nvPr/>
        </p:nvSpPr>
        <p:spPr>
          <a:xfrm>
            <a:off x="4681400" y="333810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4429400" y="2358708"/>
            <a:ext cx="635325" cy="1000125"/>
          </a:xfrm>
          <a:custGeom>
            <a:rect b="b" l="l" r="r" t="t"/>
            <a:pathLst>
              <a:path extrusionOk="0" h="40005" w="25413">
                <a:moveTo>
                  <a:pt x="0" y="2685"/>
                </a:moveTo>
                <a:cubicBezTo>
                  <a:pt x="2153" y="2326"/>
                  <a:pt x="12360" y="-1302"/>
                  <a:pt x="12918" y="532"/>
                </a:cubicBezTo>
                <a:cubicBezTo>
                  <a:pt x="13476" y="2366"/>
                  <a:pt x="2273" y="11496"/>
                  <a:pt x="3349" y="13689"/>
                </a:cubicBezTo>
                <a:cubicBezTo>
                  <a:pt x="4426" y="15882"/>
                  <a:pt x="18061" y="11656"/>
                  <a:pt x="19377" y="13689"/>
                </a:cubicBezTo>
                <a:cubicBezTo>
                  <a:pt x="20693" y="15723"/>
                  <a:pt x="10247" y="23697"/>
                  <a:pt x="11244" y="25890"/>
                </a:cubicBezTo>
                <a:cubicBezTo>
                  <a:pt x="12241" y="28083"/>
                  <a:pt x="24920" y="24495"/>
                  <a:pt x="25358" y="26847"/>
                </a:cubicBezTo>
                <a:cubicBezTo>
                  <a:pt x="25797" y="29200"/>
                  <a:pt x="15789" y="37812"/>
                  <a:pt x="13875" y="40005"/>
                </a:cubicBezTo>
              </a:path>
            </a:pathLst>
          </a:custGeom>
          <a:noFill/>
          <a:ln cap="flat" cmpd="sng" w="9525">
            <a:solidFill>
              <a:schemeClr val="dk2"/>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2"/>
                                        </p:tgtEl>
                                      </p:cBhvr>
                                    </p:animEffect>
                                    <p:set>
                                      <p:cBhvr>
                                        <p:cTn dur="1" fill="hold">
                                          <p:stCondLst>
                                            <p:cond delay="1000"/>
                                          </p:stCondLst>
                                        </p:cTn>
                                        <p:tgtEl>
                                          <p:spTgt spid="2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43"/>
                                        </p:tgtEl>
                                      </p:cBhvr>
                                    </p:animEffect>
                                    <p:set>
                                      <p:cBhvr>
                                        <p:cTn dur="1" fill="hold">
                                          <p:stCondLst>
                                            <p:cond delay="1000"/>
                                          </p:stCondLst>
                                        </p:cTn>
                                        <p:tgtEl>
                                          <p:spTgt spid="24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p:nvPr/>
        </p:nvSpPr>
        <p:spPr>
          <a:xfrm>
            <a:off x="4331175" y="237232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3702750" y="298832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txBox="1"/>
          <p:nvPr/>
        </p:nvSpPr>
        <p:spPr>
          <a:xfrm>
            <a:off x="3834125" y="249485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Comfortaa"/>
              <a:ea typeface="Comfortaa"/>
              <a:cs typeface="Comfortaa"/>
              <a:sym typeface="Comfortaa"/>
            </a:endParaRPr>
          </a:p>
        </p:txBody>
      </p:sp>
      <p:sp>
        <p:nvSpPr>
          <p:cNvPr id="258" name="Google Shape;258;p23"/>
          <p:cNvSpPr txBox="1"/>
          <p:nvPr/>
        </p:nvSpPr>
        <p:spPr>
          <a:xfrm>
            <a:off x="3352550" y="292235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u</a:t>
            </a:r>
            <a:endParaRPr sz="1200">
              <a:latin typeface="Comfortaa"/>
              <a:ea typeface="Comfortaa"/>
              <a:cs typeface="Comfortaa"/>
              <a:sym typeface="Comfortaa"/>
            </a:endParaRPr>
          </a:p>
        </p:txBody>
      </p:sp>
      <p:sp>
        <p:nvSpPr>
          <p:cNvPr id="259" name="Google Shape;259;p23"/>
          <p:cNvSpPr txBox="1"/>
          <p:nvPr/>
        </p:nvSpPr>
        <p:spPr>
          <a:xfrm>
            <a:off x="4331175" y="209510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v</a:t>
            </a:r>
            <a:endParaRPr sz="1200">
              <a:latin typeface="Comfortaa"/>
              <a:ea typeface="Comfortaa"/>
              <a:cs typeface="Comfortaa"/>
              <a:sym typeface="Comfortaa"/>
            </a:endParaRPr>
          </a:p>
        </p:txBody>
      </p:sp>
      <p:sp>
        <p:nvSpPr>
          <p:cNvPr id="260" name="Google Shape;260;p23"/>
          <p:cNvSpPr txBox="1"/>
          <p:nvPr/>
        </p:nvSpPr>
        <p:spPr>
          <a:xfrm>
            <a:off x="3354300" y="661775"/>
            <a:ext cx="24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Proof by Contradiction</a:t>
            </a:r>
            <a:endParaRPr b="1">
              <a:latin typeface="Montserrat"/>
              <a:ea typeface="Montserrat"/>
              <a:cs typeface="Montserrat"/>
              <a:sym typeface="Montserrat"/>
            </a:endParaRPr>
          </a:p>
        </p:txBody>
      </p:sp>
      <p:sp>
        <p:nvSpPr>
          <p:cNvPr id="261" name="Google Shape;261;p23"/>
          <p:cNvSpPr txBox="1"/>
          <p:nvPr/>
        </p:nvSpPr>
        <p:spPr>
          <a:xfrm>
            <a:off x="1127100" y="1409350"/>
            <a:ext cx="68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If by doing that a cycle appears, there were </a:t>
            </a:r>
            <a:r>
              <a:rPr lang="en">
                <a:latin typeface="Montserrat"/>
                <a:ea typeface="Montserrat"/>
                <a:cs typeface="Montserrat"/>
                <a:sym typeface="Montserrat"/>
              </a:rPr>
              <a:t>already</a:t>
            </a:r>
            <a:r>
              <a:rPr lang="en">
                <a:latin typeface="Montserrat"/>
                <a:ea typeface="Montserrat"/>
                <a:cs typeface="Montserrat"/>
                <a:sym typeface="Montserrat"/>
              </a:rPr>
              <a:t> a path between u and v </a:t>
            </a:r>
            <a:endParaRPr>
              <a:latin typeface="Montserrat"/>
              <a:ea typeface="Montserrat"/>
              <a:cs typeface="Montserrat"/>
              <a:sym typeface="Montserrat"/>
            </a:endParaRPr>
          </a:p>
        </p:txBody>
      </p:sp>
      <p:sp>
        <p:nvSpPr>
          <p:cNvPr id="262" name="Google Shape;262;p23"/>
          <p:cNvSpPr txBox="1"/>
          <p:nvPr/>
        </p:nvSpPr>
        <p:spPr>
          <a:xfrm>
            <a:off x="4789150" y="329165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w</a:t>
            </a:r>
            <a:endParaRPr sz="1200">
              <a:latin typeface="Comfortaa"/>
              <a:ea typeface="Comfortaa"/>
              <a:cs typeface="Comfortaa"/>
              <a:sym typeface="Comfortaa"/>
            </a:endParaRPr>
          </a:p>
        </p:txBody>
      </p:sp>
      <p:sp>
        <p:nvSpPr>
          <p:cNvPr id="263" name="Google Shape;263;p23"/>
          <p:cNvSpPr/>
          <p:nvPr/>
        </p:nvSpPr>
        <p:spPr>
          <a:xfrm>
            <a:off x="4681400" y="333810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4429400" y="2358708"/>
            <a:ext cx="635325" cy="1000125"/>
          </a:xfrm>
          <a:custGeom>
            <a:rect b="b" l="l" r="r" t="t"/>
            <a:pathLst>
              <a:path extrusionOk="0" h="40005" w="25413">
                <a:moveTo>
                  <a:pt x="0" y="2685"/>
                </a:moveTo>
                <a:cubicBezTo>
                  <a:pt x="2153" y="2326"/>
                  <a:pt x="12360" y="-1302"/>
                  <a:pt x="12918" y="532"/>
                </a:cubicBezTo>
                <a:cubicBezTo>
                  <a:pt x="13476" y="2366"/>
                  <a:pt x="2273" y="11496"/>
                  <a:pt x="3349" y="13689"/>
                </a:cubicBezTo>
                <a:cubicBezTo>
                  <a:pt x="4426" y="15882"/>
                  <a:pt x="18061" y="11656"/>
                  <a:pt x="19377" y="13689"/>
                </a:cubicBezTo>
                <a:cubicBezTo>
                  <a:pt x="20693" y="15723"/>
                  <a:pt x="10247" y="23697"/>
                  <a:pt x="11244" y="25890"/>
                </a:cubicBezTo>
                <a:cubicBezTo>
                  <a:pt x="12241" y="28083"/>
                  <a:pt x="24920" y="24495"/>
                  <a:pt x="25358" y="26847"/>
                </a:cubicBezTo>
                <a:cubicBezTo>
                  <a:pt x="25797" y="29200"/>
                  <a:pt x="15789" y="37812"/>
                  <a:pt x="13875" y="40005"/>
                </a:cubicBezTo>
              </a:path>
            </a:pathLst>
          </a:custGeom>
          <a:noFill/>
          <a:ln cap="flat" cmpd="sng" w="9525">
            <a:solidFill>
              <a:schemeClr val="dk2"/>
            </a:solidFill>
            <a:prstDash val="solid"/>
            <a:round/>
            <a:headEnd len="med" w="med" type="none"/>
            <a:tailEnd len="med" w="med" type="none"/>
          </a:ln>
        </p:spPr>
      </p:sp>
      <p:sp>
        <p:nvSpPr>
          <p:cNvPr id="265" name="Google Shape;265;p23"/>
          <p:cNvSpPr txBox="1"/>
          <p:nvPr/>
        </p:nvSpPr>
        <p:spPr>
          <a:xfrm>
            <a:off x="1127100" y="3790375"/>
            <a:ext cx="68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That path + (u, w) + the path from w to v, </a:t>
            </a:r>
            <a:r>
              <a:rPr lang="en">
                <a:latin typeface="Montserrat"/>
                <a:ea typeface="Montserrat"/>
                <a:cs typeface="Montserrat"/>
                <a:sym typeface="Montserrat"/>
              </a:rPr>
              <a:t>creates</a:t>
            </a:r>
            <a:r>
              <a:rPr lang="en">
                <a:latin typeface="Montserrat"/>
                <a:ea typeface="Montserrat"/>
                <a:cs typeface="Montserrat"/>
                <a:sym typeface="Montserrat"/>
              </a:rPr>
              <a:t> a cycle in the original spanning tree</a:t>
            </a:r>
            <a:endParaRPr>
              <a:latin typeface="Montserrat"/>
              <a:ea typeface="Montserrat"/>
              <a:cs typeface="Montserrat"/>
              <a:sym typeface="Montserrat"/>
            </a:endParaRPr>
          </a:p>
        </p:txBody>
      </p:sp>
      <p:sp>
        <p:nvSpPr>
          <p:cNvPr id="266" name="Google Shape;266;p23"/>
          <p:cNvSpPr/>
          <p:nvPr/>
        </p:nvSpPr>
        <p:spPr>
          <a:xfrm>
            <a:off x="3618975" y="1886614"/>
            <a:ext cx="779100" cy="1157225"/>
          </a:xfrm>
          <a:custGeom>
            <a:rect b="b" l="l" r="r" t="t"/>
            <a:pathLst>
              <a:path extrusionOk="0" h="46289" w="31164">
                <a:moveTo>
                  <a:pt x="31164" y="21938"/>
                </a:moveTo>
                <a:cubicBezTo>
                  <a:pt x="28596" y="18294"/>
                  <a:pt x="18657" y="652"/>
                  <a:pt x="15758" y="72"/>
                </a:cubicBezTo>
                <a:cubicBezTo>
                  <a:pt x="12859" y="-508"/>
                  <a:pt x="16338" y="16969"/>
                  <a:pt x="13770" y="18460"/>
                </a:cubicBezTo>
                <a:cubicBezTo>
                  <a:pt x="11202" y="19951"/>
                  <a:pt x="1760" y="4380"/>
                  <a:pt x="352" y="9018"/>
                </a:cubicBezTo>
                <a:cubicBezTo>
                  <a:pt x="-1056" y="13656"/>
                  <a:pt x="4494" y="40077"/>
                  <a:pt x="5322" y="46289"/>
                </a:cubicBezTo>
              </a:path>
            </a:pathLst>
          </a:custGeom>
          <a:noFill/>
          <a:ln cap="flat" cmpd="sng" w="9525">
            <a:solidFill>
              <a:schemeClr val="dk2"/>
            </a:solidFill>
            <a:prstDash val="solid"/>
            <a:round/>
            <a:headEnd len="med" w="med" type="none"/>
            <a:tailEnd len="med" w="med" type="none"/>
          </a:ln>
        </p:spPr>
      </p:sp>
      <p:cxnSp>
        <p:nvCxnSpPr>
          <p:cNvPr id="267" name="Google Shape;267;p23"/>
          <p:cNvCxnSpPr>
            <a:stCxn id="256" idx="5"/>
            <a:endCxn id="263" idx="1"/>
          </p:cNvCxnSpPr>
          <p:nvPr/>
        </p:nvCxnSpPr>
        <p:spPr>
          <a:xfrm>
            <a:off x="3794678" y="3080253"/>
            <a:ext cx="902400" cy="2736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23"/>
          <p:cNvCxnSpPr/>
          <p:nvPr/>
        </p:nvCxnSpPr>
        <p:spPr>
          <a:xfrm flipH="1" rot="10800000">
            <a:off x="3794678" y="2464397"/>
            <a:ext cx="552300" cy="539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8"/>
                                        </p:tgtEl>
                                      </p:cBhvr>
                                    </p:animEffect>
                                    <p:set>
                                      <p:cBhvr>
                                        <p:cTn dur="1" fill="hold">
                                          <p:stCondLst>
                                            <p:cond delay="1000"/>
                                          </p:stCondLst>
                                        </p:cTn>
                                        <p:tgtEl>
                                          <p:spTgt spid="2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24"/>
          <p:cNvPicPr preferRelativeResize="0"/>
          <p:nvPr/>
        </p:nvPicPr>
        <p:blipFill>
          <a:blip r:embed="rId3">
            <a:alphaModFix/>
          </a:blip>
          <a:stretch>
            <a:fillRect/>
          </a:stretch>
        </p:blipFill>
        <p:spPr>
          <a:xfrm>
            <a:off x="762000" y="1330350"/>
            <a:ext cx="7620000" cy="77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25"/>
          <p:cNvPicPr preferRelativeResize="0"/>
          <p:nvPr/>
        </p:nvPicPr>
        <p:blipFill>
          <a:blip r:embed="rId3">
            <a:alphaModFix/>
          </a:blip>
          <a:stretch>
            <a:fillRect/>
          </a:stretch>
        </p:blipFill>
        <p:spPr>
          <a:xfrm>
            <a:off x="762000" y="1330350"/>
            <a:ext cx="7620000" cy="771525"/>
          </a:xfrm>
          <a:prstGeom prst="rect">
            <a:avLst/>
          </a:prstGeom>
          <a:noFill/>
          <a:ln>
            <a:noFill/>
          </a:ln>
        </p:spPr>
      </p:pic>
      <p:sp>
        <p:nvSpPr>
          <p:cNvPr id="279" name="Google Shape;279;p25"/>
          <p:cNvSpPr txBox="1"/>
          <p:nvPr/>
        </p:nvSpPr>
        <p:spPr>
          <a:xfrm>
            <a:off x="1456050" y="2296625"/>
            <a:ext cx="6231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Based on part c. all edges in S</a:t>
            </a:r>
            <a:r>
              <a:rPr baseline="-25000" lang="en">
                <a:latin typeface="Montserrat"/>
                <a:ea typeface="Montserrat"/>
                <a:cs typeface="Montserrat"/>
                <a:sym typeface="Montserrat"/>
              </a:rPr>
              <a:t>G</a:t>
            </a:r>
            <a:r>
              <a:rPr lang="en">
                <a:latin typeface="Montserrat"/>
                <a:ea typeface="Montserrat"/>
                <a:cs typeface="Montserrat"/>
                <a:sym typeface="Montserrat"/>
              </a:rPr>
              <a:t> are already in T</a:t>
            </a:r>
            <a:r>
              <a:rPr baseline="-25000" lang="en">
                <a:latin typeface="Montserrat"/>
                <a:ea typeface="Montserrat"/>
                <a:cs typeface="Montserrat"/>
                <a:sym typeface="Montserrat"/>
              </a:rPr>
              <a:t>G</a:t>
            </a:r>
            <a:r>
              <a:rPr lang="en">
                <a:latin typeface="Montserrat"/>
                <a:ea typeface="Montserrat"/>
                <a:cs typeface="Montserrat"/>
                <a:sym typeface="Montserrat"/>
              </a:rPr>
              <a:t>.</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Therefore w(</a:t>
            </a:r>
            <a:r>
              <a:rPr lang="en">
                <a:solidFill>
                  <a:schemeClr val="dk1"/>
                </a:solidFill>
                <a:latin typeface="Montserrat"/>
                <a:ea typeface="Montserrat"/>
                <a:cs typeface="Montserrat"/>
                <a:sym typeface="Montserrat"/>
              </a:rPr>
              <a:t>T</a:t>
            </a:r>
            <a:r>
              <a:rPr baseline="-25000" lang="en">
                <a:solidFill>
                  <a:schemeClr val="dk1"/>
                </a:solidFill>
                <a:latin typeface="Montserrat"/>
                <a:ea typeface="Montserrat"/>
                <a:cs typeface="Montserrat"/>
                <a:sym typeface="Montserrat"/>
              </a:rPr>
              <a:t>G</a:t>
            </a:r>
            <a:r>
              <a:rPr lang="en">
                <a:latin typeface="Montserrat"/>
                <a:ea typeface="Montserrat"/>
                <a:cs typeface="Montserrat"/>
                <a:sym typeface="Montserrat"/>
              </a:rPr>
              <a:t>) </a:t>
            </a:r>
            <a:r>
              <a:rPr lang="en">
                <a:solidFill>
                  <a:schemeClr val="dk1"/>
                </a:solidFill>
                <a:latin typeface="Montserrat"/>
                <a:ea typeface="Montserrat"/>
                <a:cs typeface="Montserrat"/>
                <a:sym typeface="Montserrat"/>
              </a:rPr>
              <a:t>≥ </a:t>
            </a:r>
            <a:r>
              <a:rPr lang="en">
                <a:latin typeface="Montserrat"/>
                <a:ea typeface="Montserrat"/>
                <a:cs typeface="Montserrat"/>
                <a:sym typeface="Montserrat"/>
              </a:rPr>
              <a:t> w(</a:t>
            </a:r>
            <a:r>
              <a:rPr lang="en">
                <a:solidFill>
                  <a:schemeClr val="dk1"/>
                </a:solidFill>
                <a:latin typeface="Montserrat"/>
                <a:ea typeface="Montserrat"/>
                <a:cs typeface="Montserrat"/>
                <a:sym typeface="Montserrat"/>
              </a:rPr>
              <a:t>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a:t>
            </a:r>
            <a:r>
              <a:rPr lang="en">
                <a:latin typeface="Montserrat"/>
                <a:ea typeface="Montserrat"/>
                <a:cs typeface="Montserrat"/>
                <a:sym typeface="Montserrat"/>
              </a:rPr>
              <a:t>) </a:t>
            </a:r>
            <a:r>
              <a:rPr lang="en">
                <a:solidFill>
                  <a:schemeClr val="dk1"/>
                </a:solidFill>
                <a:latin typeface="Montserrat"/>
                <a:ea typeface="Montserrat"/>
                <a:cs typeface="Montserrat"/>
                <a:sym typeface="Montserrat"/>
              </a:rPr>
              <a:t>≥ w(S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 / 2</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Effect filter="fade" transition="in">
                                      <p:cBhvr>
                                        <p:cTn dur="1000"/>
                                        <p:tgtEl>
                                          <p:spTgt spid="2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Effect filter="fade" transition="in">
                                      <p:cBhvr>
                                        <p:cTn dur="1000"/>
                                        <p:tgtEl>
                                          <p:spTgt spid="2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Effect filter="fade" transition="in">
                                      <p:cBhvr>
                                        <p:cTn dur="1000"/>
                                        <p:tgtEl>
                                          <p:spTgt spid="2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animEffect filter="fade" transition="in">
                                      <p:cBhvr>
                                        <p:cTn dur="1000"/>
                                        <p:tgtEl>
                                          <p:spTgt spid="27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3" name="Shape 283"/>
        <p:cNvGrpSpPr/>
        <p:nvPr/>
      </p:nvGrpSpPr>
      <p:grpSpPr>
        <a:xfrm>
          <a:off x="0" y="0"/>
          <a:ext cx="0" cy="0"/>
          <a:chOff x="0" y="0"/>
          <a:chExt cx="0" cy="0"/>
        </a:xfrm>
      </p:grpSpPr>
      <p:pic>
        <p:nvPicPr>
          <p:cNvPr id="284" name="Google Shape;284;p26"/>
          <p:cNvPicPr preferRelativeResize="0"/>
          <p:nvPr/>
        </p:nvPicPr>
        <p:blipFill>
          <a:blip r:embed="rId3">
            <a:alphaModFix/>
          </a:blip>
          <a:stretch>
            <a:fillRect/>
          </a:stretch>
        </p:blipFill>
        <p:spPr>
          <a:xfrm>
            <a:off x="762000" y="1330350"/>
            <a:ext cx="7620000" cy="771525"/>
          </a:xfrm>
          <a:prstGeom prst="rect">
            <a:avLst/>
          </a:prstGeom>
          <a:noFill/>
          <a:ln>
            <a:noFill/>
          </a:ln>
        </p:spPr>
      </p:pic>
      <p:sp>
        <p:nvSpPr>
          <p:cNvPr id="285" name="Google Shape;285;p26"/>
          <p:cNvSpPr txBox="1"/>
          <p:nvPr/>
        </p:nvSpPr>
        <p:spPr>
          <a:xfrm>
            <a:off x="1456050" y="2296625"/>
            <a:ext cx="6231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We also know that |T</a:t>
            </a:r>
            <a:r>
              <a:rPr baseline="-25000" lang="en">
                <a:latin typeface="Montserrat"/>
                <a:ea typeface="Montserrat"/>
                <a:cs typeface="Montserrat"/>
                <a:sym typeface="Montserrat"/>
              </a:rPr>
              <a:t>G</a:t>
            </a:r>
            <a:r>
              <a:rPr lang="en">
                <a:latin typeface="Montserrat"/>
                <a:ea typeface="Montserrat"/>
                <a:cs typeface="Montserrat"/>
                <a:sym typeface="Montserrat"/>
              </a:rPr>
              <a:t>| = |V| - 1.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Suppose that </a:t>
            </a:r>
            <a:r>
              <a:rPr lang="en">
                <a:solidFill>
                  <a:schemeClr val="dk1"/>
                </a:solidFill>
                <a:latin typeface="Montserrat"/>
                <a:ea typeface="Montserrat"/>
                <a:cs typeface="Montserrat"/>
                <a:sym typeface="Montserrat"/>
              </a:rPr>
              <a:t>T</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 S</a:t>
            </a:r>
            <a:r>
              <a:rPr baseline="-25000" lang="en">
                <a:solidFill>
                  <a:schemeClr val="dk1"/>
                </a:solidFill>
                <a:latin typeface="Montserrat"/>
                <a:ea typeface="Montserrat"/>
                <a:cs typeface="Montserrat"/>
                <a:sym typeface="Montserrat"/>
              </a:rPr>
              <a:t>G </a:t>
            </a:r>
            <a:r>
              <a:rPr lang="en">
                <a:solidFill>
                  <a:schemeClr val="dk1"/>
                </a:solidFill>
                <a:latin typeface="Montserrat"/>
                <a:ea typeface="Montserrat"/>
                <a:cs typeface="Montserrat"/>
                <a:sym typeface="Montserrat"/>
              </a:rPr>
              <a:t>includes all edges that are in T</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but not in S</a:t>
            </a:r>
            <a:r>
              <a:rPr baseline="-25000" lang="en">
                <a:solidFill>
                  <a:schemeClr val="dk1"/>
                </a:solidFill>
                <a:latin typeface="Montserrat"/>
                <a:ea typeface="Montserrat"/>
                <a:cs typeface="Montserrat"/>
                <a:sym typeface="Montserrat"/>
              </a:rPr>
              <a:t>G </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|T</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 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 |S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 |V| - 1</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 |V |/2 (previous slide)</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Therefore |T</a:t>
            </a:r>
            <a:r>
              <a:rPr baseline="-25000" lang="en">
                <a:latin typeface="Montserrat"/>
                <a:ea typeface="Montserrat"/>
                <a:cs typeface="Montserrat"/>
                <a:sym typeface="Montserrat"/>
              </a:rPr>
              <a:t>G</a:t>
            </a:r>
            <a:r>
              <a:rPr lang="en">
                <a:latin typeface="Montserrat"/>
                <a:ea typeface="Montserrat"/>
                <a:cs typeface="Montserrat"/>
                <a:sym typeface="Montserrat"/>
              </a:rPr>
              <a:t> \ </a:t>
            </a:r>
            <a:r>
              <a:rPr lang="en">
                <a:latin typeface="Montserrat"/>
                <a:ea typeface="Montserrat"/>
                <a:cs typeface="Montserrat"/>
                <a:sym typeface="Montserrat"/>
              </a:rPr>
              <a:t>S</a:t>
            </a:r>
            <a:r>
              <a:rPr baseline="-25000" lang="en">
                <a:latin typeface="Montserrat"/>
                <a:ea typeface="Montserrat"/>
                <a:cs typeface="Montserrat"/>
                <a:sym typeface="Montserrat"/>
              </a:rPr>
              <a:t>G</a:t>
            </a:r>
            <a:r>
              <a:rPr lang="en">
                <a:latin typeface="Montserrat"/>
                <a:ea typeface="Montserrat"/>
                <a:cs typeface="Montserrat"/>
                <a:sym typeface="Montserrat"/>
              </a:rPr>
              <a:t>| ≤ |V |/2 ≤ |S</a:t>
            </a:r>
            <a:r>
              <a:rPr baseline="-25000" lang="en">
                <a:latin typeface="Montserrat"/>
                <a:ea typeface="Montserrat"/>
                <a:cs typeface="Montserrat"/>
                <a:sym typeface="Montserrat"/>
              </a:rPr>
              <a:t>G</a:t>
            </a:r>
            <a:r>
              <a:rPr lang="en">
                <a:latin typeface="Montserrat"/>
                <a:ea typeface="Montserrat"/>
                <a:cs typeface="Montserrat"/>
                <a:sym typeface="Montserrat"/>
              </a:rPr>
              <a:t>|.</a:t>
            </a: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9" name="Shape 289"/>
        <p:cNvGrpSpPr/>
        <p:nvPr/>
      </p:nvGrpSpPr>
      <p:grpSpPr>
        <a:xfrm>
          <a:off x="0" y="0"/>
          <a:ext cx="0" cy="0"/>
          <a:chOff x="0" y="0"/>
          <a:chExt cx="0" cy="0"/>
        </a:xfrm>
      </p:grpSpPr>
      <p:pic>
        <p:nvPicPr>
          <p:cNvPr id="290" name="Google Shape;290;p27"/>
          <p:cNvPicPr preferRelativeResize="0"/>
          <p:nvPr/>
        </p:nvPicPr>
        <p:blipFill>
          <a:blip r:embed="rId3">
            <a:alphaModFix/>
          </a:blip>
          <a:stretch>
            <a:fillRect/>
          </a:stretch>
        </p:blipFill>
        <p:spPr>
          <a:xfrm>
            <a:off x="762000" y="1330350"/>
            <a:ext cx="7620000" cy="771525"/>
          </a:xfrm>
          <a:prstGeom prst="rect">
            <a:avLst/>
          </a:prstGeom>
          <a:noFill/>
          <a:ln>
            <a:noFill/>
          </a:ln>
        </p:spPr>
      </p:pic>
      <p:sp>
        <p:nvSpPr>
          <p:cNvPr id="291" name="Google Shape;291;p27"/>
          <p:cNvSpPr txBox="1"/>
          <p:nvPr/>
        </p:nvSpPr>
        <p:spPr>
          <a:xfrm>
            <a:off x="1456050" y="2296625"/>
            <a:ext cx="6231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Since every edge in T</a:t>
            </a:r>
            <a:r>
              <a:rPr baseline="-25000" lang="en">
                <a:solidFill>
                  <a:schemeClr val="dk1"/>
                </a:solidFill>
                <a:latin typeface="Montserrat"/>
                <a:ea typeface="Montserrat"/>
                <a:cs typeface="Montserrat"/>
                <a:sym typeface="Montserrat"/>
              </a:rPr>
              <a:t>G </a:t>
            </a:r>
            <a:r>
              <a:rPr lang="en">
                <a:solidFill>
                  <a:schemeClr val="dk1"/>
                </a:solidFill>
                <a:latin typeface="Montserrat"/>
                <a:ea typeface="Montserrat"/>
                <a:cs typeface="Montserrat"/>
                <a:sym typeface="Montserrat"/>
              </a:rPr>
              <a:t>\ 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is non-maximal,</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 each of these has weight less than the weight of any edge in 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Let m be the minimum weight of an edge in 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Then w(T</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 m|S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so w(T</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 w(S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 m|S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 2w(S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 Therefore w(T</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)/2 ≤ w(S</a:t>
            </a:r>
            <a:r>
              <a:rPr baseline="-25000" lang="en">
                <a:solidFill>
                  <a:schemeClr val="dk1"/>
                </a:solidFill>
                <a:latin typeface="Montserrat"/>
                <a:ea typeface="Montserrat"/>
                <a:cs typeface="Montserrat"/>
                <a:sym typeface="Montserrat"/>
              </a:rPr>
              <a:t>G</a:t>
            </a:r>
            <a:r>
              <a:rPr lang="en">
                <a:solidFill>
                  <a:schemeClr val="dk1"/>
                </a:solidFill>
                <a:latin typeface="Montserrat"/>
                <a:ea typeface="Montserrat"/>
                <a:cs typeface="Montserrat"/>
                <a:sym typeface="Montserrat"/>
              </a:rPr>
              <a:t>).</a:t>
            </a:r>
            <a:endParaRPr>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28"/>
          <p:cNvPicPr preferRelativeResize="0"/>
          <p:nvPr/>
        </p:nvPicPr>
        <p:blipFill>
          <a:blip r:embed="rId3">
            <a:alphaModFix/>
          </a:blip>
          <a:stretch>
            <a:fillRect/>
          </a:stretch>
        </p:blipFill>
        <p:spPr>
          <a:xfrm>
            <a:off x="152400" y="661650"/>
            <a:ext cx="8839199" cy="765486"/>
          </a:xfrm>
          <a:prstGeom prst="rect">
            <a:avLst/>
          </a:prstGeom>
          <a:noFill/>
          <a:ln>
            <a:noFill/>
          </a:ln>
        </p:spPr>
      </p:pic>
      <p:sp>
        <p:nvSpPr>
          <p:cNvPr id="297" name="Google Shape;297;p28"/>
          <p:cNvSpPr txBox="1"/>
          <p:nvPr/>
        </p:nvSpPr>
        <p:spPr>
          <a:xfrm>
            <a:off x="767850" y="1579350"/>
            <a:ext cx="760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Let N(v) denote the neighbors of a vertex v. An algorithm APPROX-MAX-SPANNING that finds S</a:t>
            </a:r>
            <a:r>
              <a:rPr baseline="-25000" lang="en">
                <a:latin typeface="Montserrat"/>
                <a:ea typeface="Montserrat"/>
                <a:cs typeface="Montserrat"/>
                <a:sym typeface="Montserrat"/>
              </a:rPr>
              <a:t>G</a:t>
            </a:r>
            <a:r>
              <a:rPr lang="en">
                <a:latin typeface="Montserrat"/>
                <a:ea typeface="Montserrat"/>
                <a:cs typeface="Montserrat"/>
                <a:sym typeface="Montserrat"/>
              </a:rPr>
              <a:t> produces a subset of edges of a minimum spanning tree by part (c), and is a 2-approximation algorithm by part (d).</a:t>
            </a:r>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txBox="1"/>
          <p:nvPr/>
        </p:nvSpPr>
        <p:spPr>
          <a:xfrm>
            <a:off x="767850" y="741150"/>
            <a:ext cx="760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Let N(v) denote the neighbors of a vertex v. The following algorithm APPROX-MAX-SPANNING produces a subset of edges of a minimum spanning tree by part (c), and is a 2-approximation algorithm by part (d).</a:t>
            </a:r>
            <a:endParaRPr>
              <a:latin typeface="Montserrat"/>
              <a:ea typeface="Montserrat"/>
              <a:cs typeface="Montserrat"/>
              <a:sym typeface="Montserrat"/>
            </a:endParaRPr>
          </a:p>
        </p:txBody>
      </p:sp>
      <p:pic>
        <p:nvPicPr>
          <p:cNvPr id="303" name="Google Shape;303;p29"/>
          <p:cNvPicPr preferRelativeResize="0"/>
          <p:nvPr/>
        </p:nvPicPr>
        <p:blipFill>
          <a:blip r:embed="rId3">
            <a:alphaModFix/>
          </a:blip>
          <a:stretch>
            <a:fillRect/>
          </a:stretch>
        </p:blipFill>
        <p:spPr>
          <a:xfrm>
            <a:off x="2294125" y="1572450"/>
            <a:ext cx="4555761" cy="2428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Dynamic Programming</a:t>
            </a:r>
            <a:endParaRPr/>
          </a:p>
        </p:txBody>
      </p:sp>
      <p:sp>
        <p:nvSpPr>
          <p:cNvPr id="309" name="Google Shape;309;p3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Kiran Lekkala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 Example-1</a:t>
            </a:r>
            <a:endParaRPr/>
          </a:p>
        </p:txBody>
      </p:sp>
      <p:sp>
        <p:nvSpPr>
          <p:cNvPr id="315" name="Google Shape;31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are about to venture out of your home to go on a trek to Costco. You know the maximum weight W your car can carry and there is a set S of n potentially useful items you can buy from Costco (toilet paper, paper towels, margarita mix, etc). Each item i has a weight wi (a positive integer) and a benefit value bi (positive, not necessarily integer). Due to concerns about shortages, you are only allowed to buy 1 of each item from Costco. The goal is to select a subset of the items such that the total weight is at most W while maximizing the total benefit of the items. Give a dynamic programming algorithm to compute the largest subset of items you can buy from Costco, subject to the total weight constraint. Explain the complexity.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Approximation</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Aida Davani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 Example-1: Solution</a:t>
            </a:r>
            <a:endParaRPr/>
          </a:p>
        </p:txBody>
      </p:sp>
      <p:sp>
        <p:nvSpPr>
          <p:cNvPr id="321" name="Google Shape;32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may recognize this as the </a:t>
            </a:r>
            <a:r>
              <a:rPr b="1" lang="en"/>
              <a:t>0-1 Knapsack Problem</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Initialize OPT to be a matrix n+1 rows and W +1 columns. The first row corresponds to no more items, the first column corresponds to 0 weight. Fill the first row and the first column with 0s. This algorithm takes             .</a:t>
            </a:r>
            <a:endParaRPr/>
          </a:p>
          <a:p>
            <a:pPr indent="0" lvl="0" marL="0" rtl="0" algn="l">
              <a:spcBef>
                <a:spcPts val="1200"/>
              </a:spcBef>
              <a:spcAft>
                <a:spcPts val="1200"/>
              </a:spcAft>
              <a:buNone/>
            </a:pPr>
            <a:r>
              <a:rPr lang="en"/>
              <a:t>What if the value of each item is not limited (unbounded knapsack)?</a:t>
            </a:r>
            <a:endParaRPr/>
          </a:p>
        </p:txBody>
      </p:sp>
      <p:pic>
        <p:nvPicPr>
          <p:cNvPr id="322" name="Google Shape;322;p3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6286350" y="3300550"/>
            <a:ext cx="764100" cy="254700"/>
          </a:xfrm>
          <a:prstGeom prst="rect">
            <a:avLst/>
          </a:prstGeom>
          <a:noFill/>
          <a:ln>
            <a:noFill/>
          </a:ln>
        </p:spPr>
      </p:pic>
      <p:pic>
        <p:nvPicPr>
          <p:cNvPr id="323" name="Google Shape;323;p3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510325" y="4191575"/>
            <a:ext cx="4333875" cy="314325"/>
          </a:xfrm>
          <a:prstGeom prst="rect">
            <a:avLst/>
          </a:prstGeom>
          <a:noFill/>
          <a:ln>
            <a:noFill/>
          </a:ln>
        </p:spPr>
      </p:pic>
      <p:pic>
        <p:nvPicPr>
          <p:cNvPr id="324" name="Google Shape;324;p3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771611" y="1854950"/>
            <a:ext cx="7600788" cy="254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 Example-2</a:t>
            </a:r>
            <a:endParaRPr/>
          </a:p>
        </p:txBody>
      </p:sp>
      <p:sp>
        <p:nvSpPr>
          <p:cNvPr id="330" name="Google Shape;330;p33"/>
          <p:cNvSpPr txBox="1"/>
          <p:nvPr>
            <p:ph idx="1" type="body"/>
          </p:nvPr>
        </p:nvSpPr>
        <p:spPr>
          <a:xfrm>
            <a:off x="311700" y="1152475"/>
            <a:ext cx="8520600" cy="36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a value N, if we want to make change for N cents, and we have infinite supply of each of </a:t>
            </a:r>
            <a:r>
              <a:rPr i="1" lang="en"/>
              <a:t>coins = { S1, S2, .. , Sm}</a:t>
            </a:r>
            <a:r>
              <a:rPr lang="en"/>
              <a:t> valued coins, how many ways can we make the change? The order of coins doesn’t matter.</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For example, for N = 4 and </a:t>
            </a:r>
            <a:r>
              <a:rPr i="1" lang="en"/>
              <a:t>coins = {1,2,3}</a:t>
            </a:r>
            <a:r>
              <a:rPr lang="en"/>
              <a:t>, there are four solutions: {1,1,1,1},{1,1,2},{2,2},{1,3}. So output should be 4. For N = 10 and S = {2, 5, 3, 6}, there are five solutions: {2,2,2,2,2}, {2,2,3,3}, {2,2,6}, {2,3,5} and {5,5}. So the output should be 5.</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 Example-2</a:t>
            </a:r>
            <a:endParaRPr/>
          </a:p>
        </p:txBody>
      </p:sp>
      <p:sp>
        <p:nvSpPr>
          <p:cNvPr id="336" name="Google Shape;336;p34"/>
          <p:cNvSpPr txBox="1"/>
          <p:nvPr>
            <p:ph idx="1" type="body"/>
          </p:nvPr>
        </p:nvSpPr>
        <p:spPr>
          <a:xfrm>
            <a:off x="311700" y="1152475"/>
            <a:ext cx="8520600" cy="36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Following is the recurrence relation: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Base cases:</a:t>
            </a:r>
            <a:endParaRPr/>
          </a:p>
          <a:p>
            <a:pPr indent="-342900" lvl="0" marL="457200" rtl="0" algn="l">
              <a:spcBef>
                <a:spcPts val="1200"/>
              </a:spcBef>
              <a:spcAft>
                <a:spcPts val="0"/>
              </a:spcAft>
              <a:buSzPts val="1800"/>
              <a:buAutoNum type="arabicPeriod"/>
            </a:pPr>
            <a:r>
              <a:t/>
            </a:r>
            <a:endParaRPr/>
          </a:p>
          <a:p>
            <a:pPr indent="-342900" lvl="0" marL="457200" rtl="0" algn="l">
              <a:spcBef>
                <a:spcPts val="0"/>
              </a:spcBef>
              <a:spcAft>
                <a:spcPts val="0"/>
              </a:spcAft>
              <a:buSzPts val="1800"/>
              <a:buAutoNum type="arabicPeriod"/>
            </a:pPr>
            <a:r>
              <a:t/>
            </a:r>
            <a:endParaRPr/>
          </a:p>
          <a:p>
            <a:pPr indent="-342900" lvl="0" marL="457200" rtl="0" algn="l">
              <a:spcBef>
                <a:spcPts val="0"/>
              </a:spcBef>
              <a:spcAft>
                <a:spcPts val="0"/>
              </a:spcAft>
              <a:buSzPts val="1800"/>
              <a:buAutoNum type="arabicPeriod"/>
            </a:pPr>
            <a:r>
              <a:t/>
            </a:r>
            <a:endParaRPr/>
          </a:p>
        </p:txBody>
      </p:sp>
      <p:pic>
        <p:nvPicPr>
          <p:cNvPr id="337" name="Google Shape;337;p34"/>
          <p:cNvPicPr preferRelativeResize="0"/>
          <p:nvPr/>
        </p:nvPicPr>
        <p:blipFill>
          <a:blip r:embed="rId3">
            <a:alphaModFix/>
          </a:blip>
          <a:stretch>
            <a:fillRect/>
          </a:stretch>
        </p:blipFill>
        <p:spPr>
          <a:xfrm>
            <a:off x="890813" y="1821700"/>
            <a:ext cx="7362375" cy="322375"/>
          </a:xfrm>
          <a:prstGeom prst="rect">
            <a:avLst/>
          </a:prstGeom>
          <a:noFill/>
          <a:ln>
            <a:noFill/>
          </a:ln>
        </p:spPr>
      </p:pic>
      <p:pic>
        <p:nvPicPr>
          <p:cNvPr id="338" name="Google Shape;338;p34"/>
          <p:cNvPicPr preferRelativeResize="0"/>
          <p:nvPr/>
        </p:nvPicPr>
        <p:blipFill>
          <a:blip r:embed="rId4">
            <a:alphaModFix/>
          </a:blip>
          <a:stretch>
            <a:fillRect/>
          </a:stretch>
        </p:blipFill>
        <p:spPr>
          <a:xfrm>
            <a:off x="890825" y="3130750"/>
            <a:ext cx="1582175" cy="261350"/>
          </a:xfrm>
          <a:prstGeom prst="rect">
            <a:avLst/>
          </a:prstGeom>
          <a:noFill/>
          <a:ln>
            <a:noFill/>
          </a:ln>
        </p:spPr>
      </p:pic>
      <p:pic>
        <p:nvPicPr>
          <p:cNvPr id="339" name="Google Shape;339;p34"/>
          <p:cNvPicPr preferRelativeResize="0"/>
          <p:nvPr/>
        </p:nvPicPr>
        <p:blipFill>
          <a:blip r:embed="rId5">
            <a:alphaModFix/>
          </a:blip>
          <a:stretch>
            <a:fillRect/>
          </a:stretch>
        </p:blipFill>
        <p:spPr>
          <a:xfrm>
            <a:off x="908462" y="3450600"/>
            <a:ext cx="1546900" cy="261350"/>
          </a:xfrm>
          <a:prstGeom prst="rect">
            <a:avLst/>
          </a:prstGeom>
          <a:noFill/>
          <a:ln>
            <a:noFill/>
          </a:ln>
        </p:spPr>
      </p:pic>
      <p:pic>
        <p:nvPicPr>
          <p:cNvPr id="340" name="Google Shape;340;p34"/>
          <p:cNvPicPr preferRelativeResize="0"/>
          <p:nvPr/>
        </p:nvPicPr>
        <p:blipFill>
          <a:blip r:embed="rId6">
            <a:alphaModFix/>
          </a:blip>
          <a:stretch>
            <a:fillRect/>
          </a:stretch>
        </p:blipFill>
        <p:spPr>
          <a:xfrm>
            <a:off x="890800" y="3770450"/>
            <a:ext cx="1582218" cy="261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 Example-2</a:t>
            </a:r>
            <a:endParaRPr/>
          </a:p>
        </p:txBody>
      </p:sp>
      <p:sp>
        <p:nvSpPr>
          <p:cNvPr id="346" name="Google Shape;346;p35"/>
          <p:cNvSpPr txBox="1"/>
          <p:nvPr>
            <p:ph idx="1" type="body"/>
          </p:nvPr>
        </p:nvSpPr>
        <p:spPr>
          <a:xfrm>
            <a:off x="311700" y="1152475"/>
            <a:ext cx="8520600" cy="368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347" name="Google Shape;347;p35"/>
          <p:cNvGraphicFramePr/>
          <p:nvPr/>
        </p:nvGraphicFramePr>
        <p:xfrm>
          <a:off x="952475" y="1619250"/>
          <a:ext cx="3000000" cy="3000000"/>
        </p:xfrm>
        <a:graphic>
          <a:graphicData uri="http://schemas.openxmlformats.org/drawingml/2006/table">
            <a:tbl>
              <a:tblPr>
                <a:noFill/>
                <a:tableStyleId>{FF8F2AA0-9D6B-4B10-951F-BF03601D2296}</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a:t>
                      </a:r>
                      <a:r>
                        <a:rPr lang="en">
                          <a:solidFill>
                            <a:srgbClr val="FF0000"/>
                          </a:solidFill>
                        </a:rPr>
                        <a:t>1</a:t>
                      </a:r>
                      <a:r>
                        <a:rPr lang="en"/>
                        <a:t>}</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{1,</a:t>
                      </a:r>
                      <a:r>
                        <a:rPr lang="en">
                          <a:solidFill>
                            <a:srgbClr val="FF0000"/>
                          </a:solidFill>
                        </a:rPr>
                        <a:t>2</a:t>
                      </a:r>
                      <a:r>
                        <a:rPr lang="en"/>
                        <a:t>}</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{1, 2, </a:t>
                      </a:r>
                      <a:r>
                        <a:rPr lang="en">
                          <a:solidFill>
                            <a:srgbClr val="FF0000"/>
                          </a:solidFill>
                        </a:rPr>
                        <a:t>5</a:t>
                      </a:r>
                      <a:r>
                        <a:rPr lang="en"/>
                        <a:t>}</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Linear Programming (LP)</a:t>
            </a:r>
            <a:endParaRPr/>
          </a:p>
        </p:txBody>
      </p:sp>
      <p:sp>
        <p:nvSpPr>
          <p:cNvPr id="353" name="Google Shape;353;p3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Ta-Yang Wang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359" name="Google Shape;35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company produces two kinds of products. A product of the first type requires 2 hours of assembly labor, 1 hour of testing, and 2 dollar worth of raw materials. A product of the second type requires 3 hours of assembly, 3 hours of testing and 1 dollar worth of raw materials. Given the current personnel of the company, there can be at most 90 hours of assembly labor and 80 hours of testing, each day. Products of the first and second type have a market value of 9 dollar and 7 dollar respectively. Suppose that up to 50 hours of overtime assembly labor can be scheduled, at a cost of 2 dollar per hour. Formulate a linear programming problem that can be used to maximize the daily profit of the company.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365" name="Google Shape;36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Variables</a:t>
            </a:r>
            <a:endParaRPr/>
          </a:p>
          <a:p>
            <a:pPr indent="-317500" lvl="1" marL="914400" rtl="0" algn="l">
              <a:spcBef>
                <a:spcPts val="0"/>
              </a:spcBef>
              <a:spcAft>
                <a:spcPts val="0"/>
              </a:spcAft>
              <a:buSzPts val="1400"/>
              <a:buChar char="○"/>
            </a:pPr>
            <a:r>
              <a:rPr lang="en"/>
              <a:t>x: number of products of first type produced</a:t>
            </a:r>
            <a:endParaRPr/>
          </a:p>
          <a:p>
            <a:pPr indent="-317500" lvl="1" marL="914400" rtl="0" algn="l">
              <a:spcBef>
                <a:spcPts val="0"/>
              </a:spcBef>
              <a:spcAft>
                <a:spcPts val="0"/>
              </a:spcAft>
              <a:buSzPts val="1400"/>
              <a:buChar char="○"/>
            </a:pPr>
            <a:r>
              <a:rPr lang="en"/>
              <a:t>y: number of products of second type produced</a:t>
            </a:r>
            <a:endParaRPr/>
          </a:p>
          <a:p>
            <a:pPr indent="-317500" lvl="1" marL="914400" rtl="0" algn="l">
              <a:spcBef>
                <a:spcPts val="0"/>
              </a:spcBef>
              <a:spcAft>
                <a:spcPts val="0"/>
              </a:spcAft>
              <a:buSzPts val="1400"/>
              <a:buChar char="○"/>
            </a:pPr>
            <a:r>
              <a:rPr lang="en"/>
              <a:t>z: overtime in assembly (hours)</a:t>
            </a:r>
            <a:endParaRPr/>
          </a:p>
          <a:p>
            <a:pPr indent="-342900" lvl="0" marL="457200" rtl="0" algn="l">
              <a:spcBef>
                <a:spcPts val="0"/>
              </a:spcBef>
              <a:spcAft>
                <a:spcPts val="0"/>
              </a:spcAft>
              <a:buSzPts val="1800"/>
              <a:buChar char="●"/>
            </a:pPr>
            <a:r>
              <a:rPr lang="en"/>
              <a:t>Objective function</a:t>
            </a:r>
            <a:endParaRPr/>
          </a:p>
          <a:p>
            <a:pPr indent="-317500" lvl="1" marL="914400" rtl="0" algn="l">
              <a:spcBef>
                <a:spcPts val="0"/>
              </a:spcBef>
              <a:spcAft>
                <a:spcPts val="0"/>
              </a:spcAft>
              <a:buSzPts val="1400"/>
              <a:buChar char="○"/>
            </a:pPr>
            <a:r>
              <a:rPr lang="en"/>
              <a:t>max 7x+6y-2z (daily profit: market value - raw material cost - overtime cost)</a:t>
            </a:r>
            <a:endParaRPr sz="100"/>
          </a:p>
          <a:p>
            <a:pPr indent="-342900" lvl="0" marL="457200" rtl="0" algn="l">
              <a:spcBef>
                <a:spcPts val="0"/>
              </a:spcBef>
              <a:spcAft>
                <a:spcPts val="0"/>
              </a:spcAft>
              <a:buSzPts val="1800"/>
              <a:buChar char="●"/>
            </a:pPr>
            <a:r>
              <a:rPr lang="en"/>
              <a:t>Constraints</a:t>
            </a:r>
            <a:endParaRPr/>
          </a:p>
          <a:p>
            <a:pPr indent="-317500" lvl="1" marL="914400" rtl="0" algn="l">
              <a:spcBef>
                <a:spcPts val="0"/>
              </a:spcBef>
              <a:spcAft>
                <a:spcPts val="0"/>
              </a:spcAft>
              <a:buSzPts val="1400"/>
              <a:buChar char="○"/>
            </a:pPr>
            <a:r>
              <a:rPr lang="en"/>
              <a:t>2x+3y-z &lt;= 90 (hours for assembly work)</a:t>
            </a:r>
            <a:endParaRPr/>
          </a:p>
          <a:p>
            <a:pPr indent="-317500" lvl="1" marL="914400" rtl="0" algn="l">
              <a:spcBef>
                <a:spcPts val="0"/>
              </a:spcBef>
              <a:spcAft>
                <a:spcPts val="0"/>
              </a:spcAft>
              <a:buSzPts val="1400"/>
              <a:buChar char="○"/>
            </a:pPr>
            <a:r>
              <a:rPr lang="en"/>
              <a:t>x+3y &lt;= 80 (hours for testing)</a:t>
            </a:r>
            <a:endParaRPr/>
          </a:p>
          <a:p>
            <a:pPr indent="-317500" lvl="1" marL="914400" rtl="0" algn="l">
              <a:spcBef>
                <a:spcPts val="0"/>
              </a:spcBef>
              <a:spcAft>
                <a:spcPts val="0"/>
              </a:spcAft>
              <a:buSzPts val="1400"/>
              <a:buChar char="○"/>
            </a:pPr>
            <a:r>
              <a:rPr lang="en"/>
              <a:t>z &lt;= 50 (hours for overtime assembly)</a:t>
            </a:r>
            <a:endParaRPr/>
          </a:p>
          <a:p>
            <a:pPr indent="-317500" lvl="1" marL="914400" rtl="0" algn="l">
              <a:spcBef>
                <a:spcPts val="0"/>
              </a:spcBef>
              <a:spcAft>
                <a:spcPts val="0"/>
              </a:spcAft>
              <a:buSzPts val="1400"/>
              <a:buChar char="○"/>
            </a:pPr>
            <a:r>
              <a:rPr lang="en"/>
              <a:t>x,y,z &gt;= 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Greedy (Approximation)</a:t>
            </a:r>
            <a:endParaRPr/>
          </a:p>
        </p:txBody>
      </p:sp>
      <p:sp>
        <p:nvSpPr>
          <p:cNvPr id="371" name="Google Shape;371;p3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TA: Alex Wang</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Knapsack Approximation</a:t>
            </a:r>
            <a:endParaRPr/>
          </a:p>
        </p:txBody>
      </p:sp>
      <p:sp>
        <p:nvSpPr>
          <p:cNvPr id="377" name="Google Shape;37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the 0 - 1 knapsack problem. Give an </a:t>
            </a:r>
            <a:r>
              <a:rPr lang="en"/>
              <a:t>O(nlogn) </a:t>
            </a:r>
            <a:r>
              <a:rPr lang="en"/>
              <a:t>algorithm that gives an ½ approximation. N</a:t>
            </a:r>
            <a:r>
              <a:rPr lang="en"/>
              <a:t>one of the items have weight greater than the total capacity.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Hint: be greedy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383" name="Google Shape;38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 algorithm A be sorting the elements by decreasing value, and selecting as many elements until your bag cannot hold anymore. Let algorithm B be sorting the elements by decreasing value/weight density. Then we select items in this order to add to our bag until we do not have enough capacity to fit the next item. Now we run both algorithms and take the algorithm that returns the larger value. This will be a ½ approximation of the optimal solution.</a:t>
            </a:r>
            <a:endParaRPr/>
          </a:p>
          <a:p>
            <a:pPr indent="0" lvl="0" marL="0" rtl="0" algn="l">
              <a:spcBef>
                <a:spcPts val="1200"/>
              </a:spcBef>
              <a:spcAft>
                <a:spcPts val="1200"/>
              </a:spcAft>
              <a:buNone/>
            </a:pPr>
            <a:r>
              <a:rPr lang="en"/>
              <a:t>Why?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702750" y="492875"/>
            <a:ext cx="773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Approximating a Maximum Spanning Tree Problem</a:t>
            </a:r>
            <a:endParaRPr/>
          </a:p>
        </p:txBody>
      </p:sp>
      <p:pic>
        <p:nvPicPr>
          <p:cNvPr id="67" name="Google Shape;67;p15"/>
          <p:cNvPicPr preferRelativeResize="0"/>
          <p:nvPr/>
        </p:nvPicPr>
        <p:blipFill>
          <a:blip r:embed="rId3">
            <a:alphaModFix/>
          </a:blip>
          <a:stretch>
            <a:fillRect/>
          </a:stretch>
        </p:blipFill>
        <p:spPr>
          <a:xfrm>
            <a:off x="564900" y="1678363"/>
            <a:ext cx="8014201" cy="1786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(continued)</a:t>
            </a:r>
            <a:endParaRPr/>
          </a:p>
        </p:txBody>
      </p:sp>
      <p:sp>
        <p:nvSpPr>
          <p:cNvPr id="389" name="Google Shape;389;p42"/>
          <p:cNvSpPr txBox="1"/>
          <p:nvPr>
            <p:ph idx="1" type="body"/>
          </p:nvPr>
        </p:nvSpPr>
        <p:spPr>
          <a:xfrm>
            <a:off x="311700" y="1152475"/>
            <a:ext cx="8520600" cy="382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 OPT denote the optimal value, and V</a:t>
            </a:r>
            <a:r>
              <a:rPr baseline="-25000" lang="en"/>
              <a:t>A</a:t>
            </a:r>
            <a:r>
              <a:rPr lang="en"/>
              <a:t> and V</a:t>
            </a:r>
            <a:r>
              <a:rPr baseline="-25000" lang="en"/>
              <a:t>B</a:t>
            </a:r>
            <a:r>
              <a:rPr lang="en"/>
              <a:t> be values obtained from running the algorithms A and B, respectively. WLOG, assume that items 1, 2, …, k are the items that put into the bag with algorithm B, and that j is the first item that does not fit into the bag. Cleary the sum of values of 1, 2, …, k is equal to V</a:t>
            </a:r>
            <a:r>
              <a:rPr baseline="-25000" lang="en"/>
              <a:t>B</a:t>
            </a:r>
            <a:r>
              <a:rPr lang="en"/>
              <a:t>, and V</a:t>
            </a:r>
            <a:r>
              <a:rPr baseline="-25000" lang="en"/>
              <a:t>B</a:t>
            </a:r>
            <a:r>
              <a:rPr lang="en"/>
              <a:t> + v</a:t>
            </a:r>
            <a:r>
              <a:rPr baseline="-25000" lang="en"/>
              <a:t>j</a:t>
            </a:r>
            <a:r>
              <a:rPr lang="en"/>
              <a:t> &gt;= OPT. Now v</a:t>
            </a:r>
            <a:r>
              <a:rPr baseline="-25000" lang="en"/>
              <a:t>j</a:t>
            </a:r>
            <a:r>
              <a:rPr lang="en"/>
              <a:t> &lt;= V</a:t>
            </a:r>
            <a:r>
              <a:rPr baseline="-25000" lang="en"/>
              <a:t>A</a:t>
            </a:r>
            <a:r>
              <a:rPr lang="en"/>
              <a:t>, since with algorithm A we start by taking the item with greatest value. Then we have that V</a:t>
            </a:r>
            <a:r>
              <a:rPr baseline="-25000" lang="en"/>
              <a:t>A</a:t>
            </a:r>
            <a:r>
              <a:rPr lang="en"/>
              <a:t> + V</a:t>
            </a:r>
            <a:r>
              <a:rPr baseline="-25000" lang="en"/>
              <a:t>B</a:t>
            </a:r>
            <a:r>
              <a:rPr lang="en"/>
              <a:t> &gt;= OPT, meaning that at least one of V</a:t>
            </a:r>
            <a:r>
              <a:rPr baseline="-25000" lang="en"/>
              <a:t>A</a:t>
            </a:r>
            <a:r>
              <a:rPr lang="en"/>
              <a:t> or V</a:t>
            </a:r>
            <a:r>
              <a:rPr baseline="-25000" lang="en"/>
              <a:t>B</a:t>
            </a:r>
            <a:r>
              <a:rPr lang="en"/>
              <a:t> is greater than ½ OPT, so we are done.</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5" name="Google Shape;39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Divide and Conquer</a:t>
            </a:r>
            <a:endParaRPr/>
          </a:p>
          <a:p>
            <a:pPr indent="0" lvl="0" marL="0" rtl="0" algn="ctr">
              <a:spcBef>
                <a:spcPts val="0"/>
              </a:spcBef>
              <a:spcAft>
                <a:spcPts val="0"/>
              </a:spcAft>
              <a:buNone/>
            </a:pPr>
            <a:r>
              <a:rPr lang="en" sz="1600"/>
              <a:t>TA: Rutu Desai</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a:t>
            </a:r>
            <a:endParaRPr/>
          </a:p>
        </p:txBody>
      </p:sp>
      <p:sp>
        <p:nvSpPr>
          <p:cNvPr id="406" name="Google Shape;40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Suppose you have a set of n identical gold bars, one of which is impure. The bars all look the same, however the impure bar is lighter by an unknown amount. You have a rudimentary weighing scale which you can use to compare the weight of two sets of objects. The scale tells you if its two sides weigh equal or tells you which side is lighter. Once you’re done using the scale, you’re charged an amount of 2^k if you used the scale k times, thus using it is very costly.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Design an algorithm to determine the impure bar while minimizing the worst-case charge for using the weighing scale (it should be </a:t>
            </a:r>
            <a:r>
              <a:rPr b="1" lang="en" sz="1700">
                <a:solidFill>
                  <a:schemeClr val="dk1"/>
                </a:solidFill>
                <a:latin typeface="Times New Roman"/>
                <a:ea typeface="Times New Roman"/>
                <a:cs typeface="Times New Roman"/>
                <a:sym typeface="Times New Roman"/>
              </a:rPr>
              <a:t>strictly less than Theta(n)</a:t>
            </a:r>
            <a:r>
              <a:rPr lang="en"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412" name="Google Shape;41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68750"/>
              <a:buFont typeface="Arial"/>
              <a:buNone/>
            </a:pPr>
            <a:r>
              <a:rPr lang="en" sz="1600">
                <a:solidFill>
                  <a:schemeClr val="dk1"/>
                </a:solidFill>
              </a:rPr>
              <a:t>Algorithm:</a:t>
            </a:r>
            <a:endParaRPr sz="1600">
              <a:solidFill>
                <a:schemeClr val="dk1"/>
              </a:solidFill>
            </a:endParaRPr>
          </a:p>
          <a:p>
            <a:pPr indent="0" lvl="0" marL="0" rtl="0" algn="l">
              <a:spcBef>
                <a:spcPts val="1200"/>
              </a:spcBef>
              <a:spcAft>
                <a:spcPts val="0"/>
              </a:spcAft>
              <a:buNone/>
            </a:pPr>
            <a:r>
              <a:rPr lang="en" sz="1600">
                <a:solidFill>
                  <a:schemeClr val="dk1"/>
                </a:solidFill>
              </a:rPr>
              <a:t>Make three partitions, two of size (int) n/3, and the third with remaining bars.</a:t>
            </a:r>
            <a:endParaRPr sz="1600">
              <a:solidFill>
                <a:schemeClr val="dk1"/>
              </a:solidFill>
            </a:endParaRPr>
          </a:p>
          <a:p>
            <a:pPr indent="0" lvl="0" marL="0" rtl="0" algn="l">
              <a:spcBef>
                <a:spcPts val="1200"/>
              </a:spcBef>
              <a:spcAft>
                <a:spcPts val="0"/>
              </a:spcAft>
              <a:buNone/>
            </a:pPr>
            <a:r>
              <a:rPr lang="en" sz="1600">
                <a:solidFill>
                  <a:schemeClr val="dk1"/>
                </a:solidFill>
              </a:rPr>
              <a:t>Compare the first two partitions. If they are equal, the third partition contains the impure, if not the lighter of the two does. </a:t>
            </a:r>
            <a:endParaRPr sz="1600">
              <a:solidFill>
                <a:schemeClr val="dk1"/>
              </a:solidFill>
            </a:endParaRPr>
          </a:p>
          <a:p>
            <a:pPr indent="0" lvl="0" marL="0" rtl="0" algn="l">
              <a:spcBef>
                <a:spcPts val="1200"/>
              </a:spcBef>
              <a:spcAft>
                <a:spcPts val="0"/>
              </a:spcAft>
              <a:buClr>
                <a:schemeClr val="dk1"/>
              </a:buClr>
              <a:buSzPct val="68750"/>
              <a:buFont typeface="Arial"/>
              <a:buNone/>
            </a:pPr>
            <a:r>
              <a:rPr lang="en" sz="1600">
                <a:solidFill>
                  <a:schemeClr val="dk1"/>
                </a:solidFill>
              </a:rPr>
              <a:t>Proceed with that partition and repeat till the resultant partition contains the sole impure bar.</a:t>
            </a:r>
            <a:endParaRPr sz="1600">
              <a:solidFill>
                <a:schemeClr val="dk1"/>
              </a:solidFill>
            </a:endParaRPr>
          </a:p>
          <a:p>
            <a:pPr indent="0" lvl="0" marL="0" rtl="0" algn="l">
              <a:spcBef>
                <a:spcPts val="1200"/>
              </a:spcBef>
              <a:spcAft>
                <a:spcPts val="0"/>
              </a:spcAft>
              <a:buClr>
                <a:schemeClr val="dk1"/>
              </a:buClr>
              <a:buSzPct val="68750"/>
              <a:buFont typeface="Arial"/>
              <a:buNone/>
            </a:pPr>
            <a:r>
              <a:rPr lang="en" sz="1600">
                <a:solidFill>
                  <a:schemeClr val="dk1"/>
                </a:solidFill>
              </a:rPr>
              <a:t>The number of times the scale is used T(n) follows the recurrence T(n) = T(n/3) + 1, solving which gives T(n) = log</a:t>
            </a:r>
            <a:r>
              <a:rPr baseline="-25000" lang="en" sz="1600">
                <a:solidFill>
                  <a:schemeClr val="dk1"/>
                </a:solidFill>
              </a:rPr>
              <a:t>3</a:t>
            </a:r>
            <a:r>
              <a:rPr lang="en" sz="1600">
                <a:solidFill>
                  <a:schemeClr val="dk1"/>
                </a:solidFill>
              </a:rPr>
              <a:t> n, &amp; a charge of Theta(n^ (log</a:t>
            </a:r>
            <a:r>
              <a:rPr baseline="-25000" lang="en" sz="1600">
                <a:solidFill>
                  <a:schemeClr val="dk1"/>
                </a:solidFill>
              </a:rPr>
              <a:t>3</a:t>
            </a:r>
            <a:r>
              <a:rPr lang="en" sz="1600">
                <a:solidFill>
                  <a:schemeClr val="dk1"/>
                </a:solidFill>
              </a:rPr>
              <a:t> 2))</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68750"/>
              <a:buFont typeface="Arial"/>
              <a:buNone/>
            </a:pPr>
            <a:r>
              <a:rPr lang="en" sz="1600">
                <a:solidFill>
                  <a:schemeClr val="dk1"/>
                </a:solidFill>
              </a:rPr>
              <a:t>Dividing into two halves at each stage, gets you to pay at most Theta(n)</a:t>
            </a:r>
            <a:endParaRPr sz="1600">
              <a:solidFill>
                <a:schemeClr val="dk1"/>
              </a:solidFill>
            </a:endParaRPr>
          </a:p>
          <a:p>
            <a:pPr indent="0" lvl="0" marL="0" rtl="0" algn="l">
              <a:spcBef>
                <a:spcPts val="1200"/>
              </a:spcBef>
              <a:spcAft>
                <a:spcPts val="0"/>
              </a:spcAft>
              <a:buClr>
                <a:schemeClr val="dk1"/>
              </a:buClr>
              <a:buSzPct val="84615"/>
              <a:buFont typeface="Arial"/>
              <a:buNone/>
            </a:pPr>
            <a:r>
              <a:rPr lang="e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7"/>
          <p:cNvSpPr txBox="1"/>
          <p:nvPr>
            <p:ph idx="1" type="body"/>
          </p:nvPr>
        </p:nvSpPr>
        <p:spPr>
          <a:xfrm>
            <a:off x="311700" y="426400"/>
            <a:ext cx="8520600" cy="43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Let A be an array of 27 gold bars and let 8th be an impure one. </a:t>
            </a:r>
            <a:endParaRPr sz="1600"/>
          </a:p>
          <a:p>
            <a:pPr indent="0" lvl="0" marL="0" rtl="0" algn="l">
              <a:spcBef>
                <a:spcPts val="1200"/>
              </a:spcBef>
              <a:spcAft>
                <a:spcPts val="0"/>
              </a:spcAft>
              <a:buNone/>
            </a:pPr>
            <a:r>
              <a:rPr lang="en" sz="1600"/>
              <a:t>A = [A0, A1, A2,.....A26]</a:t>
            </a:r>
            <a:endParaRPr sz="1600"/>
          </a:p>
          <a:p>
            <a:pPr indent="0" lvl="0" marL="0" rtl="0" algn="l">
              <a:spcBef>
                <a:spcPts val="1200"/>
              </a:spcBef>
              <a:spcAft>
                <a:spcPts val="0"/>
              </a:spcAft>
              <a:buNone/>
            </a:pPr>
            <a:r>
              <a:rPr lang="en" sz="1600"/>
              <a:t>Dividing it into 3 parts</a:t>
            </a:r>
            <a:endParaRPr sz="1600"/>
          </a:p>
          <a:p>
            <a:pPr indent="0" lvl="0" marL="0" rtl="0" algn="l">
              <a:spcBef>
                <a:spcPts val="1200"/>
              </a:spcBef>
              <a:spcAft>
                <a:spcPts val="0"/>
              </a:spcAft>
              <a:buNone/>
            </a:pPr>
            <a:r>
              <a:rPr lang="en" sz="1600"/>
              <a:t>	  P1                         P2                             P3</a:t>
            </a:r>
            <a:endParaRPr sz="1600"/>
          </a:p>
          <a:p>
            <a:pPr indent="0" lvl="0" marL="0" rtl="0" algn="l">
              <a:spcBef>
                <a:spcPts val="1200"/>
              </a:spcBef>
              <a:spcAft>
                <a:spcPts val="0"/>
              </a:spcAft>
              <a:buNone/>
            </a:pPr>
            <a:r>
              <a:rPr lang="en" sz="1600"/>
              <a:t>    [A0…..A8]              [A9…..A17]             [A18…..A26]</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    [A0,A1,A2]             [A3,A4,A5]              [A6,A7,A8]</a:t>
            </a:r>
            <a:endParaRPr sz="1600"/>
          </a:p>
          <a:p>
            <a:pPr indent="0" lvl="0" marL="0" rtl="0" algn="l">
              <a:spcBef>
                <a:spcPts val="1200"/>
              </a:spcBef>
              <a:spcAft>
                <a:spcPts val="0"/>
              </a:spcAft>
              <a:buNone/>
            </a:pPr>
            <a:r>
              <a:rPr lang="en" sz="1600"/>
              <a:t>                                             </a:t>
            </a:r>
            <a:endParaRPr sz="1600"/>
          </a:p>
          <a:p>
            <a:pPr indent="0" lvl="0" marL="0" rtl="0" algn="l">
              <a:spcBef>
                <a:spcPts val="1200"/>
              </a:spcBef>
              <a:spcAft>
                <a:spcPts val="0"/>
              </a:spcAft>
              <a:buNone/>
            </a:pPr>
            <a:r>
              <a:rPr lang="en" sz="1600"/>
              <a:t>          [A6]                       [A7]                         [A8]</a:t>
            </a:r>
            <a:endParaRPr sz="1600"/>
          </a:p>
          <a:p>
            <a:pPr indent="0" lvl="0" marL="0" rtl="0" algn="l">
              <a:spcBef>
                <a:spcPts val="1200"/>
              </a:spcBef>
              <a:spcAft>
                <a:spcPts val="1200"/>
              </a:spcAft>
              <a:buNone/>
            </a:pPr>
            <a:r>
              <a:rPr lang="en" sz="1600"/>
              <a:t>                                     Answer</a:t>
            </a:r>
            <a:endParaRPr sz="1600"/>
          </a:p>
        </p:txBody>
      </p:sp>
      <p:cxnSp>
        <p:nvCxnSpPr>
          <p:cNvPr id="418" name="Google Shape;418;p47"/>
          <p:cNvCxnSpPr/>
          <p:nvPr/>
        </p:nvCxnSpPr>
        <p:spPr>
          <a:xfrm>
            <a:off x="1030475" y="2644900"/>
            <a:ext cx="0" cy="328800"/>
          </a:xfrm>
          <a:prstGeom prst="straightConnector1">
            <a:avLst/>
          </a:prstGeom>
          <a:noFill/>
          <a:ln cap="flat" cmpd="sng" w="9525">
            <a:solidFill>
              <a:schemeClr val="dk2"/>
            </a:solidFill>
            <a:prstDash val="solid"/>
            <a:round/>
            <a:headEnd len="med" w="med" type="none"/>
            <a:tailEnd len="med" w="med" type="triangle"/>
          </a:ln>
        </p:spPr>
      </p:cxnSp>
      <p:cxnSp>
        <p:nvCxnSpPr>
          <p:cNvPr id="419" name="Google Shape;419;p47"/>
          <p:cNvCxnSpPr/>
          <p:nvPr/>
        </p:nvCxnSpPr>
        <p:spPr>
          <a:xfrm>
            <a:off x="4572000" y="3524200"/>
            <a:ext cx="0" cy="328800"/>
          </a:xfrm>
          <a:prstGeom prst="straightConnector1">
            <a:avLst/>
          </a:prstGeom>
          <a:noFill/>
          <a:ln cap="flat" cmpd="sng" w="9525">
            <a:solidFill>
              <a:schemeClr val="dk2"/>
            </a:solidFill>
            <a:prstDash val="solid"/>
            <a:round/>
            <a:headEnd len="med" w="med" type="none"/>
            <a:tailEnd len="med" w="med" type="triangle"/>
          </a:ln>
        </p:spPr>
      </p:cxnSp>
      <p:sp>
        <p:nvSpPr>
          <p:cNvPr id="420" name="Google Shape;420;p47"/>
          <p:cNvSpPr txBox="1"/>
          <p:nvPr/>
        </p:nvSpPr>
        <p:spPr>
          <a:xfrm>
            <a:off x="2087600" y="3810975"/>
            <a:ext cx="4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1" name="Google Shape;421;p47"/>
          <p:cNvSpPr/>
          <p:nvPr/>
        </p:nvSpPr>
        <p:spPr>
          <a:xfrm>
            <a:off x="2404925" y="3853000"/>
            <a:ext cx="777300" cy="486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Network Flow</a:t>
            </a:r>
            <a:endParaRPr/>
          </a:p>
        </p:txBody>
      </p:sp>
      <p:sp>
        <p:nvSpPr>
          <p:cNvPr id="427" name="Google Shape;427;p4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Krishna Kadam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9"/>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The computer science department at a major university has a tutoring program. There are m tutors, {t</a:t>
            </a:r>
            <a:r>
              <a:rPr baseline="-25000" lang="en" sz="1100">
                <a:solidFill>
                  <a:schemeClr val="dk1"/>
                </a:solidFill>
              </a:rPr>
              <a:t>1</a:t>
            </a:r>
            <a:r>
              <a:rPr lang="en" sz="1100">
                <a:solidFill>
                  <a:schemeClr val="dk1"/>
                </a:solidFill>
              </a:rPr>
              <a:t>, . . . , t</a:t>
            </a:r>
            <a:r>
              <a:rPr baseline="-25000" lang="en" sz="1100">
                <a:solidFill>
                  <a:schemeClr val="dk1"/>
                </a:solidFill>
              </a:rPr>
              <a:t>m</a:t>
            </a:r>
            <a:r>
              <a:rPr lang="en" sz="1100">
                <a:solidFill>
                  <a:schemeClr val="dk1"/>
                </a:solidFill>
              </a:rPr>
              <a:t>} and n students who have requested the tutoring service {s</a:t>
            </a:r>
            <a:r>
              <a:rPr baseline="-25000" lang="en" sz="1100">
                <a:solidFill>
                  <a:schemeClr val="dk1"/>
                </a:solidFill>
              </a:rPr>
              <a:t>1</a:t>
            </a:r>
            <a:r>
              <a:rPr lang="en" sz="1100">
                <a:solidFill>
                  <a:schemeClr val="dk1"/>
                </a:solidFill>
              </a:rPr>
              <a:t>, . . . , s</a:t>
            </a:r>
            <a:r>
              <a:rPr baseline="-25000" lang="en" sz="1100">
                <a:solidFill>
                  <a:schemeClr val="dk1"/>
                </a:solidFill>
              </a:rPr>
              <a:t>n</a:t>
            </a:r>
            <a:r>
              <a:rPr lang="en" sz="1100">
                <a:solidFill>
                  <a:schemeClr val="dk1"/>
                </a:solidFill>
              </a:rPr>
              <a:t>}. Each tutor t</a:t>
            </a:r>
            <a:r>
              <a:rPr baseline="-25000" lang="en" sz="1100">
                <a:solidFill>
                  <a:schemeClr val="dk1"/>
                </a:solidFill>
              </a:rPr>
              <a:t>i</a:t>
            </a:r>
            <a:r>
              <a:rPr lang="en" sz="1100">
                <a:solidFill>
                  <a:schemeClr val="dk1"/>
                </a:solidFill>
              </a:rPr>
              <a:t> has a set T</a:t>
            </a:r>
            <a:r>
              <a:rPr baseline="-25000" lang="en" sz="1100">
                <a:solidFill>
                  <a:schemeClr val="dk1"/>
                </a:solidFill>
              </a:rPr>
              <a:t>i</a:t>
            </a:r>
            <a:r>
              <a:rPr lang="en" sz="1100">
                <a:solidFill>
                  <a:schemeClr val="dk1"/>
                </a:solidFill>
              </a:rPr>
              <a:t> of topics that he/she knows, and each student s</a:t>
            </a:r>
            <a:r>
              <a:rPr baseline="-25000" lang="en" sz="1100">
                <a:solidFill>
                  <a:schemeClr val="dk1"/>
                </a:solidFill>
              </a:rPr>
              <a:t>j</a:t>
            </a:r>
            <a:r>
              <a:rPr lang="en" sz="1100">
                <a:solidFill>
                  <a:schemeClr val="dk1"/>
                </a:solidFill>
              </a:rPr>
              <a:t> has a set of topics S</a:t>
            </a:r>
            <a:r>
              <a:rPr baseline="-25000" lang="en" sz="1100">
                <a:solidFill>
                  <a:schemeClr val="dk1"/>
                </a:solidFill>
              </a:rPr>
              <a:t>j</a:t>
            </a:r>
            <a:r>
              <a:rPr lang="en" sz="1100">
                <a:solidFill>
                  <a:schemeClr val="dk1"/>
                </a:solidFill>
              </a:rPr>
              <a:t> that he/she wants help with. We say that tutor t</a:t>
            </a:r>
            <a:r>
              <a:rPr baseline="-25000" lang="en" sz="1100">
                <a:solidFill>
                  <a:schemeClr val="dk1"/>
                </a:solidFill>
              </a:rPr>
              <a:t>i</a:t>
            </a:r>
            <a:r>
              <a:rPr lang="en" sz="1100">
                <a:solidFill>
                  <a:schemeClr val="dk1"/>
                </a:solidFill>
              </a:rPr>
              <a:t> is suitable to work with student s</a:t>
            </a:r>
            <a:r>
              <a:rPr baseline="-25000" lang="en" sz="1100">
                <a:solidFill>
                  <a:schemeClr val="dk1"/>
                </a:solidFill>
              </a:rPr>
              <a:t>j</a:t>
            </a:r>
            <a:r>
              <a:rPr lang="en" sz="1100">
                <a:solidFill>
                  <a:schemeClr val="dk1"/>
                </a:solidFill>
              </a:rPr>
              <a:t> if S</a:t>
            </a:r>
            <a:r>
              <a:rPr baseline="-25000" lang="en" sz="1100">
                <a:solidFill>
                  <a:schemeClr val="dk1"/>
                </a:solidFill>
              </a:rPr>
              <a:t>j</a:t>
            </a:r>
            <a:r>
              <a:rPr lang="en" sz="1100">
                <a:solidFill>
                  <a:schemeClr val="dk1"/>
                </a:solidFill>
              </a:rPr>
              <a:t> </a:t>
            </a:r>
            <a:r>
              <a:rPr lang="en" sz="1100">
                <a:solidFill>
                  <a:schemeClr val="dk1"/>
                </a:solidFill>
                <a:latin typeface="Times New Roman"/>
                <a:ea typeface="Times New Roman"/>
                <a:cs typeface="Times New Roman"/>
                <a:sym typeface="Times New Roman"/>
              </a:rPr>
              <a:t>⊆</a:t>
            </a:r>
            <a:r>
              <a:rPr lang="en" sz="1100">
                <a:solidFill>
                  <a:schemeClr val="dk1"/>
                </a:solidFill>
              </a:rPr>
              <a:t> T</a:t>
            </a:r>
            <a:r>
              <a:rPr baseline="-25000" lang="en" sz="1100">
                <a:solidFill>
                  <a:schemeClr val="dk1"/>
                </a:solidFill>
              </a:rPr>
              <a:t>i</a:t>
            </a:r>
            <a:r>
              <a:rPr lang="en" sz="1100">
                <a:solidFill>
                  <a:schemeClr val="dk1"/>
                </a:solidFill>
              </a:rPr>
              <a:t>. (That is, the tutor t</a:t>
            </a:r>
            <a:r>
              <a:rPr baseline="-25000" lang="en" sz="1100">
                <a:solidFill>
                  <a:schemeClr val="dk1"/>
                </a:solidFill>
              </a:rPr>
              <a:t>i</a:t>
            </a:r>
            <a:r>
              <a:rPr lang="en" sz="1100">
                <a:solidFill>
                  <a:schemeClr val="dk1"/>
                </a:solidFill>
              </a:rPr>
              <a:t> knows all the topics of interest to student s</a:t>
            </a:r>
            <a:r>
              <a:rPr baseline="-25000" lang="en" sz="1100">
                <a:solidFill>
                  <a:schemeClr val="dk1"/>
                </a:solidFill>
              </a:rPr>
              <a:t>j</a:t>
            </a:r>
            <a:r>
              <a:rPr lang="en" sz="1100">
                <a:solidFill>
                  <a:schemeClr val="dk1"/>
                </a:solidFill>
              </a:rPr>
              <a:t>.) Finally, each tutor t</a:t>
            </a:r>
            <a:r>
              <a:rPr baseline="-25000" lang="en" sz="1100">
                <a:solidFill>
                  <a:schemeClr val="dk1"/>
                </a:solidFill>
              </a:rPr>
              <a:t>i</a:t>
            </a:r>
            <a:r>
              <a:rPr lang="en" sz="1100">
                <a:solidFill>
                  <a:schemeClr val="dk1"/>
                </a:solidFill>
              </a:rPr>
              <a:t> has a range [a</a:t>
            </a:r>
            <a:r>
              <a:rPr baseline="-25000" lang="en" sz="1100">
                <a:solidFill>
                  <a:schemeClr val="dk1"/>
                </a:solidFill>
              </a:rPr>
              <a:t>i</a:t>
            </a:r>
            <a:r>
              <a:rPr lang="en" sz="1100">
                <a:solidFill>
                  <a:schemeClr val="dk1"/>
                </a:solidFill>
              </a:rPr>
              <a:t> , b</a:t>
            </a:r>
            <a:r>
              <a:rPr baseline="-25000" lang="en" sz="1100">
                <a:solidFill>
                  <a:schemeClr val="dk1"/>
                </a:solidFill>
              </a:rPr>
              <a:t>i</a:t>
            </a:r>
            <a:r>
              <a:rPr lang="en" sz="1100">
                <a:solidFill>
                  <a:schemeClr val="dk1"/>
                </a:solidFill>
              </a:rPr>
              <a:t> ], indicating that this tutor would like to work with at least a</a:t>
            </a:r>
            <a:r>
              <a:rPr baseline="-25000" lang="en" sz="1100">
                <a:solidFill>
                  <a:schemeClr val="dk1"/>
                </a:solidFill>
              </a:rPr>
              <a:t>i</a:t>
            </a:r>
            <a:r>
              <a:rPr lang="en" sz="1100">
                <a:solidFill>
                  <a:schemeClr val="dk1"/>
                </a:solidFill>
              </a:rPr>
              <a:t> students and at most b</a:t>
            </a:r>
            <a:r>
              <a:rPr baseline="-25000" lang="en" sz="1100">
                <a:solidFill>
                  <a:schemeClr val="dk1"/>
                </a:solidFill>
              </a:rPr>
              <a:t>i</a:t>
            </a:r>
            <a:r>
              <a:rPr lang="en" sz="1100">
                <a:solidFill>
                  <a:schemeClr val="dk1"/>
                </a:solidFill>
              </a:rPr>
              <a:t> students. Given a list of students, a list of tutors, the ranges [a</a:t>
            </a:r>
            <a:r>
              <a:rPr baseline="-25000" lang="en" sz="1100">
                <a:solidFill>
                  <a:schemeClr val="dk1"/>
                </a:solidFill>
              </a:rPr>
              <a:t>i</a:t>
            </a:r>
            <a:r>
              <a:rPr lang="en" sz="1100">
                <a:solidFill>
                  <a:schemeClr val="dk1"/>
                </a:solidFill>
              </a:rPr>
              <a:t> , b</a:t>
            </a:r>
            <a:r>
              <a:rPr baseline="-25000" lang="en" sz="1100">
                <a:solidFill>
                  <a:schemeClr val="dk1"/>
                </a:solidFill>
              </a:rPr>
              <a:t>i</a:t>
            </a:r>
            <a:r>
              <a:rPr lang="en" sz="1100">
                <a:solidFill>
                  <a:schemeClr val="dk1"/>
                </a:solidFill>
              </a:rPr>
              <a:t> ] for the tutors, and a list of suitable tutors for each student, present an efficient algorithm that determines whether it is possible to generate a pairing of tutors to students such that: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Each student is paired with exactly one tutor.</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Each tutor t</a:t>
            </a:r>
            <a:r>
              <a:rPr baseline="-25000" lang="en" sz="1100">
                <a:solidFill>
                  <a:schemeClr val="dk1"/>
                </a:solidFill>
              </a:rPr>
              <a:t>i</a:t>
            </a:r>
            <a:r>
              <a:rPr lang="en" sz="1100">
                <a:solidFill>
                  <a:schemeClr val="dk1"/>
                </a:solidFill>
              </a:rPr>
              <a:t> is paired with at least a</a:t>
            </a:r>
            <a:r>
              <a:rPr baseline="-25000" lang="en" sz="1100">
                <a:solidFill>
                  <a:schemeClr val="dk1"/>
                </a:solidFill>
              </a:rPr>
              <a:t>i</a:t>
            </a:r>
            <a:r>
              <a:rPr lang="en" sz="1100">
                <a:solidFill>
                  <a:schemeClr val="dk1"/>
                </a:solidFill>
              </a:rPr>
              <a:t> and at most b</a:t>
            </a:r>
            <a:r>
              <a:rPr baseline="-25000" lang="en" sz="1100">
                <a:solidFill>
                  <a:schemeClr val="dk1"/>
                </a:solidFill>
              </a:rPr>
              <a:t>i</a:t>
            </a:r>
            <a:r>
              <a:rPr lang="en" sz="1100">
                <a:solidFill>
                  <a:schemeClr val="dk1"/>
                </a:solidFill>
              </a:rPr>
              <a:t> students.</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Each student is paired only with a suitable tutor.</a:t>
            </a:r>
            <a:endParaRPr sz="1100">
              <a:solidFill>
                <a:schemeClr val="dk1"/>
              </a:solidFill>
            </a:endParaRPr>
          </a:p>
          <a:p>
            <a:pPr indent="0" lvl="0" marL="0" rtl="0" algn="l">
              <a:spcBef>
                <a:spcPts val="1200"/>
              </a:spcBef>
              <a:spcAft>
                <a:spcPts val="1200"/>
              </a:spcAft>
              <a:buNone/>
            </a:pPr>
            <a:r>
              <a:t/>
            </a:r>
            <a:endParaRPr/>
          </a:p>
        </p:txBody>
      </p:sp>
      <p:sp>
        <p:nvSpPr>
          <p:cNvPr id="433" name="Google Shape;433;p4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0"/>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chemeClr val="dk1"/>
                </a:solidFill>
              </a:rPr>
              <a:t>Construction:</a:t>
            </a:r>
            <a:endParaRPr sz="1100">
              <a:solidFill>
                <a:schemeClr val="dk1"/>
              </a:solidFill>
            </a:endParaRPr>
          </a:p>
          <a:p>
            <a:pPr indent="0" lvl="0" marL="0" rtl="0" algn="l">
              <a:spcBef>
                <a:spcPts val="1200"/>
              </a:spcBef>
              <a:spcAft>
                <a:spcPts val="0"/>
              </a:spcAft>
              <a:buNone/>
            </a:pPr>
            <a:r>
              <a:rPr lang="en" sz="1100">
                <a:solidFill>
                  <a:schemeClr val="dk1"/>
                </a:solidFill>
              </a:rPr>
              <a:t>First, we create student vertices {s</a:t>
            </a:r>
            <a:r>
              <a:rPr baseline="-25000" lang="en" sz="1100">
                <a:solidFill>
                  <a:schemeClr val="dk1"/>
                </a:solidFill>
              </a:rPr>
              <a:t>1</a:t>
            </a:r>
            <a:r>
              <a:rPr lang="en" sz="1100">
                <a:solidFill>
                  <a:schemeClr val="dk1"/>
                </a:solidFill>
              </a:rPr>
              <a:t>, . . . , s</a:t>
            </a:r>
            <a:r>
              <a:rPr baseline="-25000" lang="en" sz="1100">
                <a:solidFill>
                  <a:schemeClr val="dk1"/>
                </a:solidFill>
              </a:rPr>
              <a:t>n</a:t>
            </a:r>
            <a:r>
              <a:rPr lang="en" sz="1100">
                <a:solidFill>
                  <a:schemeClr val="dk1"/>
                </a:solidFill>
              </a:rPr>
              <a:t>} and tutor vertices {t</a:t>
            </a:r>
            <a:r>
              <a:rPr baseline="-25000" lang="en" sz="1100">
                <a:solidFill>
                  <a:schemeClr val="dk1"/>
                </a:solidFill>
              </a:rPr>
              <a:t>1</a:t>
            </a:r>
            <a:r>
              <a:rPr lang="en" sz="1100">
                <a:solidFill>
                  <a:schemeClr val="dk1"/>
                </a:solidFill>
              </a:rPr>
              <a:t>, . . . , t</a:t>
            </a:r>
            <a:r>
              <a:rPr baseline="-25000" lang="en" sz="1100">
                <a:solidFill>
                  <a:schemeClr val="dk1"/>
                </a:solidFill>
              </a:rPr>
              <a:t>m</a:t>
            </a:r>
            <a:r>
              <a:rPr lang="en" sz="1100">
                <a:solidFill>
                  <a:schemeClr val="dk1"/>
                </a:solidFill>
              </a:rPr>
              <a:t>}, a special source vertex s</a:t>
            </a:r>
            <a:r>
              <a:rPr lang="en" sz="1100">
                <a:solidFill>
                  <a:schemeClr val="dk1"/>
                </a:solidFill>
                <a:latin typeface="Times New Roman"/>
                <a:ea typeface="Times New Roman"/>
                <a:cs typeface="Times New Roman"/>
                <a:sym typeface="Times New Roman"/>
              </a:rPr>
              <a:t>*</a:t>
            </a:r>
            <a:r>
              <a:rPr lang="en" sz="1100">
                <a:solidFill>
                  <a:schemeClr val="dk1"/>
                </a:solidFill>
              </a:rPr>
              <a:t> , and a special sink vertex t</a:t>
            </a:r>
            <a:r>
              <a:rPr lang="en" sz="1100">
                <a:solidFill>
                  <a:schemeClr val="dk1"/>
                </a:solidFill>
                <a:latin typeface="Times New Roman"/>
                <a:ea typeface="Times New Roman"/>
                <a:cs typeface="Times New Roman"/>
                <a:sym typeface="Times New Roman"/>
              </a:rPr>
              <a:t>*</a:t>
            </a:r>
            <a:r>
              <a:rPr lang="en" sz="1100">
                <a:solidFill>
                  <a:schemeClr val="dk1"/>
                </a:solidFill>
              </a:rPr>
              <a:t> . All the node demands are set to 0.</a:t>
            </a:r>
            <a:endParaRPr sz="1100">
              <a:solidFill>
                <a:schemeClr val="dk1"/>
              </a:solidFill>
            </a:endParaRPr>
          </a:p>
          <a:p>
            <a:pPr indent="0" lvl="0" marL="0" rtl="0" algn="l">
              <a:spcBef>
                <a:spcPts val="1200"/>
              </a:spcBef>
              <a:spcAft>
                <a:spcPts val="0"/>
              </a:spcAft>
              <a:buNone/>
            </a:pPr>
            <a:r>
              <a:rPr lang="en" sz="1100">
                <a:solidFill>
                  <a:schemeClr val="dk1"/>
                </a:solidFill>
              </a:rPr>
              <a:t>We create the edges as follows:</a:t>
            </a:r>
            <a:endParaRPr sz="1100">
              <a:solidFill>
                <a:schemeClr val="dk1"/>
              </a:solidFill>
            </a:endParaRPr>
          </a:p>
          <a:p>
            <a:pPr indent="0" lvl="0" marL="0" rtl="0" algn="l">
              <a:spcBef>
                <a:spcPts val="1200"/>
              </a:spcBef>
              <a:spcAft>
                <a:spcPts val="0"/>
              </a:spcAft>
              <a:buNone/>
            </a:pPr>
            <a:r>
              <a:rPr lang="en" sz="1100">
                <a:solidFill>
                  <a:schemeClr val="dk1"/>
                </a:solidFill>
              </a:rPr>
              <a:t>• For each student s</a:t>
            </a:r>
            <a:r>
              <a:rPr baseline="-25000" lang="en" sz="1100">
                <a:solidFill>
                  <a:schemeClr val="dk1"/>
                </a:solidFill>
              </a:rPr>
              <a:t>j</a:t>
            </a:r>
            <a:r>
              <a:rPr lang="en" sz="1100">
                <a:solidFill>
                  <a:schemeClr val="dk1"/>
                </a:solidFill>
              </a:rPr>
              <a:t> , create edge (s</a:t>
            </a:r>
            <a:r>
              <a:rPr lang="en" sz="1100">
                <a:solidFill>
                  <a:schemeClr val="dk1"/>
                </a:solidFill>
                <a:latin typeface="Times New Roman"/>
                <a:ea typeface="Times New Roman"/>
                <a:cs typeface="Times New Roman"/>
                <a:sym typeface="Times New Roman"/>
              </a:rPr>
              <a:t>*</a:t>
            </a:r>
            <a:r>
              <a:rPr lang="en" sz="1100">
                <a:solidFill>
                  <a:schemeClr val="dk1"/>
                </a:solidFill>
              </a:rPr>
              <a:t> , s</a:t>
            </a:r>
            <a:r>
              <a:rPr baseline="-25000" lang="en" sz="1100">
                <a:solidFill>
                  <a:schemeClr val="dk1"/>
                </a:solidFill>
              </a:rPr>
              <a:t>j</a:t>
            </a:r>
            <a:r>
              <a:rPr lang="en" sz="1100">
                <a:solidFill>
                  <a:schemeClr val="dk1"/>
                </a:solidFill>
              </a:rPr>
              <a:t> ) of capacity [1, 1].</a:t>
            </a:r>
            <a:endParaRPr sz="1100">
              <a:solidFill>
                <a:schemeClr val="dk1"/>
              </a:solidFill>
            </a:endParaRPr>
          </a:p>
          <a:p>
            <a:pPr indent="0" lvl="0" marL="0" rtl="0" algn="l">
              <a:spcBef>
                <a:spcPts val="1200"/>
              </a:spcBef>
              <a:spcAft>
                <a:spcPts val="0"/>
              </a:spcAft>
              <a:buNone/>
            </a:pPr>
            <a:r>
              <a:rPr lang="en" sz="1100">
                <a:solidFill>
                  <a:schemeClr val="dk1"/>
                </a:solidFill>
              </a:rPr>
              <a:t>• For each suitable student-tutor pair, create edge (s</a:t>
            </a:r>
            <a:r>
              <a:rPr baseline="-25000" lang="en" sz="1100">
                <a:solidFill>
                  <a:schemeClr val="dk1"/>
                </a:solidFill>
              </a:rPr>
              <a:t>j</a:t>
            </a:r>
            <a:r>
              <a:rPr lang="en" sz="1100">
                <a:solidFill>
                  <a:schemeClr val="dk1"/>
                </a:solidFill>
              </a:rPr>
              <a:t> , t</a:t>
            </a:r>
            <a:r>
              <a:rPr baseline="-25000" lang="en" sz="1100">
                <a:solidFill>
                  <a:schemeClr val="dk1"/>
                </a:solidFill>
              </a:rPr>
              <a:t>i</a:t>
            </a:r>
            <a:r>
              <a:rPr lang="en" sz="1100">
                <a:solidFill>
                  <a:schemeClr val="dk1"/>
                </a:solidFill>
              </a:rPr>
              <a:t>) of capacity [0, 1].</a:t>
            </a:r>
            <a:endParaRPr sz="1100">
              <a:solidFill>
                <a:schemeClr val="dk1"/>
              </a:solidFill>
            </a:endParaRPr>
          </a:p>
          <a:p>
            <a:pPr indent="0" lvl="0" marL="0" rtl="0" algn="l">
              <a:spcBef>
                <a:spcPts val="1200"/>
              </a:spcBef>
              <a:spcAft>
                <a:spcPts val="0"/>
              </a:spcAft>
              <a:buNone/>
            </a:pPr>
            <a:r>
              <a:rPr lang="en" sz="1100">
                <a:solidFill>
                  <a:schemeClr val="dk1"/>
                </a:solidFill>
              </a:rPr>
              <a:t>• From each tutor t</a:t>
            </a:r>
            <a:r>
              <a:rPr baseline="-25000" lang="en" sz="1100">
                <a:solidFill>
                  <a:schemeClr val="dk1"/>
                </a:solidFill>
              </a:rPr>
              <a:t>i</a:t>
            </a:r>
            <a:r>
              <a:rPr lang="en" sz="1100">
                <a:solidFill>
                  <a:schemeClr val="dk1"/>
                </a:solidFill>
              </a:rPr>
              <a:t> , create edge (t</a:t>
            </a:r>
            <a:r>
              <a:rPr baseline="-25000" lang="en" sz="1100">
                <a:solidFill>
                  <a:schemeClr val="dk1"/>
                </a:solidFill>
              </a:rPr>
              <a:t>i</a:t>
            </a:r>
            <a:r>
              <a:rPr lang="en" sz="1100">
                <a:solidFill>
                  <a:schemeClr val="dk1"/>
                </a:solidFill>
              </a:rPr>
              <a:t> , t</a:t>
            </a:r>
            <a:r>
              <a:rPr lang="en" sz="1100">
                <a:solidFill>
                  <a:schemeClr val="dk1"/>
                </a:solidFill>
                <a:latin typeface="Times New Roman"/>
                <a:ea typeface="Times New Roman"/>
                <a:cs typeface="Times New Roman"/>
                <a:sym typeface="Times New Roman"/>
              </a:rPr>
              <a:t>*</a:t>
            </a:r>
            <a:r>
              <a:rPr lang="en" sz="1100">
                <a:solidFill>
                  <a:schemeClr val="dk1"/>
                </a:solidFill>
              </a:rPr>
              <a:t> ) of capacity [a</a:t>
            </a:r>
            <a:r>
              <a:rPr baseline="-25000" lang="en" sz="1100">
                <a:solidFill>
                  <a:schemeClr val="dk1"/>
                </a:solidFill>
              </a:rPr>
              <a:t>j</a:t>
            </a:r>
            <a:r>
              <a:rPr lang="en" sz="1100">
                <a:solidFill>
                  <a:schemeClr val="dk1"/>
                </a:solidFill>
              </a:rPr>
              <a:t> , b</a:t>
            </a:r>
            <a:r>
              <a:rPr baseline="-25000" lang="en" sz="1100">
                <a:solidFill>
                  <a:schemeClr val="dk1"/>
                </a:solidFill>
              </a:rPr>
              <a:t>j</a:t>
            </a:r>
            <a:r>
              <a:rPr lang="en" sz="1100">
                <a:solidFill>
                  <a:schemeClr val="dk1"/>
                </a:solidFill>
              </a:rPr>
              <a:t> ].</a:t>
            </a:r>
            <a:endParaRPr sz="1100">
              <a:solidFill>
                <a:schemeClr val="dk1"/>
              </a:solidFill>
            </a:endParaRPr>
          </a:p>
          <a:p>
            <a:pPr indent="0" lvl="0" marL="0" rtl="0" algn="l">
              <a:spcBef>
                <a:spcPts val="1200"/>
              </a:spcBef>
              <a:spcAft>
                <a:spcPts val="0"/>
              </a:spcAft>
              <a:buNone/>
            </a:pPr>
            <a:r>
              <a:rPr lang="en" sz="1100">
                <a:solidFill>
                  <a:schemeClr val="dk1"/>
                </a:solidFill>
              </a:rPr>
              <a:t>• Create an edge (t</a:t>
            </a:r>
            <a:r>
              <a:rPr lang="en" sz="1100">
                <a:solidFill>
                  <a:schemeClr val="dk1"/>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 s*</a:t>
            </a:r>
            <a:r>
              <a:rPr lang="en" sz="1100">
                <a:solidFill>
                  <a:schemeClr val="dk1"/>
                </a:solidFill>
              </a:rPr>
              <a:t> ) of capacity [n, n].</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
        <p:nvSpPr>
          <p:cNvPr id="439" name="Google Shape;439;p50"/>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pic>
        <p:nvPicPr>
          <p:cNvPr id="440" name="Google Shape;440;p50"/>
          <p:cNvPicPr preferRelativeResize="0"/>
          <p:nvPr/>
        </p:nvPicPr>
        <p:blipFill>
          <a:blip r:embed="rId3">
            <a:alphaModFix/>
          </a:blip>
          <a:stretch>
            <a:fillRect/>
          </a:stretch>
        </p:blipFill>
        <p:spPr>
          <a:xfrm>
            <a:off x="5079900" y="1878000"/>
            <a:ext cx="4032650" cy="2850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1"/>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4568">
                <a:solidFill>
                  <a:schemeClr val="dk1"/>
                </a:solidFill>
              </a:rPr>
              <a:t>Claim: There is a feasible solution to the student-tutor pairing instance iff G has a feasible circulation.</a:t>
            </a:r>
            <a:endParaRPr sz="4568">
              <a:solidFill>
                <a:schemeClr val="dk1"/>
              </a:solidFill>
            </a:endParaRPr>
          </a:p>
          <a:p>
            <a:pPr indent="0" lvl="0" marL="0" rtl="0" algn="l">
              <a:spcBef>
                <a:spcPts val="1200"/>
              </a:spcBef>
              <a:spcAft>
                <a:spcPts val="0"/>
              </a:spcAft>
              <a:buNone/>
            </a:pPr>
            <a:r>
              <a:rPr lang="en" sz="4568">
                <a:solidFill>
                  <a:schemeClr val="dk1"/>
                </a:solidFill>
              </a:rPr>
              <a:t>Proof:</a:t>
            </a:r>
            <a:endParaRPr sz="4568">
              <a:solidFill>
                <a:schemeClr val="dk1"/>
              </a:solidFill>
            </a:endParaRPr>
          </a:p>
          <a:p>
            <a:pPr indent="0" lvl="0" marL="0" rtl="0" algn="l">
              <a:spcBef>
                <a:spcPts val="1200"/>
              </a:spcBef>
              <a:spcAft>
                <a:spcPts val="0"/>
              </a:spcAft>
              <a:buNone/>
            </a:pPr>
            <a:r>
              <a:rPr lang="en" sz="4568">
                <a:solidFill>
                  <a:schemeClr val="dk1"/>
                </a:solidFill>
              </a:rPr>
              <a:t>(</a:t>
            </a:r>
            <a:r>
              <a:rPr lang="en" sz="4568">
                <a:solidFill>
                  <a:schemeClr val="dk1"/>
                </a:solidFill>
                <a:latin typeface="Times New Roman"/>
                <a:ea typeface="Times New Roman"/>
                <a:cs typeface="Times New Roman"/>
                <a:sym typeface="Times New Roman"/>
              </a:rPr>
              <a:t>⇒</a:t>
            </a:r>
            <a:r>
              <a:rPr lang="en" sz="4568">
                <a:solidFill>
                  <a:schemeClr val="dk1"/>
                </a:solidFill>
              </a:rPr>
              <a:t>) If there is a valid student-tutor pairing, then G has a feasible circulation.</a:t>
            </a:r>
            <a:endParaRPr sz="4568">
              <a:solidFill>
                <a:schemeClr val="dk1"/>
              </a:solidFill>
            </a:endParaRPr>
          </a:p>
          <a:p>
            <a:pPr indent="0" lvl="0" marL="0" rtl="0" algn="l">
              <a:spcBef>
                <a:spcPts val="1200"/>
              </a:spcBef>
              <a:spcAft>
                <a:spcPts val="0"/>
              </a:spcAft>
              <a:buNone/>
            </a:pPr>
            <a:r>
              <a:rPr lang="en" sz="4568">
                <a:solidFill>
                  <a:schemeClr val="dk1"/>
                </a:solidFill>
              </a:rPr>
              <a:t>We create a circulation for G as follows,</a:t>
            </a:r>
            <a:endParaRPr sz="4568">
              <a:solidFill>
                <a:schemeClr val="dk1"/>
              </a:solidFill>
            </a:endParaRPr>
          </a:p>
          <a:p>
            <a:pPr indent="0" lvl="0" marL="0" rtl="0" algn="l">
              <a:spcBef>
                <a:spcPts val="1200"/>
              </a:spcBef>
              <a:spcAft>
                <a:spcPts val="0"/>
              </a:spcAft>
              <a:buNone/>
            </a:pPr>
            <a:r>
              <a:rPr lang="en" sz="4568">
                <a:solidFill>
                  <a:schemeClr val="dk1"/>
                </a:solidFill>
              </a:rPr>
              <a:t>By construction, there is a one unit of flow along each edge (s</a:t>
            </a:r>
            <a:r>
              <a:rPr lang="en" sz="4568">
                <a:solidFill>
                  <a:schemeClr val="dk1"/>
                </a:solidFill>
                <a:latin typeface="Times New Roman"/>
                <a:ea typeface="Times New Roman"/>
                <a:cs typeface="Times New Roman"/>
                <a:sym typeface="Times New Roman"/>
              </a:rPr>
              <a:t>*</a:t>
            </a:r>
            <a:r>
              <a:rPr lang="en" sz="4568">
                <a:solidFill>
                  <a:schemeClr val="dk1"/>
                </a:solidFill>
              </a:rPr>
              <a:t> , s</a:t>
            </a:r>
            <a:r>
              <a:rPr baseline="-25000" lang="en" sz="4568">
                <a:solidFill>
                  <a:schemeClr val="dk1"/>
                </a:solidFill>
              </a:rPr>
              <a:t>j</a:t>
            </a:r>
            <a:r>
              <a:rPr lang="en" sz="4568">
                <a:solidFill>
                  <a:schemeClr val="dk1"/>
                </a:solidFill>
              </a:rPr>
              <a:t> ).</a:t>
            </a:r>
            <a:endParaRPr sz="4568">
              <a:solidFill>
                <a:schemeClr val="dk1"/>
              </a:solidFill>
            </a:endParaRPr>
          </a:p>
          <a:p>
            <a:pPr indent="0" lvl="0" marL="0" rtl="0" algn="l">
              <a:spcBef>
                <a:spcPts val="1200"/>
              </a:spcBef>
              <a:spcAft>
                <a:spcPts val="0"/>
              </a:spcAft>
              <a:buNone/>
            </a:pPr>
            <a:r>
              <a:rPr lang="en" sz="4568">
                <a:solidFill>
                  <a:schemeClr val="dk1"/>
                </a:solidFill>
              </a:rPr>
              <a:t>For edges (s</a:t>
            </a:r>
            <a:r>
              <a:rPr baseline="-25000" lang="en" sz="4568">
                <a:solidFill>
                  <a:schemeClr val="dk1"/>
                </a:solidFill>
              </a:rPr>
              <a:t>j</a:t>
            </a:r>
            <a:r>
              <a:rPr lang="en" sz="4568">
                <a:solidFill>
                  <a:schemeClr val="dk1"/>
                </a:solidFill>
              </a:rPr>
              <a:t> , t</a:t>
            </a:r>
            <a:r>
              <a:rPr baseline="-25000" lang="en" sz="4568">
                <a:solidFill>
                  <a:schemeClr val="dk1"/>
                </a:solidFill>
              </a:rPr>
              <a:t>i</a:t>
            </a:r>
            <a:r>
              <a:rPr lang="en" sz="4568">
                <a:solidFill>
                  <a:schemeClr val="dk1"/>
                </a:solidFill>
              </a:rPr>
              <a:t>), the flow is 1 if student s</a:t>
            </a:r>
            <a:r>
              <a:rPr baseline="-25000" lang="en" sz="4568">
                <a:solidFill>
                  <a:schemeClr val="dk1"/>
                </a:solidFill>
              </a:rPr>
              <a:t>j</a:t>
            </a:r>
            <a:r>
              <a:rPr lang="en" sz="4568">
                <a:solidFill>
                  <a:schemeClr val="dk1"/>
                </a:solidFill>
              </a:rPr>
              <a:t> is paired with tutor t</a:t>
            </a:r>
            <a:r>
              <a:rPr baseline="-25000" lang="en" sz="4568">
                <a:solidFill>
                  <a:schemeClr val="dk1"/>
                </a:solidFill>
              </a:rPr>
              <a:t>i</a:t>
            </a:r>
            <a:r>
              <a:rPr lang="en" sz="4568">
                <a:solidFill>
                  <a:schemeClr val="dk1"/>
                </a:solidFill>
              </a:rPr>
              <a:t>.</a:t>
            </a:r>
            <a:endParaRPr sz="4568">
              <a:solidFill>
                <a:schemeClr val="dk1"/>
              </a:solidFill>
            </a:endParaRPr>
          </a:p>
          <a:p>
            <a:pPr indent="0" lvl="0" marL="0" rtl="0" algn="l">
              <a:spcBef>
                <a:spcPts val="1200"/>
              </a:spcBef>
              <a:spcAft>
                <a:spcPts val="0"/>
              </a:spcAft>
              <a:buNone/>
            </a:pPr>
            <a:r>
              <a:rPr lang="en" sz="4568">
                <a:solidFill>
                  <a:schemeClr val="dk1"/>
                </a:solidFill>
              </a:rPr>
              <a:t>For each tutor t</a:t>
            </a:r>
            <a:r>
              <a:rPr baseline="-25000" lang="en" sz="4568">
                <a:solidFill>
                  <a:schemeClr val="dk1"/>
                </a:solidFill>
              </a:rPr>
              <a:t>i</a:t>
            </a:r>
            <a:r>
              <a:rPr lang="en" sz="4568">
                <a:solidFill>
                  <a:schemeClr val="dk1"/>
                </a:solidFill>
              </a:rPr>
              <a:t> , let c</a:t>
            </a:r>
            <a:r>
              <a:rPr baseline="-25000" lang="en" sz="4568">
                <a:solidFill>
                  <a:schemeClr val="dk1"/>
                </a:solidFill>
              </a:rPr>
              <a:t>j</a:t>
            </a:r>
            <a:r>
              <a:rPr lang="en" sz="4568">
                <a:solidFill>
                  <a:schemeClr val="dk1"/>
                </a:solidFill>
              </a:rPr>
              <a:t> denote the number of students paired to this tutor.</a:t>
            </a:r>
            <a:endParaRPr sz="4568">
              <a:solidFill>
                <a:schemeClr val="dk1"/>
              </a:solidFill>
            </a:endParaRPr>
          </a:p>
          <a:p>
            <a:pPr indent="0" lvl="0" marL="0" rtl="0" algn="l">
              <a:spcBef>
                <a:spcPts val="1200"/>
              </a:spcBef>
              <a:spcAft>
                <a:spcPts val="0"/>
              </a:spcAft>
              <a:buNone/>
            </a:pPr>
            <a:r>
              <a:rPr lang="en" sz="4568">
                <a:solidFill>
                  <a:schemeClr val="dk1"/>
                </a:solidFill>
              </a:rPr>
              <a:t>We set the flow along edge (t</a:t>
            </a:r>
            <a:r>
              <a:rPr baseline="-25000" lang="en" sz="4568">
                <a:solidFill>
                  <a:schemeClr val="dk1"/>
                </a:solidFill>
              </a:rPr>
              <a:t>i</a:t>
            </a:r>
            <a:r>
              <a:rPr lang="en" sz="4568">
                <a:solidFill>
                  <a:schemeClr val="dk1"/>
                </a:solidFill>
              </a:rPr>
              <a:t> , t</a:t>
            </a:r>
            <a:r>
              <a:rPr lang="en" sz="4568">
                <a:solidFill>
                  <a:schemeClr val="dk1"/>
                </a:solidFill>
                <a:latin typeface="Times New Roman"/>
                <a:ea typeface="Times New Roman"/>
                <a:cs typeface="Times New Roman"/>
                <a:sym typeface="Times New Roman"/>
              </a:rPr>
              <a:t>*</a:t>
            </a:r>
            <a:r>
              <a:rPr lang="en" sz="4568">
                <a:solidFill>
                  <a:schemeClr val="dk1"/>
                </a:solidFill>
              </a:rPr>
              <a:t> ) to c</a:t>
            </a:r>
            <a:r>
              <a:rPr baseline="-25000" lang="en" sz="4568">
                <a:solidFill>
                  <a:schemeClr val="dk1"/>
                </a:solidFill>
              </a:rPr>
              <a:t>j</a:t>
            </a:r>
            <a:r>
              <a:rPr lang="en" sz="4568">
                <a:solidFill>
                  <a:schemeClr val="dk1"/>
                </a:solidFill>
              </a:rPr>
              <a:t> .</a:t>
            </a:r>
            <a:endParaRPr sz="4568">
              <a:solidFill>
                <a:schemeClr val="dk1"/>
              </a:solidFill>
            </a:endParaRPr>
          </a:p>
          <a:p>
            <a:pPr indent="0" lvl="0" marL="0" rtl="0" algn="l">
              <a:spcBef>
                <a:spcPts val="1200"/>
              </a:spcBef>
              <a:spcAft>
                <a:spcPts val="0"/>
              </a:spcAft>
              <a:buNone/>
            </a:pPr>
            <a:r>
              <a:rPr lang="en" sz="4568">
                <a:solidFill>
                  <a:schemeClr val="dk1"/>
                </a:solidFill>
              </a:rPr>
              <a:t>Finally, we set the flow along edge (t</a:t>
            </a:r>
            <a:r>
              <a:rPr lang="en" sz="4568">
                <a:solidFill>
                  <a:schemeClr val="dk1"/>
                </a:solidFill>
                <a:latin typeface="Times New Roman"/>
                <a:ea typeface="Times New Roman"/>
                <a:cs typeface="Times New Roman"/>
                <a:sym typeface="Times New Roman"/>
              </a:rPr>
              <a:t>*</a:t>
            </a:r>
            <a:r>
              <a:rPr lang="en" sz="4568">
                <a:solidFill>
                  <a:schemeClr val="dk1"/>
                </a:solidFill>
              </a:rPr>
              <a:t> , s</a:t>
            </a:r>
            <a:r>
              <a:rPr lang="en" sz="4568">
                <a:solidFill>
                  <a:schemeClr val="dk1"/>
                </a:solidFill>
                <a:latin typeface="Times New Roman"/>
                <a:ea typeface="Times New Roman"/>
                <a:cs typeface="Times New Roman"/>
                <a:sym typeface="Times New Roman"/>
              </a:rPr>
              <a:t>*</a:t>
            </a:r>
            <a:r>
              <a:rPr lang="en" sz="4568">
                <a:solidFill>
                  <a:schemeClr val="dk1"/>
                </a:solidFill>
              </a:rPr>
              <a:t> ) to n.</a:t>
            </a:r>
            <a:endParaRPr sz="4568">
              <a:solidFill>
                <a:schemeClr val="dk1"/>
              </a:solidFill>
            </a:endParaRPr>
          </a:p>
          <a:p>
            <a:pPr indent="0" lvl="0" marL="0" rtl="0" algn="l">
              <a:spcBef>
                <a:spcPts val="1200"/>
              </a:spcBef>
              <a:spcAft>
                <a:spcPts val="0"/>
              </a:spcAft>
              <a:buNone/>
            </a:pPr>
            <a:r>
              <a:rPr lang="en" sz="4568">
                <a:solidFill>
                  <a:schemeClr val="dk1"/>
                </a:solidFill>
              </a:rPr>
              <a:t>Thus, there is a feasible circulation in G. Because the pairing is valid, each student is paired with exactly one tutor, and thus its demand of zero is satisfied. Also, each tutor is paired with between a</a:t>
            </a:r>
            <a:r>
              <a:rPr baseline="-25000" lang="en" sz="4568">
                <a:solidFill>
                  <a:schemeClr val="dk1"/>
                </a:solidFill>
              </a:rPr>
              <a:t>i</a:t>
            </a:r>
            <a:r>
              <a:rPr lang="en" sz="4568">
                <a:solidFill>
                  <a:schemeClr val="dk1"/>
                </a:solidFill>
              </a:rPr>
              <a:t> to b</a:t>
            </a:r>
            <a:r>
              <a:rPr baseline="-25000" lang="en" sz="4568">
                <a:solidFill>
                  <a:schemeClr val="dk1"/>
                </a:solidFill>
              </a:rPr>
              <a:t>i</a:t>
            </a:r>
            <a:r>
              <a:rPr lang="en" sz="4568">
                <a:solidFill>
                  <a:schemeClr val="dk1"/>
                </a:solidFill>
              </a:rPr>
              <a:t> students, and so its flow demand is also satisfied.</a:t>
            </a:r>
            <a:endParaRPr sz="4568">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
        <p:nvSpPr>
          <p:cNvPr id="446" name="Google Shape;446;p51"/>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pic>
        <p:nvPicPr>
          <p:cNvPr id="447" name="Google Shape;447;p51"/>
          <p:cNvPicPr preferRelativeResize="0"/>
          <p:nvPr/>
        </p:nvPicPr>
        <p:blipFill>
          <a:blip r:embed="rId3">
            <a:alphaModFix/>
          </a:blip>
          <a:stretch>
            <a:fillRect/>
          </a:stretch>
        </p:blipFill>
        <p:spPr>
          <a:xfrm>
            <a:off x="5344925" y="1433475"/>
            <a:ext cx="3654500" cy="2500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p:nvPr/>
        </p:nvSpPr>
        <p:spPr>
          <a:xfrm>
            <a:off x="4067525" y="1987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5057225" y="26745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4916575" y="10956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4135950" y="15384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3439100" y="8147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 name="Google Shape;77;p16"/>
          <p:cNvCxnSpPr>
            <a:stCxn id="76" idx="7"/>
            <a:endCxn id="72" idx="3"/>
          </p:cNvCxnSpPr>
          <p:nvPr/>
        </p:nvCxnSpPr>
        <p:spPr>
          <a:xfrm flipH="1" rot="10800000">
            <a:off x="3531028" y="290847"/>
            <a:ext cx="552300" cy="53970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16"/>
          <p:cNvCxnSpPr>
            <a:stCxn id="73" idx="2"/>
            <a:endCxn id="72" idx="6"/>
          </p:cNvCxnSpPr>
          <p:nvPr/>
        </p:nvCxnSpPr>
        <p:spPr>
          <a:xfrm rot="10800000">
            <a:off x="4175225" y="252600"/>
            <a:ext cx="882000" cy="687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16"/>
          <p:cNvCxnSpPr>
            <a:stCxn id="75" idx="0"/>
            <a:endCxn id="72" idx="4"/>
          </p:cNvCxnSpPr>
          <p:nvPr/>
        </p:nvCxnSpPr>
        <p:spPr>
          <a:xfrm rot="10800000">
            <a:off x="4121400" y="306375"/>
            <a:ext cx="68400" cy="123210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16"/>
          <p:cNvCxnSpPr>
            <a:stCxn id="75" idx="7"/>
            <a:endCxn id="74" idx="3"/>
          </p:cNvCxnSpPr>
          <p:nvPr/>
        </p:nvCxnSpPr>
        <p:spPr>
          <a:xfrm flipH="1" rot="10800000">
            <a:off x="4227878" y="1187647"/>
            <a:ext cx="704400" cy="3666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16"/>
          <p:cNvCxnSpPr>
            <a:stCxn id="74" idx="0"/>
            <a:endCxn id="73" idx="4"/>
          </p:cNvCxnSpPr>
          <p:nvPr/>
        </p:nvCxnSpPr>
        <p:spPr>
          <a:xfrm flipH="1" rot="10800000">
            <a:off x="4970425" y="375075"/>
            <a:ext cx="140700" cy="7206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6"/>
          <p:cNvCxnSpPr>
            <a:stCxn id="75" idx="7"/>
            <a:endCxn id="73" idx="3"/>
          </p:cNvCxnSpPr>
          <p:nvPr/>
        </p:nvCxnSpPr>
        <p:spPr>
          <a:xfrm flipH="1" rot="10800000">
            <a:off x="4227878" y="359347"/>
            <a:ext cx="845100" cy="11949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16"/>
          <p:cNvCxnSpPr>
            <a:stCxn id="74" idx="1"/>
            <a:endCxn id="72" idx="5"/>
          </p:cNvCxnSpPr>
          <p:nvPr/>
        </p:nvCxnSpPr>
        <p:spPr>
          <a:xfrm rot="10800000">
            <a:off x="4159547" y="290647"/>
            <a:ext cx="772800" cy="820800"/>
          </a:xfrm>
          <a:prstGeom prst="straightConnector1">
            <a:avLst/>
          </a:prstGeom>
          <a:noFill/>
          <a:ln cap="flat" cmpd="sng" w="9525">
            <a:solidFill>
              <a:schemeClr val="dk2"/>
            </a:solidFill>
            <a:prstDash val="solid"/>
            <a:round/>
            <a:headEnd len="med" w="med" type="none"/>
            <a:tailEnd len="med" w="med" type="none"/>
          </a:ln>
        </p:spPr>
      </p:cxnSp>
      <p:sp>
        <p:nvSpPr>
          <p:cNvPr id="84" name="Google Shape;84;p16"/>
          <p:cNvSpPr txBox="1"/>
          <p:nvPr/>
        </p:nvSpPr>
        <p:spPr>
          <a:xfrm>
            <a:off x="3570475" y="32130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3</a:t>
            </a:r>
            <a:endParaRPr sz="1200">
              <a:latin typeface="Comfortaa"/>
              <a:ea typeface="Comfortaa"/>
              <a:cs typeface="Comfortaa"/>
              <a:sym typeface="Comfortaa"/>
            </a:endParaRPr>
          </a:p>
        </p:txBody>
      </p:sp>
      <p:sp>
        <p:nvSpPr>
          <p:cNvPr id="85" name="Google Shape;85;p16"/>
          <p:cNvSpPr txBox="1"/>
          <p:nvPr/>
        </p:nvSpPr>
        <p:spPr>
          <a:xfrm>
            <a:off x="3926675" y="745238"/>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5</a:t>
            </a:r>
            <a:endParaRPr sz="1200">
              <a:latin typeface="Comfortaa"/>
              <a:ea typeface="Comfortaa"/>
              <a:cs typeface="Comfortaa"/>
              <a:sym typeface="Comfortaa"/>
            </a:endParaRPr>
          </a:p>
        </p:txBody>
      </p:sp>
      <p:sp>
        <p:nvSpPr>
          <p:cNvPr id="86" name="Google Shape;86;p16"/>
          <p:cNvSpPr txBox="1"/>
          <p:nvPr/>
        </p:nvSpPr>
        <p:spPr>
          <a:xfrm>
            <a:off x="4270450" y="49921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4</a:t>
            </a:r>
            <a:endParaRPr sz="1200">
              <a:latin typeface="Comfortaa"/>
              <a:ea typeface="Comfortaa"/>
              <a:cs typeface="Comfortaa"/>
              <a:sym typeface="Comfortaa"/>
            </a:endParaRPr>
          </a:p>
        </p:txBody>
      </p:sp>
      <p:sp>
        <p:nvSpPr>
          <p:cNvPr id="87" name="Google Shape;87;p16"/>
          <p:cNvSpPr txBox="1"/>
          <p:nvPr/>
        </p:nvSpPr>
        <p:spPr>
          <a:xfrm>
            <a:off x="4553738" y="23088"/>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1</a:t>
            </a:r>
            <a:endParaRPr sz="1200">
              <a:latin typeface="Comfortaa"/>
              <a:ea typeface="Comfortaa"/>
              <a:cs typeface="Comfortaa"/>
              <a:sym typeface="Comfortaa"/>
            </a:endParaRPr>
          </a:p>
        </p:txBody>
      </p:sp>
      <p:sp>
        <p:nvSpPr>
          <p:cNvPr id="88" name="Google Shape;88;p16"/>
          <p:cNvSpPr txBox="1"/>
          <p:nvPr/>
        </p:nvSpPr>
        <p:spPr>
          <a:xfrm>
            <a:off x="4984388" y="591138"/>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6</a:t>
            </a:r>
            <a:endParaRPr sz="1200">
              <a:latin typeface="Comfortaa"/>
              <a:ea typeface="Comfortaa"/>
              <a:cs typeface="Comfortaa"/>
              <a:sym typeface="Comfortaa"/>
            </a:endParaRPr>
          </a:p>
        </p:txBody>
      </p:sp>
      <p:sp>
        <p:nvSpPr>
          <p:cNvPr id="89" name="Google Shape;89;p16"/>
          <p:cNvSpPr txBox="1"/>
          <p:nvPr/>
        </p:nvSpPr>
        <p:spPr>
          <a:xfrm>
            <a:off x="4520738" y="1290088"/>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2</a:t>
            </a:r>
            <a:endParaRPr sz="1200">
              <a:latin typeface="Comfortaa"/>
              <a:ea typeface="Comfortaa"/>
              <a:cs typeface="Comfortaa"/>
              <a:sym typeface="Comfortaa"/>
            </a:endParaRPr>
          </a:p>
        </p:txBody>
      </p:sp>
      <p:sp>
        <p:nvSpPr>
          <p:cNvPr id="90" name="Google Shape;90;p16"/>
          <p:cNvSpPr/>
          <p:nvPr/>
        </p:nvSpPr>
        <p:spPr>
          <a:xfrm>
            <a:off x="1437500" y="2656500"/>
            <a:ext cx="107700" cy="107700"/>
          </a:xfrm>
          <a:prstGeom prst="ellipse">
            <a:avLst/>
          </a:prstGeom>
          <a:solidFill>
            <a:srgbClr val="741B47"/>
          </a:solid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2427200" y="2725175"/>
            <a:ext cx="107700" cy="107700"/>
          </a:xfrm>
          <a:prstGeom prst="ellipse">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2286550" y="3553400"/>
            <a:ext cx="107700" cy="107700"/>
          </a:xfrm>
          <a:prstGeom prst="ellipse">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1505925" y="3996200"/>
            <a:ext cx="107700" cy="107700"/>
          </a:xfrm>
          <a:prstGeom prst="ellipse">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6"/>
          <p:cNvCxnSpPr>
            <a:stCxn id="95" idx="7"/>
            <a:endCxn id="90" idx="3"/>
          </p:cNvCxnSpPr>
          <p:nvPr/>
        </p:nvCxnSpPr>
        <p:spPr>
          <a:xfrm flipH="1" rot="10800000">
            <a:off x="900972" y="2748428"/>
            <a:ext cx="552300" cy="539700"/>
          </a:xfrm>
          <a:prstGeom prst="straightConnector1">
            <a:avLst/>
          </a:prstGeom>
          <a:noFill/>
          <a:ln cap="flat" cmpd="sng" w="9525">
            <a:solidFill>
              <a:srgbClr val="741B47"/>
            </a:solidFill>
            <a:prstDash val="solid"/>
            <a:round/>
            <a:headEnd len="med" w="med" type="none"/>
            <a:tailEnd len="med" w="med" type="none"/>
          </a:ln>
        </p:spPr>
      </p:cxnSp>
      <p:cxnSp>
        <p:nvCxnSpPr>
          <p:cNvPr id="96" name="Google Shape;96;p16"/>
          <p:cNvCxnSpPr>
            <a:stCxn id="91" idx="2"/>
            <a:endCxn id="90" idx="6"/>
          </p:cNvCxnSpPr>
          <p:nvPr/>
        </p:nvCxnSpPr>
        <p:spPr>
          <a:xfrm rot="10800000">
            <a:off x="1545200" y="2710325"/>
            <a:ext cx="882000" cy="68700"/>
          </a:xfrm>
          <a:prstGeom prst="straightConnector1">
            <a:avLst/>
          </a:prstGeom>
          <a:noFill/>
          <a:ln cap="flat" cmpd="sng" w="9525">
            <a:solidFill>
              <a:srgbClr val="A64D79"/>
            </a:solidFill>
            <a:prstDash val="solid"/>
            <a:round/>
            <a:headEnd len="med" w="med" type="none"/>
            <a:tailEnd len="med" w="med" type="none"/>
          </a:ln>
        </p:spPr>
      </p:cxnSp>
      <p:cxnSp>
        <p:nvCxnSpPr>
          <p:cNvPr id="97" name="Google Shape;97;p16"/>
          <p:cNvCxnSpPr>
            <a:stCxn id="93" idx="0"/>
            <a:endCxn id="90" idx="4"/>
          </p:cNvCxnSpPr>
          <p:nvPr/>
        </p:nvCxnSpPr>
        <p:spPr>
          <a:xfrm rot="10800000">
            <a:off x="1491375" y="2764100"/>
            <a:ext cx="68400" cy="1232100"/>
          </a:xfrm>
          <a:prstGeom prst="straightConnector1">
            <a:avLst/>
          </a:prstGeom>
          <a:noFill/>
          <a:ln cap="flat" cmpd="sng" w="9525">
            <a:solidFill>
              <a:srgbClr val="741B47"/>
            </a:solidFill>
            <a:prstDash val="solid"/>
            <a:round/>
            <a:headEnd len="med" w="med" type="none"/>
            <a:tailEnd len="med" w="med" type="none"/>
          </a:ln>
        </p:spPr>
      </p:cxnSp>
      <p:cxnSp>
        <p:nvCxnSpPr>
          <p:cNvPr id="98" name="Google Shape;98;p16"/>
          <p:cNvCxnSpPr>
            <a:stCxn id="93" idx="7"/>
            <a:endCxn id="92" idx="3"/>
          </p:cNvCxnSpPr>
          <p:nvPr/>
        </p:nvCxnSpPr>
        <p:spPr>
          <a:xfrm flipH="1" rot="10800000">
            <a:off x="1597853" y="3645372"/>
            <a:ext cx="704400" cy="366600"/>
          </a:xfrm>
          <a:prstGeom prst="straightConnector1">
            <a:avLst/>
          </a:prstGeom>
          <a:noFill/>
          <a:ln cap="flat" cmpd="sng" w="9525">
            <a:solidFill>
              <a:srgbClr val="B7B7B7"/>
            </a:solidFill>
            <a:prstDash val="solid"/>
            <a:round/>
            <a:headEnd len="med" w="med" type="none"/>
            <a:tailEnd len="med" w="med" type="none"/>
          </a:ln>
        </p:spPr>
      </p:cxnSp>
      <p:cxnSp>
        <p:nvCxnSpPr>
          <p:cNvPr id="99" name="Google Shape;99;p16"/>
          <p:cNvCxnSpPr>
            <a:stCxn id="92" idx="0"/>
            <a:endCxn id="91" idx="4"/>
          </p:cNvCxnSpPr>
          <p:nvPr/>
        </p:nvCxnSpPr>
        <p:spPr>
          <a:xfrm flipH="1" rot="10800000">
            <a:off x="2340400" y="2832800"/>
            <a:ext cx="140700" cy="720600"/>
          </a:xfrm>
          <a:prstGeom prst="straightConnector1">
            <a:avLst/>
          </a:prstGeom>
          <a:noFill/>
          <a:ln cap="flat" cmpd="sng" w="9525">
            <a:solidFill>
              <a:srgbClr val="B7B7B7"/>
            </a:solidFill>
            <a:prstDash val="solid"/>
            <a:round/>
            <a:headEnd len="med" w="med" type="none"/>
            <a:tailEnd len="med" w="med" type="none"/>
          </a:ln>
        </p:spPr>
      </p:cxnSp>
      <p:cxnSp>
        <p:nvCxnSpPr>
          <p:cNvPr id="100" name="Google Shape;100;p16"/>
          <p:cNvCxnSpPr>
            <a:stCxn id="93" idx="7"/>
            <a:endCxn id="91" idx="3"/>
          </p:cNvCxnSpPr>
          <p:nvPr/>
        </p:nvCxnSpPr>
        <p:spPr>
          <a:xfrm flipH="1" rot="10800000">
            <a:off x="1597853" y="2817072"/>
            <a:ext cx="845100" cy="1194900"/>
          </a:xfrm>
          <a:prstGeom prst="straightConnector1">
            <a:avLst/>
          </a:prstGeom>
          <a:noFill/>
          <a:ln cap="flat" cmpd="sng" w="9525">
            <a:solidFill>
              <a:srgbClr val="B7B7B7"/>
            </a:solidFill>
            <a:prstDash val="solid"/>
            <a:round/>
            <a:headEnd len="med" w="med" type="none"/>
            <a:tailEnd len="med" w="med" type="none"/>
          </a:ln>
        </p:spPr>
      </p:cxnSp>
      <p:cxnSp>
        <p:nvCxnSpPr>
          <p:cNvPr id="101" name="Google Shape;101;p16"/>
          <p:cNvCxnSpPr>
            <a:stCxn id="92" idx="1"/>
            <a:endCxn id="90" idx="5"/>
          </p:cNvCxnSpPr>
          <p:nvPr/>
        </p:nvCxnSpPr>
        <p:spPr>
          <a:xfrm rot="10800000">
            <a:off x="1529522" y="2748372"/>
            <a:ext cx="772800" cy="820800"/>
          </a:xfrm>
          <a:prstGeom prst="straightConnector1">
            <a:avLst/>
          </a:prstGeom>
          <a:noFill/>
          <a:ln cap="flat" cmpd="sng" w="9525">
            <a:solidFill>
              <a:srgbClr val="741B47"/>
            </a:solidFill>
            <a:prstDash val="solid"/>
            <a:round/>
            <a:headEnd len="med" w="med" type="none"/>
            <a:tailEnd len="med" w="med" type="none"/>
          </a:ln>
        </p:spPr>
      </p:cxnSp>
      <p:sp>
        <p:nvSpPr>
          <p:cNvPr id="102" name="Google Shape;102;p16"/>
          <p:cNvSpPr txBox="1"/>
          <p:nvPr/>
        </p:nvSpPr>
        <p:spPr>
          <a:xfrm>
            <a:off x="940450" y="2779025"/>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741B47"/>
                </a:solidFill>
                <a:latin typeface="Comfortaa"/>
                <a:ea typeface="Comfortaa"/>
                <a:cs typeface="Comfortaa"/>
                <a:sym typeface="Comfortaa"/>
              </a:rPr>
              <a:t>3</a:t>
            </a:r>
            <a:endParaRPr sz="1200">
              <a:solidFill>
                <a:srgbClr val="741B47"/>
              </a:solidFill>
              <a:latin typeface="Comfortaa"/>
              <a:ea typeface="Comfortaa"/>
              <a:cs typeface="Comfortaa"/>
              <a:sym typeface="Comfortaa"/>
            </a:endParaRPr>
          </a:p>
        </p:txBody>
      </p:sp>
      <p:sp>
        <p:nvSpPr>
          <p:cNvPr id="103" name="Google Shape;103;p16"/>
          <p:cNvSpPr txBox="1"/>
          <p:nvPr/>
        </p:nvSpPr>
        <p:spPr>
          <a:xfrm>
            <a:off x="1296650" y="320296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741B47"/>
                </a:solidFill>
                <a:latin typeface="Comfortaa"/>
                <a:ea typeface="Comfortaa"/>
                <a:cs typeface="Comfortaa"/>
                <a:sym typeface="Comfortaa"/>
              </a:rPr>
              <a:t>5</a:t>
            </a:r>
            <a:endParaRPr sz="1200">
              <a:solidFill>
                <a:srgbClr val="741B47"/>
              </a:solidFill>
              <a:latin typeface="Comfortaa"/>
              <a:ea typeface="Comfortaa"/>
              <a:cs typeface="Comfortaa"/>
              <a:sym typeface="Comfortaa"/>
            </a:endParaRPr>
          </a:p>
        </p:txBody>
      </p:sp>
      <p:sp>
        <p:nvSpPr>
          <p:cNvPr id="104" name="Google Shape;104;p16"/>
          <p:cNvSpPr txBox="1"/>
          <p:nvPr/>
        </p:nvSpPr>
        <p:spPr>
          <a:xfrm>
            <a:off x="1640425" y="2956938"/>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741B47"/>
                </a:solidFill>
                <a:latin typeface="Comfortaa"/>
                <a:ea typeface="Comfortaa"/>
                <a:cs typeface="Comfortaa"/>
                <a:sym typeface="Comfortaa"/>
              </a:rPr>
              <a:t>4</a:t>
            </a:r>
            <a:endParaRPr sz="1200">
              <a:solidFill>
                <a:srgbClr val="741B47"/>
              </a:solidFill>
              <a:latin typeface="Comfortaa"/>
              <a:ea typeface="Comfortaa"/>
              <a:cs typeface="Comfortaa"/>
              <a:sym typeface="Comfortaa"/>
            </a:endParaRPr>
          </a:p>
        </p:txBody>
      </p:sp>
      <p:sp>
        <p:nvSpPr>
          <p:cNvPr id="105" name="Google Shape;105;p16"/>
          <p:cNvSpPr txBox="1"/>
          <p:nvPr/>
        </p:nvSpPr>
        <p:spPr>
          <a:xfrm>
            <a:off x="1923713" y="248081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741B47"/>
                </a:solidFill>
                <a:latin typeface="Comfortaa"/>
                <a:ea typeface="Comfortaa"/>
                <a:cs typeface="Comfortaa"/>
                <a:sym typeface="Comfortaa"/>
              </a:rPr>
              <a:t>1</a:t>
            </a:r>
            <a:endParaRPr sz="1200">
              <a:solidFill>
                <a:srgbClr val="741B47"/>
              </a:solidFill>
              <a:latin typeface="Comfortaa"/>
              <a:ea typeface="Comfortaa"/>
              <a:cs typeface="Comfortaa"/>
              <a:sym typeface="Comfortaa"/>
            </a:endParaRPr>
          </a:p>
        </p:txBody>
      </p:sp>
      <p:sp>
        <p:nvSpPr>
          <p:cNvPr id="106" name="Google Shape;106;p16"/>
          <p:cNvSpPr txBox="1"/>
          <p:nvPr/>
        </p:nvSpPr>
        <p:spPr>
          <a:xfrm>
            <a:off x="2354363" y="304886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B7B7B7"/>
                </a:solidFill>
                <a:latin typeface="Comfortaa"/>
                <a:ea typeface="Comfortaa"/>
                <a:cs typeface="Comfortaa"/>
                <a:sym typeface="Comfortaa"/>
              </a:rPr>
              <a:t>6</a:t>
            </a:r>
            <a:endParaRPr sz="1200">
              <a:solidFill>
                <a:srgbClr val="B7B7B7"/>
              </a:solidFill>
              <a:latin typeface="Comfortaa"/>
              <a:ea typeface="Comfortaa"/>
              <a:cs typeface="Comfortaa"/>
              <a:sym typeface="Comfortaa"/>
            </a:endParaRPr>
          </a:p>
        </p:txBody>
      </p:sp>
      <p:sp>
        <p:nvSpPr>
          <p:cNvPr id="107" name="Google Shape;107;p16"/>
          <p:cNvSpPr txBox="1"/>
          <p:nvPr/>
        </p:nvSpPr>
        <p:spPr>
          <a:xfrm>
            <a:off x="1890713" y="374781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B7B7B7"/>
                </a:solidFill>
                <a:latin typeface="Comfortaa"/>
                <a:ea typeface="Comfortaa"/>
                <a:cs typeface="Comfortaa"/>
                <a:sym typeface="Comfortaa"/>
              </a:rPr>
              <a:t>2</a:t>
            </a:r>
            <a:endParaRPr sz="1200">
              <a:solidFill>
                <a:srgbClr val="B7B7B7"/>
              </a:solidFill>
              <a:latin typeface="Comfortaa"/>
              <a:ea typeface="Comfortaa"/>
              <a:cs typeface="Comfortaa"/>
              <a:sym typeface="Comfortaa"/>
            </a:endParaRPr>
          </a:p>
        </p:txBody>
      </p:sp>
      <p:sp>
        <p:nvSpPr>
          <p:cNvPr id="108" name="Google Shape;108;p16"/>
          <p:cNvSpPr/>
          <p:nvPr/>
        </p:nvSpPr>
        <p:spPr>
          <a:xfrm>
            <a:off x="812338" y="3260900"/>
            <a:ext cx="107700" cy="107700"/>
          </a:xfrm>
          <a:prstGeom prst="ellipse">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1374975" y="2341025"/>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741B47"/>
                </a:solidFill>
                <a:latin typeface="Comfortaa"/>
                <a:ea typeface="Comfortaa"/>
                <a:cs typeface="Comfortaa"/>
                <a:sym typeface="Comfortaa"/>
              </a:rPr>
              <a:t>i</a:t>
            </a:r>
            <a:endParaRPr sz="1200">
              <a:solidFill>
                <a:srgbClr val="741B47"/>
              </a:solidFill>
              <a:latin typeface="Comfortaa"/>
              <a:ea typeface="Comfortaa"/>
              <a:cs typeface="Comfortaa"/>
              <a:sym typeface="Comfortaa"/>
            </a:endParaRPr>
          </a:p>
        </p:txBody>
      </p:sp>
      <p:sp>
        <p:nvSpPr>
          <p:cNvPr id="110" name="Google Shape;110;p16"/>
          <p:cNvSpPr txBox="1"/>
          <p:nvPr/>
        </p:nvSpPr>
        <p:spPr>
          <a:xfrm>
            <a:off x="460913" y="3747825"/>
            <a:ext cx="7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741B47"/>
                </a:solidFill>
                <a:latin typeface="Comfortaa"/>
                <a:ea typeface="Comfortaa"/>
                <a:cs typeface="Comfortaa"/>
                <a:sym typeface="Comfortaa"/>
              </a:rPr>
              <a:t>max(</a:t>
            </a:r>
            <a:r>
              <a:rPr b="1" lang="en" sz="1200">
                <a:solidFill>
                  <a:srgbClr val="741B47"/>
                </a:solidFill>
                <a:latin typeface="Comfortaa"/>
                <a:ea typeface="Comfortaa"/>
                <a:cs typeface="Comfortaa"/>
                <a:sym typeface="Comfortaa"/>
              </a:rPr>
              <a:t>i)</a:t>
            </a:r>
            <a:endParaRPr b="1" sz="1200">
              <a:solidFill>
                <a:srgbClr val="741B47"/>
              </a:solidFill>
              <a:latin typeface="Comfortaa"/>
              <a:ea typeface="Comfortaa"/>
              <a:cs typeface="Comfortaa"/>
              <a:sym typeface="Comfortaa"/>
            </a:endParaRPr>
          </a:p>
        </p:txBody>
      </p:sp>
      <p:cxnSp>
        <p:nvCxnSpPr>
          <p:cNvPr id="111" name="Google Shape;111;p16"/>
          <p:cNvCxnSpPr>
            <a:stCxn id="110" idx="0"/>
            <a:endCxn id="103" idx="1"/>
          </p:cNvCxnSpPr>
          <p:nvPr/>
        </p:nvCxnSpPr>
        <p:spPr>
          <a:xfrm rot="-5400000">
            <a:off x="874763" y="3325875"/>
            <a:ext cx="360300" cy="483600"/>
          </a:xfrm>
          <a:prstGeom prst="curvedConnector2">
            <a:avLst/>
          </a:prstGeom>
          <a:noFill/>
          <a:ln cap="flat" cmpd="sng" w="19050">
            <a:solidFill>
              <a:srgbClr val="741B47"/>
            </a:solidFill>
            <a:prstDash val="solid"/>
            <a:round/>
            <a:headEnd len="med" w="med" type="none"/>
            <a:tailEnd len="med" w="med" type="triangle"/>
          </a:ln>
        </p:spPr>
      </p:cxnSp>
      <p:sp>
        <p:nvSpPr>
          <p:cNvPr id="112" name="Google Shape;112;p16"/>
          <p:cNvSpPr/>
          <p:nvPr/>
        </p:nvSpPr>
        <p:spPr>
          <a:xfrm>
            <a:off x="4033063" y="261335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5022763" y="268202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4882113" y="351025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4101488" y="395305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3404638" y="322935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6"/>
          <p:cNvCxnSpPr>
            <a:stCxn id="116" idx="7"/>
            <a:endCxn id="112" idx="3"/>
          </p:cNvCxnSpPr>
          <p:nvPr/>
        </p:nvCxnSpPr>
        <p:spPr>
          <a:xfrm flipH="1" rot="10800000">
            <a:off x="3496565" y="2705422"/>
            <a:ext cx="552300" cy="5397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6"/>
          <p:cNvCxnSpPr>
            <a:stCxn id="115" idx="0"/>
            <a:endCxn id="112" idx="4"/>
          </p:cNvCxnSpPr>
          <p:nvPr/>
        </p:nvCxnSpPr>
        <p:spPr>
          <a:xfrm rot="10800000">
            <a:off x="4086938" y="2720950"/>
            <a:ext cx="68400" cy="12321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6"/>
          <p:cNvCxnSpPr>
            <a:stCxn id="114" idx="0"/>
            <a:endCxn id="113" idx="4"/>
          </p:cNvCxnSpPr>
          <p:nvPr/>
        </p:nvCxnSpPr>
        <p:spPr>
          <a:xfrm flipH="1" rot="10800000">
            <a:off x="4935963" y="2789650"/>
            <a:ext cx="140700" cy="7206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16"/>
          <p:cNvSpPr txBox="1"/>
          <p:nvPr/>
        </p:nvSpPr>
        <p:spPr>
          <a:xfrm>
            <a:off x="3536013" y="2735875"/>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3</a:t>
            </a:r>
            <a:endParaRPr sz="1200">
              <a:latin typeface="Comfortaa"/>
              <a:ea typeface="Comfortaa"/>
              <a:cs typeface="Comfortaa"/>
              <a:sym typeface="Comfortaa"/>
            </a:endParaRPr>
          </a:p>
        </p:txBody>
      </p:sp>
      <p:sp>
        <p:nvSpPr>
          <p:cNvPr id="121" name="Google Shape;121;p16"/>
          <p:cNvSpPr txBox="1"/>
          <p:nvPr/>
        </p:nvSpPr>
        <p:spPr>
          <a:xfrm>
            <a:off x="3892213" y="315981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5</a:t>
            </a:r>
            <a:endParaRPr sz="1200">
              <a:latin typeface="Comfortaa"/>
              <a:ea typeface="Comfortaa"/>
              <a:cs typeface="Comfortaa"/>
              <a:sym typeface="Comfortaa"/>
            </a:endParaRPr>
          </a:p>
        </p:txBody>
      </p:sp>
      <p:sp>
        <p:nvSpPr>
          <p:cNvPr id="122" name="Google Shape;122;p16"/>
          <p:cNvSpPr txBox="1"/>
          <p:nvPr/>
        </p:nvSpPr>
        <p:spPr>
          <a:xfrm>
            <a:off x="4949925" y="300571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6</a:t>
            </a:r>
            <a:endParaRPr sz="1200">
              <a:latin typeface="Comfortaa"/>
              <a:ea typeface="Comfortaa"/>
              <a:cs typeface="Comfortaa"/>
              <a:sym typeface="Comfortaa"/>
            </a:endParaRPr>
          </a:p>
        </p:txBody>
      </p:sp>
      <p:sp>
        <p:nvSpPr>
          <p:cNvPr id="123" name="Google Shape;123;p16"/>
          <p:cNvSpPr txBox="1"/>
          <p:nvPr/>
        </p:nvSpPr>
        <p:spPr>
          <a:xfrm>
            <a:off x="4220800" y="101885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1</a:t>
            </a:r>
            <a:endParaRPr sz="1200">
              <a:latin typeface="Comfortaa"/>
              <a:ea typeface="Comfortaa"/>
              <a:cs typeface="Comfortaa"/>
              <a:sym typeface="Comfortaa"/>
            </a:endParaRPr>
          </a:p>
        </p:txBody>
      </p:sp>
      <p:sp>
        <p:nvSpPr>
          <p:cNvPr id="124" name="Google Shape;124;p16"/>
          <p:cNvSpPr txBox="1"/>
          <p:nvPr/>
        </p:nvSpPr>
        <p:spPr>
          <a:xfrm>
            <a:off x="1574650" y="3476575"/>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CCCCCC"/>
                </a:solidFill>
                <a:latin typeface="Comfortaa"/>
                <a:ea typeface="Comfortaa"/>
                <a:cs typeface="Comfortaa"/>
                <a:sym typeface="Comfortaa"/>
              </a:rPr>
              <a:t>1</a:t>
            </a:r>
            <a:endParaRPr sz="1200">
              <a:solidFill>
                <a:srgbClr val="CCCCCC"/>
              </a:solidFill>
              <a:latin typeface="Comfortaa"/>
              <a:ea typeface="Comfortaa"/>
              <a:cs typeface="Comfortaa"/>
              <a:sym typeface="Comfortaa"/>
            </a:endParaRPr>
          </a:p>
        </p:txBody>
      </p:sp>
      <p:sp>
        <p:nvSpPr>
          <p:cNvPr id="125" name="Google Shape;125;p16"/>
          <p:cNvSpPr txBox="1"/>
          <p:nvPr/>
        </p:nvSpPr>
        <p:spPr>
          <a:xfrm>
            <a:off x="4117200" y="2080975"/>
            <a:ext cx="7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741B47"/>
                </a:solidFill>
                <a:latin typeface="Comfortaa"/>
                <a:ea typeface="Comfortaa"/>
                <a:cs typeface="Comfortaa"/>
                <a:sym typeface="Comfortaa"/>
              </a:rPr>
              <a:t>S(G)</a:t>
            </a:r>
            <a:endParaRPr b="1" sz="1200">
              <a:solidFill>
                <a:srgbClr val="741B47"/>
              </a:solidFill>
              <a:latin typeface="Comfortaa"/>
              <a:ea typeface="Comfortaa"/>
              <a:cs typeface="Comfortaa"/>
              <a:sym typeface="Comfortaa"/>
            </a:endParaRPr>
          </a:p>
        </p:txBody>
      </p:sp>
      <p:sp>
        <p:nvSpPr>
          <p:cNvPr id="126" name="Google Shape;126;p16"/>
          <p:cNvSpPr/>
          <p:nvPr/>
        </p:nvSpPr>
        <p:spPr>
          <a:xfrm>
            <a:off x="6939875" y="25960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7929575" y="266475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7788925" y="34929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7008300" y="39357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6311450" y="32120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16"/>
          <p:cNvCxnSpPr>
            <a:stCxn id="130" idx="7"/>
            <a:endCxn id="126" idx="3"/>
          </p:cNvCxnSpPr>
          <p:nvPr/>
        </p:nvCxnSpPr>
        <p:spPr>
          <a:xfrm flipH="1" rot="10800000">
            <a:off x="6403378" y="2688147"/>
            <a:ext cx="552300" cy="5397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6"/>
          <p:cNvCxnSpPr>
            <a:stCxn id="129" idx="0"/>
            <a:endCxn id="126" idx="4"/>
          </p:cNvCxnSpPr>
          <p:nvPr/>
        </p:nvCxnSpPr>
        <p:spPr>
          <a:xfrm rot="10800000">
            <a:off x="6993750" y="2703675"/>
            <a:ext cx="68400" cy="12321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6"/>
          <p:cNvCxnSpPr>
            <a:stCxn id="128" idx="0"/>
            <a:endCxn id="127" idx="4"/>
          </p:cNvCxnSpPr>
          <p:nvPr/>
        </p:nvCxnSpPr>
        <p:spPr>
          <a:xfrm flipH="1" rot="10800000">
            <a:off x="7842775" y="2772375"/>
            <a:ext cx="140700" cy="7206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6"/>
          <p:cNvCxnSpPr>
            <a:stCxn id="128" idx="1"/>
            <a:endCxn id="126" idx="5"/>
          </p:cNvCxnSpPr>
          <p:nvPr/>
        </p:nvCxnSpPr>
        <p:spPr>
          <a:xfrm rot="10800000">
            <a:off x="7031897" y="2687947"/>
            <a:ext cx="772800" cy="820800"/>
          </a:xfrm>
          <a:prstGeom prst="straightConnector1">
            <a:avLst/>
          </a:prstGeom>
          <a:noFill/>
          <a:ln cap="flat" cmpd="sng" w="9525">
            <a:solidFill>
              <a:schemeClr val="dk2"/>
            </a:solidFill>
            <a:prstDash val="solid"/>
            <a:round/>
            <a:headEnd len="med" w="med" type="none"/>
            <a:tailEnd len="med" w="med" type="none"/>
          </a:ln>
        </p:spPr>
      </p:cxnSp>
      <p:sp>
        <p:nvSpPr>
          <p:cNvPr id="135" name="Google Shape;135;p16"/>
          <p:cNvSpPr txBox="1"/>
          <p:nvPr/>
        </p:nvSpPr>
        <p:spPr>
          <a:xfrm>
            <a:off x="6442825" y="271860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3</a:t>
            </a:r>
            <a:endParaRPr sz="1200">
              <a:latin typeface="Comfortaa"/>
              <a:ea typeface="Comfortaa"/>
              <a:cs typeface="Comfortaa"/>
              <a:sym typeface="Comfortaa"/>
            </a:endParaRPr>
          </a:p>
        </p:txBody>
      </p:sp>
      <p:sp>
        <p:nvSpPr>
          <p:cNvPr id="136" name="Google Shape;136;p16"/>
          <p:cNvSpPr txBox="1"/>
          <p:nvPr/>
        </p:nvSpPr>
        <p:spPr>
          <a:xfrm>
            <a:off x="6799025" y="3142538"/>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5</a:t>
            </a:r>
            <a:endParaRPr sz="1200">
              <a:latin typeface="Comfortaa"/>
              <a:ea typeface="Comfortaa"/>
              <a:cs typeface="Comfortaa"/>
              <a:sym typeface="Comfortaa"/>
            </a:endParaRPr>
          </a:p>
        </p:txBody>
      </p:sp>
      <p:sp>
        <p:nvSpPr>
          <p:cNvPr id="137" name="Google Shape;137;p16"/>
          <p:cNvSpPr txBox="1"/>
          <p:nvPr/>
        </p:nvSpPr>
        <p:spPr>
          <a:xfrm>
            <a:off x="7142800" y="289651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4</a:t>
            </a:r>
            <a:endParaRPr sz="1200">
              <a:latin typeface="Comfortaa"/>
              <a:ea typeface="Comfortaa"/>
              <a:cs typeface="Comfortaa"/>
              <a:sym typeface="Comfortaa"/>
            </a:endParaRPr>
          </a:p>
        </p:txBody>
      </p:sp>
      <p:sp>
        <p:nvSpPr>
          <p:cNvPr id="138" name="Google Shape;138;p16"/>
          <p:cNvSpPr txBox="1"/>
          <p:nvPr/>
        </p:nvSpPr>
        <p:spPr>
          <a:xfrm>
            <a:off x="7856738" y="2988438"/>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6</a:t>
            </a:r>
            <a:endParaRPr sz="1200">
              <a:latin typeface="Comfortaa"/>
              <a:ea typeface="Comfortaa"/>
              <a:cs typeface="Comfortaa"/>
              <a:sym typeface="Comfortaa"/>
            </a:endParaRPr>
          </a:p>
        </p:txBody>
      </p:sp>
      <p:sp>
        <p:nvSpPr>
          <p:cNvPr id="139" name="Google Shape;139;p16"/>
          <p:cNvSpPr txBox="1"/>
          <p:nvPr/>
        </p:nvSpPr>
        <p:spPr>
          <a:xfrm>
            <a:off x="6799025" y="2102675"/>
            <a:ext cx="7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741B47"/>
                </a:solidFill>
                <a:latin typeface="Comfortaa"/>
                <a:ea typeface="Comfortaa"/>
                <a:cs typeface="Comfortaa"/>
                <a:sym typeface="Comfortaa"/>
              </a:rPr>
              <a:t>T(G)</a:t>
            </a:r>
            <a:endParaRPr b="1" sz="1200">
              <a:solidFill>
                <a:srgbClr val="741B47"/>
              </a:solidFill>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2"/>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en" sz="1550">
                <a:solidFill>
                  <a:schemeClr val="dk1"/>
                </a:solidFill>
              </a:rPr>
              <a:t>(</a:t>
            </a:r>
            <a:r>
              <a:rPr lang="en" sz="1550">
                <a:solidFill>
                  <a:schemeClr val="dk1"/>
                </a:solidFill>
                <a:latin typeface="Times New Roman"/>
                <a:ea typeface="Times New Roman"/>
                <a:cs typeface="Times New Roman"/>
                <a:sym typeface="Times New Roman"/>
              </a:rPr>
              <a:t>⇐</a:t>
            </a:r>
            <a:r>
              <a:rPr lang="en" sz="1550">
                <a:solidFill>
                  <a:schemeClr val="dk1"/>
                </a:solidFill>
              </a:rPr>
              <a:t>) If there is a feasible circulation for G, then there is a feasible student-tutor pairing.</a:t>
            </a:r>
            <a:endParaRPr sz="1550">
              <a:solidFill>
                <a:schemeClr val="dk1"/>
              </a:solidFill>
            </a:endParaRPr>
          </a:p>
          <a:p>
            <a:pPr indent="0" lvl="0" marL="0" rtl="0" algn="l">
              <a:spcBef>
                <a:spcPts val="1200"/>
              </a:spcBef>
              <a:spcAft>
                <a:spcPts val="0"/>
              </a:spcAft>
              <a:buNone/>
            </a:pPr>
            <a:r>
              <a:rPr lang="en" sz="1550">
                <a:solidFill>
                  <a:schemeClr val="dk1"/>
                </a:solidFill>
              </a:rPr>
              <a:t> Because the edge capacities are integers, we may assume that this is an integer flow. We define a pairing as follows. This is a valid student-tutor pairing because</a:t>
            </a:r>
            <a:endParaRPr sz="1550">
              <a:solidFill>
                <a:schemeClr val="dk1"/>
              </a:solidFill>
            </a:endParaRPr>
          </a:p>
          <a:p>
            <a:pPr indent="0" lvl="0" marL="0" rtl="0" algn="l">
              <a:spcBef>
                <a:spcPts val="1200"/>
              </a:spcBef>
              <a:spcAft>
                <a:spcPts val="0"/>
              </a:spcAft>
              <a:buNone/>
            </a:pPr>
            <a:r>
              <a:rPr lang="en" sz="1550">
                <a:solidFill>
                  <a:schemeClr val="dk1"/>
                </a:solidFill>
              </a:rPr>
              <a:t>1.       Demands are all zero, and each student has an incoming capacity of [1, 1] it follows that each student is paired with exactly one tutor.</a:t>
            </a:r>
            <a:endParaRPr sz="1550">
              <a:solidFill>
                <a:schemeClr val="dk1"/>
              </a:solidFill>
            </a:endParaRPr>
          </a:p>
          <a:p>
            <a:pPr indent="0" lvl="0" marL="0" rtl="0" algn="l">
              <a:spcBef>
                <a:spcPts val="1200"/>
              </a:spcBef>
              <a:spcAft>
                <a:spcPts val="0"/>
              </a:spcAft>
              <a:buNone/>
            </a:pPr>
            <a:r>
              <a:rPr lang="en" sz="1550">
                <a:solidFill>
                  <a:schemeClr val="dk1"/>
                </a:solidFill>
              </a:rPr>
              <a:t>2.       Each tutor has an outgoing capacity of [a</a:t>
            </a:r>
            <a:r>
              <a:rPr baseline="-25000" lang="en" sz="1550">
                <a:solidFill>
                  <a:schemeClr val="dk1"/>
                </a:solidFill>
              </a:rPr>
              <a:t>i</a:t>
            </a:r>
            <a:r>
              <a:rPr lang="en" sz="1550">
                <a:solidFill>
                  <a:schemeClr val="dk1"/>
                </a:solidFill>
              </a:rPr>
              <a:t> , b</a:t>
            </a:r>
            <a:r>
              <a:rPr baseline="-25000" lang="en" sz="1550">
                <a:solidFill>
                  <a:schemeClr val="dk1"/>
                </a:solidFill>
              </a:rPr>
              <a:t>i</a:t>
            </a:r>
            <a:r>
              <a:rPr lang="en" sz="1550">
                <a:solidFill>
                  <a:schemeClr val="dk1"/>
                </a:solidFill>
              </a:rPr>
              <a:t> ], it follows that each tutor is paired with the appropriate number of students.</a:t>
            </a:r>
            <a:endParaRPr sz="1550">
              <a:solidFill>
                <a:schemeClr val="dk1"/>
              </a:solidFill>
            </a:endParaRPr>
          </a:p>
          <a:p>
            <a:pPr indent="0" lvl="0" marL="0" rtl="0" algn="l">
              <a:spcBef>
                <a:spcPts val="1200"/>
              </a:spcBef>
              <a:spcAft>
                <a:spcPts val="0"/>
              </a:spcAft>
              <a:buNone/>
            </a:pPr>
            <a:r>
              <a:rPr lang="en" sz="1550">
                <a:solidFill>
                  <a:schemeClr val="dk1"/>
                </a:solidFill>
              </a:rPr>
              <a:t>3.       We only create edges between suitable student-tutor pairs, thus the pairings selected are all suitable. </a:t>
            </a:r>
            <a:endParaRPr sz="1550">
              <a:solidFill>
                <a:schemeClr val="dk1"/>
              </a:solidFill>
            </a:endParaRPr>
          </a:p>
          <a:p>
            <a:pPr indent="0" lvl="0" marL="0" rtl="0" algn="l">
              <a:spcBef>
                <a:spcPts val="1200"/>
              </a:spcBef>
              <a:spcAft>
                <a:spcPts val="0"/>
              </a:spcAft>
              <a:buNone/>
            </a:pPr>
            <a:r>
              <a:t/>
            </a:r>
            <a:endParaRPr sz="4168">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
        <p:nvSpPr>
          <p:cNvPr id="453" name="Google Shape;453;p5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454" name="Google Shape;454;p5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455" name="Google Shape;455;p52"/>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456" name="Google Shape;456;p5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P/NP and reductions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NP-  </a:t>
            </a:r>
            <a:r>
              <a:rPr lang="en" sz="2100">
                <a:highlight>
                  <a:srgbClr val="F4F5F8"/>
                </a:highlight>
              </a:rPr>
              <a:t>True / False Questions</a:t>
            </a:r>
            <a:endParaRPr/>
          </a:p>
        </p:txBody>
      </p:sp>
      <p:sp>
        <p:nvSpPr>
          <p:cNvPr id="467" name="Google Shape;467;p54"/>
          <p:cNvSpPr txBox="1"/>
          <p:nvPr>
            <p:ph idx="1" type="body"/>
          </p:nvPr>
        </p:nvSpPr>
        <p:spPr>
          <a:xfrm>
            <a:off x="311700" y="1152475"/>
            <a:ext cx="8520600" cy="22320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t/>
            </a:r>
            <a:endParaRPr sz="2100">
              <a:solidFill>
                <a:schemeClr val="dk1"/>
              </a:solidFill>
              <a:highlight>
                <a:srgbClr val="F4F5F8"/>
              </a:highlight>
            </a:endParaRPr>
          </a:p>
          <a:p>
            <a:pPr indent="0" lvl="0" marL="0" rtl="0" algn="l">
              <a:spcBef>
                <a:spcPts val="1200"/>
              </a:spcBef>
              <a:spcAft>
                <a:spcPts val="0"/>
              </a:spcAft>
              <a:buNone/>
            </a:pPr>
            <a:r>
              <a:t/>
            </a:r>
            <a:endParaRPr sz="2100">
              <a:solidFill>
                <a:schemeClr val="dk1"/>
              </a:solidFill>
              <a:highlight>
                <a:srgbClr val="F4F5F8"/>
              </a:highlight>
            </a:endParaRPr>
          </a:p>
          <a:p>
            <a:pPr indent="0" lvl="0" marL="0" rtl="0" algn="l">
              <a:spcBef>
                <a:spcPts val="1400"/>
              </a:spcBef>
              <a:spcAft>
                <a:spcPts val="0"/>
              </a:spcAft>
              <a:buClr>
                <a:schemeClr val="dk1"/>
              </a:buClr>
              <a:buSzPct val="25287"/>
              <a:buFont typeface="Arial"/>
              <a:buNone/>
            </a:pPr>
            <a:r>
              <a:rPr lang="en" sz="4350">
                <a:solidFill>
                  <a:srgbClr val="494C4E"/>
                </a:solidFill>
              </a:rPr>
              <a:t>If </a:t>
            </a:r>
            <a:r>
              <a:rPr lang="en" sz="4350">
                <a:solidFill>
                  <a:srgbClr val="494C4E"/>
                </a:solidFill>
              </a:rPr>
              <a:t>INDEPENDENT SET can be reduced to a decision problem </a:t>
            </a:r>
            <a:r>
              <a:rPr lang="en" sz="4350">
                <a:solidFill>
                  <a:srgbClr val="494C4E"/>
                </a:solidFill>
              </a:rPr>
              <a:t>X, then X can be reduced to INDEPENDENT SET.</a:t>
            </a:r>
            <a:endParaRPr sz="4350">
              <a:solidFill>
                <a:schemeClr val="dk1"/>
              </a:solidFill>
              <a:highlight>
                <a:srgbClr val="F4F5F8"/>
              </a:highlight>
            </a:endParaRPr>
          </a:p>
          <a:p>
            <a:pPr indent="0" lvl="0" marL="0" rtl="0" algn="l">
              <a:spcBef>
                <a:spcPts val="2100"/>
              </a:spcBef>
              <a:spcAft>
                <a:spcPts val="0"/>
              </a:spcAft>
              <a:buNone/>
            </a:pPr>
            <a:r>
              <a:t/>
            </a:r>
            <a:endParaRPr sz="2100">
              <a:solidFill>
                <a:schemeClr val="dk1"/>
              </a:solidFill>
              <a:highlight>
                <a:srgbClr val="F4F5F8"/>
              </a:highlight>
            </a:endParaRPr>
          </a:p>
          <a:p>
            <a:pPr indent="0" lvl="0" marL="0" rtl="0" algn="l">
              <a:spcBef>
                <a:spcPts val="1200"/>
              </a:spcBef>
              <a:spcAft>
                <a:spcPts val="0"/>
              </a:spcAft>
              <a:buNone/>
            </a:pPr>
            <a:r>
              <a:t/>
            </a:r>
            <a:endParaRPr sz="2100">
              <a:solidFill>
                <a:schemeClr val="dk1"/>
              </a:solidFill>
              <a:highlight>
                <a:srgbClr val="F4F5F8"/>
              </a:highlight>
            </a:endParaRPr>
          </a:p>
          <a:p>
            <a:pPr indent="0" lvl="0" marL="0" rtl="0" algn="l">
              <a:spcBef>
                <a:spcPts val="1200"/>
              </a:spcBef>
              <a:spcAft>
                <a:spcPts val="1200"/>
              </a:spcAft>
              <a:buNone/>
            </a:pPr>
            <a:r>
              <a:t/>
            </a:r>
            <a:endParaRPr sz="2100">
              <a:solidFill>
                <a:schemeClr val="dk1"/>
              </a:solidFill>
              <a:highlight>
                <a:srgbClr val="F4F5F8"/>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3" name="Google Shape;473;p55"/>
          <p:cNvSpPr txBox="1"/>
          <p:nvPr>
            <p:ph idx="1" type="body"/>
          </p:nvPr>
        </p:nvSpPr>
        <p:spPr>
          <a:xfrm>
            <a:off x="311700" y="1152475"/>
            <a:ext cx="8520600" cy="2524200"/>
          </a:xfrm>
          <a:prstGeom prst="rect">
            <a:avLst/>
          </a:prstGeom>
          <a:ln>
            <a:noFill/>
          </a:ln>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52380"/>
              <a:buFont typeface="Arial"/>
              <a:buNone/>
            </a:pPr>
            <a:r>
              <a:t/>
            </a:r>
            <a:endParaRPr sz="2100">
              <a:solidFill>
                <a:schemeClr val="dk1"/>
              </a:solidFill>
              <a:highlight>
                <a:srgbClr val="F4F5F8"/>
              </a:highlight>
            </a:endParaRPr>
          </a:p>
          <a:p>
            <a:pPr indent="0" lvl="0" marL="0" rtl="0" algn="l">
              <a:spcBef>
                <a:spcPts val="1200"/>
              </a:spcBef>
              <a:spcAft>
                <a:spcPts val="0"/>
              </a:spcAft>
              <a:buClr>
                <a:schemeClr val="dk1"/>
              </a:buClr>
              <a:buSzPct val="52380"/>
              <a:buFont typeface="Arial"/>
              <a:buNone/>
            </a:pPr>
            <a:r>
              <a:t/>
            </a:r>
            <a:endParaRPr sz="2100">
              <a:solidFill>
                <a:schemeClr val="dk1"/>
              </a:solidFill>
              <a:highlight>
                <a:srgbClr val="F4F5F8"/>
              </a:highlight>
            </a:endParaRPr>
          </a:p>
          <a:p>
            <a:pPr indent="0" lvl="0" marL="0" rtl="0" algn="l">
              <a:spcBef>
                <a:spcPts val="1400"/>
              </a:spcBef>
              <a:spcAft>
                <a:spcPts val="0"/>
              </a:spcAft>
              <a:buClr>
                <a:schemeClr val="dk1"/>
              </a:buClr>
              <a:buSzPct val="25287"/>
              <a:buFont typeface="Arial"/>
              <a:buNone/>
            </a:pPr>
            <a:r>
              <a:rPr lang="en" sz="4350">
                <a:solidFill>
                  <a:srgbClr val="494C4E"/>
                </a:solidFill>
              </a:rPr>
              <a:t>If INDEPENDENT SET can be reduced to a decision problem X, then X can be reduced to INDEPENDENT SET.</a:t>
            </a:r>
            <a:endParaRPr sz="2400">
              <a:solidFill>
                <a:srgbClr val="494C4E"/>
              </a:solidFill>
            </a:endParaRPr>
          </a:p>
          <a:p>
            <a:pPr indent="0" lvl="0" marL="0" rtl="0" algn="l">
              <a:lnSpc>
                <a:spcPct val="100000"/>
              </a:lnSpc>
              <a:spcBef>
                <a:spcPts val="2100"/>
              </a:spcBef>
              <a:spcAft>
                <a:spcPts val="0"/>
              </a:spcAft>
              <a:buNone/>
            </a:pPr>
            <a:r>
              <a:t/>
            </a:r>
            <a:endParaRPr sz="1450">
              <a:solidFill>
                <a:schemeClr val="dk1"/>
              </a:solidFill>
              <a:highlight>
                <a:srgbClr val="F4F5F8"/>
              </a:highlight>
            </a:endParaRPr>
          </a:p>
          <a:p>
            <a:pPr indent="0" lvl="0" marL="0" rtl="0" algn="l">
              <a:lnSpc>
                <a:spcPct val="100000"/>
              </a:lnSpc>
              <a:spcBef>
                <a:spcPts val="0"/>
              </a:spcBef>
              <a:spcAft>
                <a:spcPts val="0"/>
              </a:spcAft>
              <a:buNone/>
            </a:pPr>
            <a:r>
              <a:t/>
            </a:r>
            <a:endParaRPr sz="1450">
              <a:solidFill>
                <a:schemeClr val="dk1"/>
              </a:solidFill>
              <a:highlight>
                <a:srgbClr val="F4F5F8"/>
              </a:highlight>
            </a:endParaRPr>
          </a:p>
          <a:p>
            <a:pPr indent="0" lvl="0" marL="0" rtl="0" algn="l">
              <a:lnSpc>
                <a:spcPct val="100000"/>
              </a:lnSpc>
              <a:spcBef>
                <a:spcPts val="0"/>
              </a:spcBef>
              <a:spcAft>
                <a:spcPts val="0"/>
              </a:spcAft>
              <a:buClr>
                <a:schemeClr val="dk1"/>
              </a:buClr>
              <a:buSzPct val="29333"/>
              <a:buFont typeface="Arial"/>
              <a:buNone/>
            </a:pPr>
            <a:r>
              <a:rPr lang="en" sz="3750">
                <a:solidFill>
                  <a:srgbClr val="FF0000"/>
                </a:solidFill>
                <a:highlight>
                  <a:srgbClr val="F4F5F8"/>
                </a:highlight>
              </a:rPr>
              <a:t>False.  If X is in NP, then it would be guaranteed true, but cannot claim without that information.</a:t>
            </a:r>
            <a:endParaRPr sz="3750">
              <a:solidFill>
                <a:srgbClr val="FF0000"/>
              </a:solidFill>
              <a:highlight>
                <a:srgbClr val="F4F5F8"/>
              </a:highlight>
            </a:endParaRPr>
          </a:p>
          <a:p>
            <a:pPr indent="0" lvl="0" marL="0" rtl="0" algn="l">
              <a:spcBef>
                <a:spcPts val="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NP-  </a:t>
            </a:r>
            <a:r>
              <a:rPr lang="en" sz="2100">
                <a:highlight>
                  <a:srgbClr val="F4F5F8"/>
                </a:highlight>
              </a:rPr>
              <a:t>True / False Questions</a:t>
            </a:r>
            <a:endParaRPr/>
          </a:p>
          <a:p>
            <a:pPr indent="0" lvl="0" marL="0" rtl="0" algn="l">
              <a:lnSpc>
                <a:spcPct val="115000"/>
              </a:lnSpc>
              <a:spcBef>
                <a:spcPts val="0"/>
              </a:spcBef>
              <a:spcAft>
                <a:spcPts val="1200"/>
              </a:spcAft>
              <a:buClr>
                <a:schemeClr val="dk1"/>
              </a:buClr>
              <a:buSzPct val="52380"/>
              <a:buFont typeface="Arial"/>
              <a:buNone/>
            </a:pPr>
            <a:r>
              <a:t/>
            </a:r>
            <a:endParaRPr sz="2100">
              <a:highlight>
                <a:srgbClr val="F4F5F8"/>
              </a:highlight>
            </a:endParaRPr>
          </a:p>
        </p:txBody>
      </p:sp>
      <p:sp>
        <p:nvSpPr>
          <p:cNvPr id="479" name="Google Shape;47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400">
                <a:solidFill>
                  <a:srgbClr val="494C4E"/>
                </a:solidFill>
              </a:rPr>
              <a:t>All the NP-hard problems are also in NP.</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5" name="Google Shape;48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400">
                <a:solidFill>
                  <a:srgbClr val="494C4E"/>
                </a:solidFill>
              </a:rPr>
              <a:t>All the NP-hard problems are also in NP.</a:t>
            </a:r>
            <a:endParaRPr sz="2400"/>
          </a:p>
          <a:p>
            <a:pPr indent="0" lvl="0" marL="0" rtl="0" algn="l">
              <a:lnSpc>
                <a:spcPct val="100000"/>
              </a:lnSpc>
              <a:spcBef>
                <a:spcPts val="0"/>
              </a:spcBef>
              <a:spcAft>
                <a:spcPts val="0"/>
              </a:spcAft>
              <a:buNone/>
            </a:pPr>
            <a:r>
              <a:t/>
            </a:r>
            <a:endParaRPr sz="1450">
              <a:solidFill>
                <a:schemeClr val="dk1"/>
              </a:solidFill>
              <a:highlight>
                <a:srgbClr val="F4F5F8"/>
              </a:highlight>
            </a:endParaRPr>
          </a:p>
          <a:p>
            <a:pPr indent="0" lvl="0" marL="0" rtl="0" algn="l">
              <a:lnSpc>
                <a:spcPct val="100000"/>
              </a:lnSpc>
              <a:spcBef>
                <a:spcPts val="0"/>
              </a:spcBef>
              <a:spcAft>
                <a:spcPts val="0"/>
              </a:spcAft>
              <a:buNone/>
            </a:pPr>
            <a:r>
              <a:t/>
            </a:r>
            <a:endParaRPr sz="1450">
              <a:solidFill>
                <a:schemeClr val="dk1"/>
              </a:solidFill>
              <a:highlight>
                <a:srgbClr val="F4F5F8"/>
              </a:highlight>
            </a:endParaRPr>
          </a:p>
          <a:p>
            <a:pPr indent="0" lvl="0" marL="0" rtl="0" algn="l">
              <a:lnSpc>
                <a:spcPct val="100000"/>
              </a:lnSpc>
              <a:spcBef>
                <a:spcPts val="0"/>
              </a:spcBef>
              <a:spcAft>
                <a:spcPts val="0"/>
              </a:spcAft>
              <a:buClr>
                <a:schemeClr val="dk1"/>
              </a:buClr>
              <a:buSzPts val="1100"/>
              <a:buFont typeface="Arial"/>
              <a:buNone/>
            </a:pPr>
            <a:r>
              <a:rPr lang="en" sz="1450">
                <a:solidFill>
                  <a:srgbClr val="FF0000"/>
                </a:solidFill>
                <a:highlight>
                  <a:srgbClr val="F4F5F8"/>
                </a:highlight>
              </a:rPr>
              <a:t>False.  The NP-hard problems that are in NP are called NP-complete but that’s only a subset of the NP-hard problems.</a:t>
            </a:r>
            <a:endParaRPr sz="1450">
              <a:solidFill>
                <a:srgbClr val="FF0000"/>
              </a:solidFill>
              <a:highlight>
                <a:srgbClr val="F4F5F8"/>
              </a:highlight>
            </a:endParaRPr>
          </a:p>
          <a:p>
            <a:pPr indent="0" lvl="0" marL="0" rtl="0" algn="l">
              <a:spcBef>
                <a:spcPts val="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highlight>
                  <a:srgbClr val="F4F5F8"/>
                </a:highlight>
              </a:rPr>
              <a:t>NP - Multiple choice Questions</a:t>
            </a:r>
            <a:endParaRPr/>
          </a:p>
        </p:txBody>
      </p:sp>
      <p:sp>
        <p:nvSpPr>
          <p:cNvPr id="491" name="Google Shape;491;p58"/>
          <p:cNvSpPr txBox="1"/>
          <p:nvPr/>
        </p:nvSpPr>
        <p:spPr>
          <a:xfrm>
            <a:off x="467075" y="1145950"/>
            <a:ext cx="5054700" cy="305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lang="en" sz="1450">
                <a:solidFill>
                  <a:srgbClr val="494C4E"/>
                </a:solidFill>
              </a:rPr>
              <a:t>The problems 3-SAT and 2-SAT are</a:t>
            </a:r>
            <a:endParaRPr sz="1450">
              <a:solidFill>
                <a:srgbClr val="494C4E"/>
              </a:solidFill>
            </a:endParaRPr>
          </a:p>
          <a:p>
            <a:pPr indent="-320675" lvl="0" marL="457200" rtl="0" algn="l">
              <a:lnSpc>
                <a:spcPct val="115000"/>
              </a:lnSpc>
              <a:spcBef>
                <a:spcPts val="2100"/>
              </a:spcBef>
              <a:spcAft>
                <a:spcPts val="0"/>
              </a:spcAft>
              <a:buClr>
                <a:srgbClr val="494C4E"/>
              </a:buClr>
              <a:buSzPts val="1450"/>
              <a:buAutoNum type="alphaLcParenR"/>
            </a:pPr>
            <a:r>
              <a:rPr lang="en" sz="1450">
                <a:solidFill>
                  <a:srgbClr val="494C4E"/>
                </a:solidFill>
              </a:rPr>
              <a:t>both in P</a:t>
            </a:r>
            <a:endParaRPr sz="1450">
              <a:solidFill>
                <a:srgbClr val="494C4E"/>
              </a:solidFill>
            </a:endParaRPr>
          </a:p>
          <a:p>
            <a:pPr indent="-320675" lvl="0" marL="457200" rtl="0" algn="l">
              <a:lnSpc>
                <a:spcPct val="115000"/>
              </a:lnSpc>
              <a:spcBef>
                <a:spcPts val="0"/>
              </a:spcBef>
              <a:spcAft>
                <a:spcPts val="0"/>
              </a:spcAft>
              <a:buClr>
                <a:srgbClr val="494C4E"/>
              </a:buClr>
              <a:buSzPts val="1450"/>
              <a:buAutoNum type="alphaLcParenR"/>
            </a:pPr>
            <a:r>
              <a:rPr lang="en" sz="1450">
                <a:solidFill>
                  <a:srgbClr val="494C4E"/>
                </a:solidFill>
              </a:rPr>
              <a:t>both NP-complete</a:t>
            </a:r>
            <a:endParaRPr sz="1450">
              <a:solidFill>
                <a:srgbClr val="494C4E"/>
              </a:solidFill>
            </a:endParaRPr>
          </a:p>
          <a:p>
            <a:pPr indent="-320675" lvl="0" marL="457200" rtl="0" algn="l">
              <a:lnSpc>
                <a:spcPct val="115000"/>
              </a:lnSpc>
              <a:spcBef>
                <a:spcPts val="0"/>
              </a:spcBef>
              <a:spcAft>
                <a:spcPts val="0"/>
              </a:spcAft>
              <a:buClr>
                <a:srgbClr val="494C4E"/>
              </a:buClr>
              <a:buSzPts val="1450"/>
              <a:buAutoNum type="alphaLcParenR"/>
            </a:pPr>
            <a:r>
              <a:rPr lang="en" sz="1450">
                <a:solidFill>
                  <a:srgbClr val="494C4E"/>
                </a:solidFill>
              </a:rPr>
              <a:t>NP-complete and in P respectively</a:t>
            </a:r>
            <a:endParaRPr sz="1450">
              <a:solidFill>
                <a:srgbClr val="494C4E"/>
              </a:solidFill>
            </a:endParaRPr>
          </a:p>
          <a:p>
            <a:pPr indent="-320675" lvl="0" marL="457200" rtl="0" algn="l">
              <a:lnSpc>
                <a:spcPct val="115000"/>
              </a:lnSpc>
              <a:spcBef>
                <a:spcPts val="0"/>
              </a:spcBef>
              <a:spcAft>
                <a:spcPts val="0"/>
              </a:spcAft>
              <a:buClr>
                <a:srgbClr val="494C4E"/>
              </a:buClr>
              <a:buSzPts val="1450"/>
              <a:buAutoNum type="alphaLcParenR"/>
            </a:pPr>
            <a:r>
              <a:rPr lang="en" sz="1450">
                <a:solidFill>
                  <a:srgbClr val="494C4E"/>
                </a:solidFill>
              </a:rPr>
              <a:t>undecidable and NP-complete respectively</a:t>
            </a:r>
            <a:endParaRPr sz="1450">
              <a:solidFill>
                <a:srgbClr val="494C4E"/>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highlight>
                  <a:srgbClr val="F4F5F8"/>
                </a:highlight>
              </a:rPr>
              <a:t>NP - Multiple choice Questions</a:t>
            </a:r>
            <a:endParaRPr/>
          </a:p>
        </p:txBody>
      </p:sp>
      <p:sp>
        <p:nvSpPr>
          <p:cNvPr id="497" name="Google Shape;497;p59"/>
          <p:cNvSpPr txBox="1"/>
          <p:nvPr/>
        </p:nvSpPr>
        <p:spPr>
          <a:xfrm>
            <a:off x="467075" y="1145950"/>
            <a:ext cx="5054700" cy="3055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lang="en" sz="1450">
                <a:solidFill>
                  <a:srgbClr val="494C4E"/>
                </a:solidFill>
              </a:rPr>
              <a:t>The problem 3-SAT and 2-SAT are</a:t>
            </a:r>
            <a:endParaRPr sz="1450">
              <a:solidFill>
                <a:srgbClr val="494C4E"/>
              </a:solidFill>
            </a:endParaRPr>
          </a:p>
          <a:p>
            <a:pPr indent="-320675" lvl="0" marL="457200" rtl="0" algn="l">
              <a:lnSpc>
                <a:spcPct val="115000"/>
              </a:lnSpc>
              <a:spcBef>
                <a:spcPts val="2100"/>
              </a:spcBef>
              <a:spcAft>
                <a:spcPts val="0"/>
              </a:spcAft>
              <a:buClr>
                <a:srgbClr val="494C4E"/>
              </a:buClr>
              <a:buSzPts val="1450"/>
              <a:buAutoNum type="alphaLcParenR"/>
            </a:pPr>
            <a:r>
              <a:rPr lang="en" sz="1450">
                <a:solidFill>
                  <a:srgbClr val="494C4E"/>
                </a:solidFill>
              </a:rPr>
              <a:t>both in P</a:t>
            </a:r>
            <a:endParaRPr sz="1450">
              <a:solidFill>
                <a:srgbClr val="494C4E"/>
              </a:solidFill>
            </a:endParaRPr>
          </a:p>
          <a:p>
            <a:pPr indent="-320675" lvl="0" marL="457200" rtl="0" algn="l">
              <a:lnSpc>
                <a:spcPct val="115000"/>
              </a:lnSpc>
              <a:spcBef>
                <a:spcPts val="0"/>
              </a:spcBef>
              <a:spcAft>
                <a:spcPts val="0"/>
              </a:spcAft>
              <a:buClr>
                <a:srgbClr val="494C4E"/>
              </a:buClr>
              <a:buSzPts val="1450"/>
              <a:buAutoNum type="alphaLcParenR"/>
            </a:pPr>
            <a:r>
              <a:rPr lang="en" sz="1450">
                <a:solidFill>
                  <a:srgbClr val="494C4E"/>
                </a:solidFill>
              </a:rPr>
              <a:t>both NP-complete</a:t>
            </a:r>
            <a:endParaRPr sz="1450">
              <a:solidFill>
                <a:srgbClr val="494C4E"/>
              </a:solidFill>
            </a:endParaRPr>
          </a:p>
          <a:p>
            <a:pPr indent="-320675" lvl="0" marL="457200" rtl="0" algn="l">
              <a:lnSpc>
                <a:spcPct val="115000"/>
              </a:lnSpc>
              <a:spcBef>
                <a:spcPts val="0"/>
              </a:spcBef>
              <a:spcAft>
                <a:spcPts val="0"/>
              </a:spcAft>
              <a:buClr>
                <a:srgbClr val="494C4E"/>
              </a:buClr>
              <a:buSzPts val="1450"/>
              <a:buAutoNum type="alphaLcParenR"/>
            </a:pPr>
            <a:r>
              <a:rPr lang="en" sz="1450">
                <a:solidFill>
                  <a:srgbClr val="494C4E"/>
                </a:solidFill>
              </a:rPr>
              <a:t>NP-complete and in P respectively</a:t>
            </a:r>
            <a:endParaRPr sz="1450">
              <a:solidFill>
                <a:srgbClr val="494C4E"/>
              </a:solidFill>
            </a:endParaRPr>
          </a:p>
          <a:p>
            <a:pPr indent="-320675" lvl="0" marL="457200" rtl="0" algn="l">
              <a:lnSpc>
                <a:spcPct val="115000"/>
              </a:lnSpc>
              <a:spcBef>
                <a:spcPts val="0"/>
              </a:spcBef>
              <a:spcAft>
                <a:spcPts val="0"/>
              </a:spcAft>
              <a:buClr>
                <a:srgbClr val="494C4E"/>
              </a:buClr>
              <a:buSzPts val="1450"/>
              <a:buAutoNum type="alphaLcParenR"/>
            </a:pPr>
            <a:r>
              <a:rPr lang="en" sz="1450">
                <a:solidFill>
                  <a:srgbClr val="494C4E"/>
                </a:solidFill>
              </a:rPr>
              <a:t>undecidable and NP-complete respectively</a:t>
            </a:r>
            <a:endParaRPr sz="1450">
              <a:solidFill>
                <a:srgbClr val="494C4E"/>
              </a:solidFill>
            </a:endParaRPr>
          </a:p>
          <a:p>
            <a:pPr indent="0" lvl="0" marL="0" rtl="0" algn="l">
              <a:lnSpc>
                <a:spcPct val="115000"/>
              </a:lnSpc>
              <a:spcBef>
                <a:spcPts val="1200"/>
              </a:spcBef>
              <a:spcAft>
                <a:spcPts val="1200"/>
              </a:spcAft>
              <a:buNone/>
            </a:pPr>
            <a:r>
              <a:rPr lang="en" sz="1450">
                <a:solidFill>
                  <a:srgbClr val="FF0000"/>
                </a:solidFill>
              </a:rPr>
              <a:t>c) is correct</a:t>
            </a:r>
            <a:endParaRPr sz="145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0"/>
          <p:cNvSpPr txBox="1"/>
          <p:nvPr>
            <p:ph idx="1" type="body"/>
          </p:nvPr>
        </p:nvSpPr>
        <p:spPr>
          <a:xfrm>
            <a:off x="311700" y="1152475"/>
            <a:ext cx="8589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n" sz="1450">
                <a:solidFill>
                  <a:srgbClr val="494C4E"/>
                </a:solidFill>
              </a:rPr>
              <a:t>Which of the following statements are TRUE?</a:t>
            </a:r>
            <a:endParaRPr sz="1450">
              <a:solidFill>
                <a:srgbClr val="494C4E"/>
              </a:solidFill>
            </a:endParaRPr>
          </a:p>
          <a:p>
            <a:pPr indent="0" lvl="0" marL="0" rtl="0" algn="l">
              <a:spcBef>
                <a:spcPts val="2100"/>
              </a:spcBef>
              <a:spcAft>
                <a:spcPts val="0"/>
              </a:spcAft>
              <a:buClr>
                <a:schemeClr val="dk1"/>
              </a:buClr>
              <a:buSzPts val="1100"/>
              <a:buFont typeface="Arial"/>
              <a:buNone/>
            </a:pPr>
            <a:r>
              <a:rPr lang="en" sz="1450">
                <a:solidFill>
                  <a:srgbClr val="494C4E"/>
                </a:solidFill>
              </a:rPr>
              <a:t>a) The problem of determining whether there exists a cycle in an undirected graph is in P.</a:t>
            </a:r>
            <a:endParaRPr sz="1450">
              <a:solidFill>
                <a:srgbClr val="494C4E"/>
              </a:solidFill>
            </a:endParaRPr>
          </a:p>
          <a:p>
            <a:pPr indent="0" lvl="0" marL="0" rtl="0" algn="l">
              <a:spcBef>
                <a:spcPts val="2100"/>
              </a:spcBef>
              <a:spcAft>
                <a:spcPts val="0"/>
              </a:spcAft>
              <a:buClr>
                <a:schemeClr val="dk1"/>
              </a:buClr>
              <a:buSzPts val="1100"/>
              <a:buFont typeface="Arial"/>
              <a:buNone/>
            </a:pPr>
            <a:r>
              <a:rPr lang="en" sz="1450">
                <a:solidFill>
                  <a:srgbClr val="494C4E"/>
                </a:solidFill>
              </a:rPr>
              <a:t>b) The problem of determining whether there exists a cycle in an undirected graph is in NP.</a:t>
            </a:r>
            <a:endParaRPr sz="1450">
              <a:solidFill>
                <a:srgbClr val="494C4E"/>
              </a:solidFill>
            </a:endParaRPr>
          </a:p>
          <a:p>
            <a:pPr indent="0" lvl="0" marL="0" rtl="0" algn="l">
              <a:spcBef>
                <a:spcPts val="2100"/>
              </a:spcBef>
              <a:spcAft>
                <a:spcPts val="0"/>
              </a:spcAft>
              <a:buClr>
                <a:schemeClr val="dk1"/>
              </a:buClr>
              <a:buSzPts val="1100"/>
              <a:buFont typeface="Arial"/>
              <a:buNone/>
            </a:pPr>
            <a:r>
              <a:rPr lang="en" sz="1450">
                <a:solidFill>
                  <a:srgbClr val="494C4E"/>
                </a:solidFill>
              </a:rPr>
              <a:t>c) If a problem A is NP-Complete, there exists a non-deterministic polynomial time algorithm to solve A.</a:t>
            </a:r>
            <a:endParaRPr sz="1450">
              <a:solidFill>
                <a:srgbClr val="494C4E"/>
              </a:solidFill>
            </a:endParaRPr>
          </a:p>
          <a:p>
            <a:pPr indent="0" lvl="0" marL="0" rtl="0" algn="l">
              <a:spcBef>
                <a:spcPts val="2100"/>
              </a:spcBef>
              <a:spcAft>
                <a:spcPts val="0"/>
              </a:spcAft>
              <a:buClr>
                <a:schemeClr val="dk1"/>
              </a:buClr>
              <a:buSzPts val="1100"/>
              <a:buFont typeface="Arial"/>
              <a:buNone/>
            </a:pPr>
            <a:r>
              <a:t/>
            </a:r>
            <a:endParaRPr sz="1450">
              <a:solidFill>
                <a:srgbClr val="494C4E"/>
              </a:solidFill>
            </a:endParaRPr>
          </a:p>
          <a:p>
            <a:pPr indent="0" lvl="0" marL="0" rtl="0" algn="l">
              <a:lnSpc>
                <a:spcPct val="100000"/>
              </a:lnSpc>
              <a:spcBef>
                <a:spcPts val="700"/>
              </a:spcBef>
              <a:spcAft>
                <a:spcPts val="0"/>
              </a:spcAft>
              <a:buClr>
                <a:schemeClr val="dk1"/>
              </a:buClr>
              <a:buSzPts val="1100"/>
              <a:buFont typeface="Arial"/>
              <a:buNone/>
            </a:pPr>
            <a:r>
              <a:t/>
            </a:r>
            <a:endParaRPr sz="1450">
              <a:solidFill>
                <a:schemeClr val="dk1"/>
              </a:solidFill>
              <a:highlight>
                <a:srgbClr val="F4F5F8"/>
              </a:highlight>
            </a:endParaRPr>
          </a:p>
          <a:p>
            <a:pPr indent="0" lvl="0" marL="0" rtl="0" algn="l">
              <a:spcBef>
                <a:spcPts val="0"/>
              </a:spcBef>
              <a:spcAft>
                <a:spcPts val="1200"/>
              </a:spcAft>
              <a:buNone/>
            </a:pPr>
            <a:r>
              <a:t/>
            </a:r>
            <a:endParaRPr sz="1450">
              <a:solidFill>
                <a:schemeClr val="dk1"/>
              </a:solidFill>
              <a:highlight>
                <a:srgbClr val="F4F5F8"/>
              </a:highlight>
            </a:endParaRPr>
          </a:p>
        </p:txBody>
      </p:sp>
      <p:sp>
        <p:nvSpPr>
          <p:cNvPr id="503" name="Google Shape;503;p6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highlight>
                  <a:srgbClr val="F4F5F8"/>
                </a:highlight>
              </a:rPr>
              <a:t>NP - Multiple choice Questions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1"/>
          <p:cNvSpPr txBox="1"/>
          <p:nvPr>
            <p:ph idx="1" type="body"/>
          </p:nvPr>
        </p:nvSpPr>
        <p:spPr>
          <a:xfrm>
            <a:off x="311700" y="1152475"/>
            <a:ext cx="8589600" cy="34164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Clr>
                <a:schemeClr val="dk1"/>
              </a:buClr>
              <a:buSzPts val="1100"/>
              <a:buFont typeface="Arial"/>
              <a:buNone/>
            </a:pPr>
            <a:r>
              <a:rPr lang="en" sz="1450">
                <a:solidFill>
                  <a:srgbClr val="494C4E"/>
                </a:solidFill>
              </a:rPr>
              <a:t>Which of the following statements are TRUE?</a:t>
            </a:r>
            <a:endParaRPr sz="1450">
              <a:solidFill>
                <a:srgbClr val="494C4E"/>
              </a:solidFill>
            </a:endParaRPr>
          </a:p>
          <a:p>
            <a:pPr indent="0" lvl="0" marL="0" rtl="0" algn="l">
              <a:spcBef>
                <a:spcPts val="2100"/>
              </a:spcBef>
              <a:spcAft>
                <a:spcPts val="0"/>
              </a:spcAft>
              <a:buClr>
                <a:schemeClr val="dk1"/>
              </a:buClr>
              <a:buSzPts val="1100"/>
              <a:buFont typeface="Arial"/>
              <a:buNone/>
            </a:pPr>
            <a:r>
              <a:rPr lang="en" sz="1450">
                <a:solidFill>
                  <a:srgbClr val="494C4E"/>
                </a:solidFill>
              </a:rPr>
              <a:t>1) The problem of determining whether there exists a cycle in an undirected graph is in P.</a:t>
            </a:r>
            <a:endParaRPr sz="1450">
              <a:solidFill>
                <a:srgbClr val="494C4E"/>
              </a:solidFill>
            </a:endParaRPr>
          </a:p>
          <a:p>
            <a:pPr indent="0" lvl="0" marL="0" rtl="0" algn="l">
              <a:spcBef>
                <a:spcPts val="2100"/>
              </a:spcBef>
              <a:spcAft>
                <a:spcPts val="0"/>
              </a:spcAft>
              <a:buClr>
                <a:schemeClr val="dk1"/>
              </a:buClr>
              <a:buSzPts val="1100"/>
              <a:buFont typeface="Arial"/>
              <a:buNone/>
            </a:pPr>
            <a:r>
              <a:rPr lang="en" sz="1450">
                <a:solidFill>
                  <a:srgbClr val="494C4E"/>
                </a:solidFill>
              </a:rPr>
              <a:t>2) The problem of determining whether there exists a cycle in an undirected graph is in NP.</a:t>
            </a:r>
            <a:endParaRPr sz="1450">
              <a:solidFill>
                <a:srgbClr val="494C4E"/>
              </a:solidFill>
            </a:endParaRPr>
          </a:p>
          <a:p>
            <a:pPr indent="0" lvl="0" marL="0" rtl="0" algn="l">
              <a:spcBef>
                <a:spcPts val="2100"/>
              </a:spcBef>
              <a:spcAft>
                <a:spcPts val="0"/>
              </a:spcAft>
              <a:buClr>
                <a:schemeClr val="dk1"/>
              </a:buClr>
              <a:buSzPts val="1100"/>
              <a:buFont typeface="Arial"/>
              <a:buNone/>
            </a:pPr>
            <a:r>
              <a:rPr lang="en" sz="1450">
                <a:solidFill>
                  <a:srgbClr val="494C4E"/>
                </a:solidFill>
              </a:rPr>
              <a:t>3) If a problem A is NP-Complete, there exists a non-deterministic polynomial time algorithm to solve A.</a:t>
            </a:r>
            <a:endParaRPr sz="1450">
              <a:solidFill>
                <a:srgbClr val="494C4E"/>
              </a:solidFill>
            </a:endParaRPr>
          </a:p>
          <a:p>
            <a:pPr indent="0" lvl="0" marL="0" rtl="0" algn="l">
              <a:spcBef>
                <a:spcPts val="2100"/>
              </a:spcBef>
              <a:spcAft>
                <a:spcPts val="0"/>
              </a:spcAft>
              <a:buClr>
                <a:schemeClr val="dk1"/>
              </a:buClr>
              <a:buSzPts val="1100"/>
              <a:buFont typeface="Arial"/>
              <a:buNone/>
            </a:pPr>
            <a:r>
              <a:rPr lang="en" sz="1450">
                <a:solidFill>
                  <a:srgbClr val="FF0000"/>
                </a:solidFill>
              </a:rPr>
              <a:t>All are correct. Detecting a cycle in an undirected graph can be done with a DFS, thus in P. Since it is in P, it is in NP as well. Since the problem A is NP-Complete, it is in NP and thus, there exists a non-deterministic polynomial time algorithm to solve A.</a:t>
            </a:r>
            <a:endParaRPr sz="1450">
              <a:solidFill>
                <a:srgbClr val="FF0000"/>
              </a:solidFill>
            </a:endParaRPr>
          </a:p>
          <a:p>
            <a:pPr indent="0" lvl="0" marL="0" rtl="0" algn="l">
              <a:lnSpc>
                <a:spcPct val="100000"/>
              </a:lnSpc>
              <a:spcBef>
                <a:spcPts val="700"/>
              </a:spcBef>
              <a:spcAft>
                <a:spcPts val="0"/>
              </a:spcAft>
              <a:buClr>
                <a:schemeClr val="dk1"/>
              </a:buClr>
              <a:buSzPts val="1100"/>
              <a:buFont typeface="Arial"/>
              <a:buNone/>
            </a:pPr>
            <a:r>
              <a:t/>
            </a:r>
            <a:endParaRPr sz="1450">
              <a:solidFill>
                <a:schemeClr val="dk1"/>
              </a:solidFill>
              <a:highlight>
                <a:srgbClr val="F4F5F8"/>
              </a:highlight>
            </a:endParaRPr>
          </a:p>
          <a:p>
            <a:pPr indent="0" lvl="0" marL="0" rtl="0" algn="l">
              <a:spcBef>
                <a:spcPts val="0"/>
              </a:spcBef>
              <a:spcAft>
                <a:spcPts val="1200"/>
              </a:spcAft>
              <a:buNone/>
            </a:pPr>
            <a:r>
              <a:t/>
            </a:r>
            <a:endParaRPr sz="1450">
              <a:solidFill>
                <a:schemeClr val="dk1"/>
              </a:solidFill>
              <a:highlight>
                <a:srgbClr val="F4F5F8"/>
              </a:highlight>
            </a:endParaRPr>
          </a:p>
        </p:txBody>
      </p:sp>
      <p:sp>
        <p:nvSpPr>
          <p:cNvPr id="509" name="Google Shape;509;p6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highlight>
                  <a:srgbClr val="F4F5F8"/>
                </a:highlight>
              </a:rPr>
              <a:t>NP - Multiple choice 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7"/>
          <p:cNvPicPr preferRelativeResize="0"/>
          <p:nvPr/>
        </p:nvPicPr>
        <p:blipFill>
          <a:blip r:embed="rId3">
            <a:alphaModFix/>
          </a:blip>
          <a:stretch>
            <a:fillRect/>
          </a:stretch>
        </p:blipFill>
        <p:spPr>
          <a:xfrm>
            <a:off x="484663" y="1159900"/>
            <a:ext cx="8174676" cy="463125"/>
          </a:xfrm>
          <a:prstGeom prst="rect">
            <a:avLst/>
          </a:prstGeom>
          <a:noFill/>
          <a:ln>
            <a:noFill/>
          </a:ln>
        </p:spPr>
      </p:pic>
      <p:sp>
        <p:nvSpPr>
          <p:cNvPr id="145" name="Google Shape;145;p17"/>
          <p:cNvSpPr/>
          <p:nvPr/>
        </p:nvSpPr>
        <p:spPr>
          <a:xfrm>
            <a:off x="4067525" y="26371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5057225" y="270585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4916575" y="35340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4135950" y="39768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3439100" y="32531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17"/>
          <p:cNvCxnSpPr>
            <a:stCxn id="149" idx="7"/>
            <a:endCxn id="145" idx="3"/>
          </p:cNvCxnSpPr>
          <p:nvPr/>
        </p:nvCxnSpPr>
        <p:spPr>
          <a:xfrm flipH="1" rot="10800000">
            <a:off x="3531028" y="2729247"/>
            <a:ext cx="552300" cy="5397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7"/>
          <p:cNvCxnSpPr>
            <a:stCxn id="146" idx="2"/>
            <a:endCxn id="145" idx="6"/>
          </p:cNvCxnSpPr>
          <p:nvPr/>
        </p:nvCxnSpPr>
        <p:spPr>
          <a:xfrm rot="10800000">
            <a:off x="4175225" y="2691000"/>
            <a:ext cx="882000" cy="687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17"/>
          <p:cNvCxnSpPr>
            <a:stCxn id="148" idx="0"/>
            <a:endCxn id="145" idx="4"/>
          </p:cNvCxnSpPr>
          <p:nvPr/>
        </p:nvCxnSpPr>
        <p:spPr>
          <a:xfrm rot="10800000">
            <a:off x="4121400" y="2744775"/>
            <a:ext cx="68400" cy="12321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17"/>
          <p:cNvCxnSpPr>
            <a:stCxn id="147" idx="1"/>
            <a:endCxn id="145" idx="5"/>
          </p:cNvCxnSpPr>
          <p:nvPr/>
        </p:nvCxnSpPr>
        <p:spPr>
          <a:xfrm rot="10800000">
            <a:off x="4159547" y="2729047"/>
            <a:ext cx="772800" cy="8208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17"/>
          <p:cNvSpPr txBox="1"/>
          <p:nvPr/>
        </p:nvSpPr>
        <p:spPr>
          <a:xfrm>
            <a:off x="3570475" y="275970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3</a:t>
            </a:r>
            <a:endParaRPr sz="1200">
              <a:latin typeface="Comfortaa"/>
              <a:ea typeface="Comfortaa"/>
              <a:cs typeface="Comfortaa"/>
              <a:sym typeface="Comfortaa"/>
            </a:endParaRPr>
          </a:p>
        </p:txBody>
      </p:sp>
      <p:sp>
        <p:nvSpPr>
          <p:cNvPr id="155" name="Google Shape;155;p17"/>
          <p:cNvSpPr txBox="1"/>
          <p:nvPr/>
        </p:nvSpPr>
        <p:spPr>
          <a:xfrm>
            <a:off x="3926675" y="3183638"/>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5</a:t>
            </a:r>
            <a:endParaRPr sz="1200">
              <a:latin typeface="Comfortaa"/>
              <a:ea typeface="Comfortaa"/>
              <a:cs typeface="Comfortaa"/>
              <a:sym typeface="Comfortaa"/>
            </a:endParaRPr>
          </a:p>
        </p:txBody>
      </p:sp>
      <p:sp>
        <p:nvSpPr>
          <p:cNvPr id="156" name="Google Shape;156;p17"/>
          <p:cNvSpPr txBox="1"/>
          <p:nvPr/>
        </p:nvSpPr>
        <p:spPr>
          <a:xfrm>
            <a:off x="4270450" y="293761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4</a:t>
            </a:r>
            <a:endParaRPr sz="1200">
              <a:latin typeface="Comfortaa"/>
              <a:ea typeface="Comfortaa"/>
              <a:cs typeface="Comfortaa"/>
              <a:sym typeface="Comfortaa"/>
            </a:endParaRPr>
          </a:p>
        </p:txBody>
      </p:sp>
      <p:sp>
        <p:nvSpPr>
          <p:cNvPr id="157" name="Google Shape;157;p17"/>
          <p:cNvSpPr txBox="1"/>
          <p:nvPr/>
        </p:nvSpPr>
        <p:spPr>
          <a:xfrm>
            <a:off x="4553738" y="2461488"/>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1</a:t>
            </a:r>
            <a:endParaRPr sz="1200">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highlight>
                  <a:srgbClr val="F4F5F8"/>
                </a:highlight>
              </a:rPr>
              <a:t>NP - Long Question 1 </a:t>
            </a:r>
            <a:endParaRPr/>
          </a:p>
        </p:txBody>
      </p:sp>
      <p:sp>
        <p:nvSpPr>
          <p:cNvPr id="515" name="Google Shape;515;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494C4E"/>
                </a:solidFill>
              </a:rPr>
              <a:t>Suppose you move to a new city. The city is defined by a directed graph G=(V,E) and each edge </a:t>
            </a:r>
            <a:r>
              <a:rPr i="1" lang="en" sz="1400">
                <a:solidFill>
                  <a:srgbClr val="494C4E"/>
                </a:solidFill>
              </a:rPr>
              <a:t>e </a:t>
            </a:r>
            <a:r>
              <a:rPr lang="en">
                <a:solidFill>
                  <a:srgbClr val="494C4E"/>
                </a:solidFill>
              </a:rPr>
              <a:t>∈</a:t>
            </a:r>
            <a:r>
              <a:rPr lang="en" sz="2200">
                <a:solidFill>
                  <a:srgbClr val="494C4E"/>
                </a:solidFill>
              </a:rPr>
              <a:t> </a:t>
            </a:r>
            <a:r>
              <a:rPr lang="en" sz="1400">
                <a:solidFill>
                  <a:srgbClr val="494C4E"/>
                </a:solidFill>
              </a:rPr>
              <a:t>E has a non-negative cost </a:t>
            </a:r>
            <a:r>
              <a:rPr i="1" lang="en" sz="1400">
                <a:solidFill>
                  <a:srgbClr val="494C4E"/>
                </a:solidFill>
              </a:rPr>
              <a:t>c</a:t>
            </a:r>
            <a:r>
              <a:rPr baseline="-25000" i="1" lang="en" sz="1400">
                <a:solidFill>
                  <a:srgbClr val="494C4E"/>
                </a:solidFill>
              </a:rPr>
              <a:t>e</a:t>
            </a:r>
            <a:r>
              <a:rPr lang="en" sz="1400">
                <a:solidFill>
                  <a:srgbClr val="494C4E"/>
                </a:solidFill>
              </a:rPr>
              <a:t> associated to it. Your living place is represented as a node </a:t>
            </a:r>
            <a:r>
              <a:rPr i="1" lang="en" sz="1400">
                <a:solidFill>
                  <a:srgbClr val="494C4E"/>
                </a:solidFill>
              </a:rPr>
              <a:t>s </a:t>
            </a:r>
            <a:r>
              <a:rPr lang="en">
                <a:solidFill>
                  <a:srgbClr val="494C4E"/>
                </a:solidFill>
              </a:rPr>
              <a:t>∈</a:t>
            </a:r>
            <a:r>
              <a:rPr lang="en" sz="2200">
                <a:solidFill>
                  <a:srgbClr val="494C4E"/>
                </a:solidFill>
              </a:rPr>
              <a:t> </a:t>
            </a:r>
            <a:r>
              <a:rPr lang="en" sz="1400">
                <a:solidFill>
                  <a:srgbClr val="494C4E"/>
                </a:solidFill>
              </a:rPr>
              <a:t>V. There is a set of landmarks X (a subset of V), which you want to visit. To plan your roaming around efficiently, you are interested in finding a subgraph </a:t>
            </a:r>
            <a:r>
              <a:rPr lang="en" sz="1400">
                <a:solidFill>
                  <a:srgbClr val="494C4E"/>
                </a:solidFill>
              </a:rPr>
              <a:t>G’=(V’,E’) that</a:t>
            </a:r>
            <a:r>
              <a:rPr lang="en" sz="1400">
                <a:solidFill>
                  <a:srgbClr val="494C4E"/>
                </a:solidFill>
              </a:rPr>
              <a:t> contains a path from </a:t>
            </a:r>
            <a:r>
              <a:rPr i="1" lang="en" sz="1400">
                <a:solidFill>
                  <a:srgbClr val="494C4E"/>
                </a:solidFill>
              </a:rPr>
              <a:t>s</a:t>
            </a:r>
            <a:r>
              <a:rPr lang="en" sz="1400">
                <a:solidFill>
                  <a:srgbClr val="494C4E"/>
                </a:solidFill>
              </a:rPr>
              <a:t> to each </a:t>
            </a:r>
            <a:r>
              <a:rPr i="1" lang="en" sz="1400">
                <a:solidFill>
                  <a:srgbClr val="494C4E"/>
                </a:solidFill>
              </a:rPr>
              <a:t>x </a:t>
            </a:r>
            <a:r>
              <a:rPr lang="en">
                <a:solidFill>
                  <a:srgbClr val="494C4E"/>
                </a:solidFill>
              </a:rPr>
              <a:t>∈</a:t>
            </a:r>
            <a:r>
              <a:rPr lang="en" sz="2200">
                <a:solidFill>
                  <a:srgbClr val="494C4E"/>
                </a:solidFill>
              </a:rPr>
              <a:t> </a:t>
            </a:r>
            <a:r>
              <a:rPr lang="en" sz="1400">
                <a:solidFill>
                  <a:srgbClr val="494C4E"/>
                </a:solidFill>
              </a:rPr>
              <a:t>X while</a:t>
            </a:r>
            <a:r>
              <a:rPr lang="en" sz="1400">
                <a:solidFill>
                  <a:srgbClr val="494C4E"/>
                </a:solidFill>
              </a:rPr>
              <a:t> minimizing the total edge cost of E’</a:t>
            </a:r>
            <a:r>
              <a:rPr lang="en" sz="1400">
                <a:solidFill>
                  <a:srgbClr val="494C4E"/>
                </a:solidFill>
              </a:rPr>
              <a:t>. The decision </a:t>
            </a:r>
            <a:r>
              <a:rPr lang="en" sz="1400">
                <a:solidFill>
                  <a:srgbClr val="494C4E"/>
                </a:solidFill>
              </a:rPr>
              <a:t>problem (call it ROAM) is, g</a:t>
            </a:r>
            <a:r>
              <a:rPr lang="en" sz="1400">
                <a:solidFill>
                  <a:srgbClr val="494C4E"/>
                </a:solidFill>
              </a:rPr>
              <a:t>iven a graph G=(V,E) with non-negative costs, vertex subset X of V, a node s </a:t>
            </a:r>
            <a:r>
              <a:rPr lang="en">
                <a:solidFill>
                  <a:srgbClr val="494C4E"/>
                </a:solidFill>
              </a:rPr>
              <a:t>∈</a:t>
            </a:r>
            <a:r>
              <a:rPr lang="en" sz="1400">
                <a:solidFill>
                  <a:srgbClr val="494C4E"/>
                </a:solidFill>
              </a:rPr>
              <a:t> V, and a number k, does there exist a subgraph </a:t>
            </a:r>
            <a:r>
              <a:rPr lang="en" sz="1400">
                <a:solidFill>
                  <a:srgbClr val="494C4E"/>
                </a:solidFill>
              </a:rPr>
              <a:t>G’=(V’,E’)</a:t>
            </a:r>
            <a:r>
              <a:rPr lang="en" sz="1400">
                <a:solidFill>
                  <a:srgbClr val="494C4E"/>
                </a:solidFill>
              </a:rPr>
              <a:t> </a:t>
            </a:r>
            <a:r>
              <a:rPr lang="en" sz="1400">
                <a:solidFill>
                  <a:srgbClr val="494C4E"/>
                </a:solidFill>
              </a:rPr>
              <a:t>that contains a path from </a:t>
            </a:r>
            <a:r>
              <a:rPr i="1" lang="en" sz="1400">
                <a:solidFill>
                  <a:srgbClr val="494C4E"/>
                </a:solidFill>
              </a:rPr>
              <a:t>s</a:t>
            </a:r>
            <a:r>
              <a:rPr lang="en" sz="1400">
                <a:solidFill>
                  <a:srgbClr val="494C4E"/>
                </a:solidFill>
              </a:rPr>
              <a:t> to each </a:t>
            </a:r>
            <a:r>
              <a:rPr i="1" lang="en" sz="1400">
                <a:solidFill>
                  <a:srgbClr val="494C4E"/>
                </a:solidFill>
              </a:rPr>
              <a:t>x </a:t>
            </a:r>
            <a:r>
              <a:rPr lang="en">
                <a:solidFill>
                  <a:srgbClr val="494C4E"/>
                </a:solidFill>
              </a:rPr>
              <a:t>∈</a:t>
            </a:r>
            <a:r>
              <a:rPr lang="en" sz="2200">
                <a:solidFill>
                  <a:srgbClr val="494C4E"/>
                </a:solidFill>
              </a:rPr>
              <a:t> </a:t>
            </a:r>
            <a:r>
              <a:rPr lang="en" sz="1400">
                <a:solidFill>
                  <a:srgbClr val="494C4E"/>
                </a:solidFill>
              </a:rPr>
              <a:t>X, having a</a:t>
            </a:r>
            <a:r>
              <a:rPr lang="en" sz="1400">
                <a:solidFill>
                  <a:srgbClr val="494C4E"/>
                </a:solidFill>
              </a:rPr>
              <a:t> total edge cost of E’ at most k? Show that ROAM is NP-complete with a reduction from SAT.</a:t>
            </a:r>
            <a:endParaRPr sz="1400">
              <a:solidFill>
                <a:srgbClr val="494C4E"/>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1" name="Google Shape;521;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494C4E"/>
                </a:solidFill>
              </a:rPr>
              <a:t>Suppose you move to a new city. The city is defined by a directed graph G=(V,E) and each edge </a:t>
            </a:r>
            <a:r>
              <a:rPr i="1" lang="en" sz="1000">
                <a:solidFill>
                  <a:srgbClr val="494C4E"/>
                </a:solidFill>
              </a:rPr>
              <a:t>e </a:t>
            </a:r>
            <a:r>
              <a:rPr lang="en" sz="1000">
                <a:solidFill>
                  <a:srgbClr val="494C4E"/>
                </a:solidFill>
              </a:rPr>
              <a:t>∈ E has a non-negative cost </a:t>
            </a:r>
            <a:r>
              <a:rPr i="1" lang="en" sz="1000">
                <a:solidFill>
                  <a:srgbClr val="494C4E"/>
                </a:solidFill>
              </a:rPr>
              <a:t>c</a:t>
            </a:r>
            <a:r>
              <a:rPr baseline="-25000" i="1" lang="en" sz="1000">
                <a:solidFill>
                  <a:srgbClr val="494C4E"/>
                </a:solidFill>
              </a:rPr>
              <a:t>e</a:t>
            </a:r>
            <a:r>
              <a:rPr lang="en" sz="1000">
                <a:solidFill>
                  <a:srgbClr val="494C4E"/>
                </a:solidFill>
              </a:rPr>
              <a:t> associated to it. Your living place is represented as a node </a:t>
            </a:r>
            <a:r>
              <a:rPr i="1" lang="en" sz="1000">
                <a:solidFill>
                  <a:srgbClr val="494C4E"/>
                </a:solidFill>
              </a:rPr>
              <a:t>s </a:t>
            </a:r>
            <a:r>
              <a:rPr lang="en" sz="1000">
                <a:solidFill>
                  <a:srgbClr val="494C4E"/>
                </a:solidFill>
              </a:rPr>
              <a:t>∈ V. There is a set of landmarks X (a subset of V), which you want to visit. To plan your roaming around efficiently, you are interested in finding a subgraph G’=(V’,E’) that contains a path from </a:t>
            </a:r>
            <a:r>
              <a:rPr i="1" lang="en" sz="1000">
                <a:solidFill>
                  <a:srgbClr val="494C4E"/>
                </a:solidFill>
              </a:rPr>
              <a:t>s</a:t>
            </a:r>
            <a:r>
              <a:rPr lang="en" sz="1000">
                <a:solidFill>
                  <a:srgbClr val="494C4E"/>
                </a:solidFill>
              </a:rPr>
              <a:t> to each </a:t>
            </a:r>
            <a:r>
              <a:rPr i="1" lang="en" sz="1000">
                <a:solidFill>
                  <a:srgbClr val="494C4E"/>
                </a:solidFill>
              </a:rPr>
              <a:t>x </a:t>
            </a:r>
            <a:r>
              <a:rPr lang="en" sz="1000">
                <a:solidFill>
                  <a:srgbClr val="494C4E"/>
                </a:solidFill>
              </a:rPr>
              <a:t>∈ X while minimizing the total edge cost of E’. The </a:t>
            </a:r>
            <a:r>
              <a:rPr lang="en" sz="1200">
                <a:solidFill>
                  <a:schemeClr val="dk1"/>
                </a:solidFill>
                <a:highlight>
                  <a:schemeClr val="lt2"/>
                </a:highlight>
              </a:rPr>
              <a:t>decision problem (call it ROAM) is, given a graph G=(V,E) with non-negative costs, vertex subset X of V, a node s ∈ V, and a number k, does there exist a subgraph G’=(V’,E’) that contains a path from </a:t>
            </a:r>
            <a:r>
              <a:rPr i="1" lang="en" sz="1200">
                <a:solidFill>
                  <a:schemeClr val="dk1"/>
                </a:solidFill>
                <a:highlight>
                  <a:schemeClr val="lt2"/>
                </a:highlight>
              </a:rPr>
              <a:t>s</a:t>
            </a:r>
            <a:r>
              <a:rPr lang="en" sz="1200">
                <a:solidFill>
                  <a:schemeClr val="dk1"/>
                </a:solidFill>
                <a:highlight>
                  <a:schemeClr val="lt2"/>
                </a:highlight>
              </a:rPr>
              <a:t> to each </a:t>
            </a:r>
            <a:r>
              <a:rPr i="1" lang="en" sz="1200">
                <a:solidFill>
                  <a:schemeClr val="dk1"/>
                </a:solidFill>
                <a:highlight>
                  <a:schemeClr val="lt2"/>
                </a:highlight>
              </a:rPr>
              <a:t>x </a:t>
            </a:r>
            <a:r>
              <a:rPr lang="en" sz="1200">
                <a:solidFill>
                  <a:schemeClr val="dk1"/>
                </a:solidFill>
                <a:highlight>
                  <a:schemeClr val="lt2"/>
                </a:highlight>
              </a:rPr>
              <a:t>∈ X, having a total edge cost of E’ at most k? Show that ROAM is NP-complete with a reduction from SAT.</a:t>
            </a:r>
            <a:endParaRPr sz="1200">
              <a:solidFill>
                <a:schemeClr val="dk1"/>
              </a:solidFill>
              <a:highlight>
                <a:schemeClr val="lt2"/>
              </a:highlight>
            </a:endParaRPr>
          </a:p>
          <a:p>
            <a:pPr indent="0" lvl="0" marL="0" rtl="0" algn="l">
              <a:lnSpc>
                <a:spcPct val="100000"/>
              </a:lnSpc>
              <a:spcBef>
                <a:spcPts val="0"/>
              </a:spcBef>
              <a:spcAft>
                <a:spcPts val="0"/>
              </a:spcAft>
              <a:buNone/>
            </a:pPr>
            <a:r>
              <a:t/>
            </a:r>
            <a:endParaRPr sz="1450">
              <a:solidFill>
                <a:schemeClr val="dk1"/>
              </a:solidFill>
              <a:highlight>
                <a:srgbClr val="F4F5F8"/>
              </a:highlight>
            </a:endParaRPr>
          </a:p>
          <a:p>
            <a:pPr indent="-320675" lvl="0" marL="457200" rtl="0" algn="l">
              <a:lnSpc>
                <a:spcPct val="100000"/>
              </a:lnSpc>
              <a:spcBef>
                <a:spcPts val="0"/>
              </a:spcBef>
              <a:spcAft>
                <a:spcPts val="0"/>
              </a:spcAft>
              <a:buClr>
                <a:srgbClr val="4A86E8"/>
              </a:buClr>
              <a:buSzPts val="1450"/>
              <a:buAutoNum type="alphaLcParenR"/>
            </a:pPr>
            <a:r>
              <a:rPr lang="en" sz="1450">
                <a:solidFill>
                  <a:srgbClr val="4A86E8"/>
                </a:solidFill>
                <a:highlight>
                  <a:srgbClr val="F4F5F8"/>
                </a:highlight>
              </a:rPr>
              <a:t>Show that ROAM is in NP</a:t>
            </a:r>
            <a:endParaRPr sz="1450">
              <a:solidFill>
                <a:srgbClr val="4A86E8"/>
              </a:solidFill>
              <a:highlight>
                <a:srgbClr val="F4F5F8"/>
              </a:highlight>
            </a:endParaRPr>
          </a:p>
          <a:p>
            <a:pPr indent="0" lvl="0" marL="0" rtl="0" algn="l">
              <a:lnSpc>
                <a:spcPct val="100000"/>
              </a:lnSpc>
              <a:spcBef>
                <a:spcPts val="0"/>
              </a:spcBef>
              <a:spcAft>
                <a:spcPts val="0"/>
              </a:spcAft>
              <a:buNone/>
            </a:pPr>
            <a:r>
              <a:t/>
            </a:r>
            <a:endParaRPr sz="1450">
              <a:solidFill>
                <a:srgbClr val="4A86E8"/>
              </a:solidFill>
              <a:highlight>
                <a:srgbClr val="F4F5F8"/>
              </a:highlight>
            </a:endParaRPr>
          </a:p>
          <a:p>
            <a:pPr indent="0" lvl="0" marL="0" rtl="0" algn="l">
              <a:lnSpc>
                <a:spcPct val="100000"/>
              </a:lnSpc>
              <a:spcBef>
                <a:spcPts val="0"/>
              </a:spcBef>
              <a:spcAft>
                <a:spcPts val="0"/>
              </a:spcAft>
              <a:buNone/>
            </a:pPr>
            <a:r>
              <a:rPr lang="en" sz="1450">
                <a:solidFill>
                  <a:srgbClr val="4A86E8"/>
                </a:solidFill>
                <a:highlight>
                  <a:srgbClr val="F4F5F8"/>
                </a:highlight>
              </a:rPr>
              <a:t>Solution: We show that a subgraph </a:t>
            </a:r>
            <a:r>
              <a:rPr lang="en" sz="1450">
                <a:solidFill>
                  <a:srgbClr val="4A86E8"/>
                </a:solidFill>
                <a:highlight>
                  <a:srgbClr val="F4F5F8"/>
                </a:highlight>
              </a:rPr>
              <a:t>G’</a:t>
            </a:r>
            <a:r>
              <a:rPr lang="en" sz="1450">
                <a:solidFill>
                  <a:srgbClr val="4A86E8"/>
                </a:solidFill>
                <a:highlight>
                  <a:srgbClr val="F4F5F8"/>
                </a:highlight>
              </a:rPr>
              <a:t> as a certificate. Certifier checks that all the nodes in X are reachable - can be done using DFS, thus in poly-time. Then check the total edge weight is within k - doable in linear (hence poly-) time.</a:t>
            </a:r>
            <a:endParaRPr sz="1450">
              <a:solidFill>
                <a:schemeClr val="dk1"/>
              </a:solidFill>
              <a:highlight>
                <a:srgbClr val="F4F5F8"/>
              </a:highlight>
            </a:endParaRPr>
          </a:p>
          <a:p>
            <a:pPr indent="0" lvl="0" marL="0" rtl="0" algn="l">
              <a:lnSpc>
                <a:spcPct val="100000"/>
              </a:lnSpc>
              <a:spcBef>
                <a:spcPts val="0"/>
              </a:spcBef>
              <a:spcAft>
                <a:spcPts val="0"/>
              </a:spcAft>
              <a:buClr>
                <a:schemeClr val="dk1"/>
              </a:buClr>
              <a:buSzPts val="1100"/>
              <a:buFont typeface="Arial"/>
              <a:buNone/>
            </a:pPr>
            <a:r>
              <a:t/>
            </a:r>
            <a:endParaRPr sz="1450">
              <a:solidFill>
                <a:schemeClr val="dk1"/>
              </a:solidFill>
              <a:highlight>
                <a:srgbClr val="F4F5F8"/>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7" name="Google Shape;527;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494C4E"/>
                </a:solidFill>
              </a:rPr>
              <a:t>Suppose you move to a new city. The city is defined by a directed graph G=(V,E) and each edge </a:t>
            </a:r>
            <a:r>
              <a:rPr i="1" lang="en" sz="1000">
                <a:solidFill>
                  <a:srgbClr val="494C4E"/>
                </a:solidFill>
              </a:rPr>
              <a:t>e </a:t>
            </a:r>
            <a:r>
              <a:rPr lang="en" sz="1000">
                <a:solidFill>
                  <a:srgbClr val="494C4E"/>
                </a:solidFill>
              </a:rPr>
              <a:t>∈ E has a non-negative cost </a:t>
            </a:r>
            <a:r>
              <a:rPr i="1" lang="en" sz="1000">
                <a:solidFill>
                  <a:srgbClr val="494C4E"/>
                </a:solidFill>
              </a:rPr>
              <a:t>c</a:t>
            </a:r>
            <a:r>
              <a:rPr baseline="-25000" i="1" lang="en" sz="1000">
                <a:solidFill>
                  <a:srgbClr val="494C4E"/>
                </a:solidFill>
              </a:rPr>
              <a:t>e</a:t>
            </a:r>
            <a:r>
              <a:rPr lang="en" sz="1000">
                <a:solidFill>
                  <a:srgbClr val="494C4E"/>
                </a:solidFill>
              </a:rPr>
              <a:t> associated to it. Your living place is represented as a node </a:t>
            </a:r>
            <a:r>
              <a:rPr i="1" lang="en" sz="1000">
                <a:solidFill>
                  <a:srgbClr val="494C4E"/>
                </a:solidFill>
              </a:rPr>
              <a:t>s </a:t>
            </a:r>
            <a:r>
              <a:rPr lang="en" sz="1000">
                <a:solidFill>
                  <a:srgbClr val="494C4E"/>
                </a:solidFill>
              </a:rPr>
              <a:t>∈ V. There is a set of landmarks X (a subset of V), which you want to visit. To plan your roaming around efficiently, you are interested in finding a subgraph G’=(V’,E’) that contains a path from </a:t>
            </a:r>
            <a:r>
              <a:rPr i="1" lang="en" sz="1000">
                <a:solidFill>
                  <a:srgbClr val="494C4E"/>
                </a:solidFill>
              </a:rPr>
              <a:t>s</a:t>
            </a:r>
            <a:r>
              <a:rPr lang="en" sz="1000">
                <a:solidFill>
                  <a:srgbClr val="494C4E"/>
                </a:solidFill>
              </a:rPr>
              <a:t> to each </a:t>
            </a:r>
            <a:r>
              <a:rPr i="1" lang="en" sz="1000">
                <a:solidFill>
                  <a:srgbClr val="494C4E"/>
                </a:solidFill>
              </a:rPr>
              <a:t>x </a:t>
            </a:r>
            <a:r>
              <a:rPr lang="en" sz="1000">
                <a:solidFill>
                  <a:srgbClr val="494C4E"/>
                </a:solidFill>
              </a:rPr>
              <a:t>∈ X while minimizing the total edge cost of E’. The </a:t>
            </a:r>
            <a:r>
              <a:rPr lang="en" sz="1200">
                <a:solidFill>
                  <a:schemeClr val="dk1"/>
                </a:solidFill>
                <a:highlight>
                  <a:schemeClr val="lt2"/>
                </a:highlight>
              </a:rPr>
              <a:t>decision problem (call it ROAM) is, given a graph G=(V,E) with non-negative costs, vertex subset X of V, a node s ∈ V, and a number k, does there exist a subgraph G’=(V’,E’) that contains a path from </a:t>
            </a:r>
            <a:r>
              <a:rPr i="1" lang="en" sz="1200">
                <a:solidFill>
                  <a:schemeClr val="dk1"/>
                </a:solidFill>
                <a:highlight>
                  <a:schemeClr val="lt2"/>
                </a:highlight>
              </a:rPr>
              <a:t>s</a:t>
            </a:r>
            <a:r>
              <a:rPr lang="en" sz="1200">
                <a:solidFill>
                  <a:schemeClr val="dk1"/>
                </a:solidFill>
                <a:highlight>
                  <a:schemeClr val="lt2"/>
                </a:highlight>
              </a:rPr>
              <a:t> to each </a:t>
            </a:r>
            <a:r>
              <a:rPr i="1" lang="en" sz="1200">
                <a:solidFill>
                  <a:schemeClr val="dk1"/>
                </a:solidFill>
                <a:highlight>
                  <a:schemeClr val="lt2"/>
                </a:highlight>
              </a:rPr>
              <a:t>x </a:t>
            </a:r>
            <a:r>
              <a:rPr lang="en" sz="1200">
                <a:solidFill>
                  <a:schemeClr val="dk1"/>
                </a:solidFill>
                <a:highlight>
                  <a:schemeClr val="lt2"/>
                </a:highlight>
              </a:rPr>
              <a:t>∈ X, having a total edge cost of E’ at most k? Show that ROAM is NP-complete with a reduction from SAT.</a:t>
            </a:r>
            <a:endParaRPr sz="1200">
              <a:solidFill>
                <a:schemeClr val="dk1"/>
              </a:solidFill>
              <a:highlight>
                <a:schemeClr val="lt2"/>
              </a:highlight>
            </a:endParaRPr>
          </a:p>
          <a:p>
            <a:pPr indent="0" lvl="0" marL="0" rtl="0" algn="l">
              <a:lnSpc>
                <a:spcPct val="100000"/>
              </a:lnSpc>
              <a:spcBef>
                <a:spcPts val="0"/>
              </a:spcBef>
              <a:spcAft>
                <a:spcPts val="0"/>
              </a:spcAft>
              <a:buNone/>
            </a:pPr>
            <a:r>
              <a:t/>
            </a:r>
            <a:endParaRPr sz="1450">
              <a:solidFill>
                <a:schemeClr val="dk1"/>
              </a:solidFill>
              <a:highlight>
                <a:srgbClr val="F4F5F8"/>
              </a:highlight>
            </a:endParaRPr>
          </a:p>
          <a:p>
            <a:pPr indent="0" lvl="0" marL="457200" rtl="0" algn="l">
              <a:lnSpc>
                <a:spcPct val="100000"/>
              </a:lnSpc>
              <a:spcBef>
                <a:spcPts val="0"/>
              </a:spcBef>
              <a:spcAft>
                <a:spcPts val="0"/>
              </a:spcAft>
              <a:buNone/>
            </a:pPr>
            <a:r>
              <a:rPr lang="en" sz="1450">
                <a:solidFill>
                  <a:srgbClr val="4A86E8"/>
                </a:solidFill>
                <a:highlight>
                  <a:srgbClr val="F4F5F8"/>
                </a:highlight>
              </a:rPr>
              <a:t>Hints for construction</a:t>
            </a:r>
            <a:endParaRPr sz="1450">
              <a:solidFill>
                <a:srgbClr val="4A86E8"/>
              </a:solidFill>
              <a:highlight>
                <a:srgbClr val="F4F5F8"/>
              </a:highlight>
            </a:endParaRPr>
          </a:p>
          <a:p>
            <a:pPr indent="0" lvl="0" marL="0" rtl="0" algn="l">
              <a:lnSpc>
                <a:spcPct val="100000"/>
              </a:lnSpc>
              <a:spcBef>
                <a:spcPts val="0"/>
              </a:spcBef>
              <a:spcAft>
                <a:spcPts val="0"/>
              </a:spcAft>
              <a:buNone/>
            </a:pPr>
            <a:r>
              <a:t/>
            </a:r>
            <a:endParaRPr sz="1450">
              <a:solidFill>
                <a:srgbClr val="4A86E8"/>
              </a:solidFill>
              <a:highlight>
                <a:srgbClr val="F4F5F8"/>
              </a:highlight>
            </a:endParaRPr>
          </a:p>
          <a:p>
            <a:pPr indent="-320675" lvl="0" marL="457200" rtl="0" algn="l">
              <a:lnSpc>
                <a:spcPct val="100000"/>
              </a:lnSpc>
              <a:spcBef>
                <a:spcPts val="0"/>
              </a:spcBef>
              <a:spcAft>
                <a:spcPts val="0"/>
              </a:spcAft>
              <a:buClr>
                <a:schemeClr val="accent1"/>
              </a:buClr>
              <a:buSzPts val="1450"/>
              <a:buAutoNum type="arabicParenR"/>
            </a:pPr>
            <a:r>
              <a:rPr lang="en" sz="1450">
                <a:solidFill>
                  <a:schemeClr val="accent1"/>
                </a:solidFill>
                <a:highlight>
                  <a:srgbClr val="F4F5F8"/>
                </a:highlight>
              </a:rPr>
              <a:t>‘Satisfy ALL clauses’ VS ‘Reach ALL nodes in X’</a:t>
            </a:r>
            <a:endParaRPr sz="1450">
              <a:solidFill>
                <a:schemeClr val="accent1"/>
              </a:solidFill>
              <a:highlight>
                <a:srgbClr val="F4F5F8"/>
              </a:highlight>
            </a:endParaRPr>
          </a:p>
          <a:p>
            <a:pPr indent="-320675" lvl="0" marL="457200" rtl="0" algn="l">
              <a:lnSpc>
                <a:spcPct val="100000"/>
              </a:lnSpc>
              <a:spcBef>
                <a:spcPts val="0"/>
              </a:spcBef>
              <a:spcAft>
                <a:spcPts val="0"/>
              </a:spcAft>
              <a:buClr>
                <a:schemeClr val="accent1"/>
              </a:buClr>
              <a:buSzPts val="1450"/>
              <a:buAutoNum type="arabicParenR"/>
            </a:pPr>
            <a:r>
              <a:rPr lang="en" sz="1450">
                <a:solidFill>
                  <a:schemeClr val="accent1"/>
                </a:solidFill>
                <a:highlight>
                  <a:srgbClr val="F4F5F8"/>
                </a:highlight>
              </a:rPr>
              <a:t>Variables serve as ways to satisfy clauses VS nodes/edges in G serve as ways to satisfy the reachability constraints of X, </a:t>
            </a:r>
            <a:endParaRPr sz="1450">
              <a:solidFill>
                <a:schemeClr val="accent1"/>
              </a:solidFill>
              <a:highlight>
                <a:srgbClr val="F4F5F8"/>
              </a:high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pic>
        <p:nvPicPr>
          <p:cNvPr id="532" name="Google Shape;532;p65"/>
          <p:cNvPicPr preferRelativeResize="0"/>
          <p:nvPr/>
        </p:nvPicPr>
        <p:blipFill>
          <a:blip r:embed="rId3">
            <a:alphaModFix/>
          </a:blip>
          <a:stretch>
            <a:fillRect/>
          </a:stretch>
        </p:blipFill>
        <p:spPr>
          <a:xfrm>
            <a:off x="4540825" y="222100"/>
            <a:ext cx="3782676" cy="4625501"/>
          </a:xfrm>
          <a:prstGeom prst="rect">
            <a:avLst/>
          </a:prstGeom>
          <a:noFill/>
          <a:ln>
            <a:noFill/>
          </a:ln>
        </p:spPr>
      </p:pic>
      <p:sp>
        <p:nvSpPr>
          <p:cNvPr id="533" name="Google Shape;533;p65"/>
          <p:cNvSpPr txBox="1"/>
          <p:nvPr>
            <p:ph idx="1" type="body"/>
          </p:nvPr>
        </p:nvSpPr>
        <p:spPr>
          <a:xfrm>
            <a:off x="346450" y="328675"/>
            <a:ext cx="4637100" cy="42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rgbClr val="4A86E8"/>
                </a:solidFill>
              </a:rPr>
              <a:t>(b)  Reduction from SAT: Construct</a:t>
            </a:r>
            <a:endParaRPr sz="1450">
              <a:solidFill>
                <a:srgbClr val="4A86E8"/>
              </a:solidFill>
            </a:endParaRPr>
          </a:p>
          <a:p>
            <a:pPr indent="0" lvl="0" marL="0" rtl="0" algn="l">
              <a:spcBef>
                <a:spcPts val="1200"/>
              </a:spcBef>
              <a:spcAft>
                <a:spcPts val="0"/>
              </a:spcAft>
              <a:buNone/>
            </a:pPr>
            <a:r>
              <a:rPr lang="en" sz="1450">
                <a:solidFill>
                  <a:srgbClr val="4A86E8"/>
                </a:solidFill>
              </a:rPr>
              <a:t>A new node r for living place.</a:t>
            </a:r>
            <a:endParaRPr sz="1450">
              <a:solidFill>
                <a:srgbClr val="4A86E8"/>
              </a:solidFill>
            </a:endParaRPr>
          </a:p>
          <a:p>
            <a:pPr indent="0" lvl="0" marL="0" rtl="0" algn="l">
              <a:spcBef>
                <a:spcPts val="1200"/>
              </a:spcBef>
              <a:spcAft>
                <a:spcPts val="0"/>
              </a:spcAft>
              <a:buNone/>
            </a:pPr>
            <a:r>
              <a:rPr lang="en" sz="1450">
                <a:solidFill>
                  <a:srgbClr val="4A86E8"/>
                </a:solidFill>
              </a:rPr>
              <a:t>Nodes x</a:t>
            </a:r>
            <a:r>
              <a:rPr baseline="-25000" lang="en" sz="1450">
                <a:solidFill>
                  <a:srgbClr val="4A86E8"/>
                </a:solidFill>
              </a:rPr>
              <a:t>i</a:t>
            </a:r>
            <a:r>
              <a:rPr lang="en" sz="1450">
                <a:solidFill>
                  <a:srgbClr val="4A86E8"/>
                </a:solidFill>
              </a:rPr>
              <a:t> and ~x</a:t>
            </a:r>
            <a:r>
              <a:rPr baseline="-25000" lang="en" sz="1450">
                <a:solidFill>
                  <a:srgbClr val="4A86E8"/>
                </a:solidFill>
              </a:rPr>
              <a:t>i </a:t>
            </a:r>
            <a:r>
              <a:rPr lang="en" sz="1450">
                <a:solidFill>
                  <a:srgbClr val="4A86E8"/>
                </a:solidFill>
              </a:rPr>
              <a:t>for each variable, all connected to r.</a:t>
            </a:r>
            <a:endParaRPr sz="1450">
              <a:solidFill>
                <a:srgbClr val="4A86E8"/>
              </a:solidFill>
            </a:endParaRPr>
          </a:p>
          <a:p>
            <a:pPr indent="0" lvl="0" marL="0" rtl="0" algn="l">
              <a:spcBef>
                <a:spcPts val="1200"/>
              </a:spcBef>
              <a:spcAft>
                <a:spcPts val="0"/>
              </a:spcAft>
              <a:buNone/>
            </a:pPr>
            <a:r>
              <a:rPr lang="en" sz="1450">
                <a:solidFill>
                  <a:srgbClr val="4A86E8"/>
                </a:solidFill>
              </a:rPr>
              <a:t>Nodes c</a:t>
            </a:r>
            <a:r>
              <a:rPr baseline="-25000" lang="en" sz="1450">
                <a:solidFill>
                  <a:srgbClr val="4A86E8"/>
                </a:solidFill>
              </a:rPr>
              <a:t>i</a:t>
            </a:r>
            <a:r>
              <a:rPr lang="en" sz="1450">
                <a:solidFill>
                  <a:srgbClr val="4A86E8"/>
                </a:solidFill>
              </a:rPr>
              <a:t> for each clause, connected to its literals.</a:t>
            </a:r>
            <a:endParaRPr sz="1450">
              <a:solidFill>
                <a:srgbClr val="4A86E8"/>
              </a:solidFill>
            </a:endParaRPr>
          </a:p>
          <a:p>
            <a:pPr indent="0" lvl="0" marL="0" rtl="0" algn="l">
              <a:spcBef>
                <a:spcPts val="1200"/>
              </a:spcBef>
              <a:spcAft>
                <a:spcPts val="0"/>
              </a:spcAft>
              <a:buNone/>
            </a:pPr>
            <a:r>
              <a:rPr lang="en" sz="1450">
                <a:solidFill>
                  <a:srgbClr val="4A86E8"/>
                </a:solidFill>
              </a:rPr>
              <a:t>Nodes u</a:t>
            </a:r>
            <a:r>
              <a:rPr baseline="-25000" lang="en" sz="1450">
                <a:solidFill>
                  <a:srgbClr val="4A86E8"/>
                </a:solidFill>
              </a:rPr>
              <a:t>i</a:t>
            </a:r>
            <a:r>
              <a:rPr lang="en" sz="1450">
                <a:solidFill>
                  <a:srgbClr val="4A86E8"/>
                </a:solidFill>
              </a:rPr>
              <a:t> for each variable, connected to x</a:t>
            </a:r>
            <a:r>
              <a:rPr baseline="-25000" lang="en" sz="1450">
                <a:solidFill>
                  <a:srgbClr val="4A86E8"/>
                </a:solidFill>
              </a:rPr>
              <a:t>i</a:t>
            </a:r>
            <a:r>
              <a:rPr lang="en" sz="1450">
                <a:solidFill>
                  <a:srgbClr val="4A86E8"/>
                </a:solidFill>
              </a:rPr>
              <a:t> &amp; ~x</a:t>
            </a:r>
            <a:r>
              <a:rPr baseline="-25000" lang="en" sz="1450">
                <a:solidFill>
                  <a:srgbClr val="4A86E8"/>
                </a:solidFill>
              </a:rPr>
              <a:t>i</a:t>
            </a:r>
            <a:r>
              <a:rPr lang="en" sz="1450">
                <a:solidFill>
                  <a:srgbClr val="4A86E8"/>
                </a:solidFill>
              </a:rPr>
              <a:t> </a:t>
            </a:r>
            <a:endParaRPr sz="1450">
              <a:solidFill>
                <a:srgbClr val="4A86E8"/>
              </a:solidFill>
            </a:endParaRPr>
          </a:p>
          <a:p>
            <a:pPr indent="0" lvl="0" marL="0" rtl="0" algn="l">
              <a:spcBef>
                <a:spcPts val="1200"/>
              </a:spcBef>
              <a:spcAft>
                <a:spcPts val="0"/>
              </a:spcAft>
              <a:buNone/>
            </a:pPr>
            <a:r>
              <a:rPr lang="en" sz="1450">
                <a:solidFill>
                  <a:srgbClr val="4A86E8"/>
                </a:solidFill>
              </a:rPr>
              <a:t>All edges have weight 1.</a:t>
            </a:r>
            <a:endParaRPr sz="1450">
              <a:solidFill>
                <a:srgbClr val="4A86E8"/>
              </a:solidFill>
            </a:endParaRPr>
          </a:p>
          <a:p>
            <a:pPr indent="0" lvl="0" marL="0" rtl="0" algn="l">
              <a:spcBef>
                <a:spcPts val="1200"/>
              </a:spcBef>
              <a:spcAft>
                <a:spcPts val="0"/>
              </a:spcAft>
              <a:buNone/>
            </a:pPr>
            <a:r>
              <a:rPr lang="en" sz="1450">
                <a:solidFill>
                  <a:srgbClr val="4A86E8"/>
                </a:solidFill>
              </a:rPr>
              <a:t>Subset X contains all u</a:t>
            </a:r>
            <a:r>
              <a:rPr baseline="-25000" lang="en" sz="1450">
                <a:solidFill>
                  <a:srgbClr val="4A86E8"/>
                </a:solidFill>
              </a:rPr>
              <a:t>i</a:t>
            </a:r>
            <a:r>
              <a:rPr lang="en" sz="1450">
                <a:solidFill>
                  <a:srgbClr val="4A86E8"/>
                </a:solidFill>
              </a:rPr>
              <a:t> and c</a:t>
            </a:r>
            <a:r>
              <a:rPr baseline="-25000" lang="en" sz="1450">
                <a:solidFill>
                  <a:srgbClr val="4A86E8"/>
                </a:solidFill>
              </a:rPr>
              <a:t>i</a:t>
            </a:r>
            <a:endParaRPr sz="1450">
              <a:solidFill>
                <a:srgbClr val="4A86E8"/>
              </a:solidFill>
            </a:endParaRPr>
          </a:p>
          <a:p>
            <a:pPr indent="0" lvl="0" marL="0" rtl="0" algn="l">
              <a:spcBef>
                <a:spcPts val="1200"/>
              </a:spcBef>
              <a:spcAft>
                <a:spcPts val="1200"/>
              </a:spcAft>
              <a:buNone/>
            </a:pPr>
            <a:r>
              <a:rPr lang="en" sz="1450">
                <a:solidFill>
                  <a:srgbClr val="4A86E8"/>
                </a:solidFill>
              </a:rPr>
              <a:t>K = 2n + m (as used in the claim next)</a:t>
            </a:r>
            <a:br>
              <a:rPr lang="en" sz="1450">
                <a:solidFill>
                  <a:srgbClr val="4A86E8"/>
                </a:solidFill>
              </a:rPr>
            </a:br>
            <a:r>
              <a:rPr lang="en" sz="1450">
                <a:solidFill>
                  <a:srgbClr val="4A86E8"/>
                </a:solidFill>
              </a:rPr>
              <a:t>(n = #vars, m = #clauses)</a:t>
            </a:r>
            <a:br>
              <a:rPr lang="en" sz="1450">
                <a:solidFill>
                  <a:srgbClr val="4A86E8"/>
                </a:solidFill>
              </a:rPr>
            </a:br>
            <a:endParaRPr sz="1450">
              <a:solidFill>
                <a:srgbClr val="4A86E8"/>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6"/>
          <p:cNvSpPr txBox="1"/>
          <p:nvPr>
            <p:ph idx="1" type="body"/>
          </p:nvPr>
        </p:nvSpPr>
        <p:spPr>
          <a:xfrm>
            <a:off x="346450" y="328675"/>
            <a:ext cx="4072200" cy="22431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None/>
            </a:pPr>
            <a:r>
              <a:rPr lang="en" sz="1450">
                <a:solidFill>
                  <a:srgbClr val="4A86E8"/>
                </a:solidFill>
              </a:rPr>
              <a:t>(b)  Construction:</a:t>
            </a:r>
            <a:endParaRPr sz="1450">
              <a:solidFill>
                <a:srgbClr val="4A86E8"/>
              </a:solidFill>
            </a:endParaRPr>
          </a:p>
          <a:p>
            <a:pPr indent="0" lvl="0" marL="0" rtl="0" algn="l">
              <a:lnSpc>
                <a:spcPct val="100000"/>
              </a:lnSpc>
              <a:spcBef>
                <a:spcPts val="1200"/>
              </a:spcBef>
              <a:spcAft>
                <a:spcPts val="0"/>
              </a:spcAft>
              <a:buNone/>
            </a:pPr>
            <a:r>
              <a:rPr lang="en" sz="1450">
                <a:solidFill>
                  <a:srgbClr val="4A86E8"/>
                </a:solidFill>
              </a:rPr>
              <a:t>A new node r for living place.</a:t>
            </a:r>
            <a:br>
              <a:rPr lang="en" sz="1450">
                <a:solidFill>
                  <a:srgbClr val="4A86E8"/>
                </a:solidFill>
              </a:rPr>
            </a:br>
            <a:br>
              <a:rPr lang="en" sz="1450">
                <a:solidFill>
                  <a:srgbClr val="4A86E8"/>
                </a:solidFill>
              </a:rPr>
            </a:br>
            <a:r>
              <a:rPr lang="en" sz="1450">
                <a:solidFill>
                  <a:srgbClr val="4A86E8"/>
                </a:solidFill>
              </a:rPr>
              <a:t>Nodes x</a:t>
            </a:r>
            <a:r>
              <a:rPr baseline="-25000" lang="en" sz="1450">
                <a:solidFill>
                  <a:srgbClr val="4A86E8"/>
                </a:solidFill>
              </a:rPr>
              <a:t>i</a:t>
            </a:r>
            <a:r>
              <a:rPr lang="en" sz="1450">
                <a:solidFill>
                  <a:srgbClr val="4A86E8"/>
                </a:solidFill>
              </a:rPr>
              <a:t> and ~x</a:t>
            </a:r>
            <a:r>
              <a:rPr baseline="-25000" lang="en" sz="1450">
                <a:solidFill>
                  <a:srgbClr val="4A86E8"/>
                </a:solidFill>
              </a:rPr>
              <a:t>i </a:t>
            </a:r>
            <a:r>
              <a:rPr lang="en" sz="1450">
                <a:solidFill>
                  <a:srgbClr val="4A86E8"/>
                </a:solidFill>
              </a:rPr>
              <a:t>for each variable, all connected to r.</a:t>
            </a:r>
            <a:endParaRPr sz="1450">
              <a:solidFill>
                <a:srgbClr val="4A86E8"/>
              </a:solidFill>
            </a:endParaRPr>
          </a:p>
          <a:p>
            <a:pPr indent="0" lvl="0" marL="0" rtl="0" algn="l">
              <a:lnSpc>
                <a:spcPct val="100000"/>
              </a:lnSpc>
              <a:spcBef>
                <a:spcPts val="1200"/>
              </a:spcBef>
              <a:spcAft>
                <a:spcPts val="0"/>
              </a:spcAft>
              <a:buNone/>
            </a:pPr>
            <a:r>
              <a:rPr lang="en" sz="1450">
                <a:solidFill>
                  <a:srgbClr val="4A86E8"/>
                </a:solidFill>
              </a:rPr>
              <a:t>Nodes c</a:t>
            </a:r>
            <a:r>
              <a:rPr baseline="-25000" lang="en" sz="1450">
                <a:solidFill>
                  <a:srgbClr val="4A86E8"/>
                </a:solidFill>
              </a:rPr>
              <a:t>i</a:t>
            </a:r>
            <a:r>
              <a:rPr lang="en" sz="1450">
                <a:solidFill>
                  <a:srgbClr val="4A86E8"/>
                </a:solidFill>
              </a:rPr>
              <a:t> for each clause, connected to corresponding literals.</a:t>
            </a:r>
            <a:endParaRPr sz="1450">
              <a:solidFill>
                <a:srgbClr val="4A86E8"/>
              </a:solidFill>
            </a:endParaRPr>
          </a:p>
          <a:p>
            <a:pPr indent="0" lvl="0" marL="0" rtl="0" algn="l">
              <a:lnSpc>
                <a:spcPct val="100000"/>
              </a:lnSpc>
              <a:spcBef>
                <a:spcPts val="1200"/>
              </a:spcBef>
              <a:spcAft>
                <a:spcPts val="0"/>
              </a:spcAft>
              <a:buNone/>
            </a:pPr>
            <a:r>
              <a:rPr lang="en" sz="1450">
                <a:solidFill>
                  <a:srgbClr val="4A86E8"/>
                </a:solidFill>
              </a:rPr>
              <a:t>Nodes u</a:t>
            </a:r>
            <a:r>
              <a:rPr baseline="-25000" lang="en" sz="1450">
                <a:solidFill>
                  <a:srgbClr val="4A86E8"/>
                </a:solidFill>
              </a:rPr>
              <a:t>i</a:t>
            </a:r>
            <a:r>
              <a:rPr lang="en" sz="1450">
                <a:solidFill>
                  <a:srgbClr val="4A86E8"/>
                </a:solidFill>
              </a:rPr>
              <a:t> for each variable connected to x</a:t>
            </a:r>
            <a:r>
              <a:rPr baseline="-25000" lang="en" sz="1450">
                <a:solidFill>
                  <a:srgbClr val="4A86E8"/>
                </a:solidFill>
              </a:rPr>
              <a:t>i</a:t>
            </a:r>
            <a:r>
              <a:rPr lang="en" sz="1450">
                <a:solidFill>
                  <a:srgbClr val="4A86E8"/>
                </a:solidFill>
              </a:rPr>
              <a:t> and ~x</a:t>
            </a:r>
            <a:r>
              <a:rPr baseline="-25000" lang="en" sz="1450">
                <a:solidFill>
                  <a:srgbClr val="4A86E8"/>
                </a:solidFill>
              </a:rPr>
              <a:t>i</a:t>
            </a:r>
            <a:r>
              <a:rPr lang="en" sz="1450">
                <a:solidFill>
                  <a:srgbClr val="4A86E8"/>
                </a:solidFill>
              </a:rPr>
              <a:t> </a:t>
            </a:r>
            <a:endParaRPr sz="1450">
              <a:solidFill>
                <a:srgbClr val="4A86E8"/>
              </a:solidFill>
            </a:endParaRPr>
          </a:p>
          <a:p>
            <a:pPr indent="0" lvl="0" marL="0" rtl="0" algn="l">
              <a:lnSpc>
                <a:spcPct val="100000"/>
              </a:lnSpc>
              <a:spcBef>
                <a:spcPts val="1200"/>
              </a:spcBef>
              <a:spcAft>
                <a:spcPts val="0"/>
              </a:spcAft>
              <a:buNone/>
            </a:pPr>
            <a:r>
              <a:rPr lang="en" sz="1450">
                <a:solidFill>
                  <a:srgbClr val="4A86E8"/>
                </a:solidFill>
              </a:rPr>
              <a:t>All edges have weight 1.</a:t>
            </a:r>
            <a:endParaRPr sz="1450">
              <a:solidFill>
                <a:srgbClr val="4A86E8"/>
              </a:solidFill>
            </a:endParaRPr>
          </a:p>
          <a:p>
            <a:pPr indent="0" lvl="0" marL="0" rtl="0" algn="l">
              <a:lnSpc>
                <a:spcPct val="100000"/>
              </a:lnSpc>
              <a:spcBef>
                <a:spcPts val="1200"/>
              </a:spcBef>
              <a:spcAft>
                <a:spcPts val="1200"/>
              </a:spcAft>
              <a:buNone/>
            </a:pPr>
            <a:r>
              <a:rPr lang="en" sz="1450">
                <a:solidFill>
                  <a:srgbClr val="4A86E8"/>
                </a:solidFill>
              </a:rPr>
              <a:t>Subset X contains all u</a:t>
            </a:r>
            <a:r>
              <a:rPr baseline="-25000" lang="en" sz="1450">
                <a:solidFill>
                  <a:srgbClr val="4A86E8"/>
                </a:solidFill>
              </a:rPr>
              <a:t>i</a:t>
            </a:r>
            <a:r>
              <a:rPr lang="en" sz="1450">
                <a:solidFill>
                  <a:srgbClr val="4A86E8"/>
                </a:solidFill>
              </a:rPr>
              <a:t> and c</a:t>
            </a:r>
            <a:r>
              <a:rPr baseline="-25000" lang="en" sz="1450">
                <a:solidFill>
                  <a:srgbClr val="4A86E8"/>
                </a:solidFill>
              </a:rPr>
              <a:t>i</a:t>
            </a:r>
            <a:endParaRPr sz="1450">
              <a:solidFill>
                <a:srgbClr val="4A86E8"/>
              </a:solidFill>
            </a:endParaRPr>
          </a:p>
        </p:txBody>
      </p:sp>
      <p:pic>
        <p:nvPicPr>
          <p:cNvPr id="539" name="Google Shape;539;p66"/>
          <p:cNvPicPr preferRelativeResize="0"/>
          <p:nvPr/>
        </p:nvPicPr>
        <p:blipFill>
          <a:blip r:embed="rId3">
            <a:alphaModFix/>
          </a:blip>
          <a:stretch>
            <a:fillRect/>
          </a:stretch>
        </p:blipFill>
        <p:spPr>
          <a:xfrm>
            <a:off x="4464625" y="222100"/>
            <a:ext cx="3782676" cy="4625501"/>
          </a:xfrm>
          <a:prstGeom prst="rect">
            <a:avLst/>
          </a:prstGeom>
          <a:noFill/>
          <a:ln>
            <a:noFill/>
          </a:ln>
        </p:spPr>
      </p:pic>
      <p:sp>
        <p:nvSpPr>
          <p:cNvPr id="540" name="Google Shape;540;p66"/>
          <p:cNvSpPr txBox="1"/>
          <p:nvPr/>
        </p:nvSpPr>
        <p:spPr>
          <a:xfrm>
            <a:off x="282900" y="2662375"/>
            <a:ext cx="4289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C78D8"/>
                </a:solidFill>
              </a:rPr>
              <a:t>(c) Claim: Given 3-SAT instance (i.e. the 3CNF formula) has a solution (i.e. a satisfying assignment) </a:t>
            </a:r>
            <a:r>
              <a:rPr b="1" lang="en" sz="1800">
                <a:solidFill>
                  <a:srgbClr val="3C78D8"/>
                </a:solidFill>
              </a:rPr>
              <a:t>if and only if</a:t>
            </a:r>
            <a:r>
              <a:rPr lang="en" sz="1800">
                <a:solidFill>
                  <a:srgbClr val="3C78D8"/>
                </a:solidFill>
              </a:rPr>
              <a:t> the constructed graph has a subgraph G’ containing paths from r to each x in X, with total edge weight at most 2n + m</a:t>
            </a:r>
            <a:endParaRPr sz="1800">
              <a:solidFill>
                <a:srgbClr val="3C78D8"/>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7"/>
          <p:cNvSpPr txBox="1"/>
          <p:nvPr>
            <p:ph idx="1" type="body"/>
          </p:nvPr>
        </p:nvSpPr>
        <p:spPr>
          <a:xfrm>
            <a:off x="239125" y="277800"/>
            <a:ext cx="4225500" cy="4361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50">
                <a:solidFill>
                  <a:srgbClr val="4A86E8"/>
                </a:solidFill>
              </a:rPr>
              <a:t>(d)  SAT has a satisfying assignment =&gt; Constructed graph </a:t>
            </a:r>
            <a:r>
              <a:rPr lang="en" sz="1400">
                <a:solidFill>
                  <a:srgbClr val="3C78D8"/>
                </a:solidFill>
              </a:rPr>
              <a:t>has a subgraph with routes from r to each x in X with weight at most 2n + m</a:t>
            </a:r>
            <a:endParaRPr sz="1450">
              <a:solidFill>
                <a:srgbClr val="4A86E8"/>
              </a:solidFill>
            </a:endParaRPr>
          </a:p>
          <a:p>
            <a:pPr indent="0" lvl="0" marL="0" rtl="0" algn="l">
              <a:spcBef>
                <a:spcPts val="1200"/>
              </a:spcBef>
              <a:spcAft>
                <a:spcPts val="0"/>
              </a:spcAft>
              <a:buNone/>
            </a:pPr>
            <a:r>
              <a:rPr lang="en" sz="1450">
                <a:solidFill>
                  <a:srgbClr val="4A86E8"/>
                </a:solidFill>
              </a:rPr>
              <a:t>Proof: Consider the satisfying assignment. For any x</a:t>
            </a:r>
            <a:r>
              <a:rPr baseline="-25000" lang="en" sz="1450">
                <a:solidFill>
                  <a:srgbClr val="4A86E8"/>
                </a:solidFill>
              </a:rPr>
              <a:t>i</a:t>
            </a:r>
            <a:r>
              <a:rPr lang="en" sz="1450">
                <a:solidFill>
                  <a:srgbClr val="4A86E8"/>
                </a:solidFill>
              </a:rPr>
              <a:t>, let L</a:t>
            </a:r>
            <a:r>
              <a:rPr baseline="-25000" lang="en" sz="1450">
                <a:solidFill>
                  <a:srgbClr val="4A86E8"/>
                </a:solidFill>
              </a:rPr>
              <a:t>i</a:t>
            </a:r>
            <a:r>
              <a:rPr lang="en" sz="1450">
                <a:solidFill>
                  <a:srgbClr val="4A86E8"/>
                </a:solidFill>
              </a:rPr>
              <a:t> be the literal that is true (i.e. x</a:t>
            </a:r>
            <a:r>
              <a:rPr baseline="-25000" lang="en" sz="1450">
                <a:solidFill>
                  <a:srgbClr val="4A86E8"/>
                </a:solidFill>
              </a:rPr>
              <a:t>i</a:t>
            </a:r>
            <a:r>
              <a:rPr lang="en" sz="1450">
                <a:solidFill>
                  <a:srgbClr val="4A86E8"/>
                </a:solidFill>
              </a:rPr>
              <a:t> or ~x</a:t>
            </a:r>
            <a:r>
              <a:rPr baseline="-25000" lang="en" sz="1450">
                <a:solidFill>
                  <a:srgbClr val="4A86E8"/>
                </a:solidFill>
              </a:rPr>
              <a:t>i</a:t>
            </a:r>
            <a:r>
              <a:rPr lang="en" sz="1450">
                <a:solidFill>
                  <a:srgbClr val="4A86E8"/>
                </a:solidFill>
              </a:rPr>
              <a:t>). Construct the subgraph by including</a:t>
            </a:r>
            <a:endParaRPr sz="1450">
              <a:solidFill>
                <a:srgbClr val="4A86E8"/>
              </a:solidFill>
            </a:endParaRPr>
          </a:p>
          <a:p>
            <a:pPr indent="0" lvl="0" marL="0" rtl="0" algn="l">
              <a:spcBef>
                <a:spcPts val="1200"/>
              </a:spcBef>
              <a:spcAft>
                <a:spcPts val="0"/>
              </a:spcAft>
              <a:buNone/>
            </a:pPr>
            <a:r>
              <a:rPr lang="en" sz="1450">
                <a:solidFill>
                  <a:srgbClr val="4A86E8"/>
                </a:solidFill>
              </a:rPr>
              <a:t>1) The nodes corresponding to each L</a:t>
            </a:r>
            <a:r>
              <a:rPr baseline="-25000" lang="en" sz="1450">
                <a:solidFill>
                  <a:srgbClr val="4A86E8"/>
                </a:solidFill>
              </a:rPr>
              <a:t>i</a:t>
            </a:r>
            <a:r>
              <a:rPr lang="en" sz="1450">
                <a:solidFill>
                  <a:srgbClr val="4A86E8"/>
                </a:solidFill>
              </a:rPr>
              <a:t> (alongwith the source node r &amp; all the destination nodes u</a:t>
            </a:r>
            <a:r>
              <a:rPr baseline="-25000" lang="en" sz="1450">
                <a:solidFill>
                  <a:srgbClr val="4A86E8"/>
                </a:solidFill>
              </a:rPr>
              <a:t>i</a:t>
            </a:r>
            <a:r>
              <a:rPr lang="en" sz="1450">
                <a:solidFill>
                  <a:srgbClr val="4A86E8"/>
                </a:solidFill>
              </a:rPr>
              <a:t> and c</a:t>
            </a:r>
            <a:r>
              <a:rPr baseline="-25000" lang="en" sz="1450">
                <a:solidFill>
                  <a:srgbClr val="4A86E8"/>
                </a:solidFill>
              </a:rPr>
              <a:t>j</a:t>
            </a:r>
            <a:r>
              <a:rPr lang="en" sz="1450">
                <a:solidFill>
                  <a:srgbClr val="4A86E8"/>
                </a:solidFill>
              </a:rPr>
              <a:t>)</a:t>
            </a:r>
            <a:endParaRPr sz="1450">
              <a:solidFill>
                <a:srgbClr val="4A86E8"/>
              </a:solidFill>
            </a:endParaRPr>
          </a:p>
          <a:p>
            <a:pPr indent="0" lvl="0" marL="0" rtl="0" algn="l">
              <a:spcBef>
                <a:spcPts val="1200"/>
              </a:spcBef>
              <a:spcAft>
                <a:spcPts val="1200"/>
              </a:spcAft>
              <a:buNone/>
            </a:pPr>
            <a:r>
              <a:rPr lang="en" sz="1450">
                <a:solidFill>
                  <a:srgbClr val="4A86E8"/>
                </a:solidFill>
              </a:rPr>
              <a:t>2) All the edges r -&gt; L</a:t>
            </a:r>
            <a:r>
              <a:rPr baseline="-25000" lang="en" sz="1450">
                <a:solidFill>
                  <a:srgbClr val="4A86E8"/>
                </a:solidFill>
              </a:rPr>
              <a:t>i</a:t>
            </a:r>
            <a:r>
              <a:rPr lang="en" sz="1450">
                <a:solidFill>
                  <a:srgbClr val="4A86E8"/>
                </a:solidFill>
              </a:rPr>
              <a:t> and L</a:t>
            </a:r>
            <a:r>
              <a:rPr baseline="-25000" lang="en" sz="1450">
                <a:solidFill>
                  <a:srgbClr val="4A86E8"/>
                </a:solidFill>
              </a:rPr>
              <a:t>i</a:t>
            </a:r>
            <a:r>
              <a:rPr lang="en" sz="1450">
                <a:solidFill>
                  <a:srgbClr val="4A86E8"/>
                </a:solidFill>
              </a:rPr>
              <a:t> -&gt; u</a:t>
            </a:r>
            <a:r>
              <a:rPr baseline="-25000" lang="en" sz="1450">
                <a:solidFill>
                  <a:srgbClr val="4A86E8"/>
                </a:solidFill>
              </a:rPr>
              <a:t>i</a:t>
            </a:r>
            <a:r>
              <a:rPr lang="en" sz="1450">
                <a:solidFill>
                  <a:srgbClr val="4A86E8"/>
                </a:solidFill>
              </a:rPr>
              <a:t> so that u</a:t>
            </a:r>
            <a:r>
              <a:rPr baseline="-25000" lang="en" sz="1450">
                <a:solidFill>
                  <a:srgbClr val="4A86E8"/>
                </a:solidFill>
              </a:rPr>
              <a:t>i</a:t>
            </a:r>
            <a:r>
              <a:rPr lang="en" sz="1450">
                <a:solidFill>
                  <a:srgbClr val="4A86E8"/>
                </a:solidFill>
              </a:rPr>
              <a:t> is reachable from r (thus, 2n such edges). Further, since the subgraph is constructed from a satisfying assignment, some literal in each clause is true and we add the edge from the corresponding literal node to the clause node (thus, m such edges) so that all c</a:t>
            </a:r>
            <a:r>
              <a:rPr baseline="-25000" lang="en" sz="1450">
                <a:solidFill>
                  <a:srgbClr val="4A86E8"/>
                </a:solidFill>
              </a:rPr>
              <a:t>j</a:t>
            </a:r>
            <a:r>
              <a:rPr lang="en" sz="1450">
                <a:solidFill>
                  <a:srgbClr val="4A86E8"/>
                </a:solidFill>
              </a:rPr>
              <a:t> are reachable.</a:t>
            </a:r>
            <a:endParaRPr sz="1450">
              <a:solidFill>
                <a:srgbClr val="4A86E8"/>
              </a:solidFill>
            </a:endParaRPr>
          </a:p>
        </p:txBody>
      </p:sp>
      <p:pic>
        <p:nvPicPr>
          <p:cNvPr id="546" name="Google Shape;546;p67"/>
          <p:cNvPicPr preferRelativeResize="0"/>
          <p:nvPr/>
        </p:nvPicPr>
        <p:blipFill>
          <a:blip r:embed="rId3">
            <a:alphaModFix/>
          </a:blip>
          <a:stretch>
            <a:fillRect/>
          </a:stretch>
        </p:blipFill>
        <p:spPr>
          <a:xfrm>
            <a:off x="4693225" y="222100"/>
            <a:ext cx="3782676" cy="462550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8"/>
          <p:cNvSpPr txBox="1"/>
          <p:nvPr>
            <p:ph idx="1" type="body"/>
          </p:nvPr>
        </p:nvSpPr>
        <p:spPr>
          <a:xfrm>
            <a:off x="239125" y="277800"/>
            <a:ext cx="4454100" cy="456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50">
                <a:solidFill>
                  <a:srgbClr val="4A86E8"/>
                </a:solidFill>
              </a:rPr>
              <a:t>(e) Constructed graph </a:t>
            </a:r>
            <a:r>
              <a:rPr lang="en" sz="1400">
                <a:solidFill>
                  <a:srgbClr val="3C78D8"/>
                </a:solidFill>
              </a:rPr>
              <a:t>has a subgraph spanning X with weight at most 2n + m </a:t>
            </a:r>
            <a:r>
              <a:rPr lang="en" sz="1450">
                <a:solidFill>
                  <a:srgbClr val="4A86E8"/>
                </a:solidFill>
              </a:rPr>
              <a:t> =&gt; SAT has a satisfying assignment</a:t>
            </a:r>
            <a:endParaRPr sz="1450">
              <a:solidFill>
                <a:srgbClr val="4A86E8"/>
              </a:solidFill>
            </a:endParaRPr>
          </a:p>
          <a:p>
            <a:pPr indent="0" lvl="0" marL="0" rtl="0" algn="l">
              <a:spcBef>
                <a:spcPts val="1200"/>
              </a:spcBef>
              <a:spcAft>
                <a:spcPts val="0"/>
              </a:spcAft>
              <a:buNone/>
            </a:pPr>
            <a:r>
              <a:rPr lang="en" sz="1450">
                <a:solidFill>
                  <a:srgbClr val="4A86E8"/>
                </a:solidFill>
              </a:rPr>
              <a:t>Proof: Consider the spanning subgraph H.</a:t>
            </a:r>
            <a:endParaRPr sz="1450">
              <a:solidFill>
                <a:srgbClr val="4A86E8"/>
              </a:solidFill>
            </a:endParaRPr>
          </a:p>
          <a:p>
            <a:pPr indent="-306863" lvl="0" marL="457200" rtl="0" algn="l">
              <a:spcBef>
                <a:spcPts val="1200"/>
              </a:spcBef>
              <a:spcAft>
                <a:spcPts val="0"/>
              </a:spcAft>
              <a:buClr>
                <a:srgbClr val="4A86E8"/>
              </a:buClr>
              <a:buSzPct val="100000"/>
              <a:buAutoNum type="arabicParenR"/>
            </a:pPr>
            <a:r>
              <a:rPr lang="en" sz="1450">
                <a:solidFill>
                  <a:srgbClr val="4A86E8"/>
                </a:solidFill>
              </a:rPr>
              <a:t>H must have the node L</a:t>
            </a:r>
            <a:r>
              <a:rPr baseline="-25000" lang="en" sz="1450">
                <a:solidFill>
                  <a:srgbClr val="4A86E8"/>
                </a:solidFill>
              </a:rPr>
              <a:t>i</a:t>
            </a:r>
            <a:r>
              <a:rPr lang="en" sz="1450">
                <a:solidFill>
                  <a:srgbClr val="4A86E8"/>
                </a:solidFill>
              </a:rPr>
              <a:t> and edges r -&gt; L</a:t>
            </a:r>
            <a:r>
              <a:rPr baseline="-25000" lang="en" sz="1450">
                <a:solidFill>
                  <a:srgbClr val="4A86E8"/>
                </a:solidFill>
              </a:rPr>
              <a:t>i</a:t>
            </a:r>
            <a:r>
              <a:rPr lang="en" sz="1450">
                <a:solidFill>
                  <a:srgbClr val="4A86E8"/>
                </a:solidFill>
              </a:rPr>
              <a:t> and L</a:t>
            </a:r>
            <a:r>
              <a:rPr baseline="-25000" lang="en" sz="1450">
                <a:solidFill>
                  <a:srgbClr val="4A86E8"/>
                </a:solidFill>
              </a:rPr>
              <a:t>i</a:t>
            </a:r>
            <a:r>
              <a:rPr lang="en" sz="1450">
                <a:solidFill>
                  <a:srgbClr val="4A86E8"/>
                </a:solidFill>
              </a:rPr>
              <a:t> -&gt; u</a:t>
            </a:r>
            <a:r>
              <a:rPr baseline="-25000" lang="en" sz="1450">
                <a:solidFill>
                  <a:srgbClr val="4A86E8"/>
                </a:solidFill>
              </a:rPr>
              <a:t>i</a:t>
            </a:r>
            <a:r>
              <a:rPr lang="en" sz="1450">
                <a:solidFill>
                  <a:srgbClr val="4A86E8"/>
                </a:solidFill>
              </a:rPr>
              <a:t> for either L</a:t>
            </a:r>
            <a:r>
              <a:rPr baseline="-25000" lang="en" sz="1450">
                <a:solidFill>
                  <a:srgbClr val="4A86E8"/>
                </a:solidFill>
              </a:rPr>
              <a:t>i</a:t>
            </a:r>
            <a:r>
              <a:rPr lang="en" sz="1450">
                <a:solidFill>
                  <a:srgbClr val="4A86E8"/>
                </a:solidFill>
              </a:rPr>
              <a:t> = x</a:t>
            </a:r>
            <a:r>
              <a:rPr baseline="-25000" lang="en" sz="1450">
                <a:solidFill>
                  <a:srgbClr val="4A86E8"/>
                </a:solidFill>
              </a:rPr>
              <a:t>i</a:t>
            </a:r>
            <a:r>
              <a:rPr lang="en" sz="1450">
                <a:solidFill>
                  <a:srgbClr val="4A86E8"/>
                </a:solidFill>
              </a:rPr>
              <a:t> or L</a:t>
            </a:r>
            <a:r>
              <a:rPr baseline="-25000" lang="en" sz="1450">
                <a:solidFill>
                  <a:srgbClr val="4A86E8"/>
                </a:solidFill>
              </a:rPr>
              <a:t>i</a:t>
            </a:r>
            <a:r>
              <a:rPr lang="en" sz="1450">
                <a:solidFill>
                  <a:srgbClr val="4A86E8"/>
                </a:solidFill>
              </a:rPr>
              <a:t> = ~x</a:t>
            </a:r>
            <a:r>
              <a:rPr baseline="-25000" lang="en" sz="1450">
                <a:solidFill>
                  <a:srgbClr val="4A86E8"/>
                </a:solidFill>
              </a:rPr>
              <a:t>i</a:t>
            </a:r>
            <a:r>
              <a:rPr lang="en" sz="1450">
                <a:solidFill>
                  <a:srgbClr val="4A86E8"/>
                </a:solidFill>
              </a:rPr>
              <a:t> so that u</a:t>
            </a:r>
            <a:r>
              <a:rPr baseline="-25000" lang="en" sz="1450">
                <a:solidFill>
                  <a:srgbClr val="4A86E8"/>
                </a:solidFill>
              </a:rPr>
              <a:t>i</a:t>
            </a:r>
            <a:r>
              <a:rPr lang="en" sz="1450">
                <a:solidFill>
                  <a:srgbClr val="4A86E8"/>
                </a:solidFill>
              </a:rPr>
              <a:t> is reachable from r (thus, 2n such edges, and n nodes).</a:t>
            </a:r>
            <a:endParaRPr sz="1450">
              <a:solidFill>
                <a:srgbClr val="4A86E8"/>
              </a:solidFill>
            </a:endParaRPr>
          </a:p>
          <a:p>
            <a:pPr indent="-306863" lvl="0" marL="457200" rtl="0" algn="l">
              <a:spcBef>
                <a:spcPts val="0"/>
              </a:spcBef>
              <a:spcAft>
                <a:spcPts val="0"/>
              </a:spcAft>
              <a:buClr>
                <a:srgbClr val="4A86E8"/>
              </a:buClr>
              <a:buSzPct val="100000"/>
              <a:buAutoNum type="arabicParenR"/>
            </a:pPr>
            <a:r>
              <a:rPr lang="en" sz="1450">
                <a:solidFill>
                  <a:srgbClr val="4A86E8"/>
                </a:solidFill>
              </a:rPr>
              <a:t>Further, for each clause, there must be an edge in H from the literal node to the clause node (thus, m such edges) so that it’s reachable from r. Additionally if this literal is not already included from 1), there must be an edge from r to this literal to make the clause node reachable.</a:t>
            </a:r>
            <a:endParaRPr sz="1450">
              <a:solidFill>
                <a:srgbClr val="4A86E8"/>
              </a:solidFill>
            </a:endParaRPr>
          </a:p>
          <a:p>
            <a:pPr indent="0" lvl="0" marL="0" rtl="0" algn="l">
              <a:spcBef>
                <a:spcPts val="1200"/>
              </a:spcBef>
              <a:spcAft>
                <a:spcPts val="1200"/>
              </a:spcAft>
              <a:buNone/>
            </a:pPr>
            <a:r>
              <a:rPr lang="en" sz="1450">
                <a:solidFill>
                  <a:srgbClr val="4A86E8"/>
                </a:solidFill>
              </a:rPr>
              <a:t>Since H has a total edge weight at most 2n + m, it must have precisely the n nodes and 2n+m edges mentioned above. Then, we obtain an assignment by setting each x</a:t>
            </a:r>
            <a:r>
              <a:rPr baseline="-25000" lang="en" sz="1450">
                <a:solidFill>
                  <a:srgbClr val="4A86E8"/>
                </a:solidFill>
              </a:rPr>
              <a:t>i</a:t>
            </a:r>
            <a:r>
              <a:rPr lang="en" sz="1450">
                <a:solidFill>
                  <a:srgbClr val="4A86E8"/>
                </a:solidFill>
              </a:rPr>
              <a:t> to true/false so as to make the corresponding L</a:t>
            </a:r>
            <a:r>
              <a:rPr baseline="-25000" lang="en" sz="1450">
                <a:solidFill>
                  <a:srgbClr val="4A86E8"/>
                </a:solidFill>
              </a:rPr>
              <a:t>i</a:t>
            </a:r>
            <a:r>
              <a:rPr lang="en" sz="1450">
                <a:solidFill>
                  <a:srgbClr val="4A86E8"/>
                </a:solidFill>
              </a:rPr>
              <a:t> (that is included in H) true. This is a complete assignment since H includes a node for each variable as shown in 1). Further this is a satisfying assignment since for each clause, one of the literals (which makes it reachable from r in H) becomes true, thus satisfying the clause.</a:t>
            </a:r>
            <a:endParaRPr sz="1450">
              <a:solidFill>
                <a:srgbClr val="4A86E8"/>
              </a:solidFill>
            </a:endParaRPr>
          </a:p>
        </p:txBody>
      </p:sp>
      <p:pic>
        <p:nvPicPr>
          <p:cNvPr id="552" name="Google Shape;552;p68"/>
          <p:cNvPicPr preferRelativeResize="0"/>
          <p:nvPr/>
        </p:nvPicPr>
        <p:blipFill>
          <a:blip r:embed="rId3">
            <a:alphaModFix/>
          </a:blip>
          <a:stretch>
            <a:fillRect/>
          </a:stretch>
        </p:blipFill>
        <p:spPr>
          <a:xfrm>
            <a:off x="4693225" y="222100"/>
            <a:ext cx="3782676" cy="462550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highlight>
                  <a:srgbClr val="F4F5F8"/>
                </a:highlight>
              </a:rPr>
              <a:t>NP - Long Question 2 </a:t>
            </a:r>
            <a:endParaRPr/>
          </a:p>
        </p:txBody>
      </p:sp>
      <p:sp>
        <p:nvSpPr>
          <p:cNvPr id="558" name="Google Shape;558;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494C4E"/>
                </a:solidFill>
              </a:rPr>
              <a:t>In a graph G, we say that 3 nodes form a triangle if each pair is connected by an edge. Given an undirected graph G = (V, E), and positive integers p, q, the triangle-rich subgraph problem (TRIRICH) asks if there exists a subgraph G’ with at most p vertices, having at least q </a:t>
            </a:r>
            <a:r>
              <a:rPr lang="en" sz="1400">
                <a:solidFill>
                  <a:srgbClr val="494C4E"/>
                </a:solidFill>
              </a:rPr>
              <a:t>triangles</a:t>
            </a:r>
            <a:r>
              <a:rPr lang="en" sz="1400">
                <a:solidFill>
                  <a:srgbClr val="494C4E"/>
                </a:solidFill>
              </a:rPr>
              <a:t> in it. Show that TRIRICH is NP-complete.</a:t>
            </a:r>
            <a:endParaRPr sz="1400">
              <a:solidFill>
                <a:srgbClr val="494C4E"/>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0"/>
          <p:cNvSpPr txBox="1"/>
          <p:nvPr>
            <p:ph idx="1" type="body"/>
          </p:nvPr>
        </p:nvSpPr>
        <p:spPr>
          <a:xfrm>
            <a:off x="311700" y="1077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494C4E"/>
                </a:solidFill>
              </a:rPr>
              <a:t>In a graph G, we say that 3 nodes form a triangle if each pair is connected by an edge. Given an undirected graph G = (V, E), and positive integers p, q, the triangle-rich subgraph problem (TRIRICH) asks if there exists a subgraph G’ with at most p vertices, having at least q triangles in it. Show that TRIRICH is NP-complete.</a:t>
            </a:r>
            <a:endParaRPr sz="1400">
              <a:solidFill>
                <a:srgbClr val="494C4E"/>
              </a:solidFill>
            </a:endParaRPr>
          </a:p>
          <a:p>
            <a:pPr indent="0" lvl="0" marL="0" rtl="0" algn="l">
              <a:spcBef>
                <a:spcPts val="0"/>
              </a:spcBef>
              <a:spcAft>
                <a:spcPts val="0"/>
              </a:spcAft>
              <a:buNone/>
            </a:pPr>
            <a:r>
              <a:t/>
            </a:r>
            <a:endParaRPr sz="1400">
              <a:solidFill>
                <a:schemeClr val="accent1"/>
              </a:solidFill>
            </a:endParaRPr>
          </a:p>
          <a:p>
            <a:pPr indent="-317500" lvl="0" marL="457200" rtl="0" algn="l">
              <a:spcBef>
                <a:spcPts val="0"/>
              </a:spcBef>
              <a:spcAft>
                <a:spcPts val="0"/>
              </a:spcAft>
              <a:buClr>
                <a:schemeClr val="accent1"/>
              </a:buClr>
              <a:buSzPts val="1400"/>
              <a:buAutoNum type="alphaLcParenR"/>
            </a:pPr>
            <a:r>
              <a:rPr lang="en" sz="1400">
                <a:solidFill>
                  <a:schemeClr val="accent1"/>
                </a:solidFill>
              </a:rPr>
              <a:t>TRIRICH is in NP: A subgraph G’ is a certificate. The certifier checks if it has at most p nodes. For each triplet of nodes, we can check if they form a triangle, and thus, count the total in (cubic) poly-time and check if it is at least q.</a:t>
            </a:r>
            <a:endParaRPr sz="1400">
              <a:solidFill>
                <a:schemeClr val="accent1"/>
              </a:solidFill>
            </a:endParaRPr>
          </a:p>
          <a:p>
            <a:pPr indent="0" lvl="0" marL="0" rtl="0" algn="l">
              <a:spcBef>
                <a:spcPts val="0"/>
              </a:spcBef>
              <a:spcAft>
                <a:spcPts val="0"/>
              </a:spcAft>
              <a:buNone/>
            </a:pPr>
            <a:r>
              <a:t/>
            </a:r>
            <a:endParaRPr sz="1400">
              <a:solidFill>
                <a:srgbClr val="494C4E"/>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1"/>
          <p:cNvSpPr txBox="1"/>
          <p:nvPr>
            <p:ph idx="1" type="body"/>
          </p:nvPr>
        </p:nvSpPr>
        <p:spPr>
          <a:xfrm>
            <a:off x="311700" y="5882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494C4E"/>
                </a:solidFill>
              </a:rPr>
              <a:t>In a graph G, we say that 3 nodes form a triangle if each pair is connected by an edge. Given an undirected graph G = (V, E), and positive integers p, q, the triangle-rich subgraph problem (TRIRICH) asks if there exists a subgraph G’ with at most p vertices, having at least q triangles in it. Show that TRIRICH is NP-complete.</a:t>
            </a:r>
            <a:endParaRPr sz="1400">
              <a:solidFill>
                <a:srgbClr val="494C4E"/>
              </a:solidFill>
            </a:endParaRPr>
          </a:p>
          <a:p>
            <a:pPr indent="0" lvl="0" marL="0" rtl="0" algn="l">
              <a:spcBef>
                <a:spcPts val="0"/>
              </a:spcBef>
              <a:spcAft>
                <a:spcPts val="0"/>
              </a:spcAft>
              <a:buNone/>
            </a:pPr>
            <a:r>
              <a:t/>
            </a:r>
            <a:endParaRPr sz="1400">
              <a:solidFill>
                <a:schemeClr val="accent1"/>
              </a:solidFill>
            </a:endParaRPr>
          </a:p>
          <a:p>
            <a:pPr indent="-317500" lvl="0" marL="457200" rtl="0" algn="l">
              <a:spcBef>
                <a:spcPts val="0"/>
              </a:spcBef>
              <a:spcAft>
                <a:spcPts val="0"/>
              </a:spcAft>
              <a:buClr>
                <a:schemeClr val="accent1"/>
              </a:buClr>
              <a:buSzPts val="1400"/>
              <a:buAutoNum type="alphaLcParenR" startAt="2"/>
            </a:pPr>
            <a:r>
              <a:rPr lang="en" sz="1400">
                <a:solidFill>
                  <a:schemeClr val="accent1"/>
                </a:solidFill>
              </a:rPr>
              <a:t>TRIRICH is NP-hard: Reduction from CLIQUE (~ If a graph G has a clique of size at least k)</a:t>
            </a:r>
            <a:endParaRPr sz="1400">
              <a:solidFill>
                <a:schemeClr val="accent1"/>
              </a:solidFill>
            </a:endParaRPr>
          </a:p>
          <a:p>
            <a:pPr indent="0" lvl="0" marL="457200" rtl="0" algn="l">
              <a:spcBef>
                <a:spcPts val="0"/>
              </a:spcBef>
              <a:spcAft>
                <a:spcPts val="0"/>
              </a:spcAft>
              <a:buNone/>
            </a:pPr>
            <a:r>
              <a:t/>
            </a:r>
            <a:endParaRPr sz="1400">
              <a:solidFill>
                <a:schemeClr val="accent1"/>
              </a:solidFill>
            </a:endParaRPr>
          </a:p>
          <a:p>
            <a:pPr indent="0" lvl="0" marL="457200" rtl="0" algn="l">
              <a:spcBef>
                <a:spcPts val="0"/>
              </a:spcBef>
              <a:spcAft>
                <a:spcPts val="0"/>
              </a:spcAft>
              <a:buNone/>
            </a:pPr>
            <a:r>
              <a:rPr lang="en" sz="1400">
                <a:solidFill>
                  <a:schemeClr val="accent1"/>
                </a:solidFill>
              </a:rPr>
              <a:t>Given the input G, k, simply create the TRIRICH instance (G, k, </a:t>
            </a:r>
            <a:r>
              <a:rPr baseline="30000" lang="en" sz="1400">
                <a:solidFill>
                  <a:schemeClr val="accent1"/>
                </a:solidFill>
              </a:rPr>
              <a:t>k</a:t>
            </a:r>
            <a:r>
              <a:rPr lang="en" sz="1400">
                <a:solidFill>
                  <a:schemeClr val="accent1"/>
                </a:solidFill>
              </a:rPr>
              <a:t>C</a:t>
            </a:r>
            <a:r>
              <a:rPr baseline="-25000" lang="en" sz="1400">
                <a:solidFill>
                  <a:schemeClr val="accent1"/>
                </a:solidFill>
              </a:rPr>
              <a:t>3</a:t>
            </a:r>
            <a:r>
              <a:rPr lang="en" sz="1400">
                <a:solidFill>
                  <a:schemeClr val="accent1"/>
                </a:solidFill>
              </a:rPr>
              <a:t>).</a:t>
            </a:r>
            <a:br>
              <a:rPr lang="en" sz="1400">
                <a:solidFill>
                  <a:schemeClr val="accent1"/>
                </a:solidFill>
              </a:rPr>
            </a:br>
            <a:r>
              <a:rPr lang="en" sz="1400">
                <a:solidFill>
                  <a:schemeClr val="accent1"/>
                </a:solidFill>
              </a:rPr>
              <a:t>If k = 1, return YES if G has a vertex, otherwise no</a:t>
            </a:r>
            <a:endParaRPr sz="1400">
              <a:solidFill>
                <a:schemeClr val="accent1"/>
              </a:solidFill>
            </a:endParaRPr>
          </a:p>
          <a:p>
            <a:pPr indent="0" lvl="0" marL="457200" rtl="0" algn="l">
              <a:spcBef>
                <a:spcPts val="0"/>
              </a:spcBef>
              <a:spcAft>
                <a:spcPts val="0"/>
              </a:spcAft>
              <a:buNone/>
            </a:pPr>
            <a:r>
              <a:rPr lang="en" sz="1400">
                <a:solidFill>
                  <a:schemeClr val="accent1"/>
                </a:solidFill>
              </a:rPr>
              <a:t>If k = 2, return YES if G has at least 1 edge, otherwise no</a:t>
            </a:r>
            <a:endParaRPr sz="1400">
              <a:solidFill>
                <a:schemeClr val="accent1"/>
              </a:solidFill>
            </a:endParaRPr>
          </a:p>
          <a:p>
            <a:pPr indent="0" lvl="0" marL="457200" rtl="0" algn="l">
              <a:spcBef>
                <a:spcPts val="0"/>
              </a:spcBef>
              <a:spcAft>
                <a:spcPts val="0"/>
              </a:spcAft>
              <a:buNone/>
            </a:pPr>
            <a:r>
              <a:rPr lang="en" sz="1400">
                <a:solidFill>
                  <a:schemeClr val="accent1"/>
                </a:solidFill>
              </a:rPr>
              <a:t>If k ≥ 3, return </a:t>
            </a:r>
            <a:r>
              <a:rPr lang="en" sz="1400">
                <a:solidFill>
                  <a:schemeClr val="accent1"/>
                </a:solidFill>
              </a:rPr>
              <a:t>TRIRICH(G, k, </a:t>
            </a:r>
            <a:r>
              <a:rPr baseline="30000" lang="en" sz="1400">
                <a:solidFill>
                  <a:schemeClr val="accent1"/>
                </a:solidFill>
              </a:rPr>
              <a:t>k</a:t>
            </a:r>
            <a:r>
              <a:rPr lang="en" sz="1400">
                <a:solidFill>
                  <a:schemeClr val="accent1"/>
                </a:solidFill>
              </a:rPr>
              <a:t>C</a:t>
            </a:r>
            <a:r>
              <a:rPr baseline="-25000" lang="en" sz="1400">
                <a:solidFill>
                  <a:schemeClr val="accent1"/>
                </a:solidFill>
              </a:rPr>
              <a:t>3</a:t>
            </a:r>
            <a:r>
              <a:rPr lang="en" sz="1400">
                <a:solidFill>
                  <a:schemeClr val="accent1"/>
                </a:solidFill>
              </a:rPr>
              <a:t>).</a:t>
            </a:r>
            <a:endParaRPr sz="1400">
              <a:solidFill>
                <a:schemeClr val="accent1"/>
              </a:solidFill>
            </a:endParaRPr>
          </a:p>
          <a:p>
            <a:pPr indent="0" lvl="0" marL="457200" rtl="0" algn="l">
              <a:spcBef>
                <a:spcPts val="0"/>
              </a:spcBef>
              <a:spcAft>
                <a:spcPts val="0"/>
              </a:spcAft>
              <a:buNone/>
            </a:pPr>
            <a:r>
              <a:t/>
            </a:r>
            <a:endParaRPr sz="1400">
              <a:solidFill>
                <a:schemeClr val="accent1"/>
              </a:solidFill>
            </a:endParaRPr>
          </a:p>
          <a:p>
            <a:pPr indent="0" lvl="0" marL="457200" rtl="0" algn="l">
              <a:spcBef>
                <a:spcPts val="0"/>
              </a:spcBef>
              <a:spcAft>
                <a:spcPts val="0"/>
              </a:spcAft>
              <a:buNone/>
            </a:pPr>
            <a:r>
              <a:rPr lang="en" sz="1400">
                <a:solidFill>
                  <a:schemeClr val="accent1"/>
                </a:solidFill>
              </a:rPr>
              <a:t>G has a clique of size ≥ k iff G has a subgraph of size at most k having at least </a:t>
            </a:r>
            <a:r>
              <a:rPr baseline="30000" lang="en" sz="1400">
                <a:solidFill>
                  <a:schemeClr val="accent1"/>
                </a:solidFill>
              </a:rPr>
              <a:t>k</a:t>
            </a:r>
            <a:r>
              <a:rPr lang="en" sz="1400">
                <a:solidFill>
                  <a:schemeClr val="accent1"/>
                </a:solidFill>
              </a:rPr>
              <a:t>C</a:t>
            </a:r>
            <a:r>
              <a:rPr baseline="-25000" lang="en" sz="1400">
                <a:solidFill>
                  <a:schemeClr val="accent1"/>
                </a:solidFill>
              </a:rPr>
              <a:t>3</a:t>
            </a:r>
            <a:r>
              <a:rPr lang="en" sz="1400">
                <a:solidFill>
                  <a:schemeClr val="accent1"/>
                </a:solidFill>
              </a:rPr>
              <a:t> triangles.</a:t>
            </a:r>
            <a:endParaRPr sz="1400">
              <a:solidFill>
                <a:schemeClr val="accent1"/>
              </a:solidFill>
            </a:endParaRPr>
          </a:p>
          <a:p>
            <a:pPr indent="0" lvl="0" marL="0" rtl="0" algn="l">
              <a:spcBef>
                <a:spcPts val="0"/>
              </a:spcBef>
              <a:spcAft>
                <a:spcPts val="0"/>
              </a:spcAft>
              <a:buNone/>
            </a:pPr>
            <a:r>
              <a:t/>
            </a:r>
            <a:endParaRPr sz="1400">
              <a:solidFill>
                <a:srgbClr val="494C4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8"/>
          <p:cNvPicPr preferRelativeResize="0"/>
          <p:nvPr/>
        </p:nvPicPr>
        <p:blipFill>
          <a:blip r:embed="rId3">
            <a:alphaModFix/>
          </a:blip>
          <a:stretch>
            <a:fillRect/>
          </a:stretch>
        </p:blipFill>
        <p:spPr>
          <a:xfrm>
            <a:off x="152400" y="488525"/>
            <a:ext cx="8839202" cy="699058"/>
          </a:xfrm>
          <a:prstGeom prst="rect">
            <a:avLst/>
          </a:prstGeom>
          <a:noFill/>
          <a:ln>
            <a:noFill/>
          </a:ln>
        </p:spPr>
      </p:pic>
      <p:grpSp>
        <p:nvGrpSpPr>
          <p:cNvPr id="163" name="Google Shape;163;p18"/>
          <p:cNvGrpSpPr/>
          <p:nvPr/>
        </p:nvGrpSpPr>
        <p:grpSpPr>
          <a:xfrm>
            <a:off x="1333800" y="2342413"/>
            <a:ext cx="1846488" cy="1636300"/>
            <a:chOff x="1310475" y="2363188"/>
            <a:chExt cx="1846488" cy="1636300"/>
          </a:xfrm>
        </p:grpSpPr>
        <p:sp>
          <p:nvSpPr>
            <p:cNvPr id="164" name="Google Shape;164;p18"/>
            <p:cNvSpPr/>
            <p:nvPr/>
          </p:nvSpPr>
          <p:spPr>
            <a:xfrm>
              <a:off x="1938900" y="25388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2928600" y="260755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2787950" y="34357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2007325" y="38785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1310475" y="31548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18"/>
            <p:cNvCxnSpPr>
              <a:stCxn id="168" idx="7"/>
              <a:endCxn id="164" idx="3"/>
            </p:cNvCxnSpPr>
            <p:nvPr/>
          </p:nvCxnSpPr>
          <p:spPr>
            <a:xfrm flipH="1" rot="10800000">
              <a:off x="1402403" y="2630947"/>
              <a:ext cx="552300" cy="5397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18"/>
            <p:cNvCxnSpPr>
              <a:stCxn id="165" idx="2"/>
              <a:endCxn id="164" idx="6"/>
            </p:cNvCxnSpPr>
            <p:nvPr/>
          </p:nvCxnSpPr>
          <p:spPr>
            <a:xfrm rot="10800000">
              <a:off x="2046600" y="2592700"/>
              <a:ext cx="882000" cy="687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18"/>
            <p:cNvCxnSpPr>
              <a:stCxn id="167" idx="7"/>
              <a:endCxn id="166" idx="3"/>
            </p:cNvCxnSpPr>
            <p:nvPr/>
          </p:nvCxnSpPr>
          <p:spPr>
            <a:xfrm flipH="1" rot="10800000">
              <a:off x="2099253" y="3527747"/>
              <a:ext cx="704400" cy="3666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18"/>
            <p:cNvCxnSpPr>
              <a:stCxn id="166" idx="0"/>
              <a:endCxn id="165" idx="4"/>
            </p:cNvCxnSpPr>
            <p:nvPr/>
          </p:nvCxnSpPr>
          <p:spPr>
            <a:xfrm flipH="1" rot="10800000">
              <a:off x="2841800" y="2715175"/>
              <a:ext cx="140700" cy="7206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18"/>
            <p:cNvCxnSpPr>
              <a:stCxn id="167" idx="7"/>
              <a:endCxn id="165" idx="3"/>
            </p:cNvCxnSpPr>
            <p:nvPr/>
          </p:nvCxnSpPr>
          <p:spPr>
            <a:xfrm flipH="1" rot="10800000">
              <a:off x="2099253" y="2699447"/>
              <a:ext cx="845100" cy="119490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18"/>
            <p:cNvSpPr txBox="1"/>
            <p:nvPr/>
          </p:nvSpPr>
          <p:spPr>
            <a:xfrm>
              <a:off x="1441850" y="266140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3</a:t>
              </a:r>
              <a:endParaRPr sz="1200">
                <a:latin typeface="Comfortaa"/>
                <a:ea typeface="Comfortaa"/>
                <a:cs typeface="Comfortaa"/>
                <a:sym typeface="Comfortaa"/>
              </a:endParaRPr>
            </a:p>
          </p:txBody>
        </p:sp>
        <p:sp>
          <p:nvSpPr>
            <p:cNvPr id="175" name="Google Shape;175;p18"/>
            <p:cNvSpPr txBox="1"/>
            <p:nvPr/>
          </p:nvSpPr>
          <p:spPr>
            <a:xfrm>
              <a:off x="2425113" y="2363188"/>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1</a:t>
              </a:r>
              <a:endParaRPr sz="1200">
                <a:latin typeface="Comfortaa"/>
                <a:ea typeface="Comfortaa"/>
                <a:cs typeface="Comfortaa"/>
                <a:sym typeface="Comfortaa"/>
              </a:endParaRPr>
            </a:p>
          </p:txBody>
        </p:sp>
        <p:sp>
          <p:nvSpPr>
            <p:cNvPr id="176" name="Google Shape;176;p18"/>
            <p:cNvSpPr txBox="1"/>
            <p:nvPr/>
          </p:nvSpPr>
          <p:spPr>
            <a:xfrm>
              <a:off x="2855763" y="2931238"/>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6</a:t>
              </a:r>
              <a:endParaRPr sz="1200">
                <a:latin typeface="Comfortaa"/>
                <a:ea typeface="Comfortaa"/>
                <a:cs typeface="Comfortaa"/>
                <a:sym typeface="Comfortaa"/>
              </a:endParaRPr>
            </a:p>
          </p:txBody>
        </p:sp>
        <p:sp>
          <p:nvSpPr>
            <p:cNvPr id="177" name="Google Shape;177;p18"/>
            <p:cNvSpPr txBox="1"/>
            <p:nvPr/>
          </p:nvSpPr>
          <p:spPr>
            <a:xfrm>
              <a:off x="2392113" y="3630188"/>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2</a:t>
              </a:r>
              <a:endParaRPr sz="1200">
                <a:latin typeface="Comfortaa"/>
                <a:ea typeface="Comfortaa"/>
                <a:cs typeface="Comfortaa"/>
                <a:sym typeface="Comfortaa"/>
              </a:endParaRPr>
            </a:p>
          </p:txBody>
        </p:sp>
        <p:sp>
          <p:nvSpPr>
            <p:cNvPr id="178" name="Google Shape;178;p18"/>
            <p:cNvSpPr txBox="1"/>
            <p:nvPr/>
          </p:nvSpPr>
          <p:spPr>
            <a:xfrm>
              <a:off x="2092175" y="335895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1</a:t>
              </a:r>
              <a:endParaRPr sz="1200">
                <a:latin typeface="Comfortaa"/>
                <a:ea typeface="Comfortaa"/>
                <a:cs typeface="Comfortaa"/>
                <a:sym typeface="Comfortaa"/>
              </a:endParaRPr>
            </a:p>
          </p:txBody>
        </p:sp>
      </p:grpSp>
      <p:sp>
        <p:nvSpPr>
          <p:cNvPr id="179" name="Google Shape;179;p18"/>
          <p:cNvSpPr/>
          <p:nvPr/>
        </p:nvSpPr>
        <p:spPr>
          <a:xfrm>
            <a:off x="4277175" y="251810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5266875" y="25867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5126225" y="341500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4345600" y="385780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3648750" y="313410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18"/>
          <p:cNvCxnSpPr>
            <a:stCxn id="183" idx="7"/>
            <a:endCxn id="179" idx="3"/>
          </p:cNvCxnSpPr>
          <p:nvPr/>
        </p:nvCxnSpPr>
        <p:spPr>
          <a:xfrm flipH="1" rot="10800000">
            <a:off x="3740678" y="2610172"/>
            <a:ext cx="552300" cy="5397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18"/>
          <p:cNvCxnSpPr>
            <a:stCxn id="182" idx="7"/>
            <a:endCxn id="181" idx="3"/>
          </p:cNvCxnSpPr>
          <p:nvPr/>
        </p:nvCxnSpPr>
        <p:spPr>
          <a:xfrm flipH="1" rot="10800000">
            <a:off x="4437528" y="3506972"/>
            <a:ext cx="704400" cy="3666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18"/>
          <p:cNvCxnSpPr>
            <a:stCxn id="181" idx="0"/>
            <a:endCxn id="180" idx="4"/>
          </p:cNvCxnSpPr>
          <p:nvPr/>
        </p:nvCxnSpPr>
        <p:spPr>
          <a:xfrm flipH="1" rot="10800000">
            <a:off x="5180075" y="2694400"/>
            <a:ext cx="140700" cy="720600"/>
          </a:xfrm>
          <a:prstGeom prst="straightConnector1">
            <a:avLst/>
          </a:prstGeom>
          <a:noFill/>
          <a:ln cap="flat" cmpd="sng" w="9525">
            <a:solidFill>
              <a:schemeClr val="dk2"/>
            </a:solidFill>
            <a:prstDash val="solid"/>
            <a:round/>
            <a:headEnd len="med" w="med" type="none"/>
            <a:tailEnd len="med" w="med" type="none"/>
          </a:ln>
        </p:spPr>
      </p:cxnSp>
      <p:sp>
        <p:nvSpPr>
          <p:cNvPr id="187" name="Google Shape;187;p18"/>
          <p:cNvSpPr txBox="1"/>
          <p:nvPr/>
        </p:nvSpPr>
        <p:spPr>
          <a:xfrm>
            <a:off x="3780125" y="2640625"/>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3</a:t>
            </a:r>
            <a:endParaRPr sz="1200">
              <a:latin typeface="Comfortaa"/>
              <a:ea typeface="Comfortaa"/>
              <a:cs typeface="Comfortaa"/>
              <a:sym typeface="Comfortaa"/>
            </a:endParaRPr>
          </a:p>
        </p:txBody>
      </p:sp>
      <p:sp>
        <p:nvSpPr>
          <p:cNvPr id="188" name="Google Shape;188;p18"/>
          <p:cNvSpPr txBox="1"/>
          <p:nvPr/>
        </p:nvSpPr>
        <p:spPr>
          <a:xfrm>
            <a:off x="5194038" y="291046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6</a:t>
            </a:r>
            <a:endParaRPr sz="1200">
              <a:latin typeface="Comfortaa"/>
              <a:ea typeface="Comfortaa"/>
              <a:cs typeface="Comfortaa"/>
              <a:sym typeface="Comfortaa"/>
            </a:endParaRPr>
          </a:p>
        </p:txBody>
      </p:sp>
      <p:sp>
        <p:nvSpPr>
          <p:cNvPr id="189" name="Google Shape;189;p18"/>
          <p:cNvSpPr txBox="1"/>
          <p:nvPr/>
        </p:nvSpPr>
        <p:spPr>
          <a:xfrm>
            <a:off x="4730388" y="360941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2</a:t>
            </a:r>
            <a:endParaRPr sz="1200">
              <a:latin typeface="Comfortaa"/>
              <a:ea typeface="Comfortaa"/>
              <a:cs typeface="Comfortaa"/>
              <a:sym typeface="Comfortaa"/>
            </a:endParaRPr>
          </a:p>
        </p:txBody>
      </p:sp>
      <p:sp>
        <p:nvSpPr>
          <p:cNvPr id="190" name="Google Shape;190;p18"/>
          <p:cNvSpPr/>
          <p:nvPr/>
        </p:nvSpPr>
        <p:spPr>
          <a:xfrm>
            <a:off x="6592125" y="251810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7581825" y="258677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7441175" y="341500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6660550" y="385780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5963700" y="3134100"/>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18"/>
          <p:cNvCxnSpPr>
            <a:stCxn id="194" idx="7"/>
            <a:endCxn id="190" idx="3"/>
          </p:cNvCxnSpPr>
          <p:nvPr/>
        </p:nvCxnSpPr>
        <p:spPr>
          <a:xfrm flipH="1" rot="10800000">
            <a:off x="6055628" y="2610172"/>
            <a:ext cx="552300" cy="5397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18"/>
          <p:cNvCxnSpPr>
            <a:stCxn id="191" idx="2"/>
            <a:endCxn id="190" idx="6"/>
          </p:cNvCxnSpPr>
          <p:nvPr/>
        </p:nvCxnSpPr>
        <p:spPr>
          <a:xfrm rot="10800000">
            <a:off x="6699825" y="2571925"/>
            <a:ext cx="882000" cy="687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18"/>
          <p:cNvCxnSpPr>
            <a:stCxn id="193" idx="7"/>
            <a:endCxn id="192" idx="3"/>
          </p:cNvCxnSpPr>
          <p:nvPr/>
        </p:nvCxnSpPr>
        <p:spPr>
          <a:xfrm flipH="1" rot="10800000">
            <a:off x="6752478" y="3506972"/>
            <a:ext cx="704400" cy="3666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18"/>
          <p:cNvCxnSpPr>
            <a:stCxn id="192" idx="0"/>
            <a:endCxn id="191" idx="4"/>
          </p:cNvCxnSpPr>
          <p:nvPr/>
        </p:nvCxnSpPr>
        <p:spPr>
          <a:xfrm flipH="1" rot="10800000">
            <a:off x="7495025" y="2694400"/>
            <a:ext cx="140700" cy="720600"/>
          </a:xfrm>
          <a:prstGeom prst="straightConnector1">
            <a:avLst/>
          </a:prstGeom>
          <a:noFill/>
          <a:ln cap="flat" cmpd="sng" w="9525">
            <a:solidFill>
              <a:schemeClr val="dk2"/>
            </a:solidFill>
            <a:prstDash val="solid"/>
            <a:round/>
            <a:headEnd len="med" w="med" type="none"/>
            <a:tailEnd len="med" w="med" type="none"/>
          </a:ln>
        </p:spPr>
      </p:cxnSp>
      <p:sp>
        <p:nvSpPr>
          <p:cNvPr id="199" name="Google Shape;199;p18"/>
          <p:cNvSpPr txBox="1"/>
          <p:nvPr/>
        </p:nvSpPr>
        <p:spPr>
          <a:xfrm>
            <a:off x="6095075" y="2640625"/>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3</a:t>
            </a:r>
            <a:endParaRPr sz="1200">
              <a:latin typeface="Comfortaa"/>
              <a:ea typeface="Comfortaa"/>
              <a:cs typeface="Comfortaa"/>
              <a:sym typeface="Comfortaa"/>
            </a:endParaRPr>
          </a:p>
        </p:txBody>
      </p:sp>
      <p:sp>
        <p:nvSpPr>
          <p:cNvPr id="200" name="Google Shape;200;p18"/>
          <p:cNvSpPr txBox="1"/>
          <p:nvPr/>
        </p:nvSpPr>
        <p:spPr>
          <a:xfrm>
            <a:off x="7078338" y="234241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1</a:t>
            </a:r>
            <a:endParaRPr sz="1200">
              <a:latin typeface="Comfortaa"/>
              <a:ea typeface="Comfortaa"/>
              <a:cs typeface="Comfortaa"/>
              <a:sym typeface="Comfortaa"/>
            </a:endParaRPr>
          </a:p>
        </p:txBody>
      </p:sp>
      <p:sp>
        <p:nvSpPr>
          <p:cNvPr id="201" name="Google Shape;201;p18"/>
          <p:cNvSpPr txBox="1"/>
          <p:nvPr/>
        </p:nvSpPr>
        <p:spPr>
          <a:xfrm>
            <a:off x="7508988" y="291046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6</a:t>
            </a:r>
            <a:endParaRPr sz="1200">
              <a:latin typeface="Comfortaa"/>
              <a:ea typeface="Comfortaa"/>
              <a:cs typeface="Comfortaa"/>
              <a:sym typeface="Comfortaa"/>
            </a:endParaRPr>
          </a:p>
        </p:txBody>
      </p:sp>
      <p:sp>
        <p:nvSpPr>
          <p:cNvPr id="202" name="Google Shape;202;p18"/>
          <p:cNvSpPr txBox="1"/>
          <p:nvPr/>
        </p:nvSpPr>
        <p:spPr>
          <a:xfrm>
            <a:off x="7045338" y="3609413"/>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2</a:t>
            </a:r>
            <a:endParaRPr sz="1200">
              <a:latin typeface="Comfortaa"/>
              <a:ea typeface="Comfortaa"/>
              <a:cs typeface="Comfortaa"/>
              <a:sym typeface="Comfortaa"/>
            </a:endParaRPr>
          </a:p>
        </p:txBody>
      </p:sp>
      <p:sp>
        <p:nvSpPr>
          <p:cNvPr id="203" name="Google Shape;203;p18"/>
          <p:cNvSpPr txBox="1"/>
          <p:nvPr/>
        </p:nvSpPr>
        <p:spPr>
          <a:xfrm>
            <a:off x="4243125" y="1875175"/>
            <a:ext cx="70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741B47"/>
                </a:solidFill>
                <a:latin typeface="Comfortaa"/>
                <a:ea typeface="Comfortaa"/>
                <a:cs typeface="Comfortaa"/>
                <a:sym typeface="Comfortaa"/>
              </a:rPr>
              <a:t>S(G)</a:t>
            </a:r>
            <a:endParaRPr b="1" sz="1200">
              <a:solidFill>
                <a:srgbClr val="741B47"/>
              </a:solidFill>
              <a:latin typeface="Comfortaa"/>
              <a:ea typeface="Comfortaa"/>
              <a:cs typeface="Comfortaa"/>
              <a:sym typeface="Comfortaa"/>
            </a:endParaRPr>
          </a:p>
        </p:txBody>
      </p:sp>
      <p:sp>
        <p:nvSpPr>
          <p:cNvPr id="204" name="Google Shape;204;p18"/>
          <p:cNvSpPr txBox="1"/>
          <p:nvPr/>
        </p:nvSpPr>
        <p:spPr>
          <a:xfrm>
            <a:off x="6534750" y="1875175"/>
            <a:ext cx="70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741B47"/>
                </a:solidFill>
                <a:latin typeface="Comfortaa"/>
                <a:ea typeface="Comfortaa"/>
                <a:cs typeface="Comfortaa"/>
                <a:sym typeface="Comfortaa"/>
              </a:rPr>
              <a:t>T(G)</a:t>
            </a:r>
            <a:endParaRPr b="1" sz="1200">
              <a:solidFill>
                <a:srgbClr val="741B47"/>
              </a:solidFill>
              <a:latin typeface="Comfortaa"/>
              <a:ea typeface="Comfortaa"/>
              <a:cs typeface="Comfortaa"/>
              <a:sym typeface="Comfortaa"/>
            </a:endParaRPr>
          </a:p>
        </p:txBody>
      </p:sp>
      <p:sp>
        <p:nvSpPr>
          <p:cNvPr id="205" name="Google Shape;205;p18"/>
          <p:cNvSpPr txBox="1"/>
          <p:nvPr/>
        </p:nvSpPr>
        <p:spPr>
          <a:xfrm>
            <a:off x="1904850" y="1875175"/>
            <a:ext cx="70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741B47"/>
                </a:solidFill>
                <a:latin typeface="Comfortaa"/>
                <a:ea typeface="Comfortaa"/>
                <a:cs typeface="Comfortaa"/>
                <a:sym typeface="Comfortaa"/>
              </a:rPr>
              <a:t>G</a:t>
            </a:r>
            <a:endParaRPr b="1" sz="1200">
              <a:solidFill>
                <a:srgbClr val="741B47"/>
              </a:solidFill>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19"/>
          <p:cNvPicPr preferRelativeResize="0"/>
          <p:nvPr/>
        </p:nvPicPr>
        <p:blipFill>
          <a:blip r:embed="rId3">
            <a:alphaModFix/>
          </a:blip>
          <a:stretch>
            <a:fillRect/>
          </a:stretch>
        </p:blipFill>
        <p:spPr>
          <a:xfrm>
            <a:off x="1495425" y="1397275"/>
            <a:ext cx="6153150" cy="84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0"/>
          <p:cNvPicPr preferRelativeResize="0"/>
          <p:nvPr/>
        </p:nvPicPr>
        <p:blipFill>
          <a:blip r:embed="rId3">
            <a:alphaModFix/>
          </a:blip>
          <a:stretch>
            <a:fillRect/>
          </a:stretch>
        </p:blipFill>
        <p:spPr>
          <a:xfrm>
            <a:off x="1495425" y="1397275"/>
            <a:ext cx="6153150" cy="847725"/>
          </a:xfrm>
          <a:prstGeom prst="rect">
            <a:avLst/>
          </a:prstGeom>
          <a:noFill/>
          <a:ln>
            <a:noFill/>
          </a:ln>
        </p:spPr>
      </p:pic>
      <p:sp>
        <p:nvSpPr>
          <p:cNvPr id="216" name="Google Shape;216;p20"/>
          <p:cNvSpPr txBox="1"/>
          <p:nvPr/>
        </p:nvSpPr>
        <p:spPr>
          <a:xfrm>
            <a:off x="2252400" y="2376488"/>
            <a:ext cx="4639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Consider Kruskal’s algorithm: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Sort the edges from largest to smallest weight,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Consider them one at a time in order, and if the edge doesn’t introduce a cycle, add it to the tree. </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nvSpPr>
        <p:spPr>
          <a:xfrm>
            <a:off x="2056500" y="3534350"/>
            <a:ext cx="498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(u, v) is not added to the maximum spanning tree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So it </a:t>
            </a:r>
            <a:r>
              <a:rPr lang="en">
                <a:latin typeface="Montserrat"/>
                <a:ea typeface="Montserrat"/>
                <a:cs typeface="Montserrat"/>
                <a:sym typeface="Montserrat"/>
              </a:rPr>
              <a:t>must introduce a cycle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2" name="Google Shape;222;p21"/>
          <p:cNvSpPr/>
          <p:nvPr/>
        </p:nvSpPr>
        <p:spPr>
          <a:xfrm>
            <a:off x="4331175" y="237232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p:nvPr/>
        </p:nvSpPr>
        <p:spPr>
          <a:xfrm>
            <a:off x="3702750" y="2988325"/>
            <a:ext cx="107700" cy="107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21"/>
          <p:cNvCxnSpPr>
            <a:stCxn id="223" idx="7"/>
            <a:endCxn id="222" idx="3"/>
          </p:cNvCxnSpPr>
          <p:nvPr/>
        </p:nvCxnSpPr>
        <p:spPr>
          <a:xfrm flipH="1" rot="10800000">
            <a:off x="3794678" y="2464397"/>
            <a:ext cx="552300" cy="539700"/>
          </a:xfrm>
          <a:prstGeom prst="straightConnector1">
            <a:avLst/>
          </a:prstGeom>
          <a:noFill/>
          <a:ln cap="flat" cmpd="sng" w="9525">
            <a:solidFill>
              <a:schemeClr val="dk2"/>
            </a:solidFill>
            <a:prstDash val="solid"/>
            <a:round/>
            <a:headEnd len="med" w="med" type="none"/>
            <a:tailEnd len="med" w="med" type="none"/>
          </a:ln>
        </p:spPr>
      </p:cxnSp>
      <p:sp>
        <p:nvSpPr>
          <p:cNvPr id="225" name="Google Shape;225;p21"/>
          <p:cNvSpPr txBox="1"/>
          <p:nvPr/>
        </p:nvSpPr>
        <p:spPr>
          <a:xfrm>
            <a:off x="3834125" y="249485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3</a:t>
            </a:r>
            <a:endParaRPr sz="1200">
              <a:latin typeface="Comfortaa"/>
              <a:ea typeface="Comfortaa"/>
              <a:cs typeface="Comfortaa"/>
              <a:sym typeface="Comfortaa"/>
            </a:endParaRPr>
          </a:p>
        </p:txBody>
      </p:sp>
      <p:sp>
        <p:nvSpPr>
          <p:cNvPr id="226" name="Google Shape;226;p21"/>
          <p:cNvSpPr txBox="1"/>
          <p:nvPr/>
        </p:nvSpPr>
        <p:spPr>
          <a:xfrm>
            <a:off x="3352550" y="292235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u</a:t>
            </a:r>
            <a:endParaRPr sz="1200">
              <a:latin typeface="Comfortaa"/>
              <a:ea typeface="Comfortaa"/>
              <a:cs typeface="Comfortaa"/>
              <a:sym typeface="Comfortaa"/>
            </a:endParaRPr>
          </a:p>
        </p:txBody>
      </p:sp>
      <p:sp>
        <p:nvSpPr>
          <p:cNvPr id="227" name="Google Shape;227;p21"/>
          <p:cNvSpPr txBox="1"/>
          <p:nvPr/>
        </p:nvSpPr>
        <p:spPr>
          <a:xfrm>
            <a:off x="4331175" y="2095100"/>
            <a:ext cx="3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mfortaa"/>
                <a:ea typeface="Comfortaa"/>
                <a:cs typeface="Comfortaa"/>
                <a:sym typeface="Comfortaa"/>
              </a:rPr>
              <a:t>v</a:t>
            </a:r>
            <a:endParaRPr sz="1200">
              <a:latin typeface="Comfortaa"/>
              <a:ea typeface="Comfortaa"/>
              <a:cs typeface="Comfortaa"/>
              <a:sym typeface="Comfortaa"/>
            </a:endParaRPr>
          </a:p>
        </p:txBody>
      </p:sp>
      <p:sp>
        <p:nvSpPr>
          <p:cNvPr id="228" name="Google Shape;228;p21"/>
          <p:cNvSpPr txBox="1"/>
          <p:nvPr/>
        </p:nvSpPr>
        <p:spPr>
          <a:xfrm>
            <a:off x="2823513" y="2125550"/>
            <a:ext cx="7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741B47"/>
                </a:solidFill>
                <a:latin typeface="Comfortaa"/>
                <a:ea typeface="Comfortaa"/>
                <a:cs typeface="Comfortaa"/>
                <a:sym typeface="Comfortaa"/>
              </a:rPr>
              <a:t>max(u)</a:t>
            </a:r>
            <a:endParaRPr b="1" sz="1200">
              <a:solidFill>
                <a:srgbClr val="741B47"/>
              </a:solidFill>
              <a:latin typeface="Comfortaa"/>
              <a:ea typeface="Comfortaa"/>
              <a:cs typeface="Comfortaa"/>
              <a:sym typeface="Comfortaa"/>
            </a:endParaRPr>
          </a:p>
        </p:txBody>
      </p:sp>
      <p:cxnSp>
        <p:nvCxnSpPr>
          <p:cNvPr id="229" name="Google Shape;229;p21"/>
          <p:cNvCxnSpPr>
            <a:stCxn id="228" idx="2"/>
            <a:endCxn id="225" idx="1"/>
          </p:cNvCxnSpPr>
          <p:nvPr/>
        </p:nvCxnSpPr>
        <p:spPr>
          <a:xfrm flipH="1" rot="-5400000">
            <a:off x="3412563" y="2258000"/>
            <a:ext cx="184800" cy="658500"/>
          </a:xfrm>
          <a:prstGeom prst="curvedConnector2">
            <a:avLst/>
          </a:prstGeom>
          <a:noFill/>
          <a:ln cap="flat" cmpd="sng" w="19050">
            <a:solidFill>
              <a:srgbClr val="741B47"/>
            </a:solidFill>
            <a:prstDash val="solid"/>
            <a:round/>
            <a:headEnd len="med" w="med" type="none"/>
            <a:tailEnd len="med" w="med" type="triangle"/>
          </a:ln>
        </p:spPr>
      </p:cxnSp>
      <p:sp>
        <p:nvSpPr>
          <p:cNvPr id="230" name="Google Shape;230;p21"/>
          <p:cNvSpPr txBox="1"/>
          <p:nvPr/>
        </p:nvSpPr>
        <p:spPr>
          <a:xfrm>
            <a:off x="3354300" y="661775"/>
            <a:ext cx="24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Proof by Contradiction</a:t>
            </a:r>
            <a:endParaRPr b="1">
              <a:latin typeface="Montserrat"/>
              <a:ea typeface="Montserrat"/>
              <a:cs typeface="Montserrat"/>
              <a:sym typeface="Montserrat"/>
            </a:endParaRPr>
          </a:p>
        </p:txBody>
      </p:sp>
      <p:sp>
        <p:nvSpPr>
          <p:cNvPr id="231" name="Google Shape;231;p21"/>
          <p:cNvSpPr txBox="1"/>
          <p:nvPr/>
        </p:nvSpPr>
        <p:spPr>
          <a:xfrm>
            <a:off x="2056500" y="1473625"/>
            <a:ext cx="5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There is an edge (u, v) which is in S(G) and not in T(G)</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