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57" r:id="rId5"/>
    <p:sldId id="258" r:id="rId6"/>
    <p:sldId id="264" r:id="rId7"/>
    <p:sldId id="280" r:id="rId8"/>
    <p:sldId id="289" r:id="rId9"/>
    <p:sldId id="275" r:id="rId10"/>
    <p:sldId id="265" r:id="rId11"/>
    <p:sldId id="261" r:id="rId12"/>
    <p:sldId id="282" r:id="rId13"/>
    <p:sldId id="266" r:id="rId14"/>
    <p:sldId id="281" r:id="rId15"/>
    <p:sldId id="263" r:id="rId16"/>
    <p:sldId id="283" r:id="rId17"/>
    <p:sldId id="284" r:id="rId18"/>
    <p:sldId id="285" r:id="rId19"/>
    <p:sldId id="286" r:id="rId20"/>
    <p:sldId id="287" r:id="rId21"/>
    <p:sldId id="288" r:id="rId22"/>
    <p:sldId id="279" r:id="rId23"/>
    <p:sldId id="273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8AA"/>
    <a:srgbClr val="B1C38C"/>
    <a:srgbClr val="A2B37E"/>
    <a:srgbClr val="A2B06C"/>
    <a:srgbClr val="758D55"/>
    <a:srgbClr val="556740"/>
    <a:srgbClr val="AFBB79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227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0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image" Target="../media/image1.png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7210" y="2095500"/>
            <a:ext cx="3939540" cy="485076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903980" y="913765"/>
            <a:ext cx="4382770" cy="4210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 rot="16200000">
            <a:off x="5393690" y="-59055"/>
            <a:ext cx="1403350" cy="5838190"/>
          </a:xfrm>
        </p:spPr>
        <p:txBody>
          <a:bodyPr vert="eaVert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逐浪马列大楷体" panose="03000509000000000000" charset="-122"/>
                <a:cs typeface="Times New Roman" panose="02020603050405020304" charset="0"/>
              </a:rPr>
              <a:t>Project Presentatio</a:t>
            </a:r>
            <a:r>
              <a:rPr lang="en-US" altLang="zh-CN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逐浪马列大楷体" panose="03000509000000000000" charset="-122"/>
                <a:ea typeface="逐浪马列大楷体" panose="03000509000000000000" charset="-122"/>
              </a:rPr>
              <a:t>n</a:t>
            </a:r>
            <a:endParaRPr lang="en-US" altLang="zh-CN" sz="7200" dirty="0">
              <a:solidFill>
                <a:schemeClr val="tx1">
                  <a:lumMod val="85000"/>
                  <a:lumOff val="15000"/>
                </a:schemeClr>
              </a:solidFill>
              <a:latin typeface="逐浪马列大楷体" panose="03000509000000000000" charset="-122"/>
              <a:ea typeface="逐浪马列大楷体" panose="03000509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5015" y="5550535"/>
            <a:ext cx="34359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By Fairy Group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2549525" y="252793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272224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115" y="246126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3933190" y="3148965"/>
            <a:ext cx="84836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781550" y="2788285"/>
            <a:ext cx="70916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000" b="1" spc="-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 Challenges</a:t>
            </a:r>
            <a:endParaRPr lang="en-US" altLang="zh-CN" sz="4000">
              <a:latin typeface="Times New Roman" panose="02020603050405020304" charset="0"/>
              <a:ea typeface="逐浪粗宋简体" panose="02010601030101010101" charset="-122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94305" y="2821940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+mj-ea"/>
                <a:ea typeface="+mj-ea"/>
              </a:rPr>
              <a:t>04</a:t>
            </a:r>
            <a:endParaRPr lang="zh-CN" altLang="en-US" sz="4800"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997950" y="3237865"/>
            <a:ext cx="319024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1295" y="-94615"/>
            <a:ext cx="1847850" cy="22758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84755" y="1038860"/>
            <a:ext cx="8903335" cy="3895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4000" spc="-1">
                <a:latin typeface="Times New Roman" panose="02020603050405020304" charset="0"/>
                <a:cs typeface="Times New Roman" panose="02020603050405020304" charset="0"/>
                <a:sym typeface="+mn-ea"/>
              </a:rPr>
              <a:t>1.Different Opinions</a:t>
            </a:r>
            <a:endParaRPr lang="en-US" sz="40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40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4000" spc="-1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Website Challenges</a:t>
            </a:r>
            <a:endParaRPr lang="en-US" sz="40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40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4000" spc="-1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Database Challenges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1295" y="-94615"/>
            <a:ext cx="1847850" cy="2275840"/>
          </a:xfrm>
          <a:prstGeom prst="rect">
            <a:avLst/>
          </a:prstGeom>
        </p:spPr>
      </p:pic>
      <p:sp>
        <p:nvSpPr>
          <p:cNvPr id="42" name="TextShape 2"/>
          <p:cNvSpPr txBox="1"/>
          <p:nvPr/>
        </p:nvSpPr>
        <p:spPr>
          <a:xfrm>
            <a:off x="3644075" y="2060025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431800" indent="-323850">
              <a:lnSpc>
                <a:spcPct val="15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4000" b="0" strike="noStrike" spc="-1">
                <a:latin typeface="Times New Roman" panose="02020603050405020304" charset="0"/>
                <a:cs typeface="Times New Roman" panose="02020603050405020304" charset="0"/>
              </a:rPr>
              <a:t>Different design ideas </a:t>
            </a:r>
            <a:endParaRPr lang="en-US" sz="40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3850">
              <a:lnSpc>
                <a:spcPct val="15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4000" b="0" strike="noStrike" spc="-1">
                <a:latin typeface="Times New Roman" panose="02020603050405020304" charset="0"/>
                <a:cs typeface="Times New Roman" panose="02020603050405020304" charset="0"/>
              </a:rPr>
              <a:t>Messy thinking</a:t>
            </a:r>
            <a:endParaRPr lang="en-US" sz="40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3850">
              <a:lnSpc>
                <a:spcPct val="15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4000" b="0" strike="noStrike" spc="-1">
                <a:latin typeface="Times New Roman" panose="02020603050405020304" charset="0"/>
                <a:cs typeface="Times New Roman" panose="02020603050405020304" charset="0"/>
              </a:rPr>
              <a:t>Useless ideas</a:t>
            </a:r>
            <a:endParaRPr lang="en-US" sz="4000" b="0" strike="noStrike" spc="-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TextShape 1"/>
          <p:cNvSpPr txBox="1"/>
          <p:nvPr/>
        </p:nvSpPr>
        <p:spPr>
          <a:xfrm>
            <a:off x="1380935" y="57025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/>
            <a:r>
              <a:rPr lang="en-US" sz="6000" b="0" strike="noStrike" spc="-1">
                <a:latin typeface="Times New Roman" panose="02020603050405020304" charset="0"/>
                <a:cs typeface="Times New Roman" panose="02020603050405020304" charset="0"/>
              </a:rPr>
              <a:t>Different Opinions</a:t>
            </a:r>
            <a:endParaRPr lang="en-US" sz="6000" b="0" strike="noStrike" spc="-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30480"/>
            <a:ext cx="1847850" cy="2275840"/>
          </a:xfrm>
          <a:prstGeom prst="rect">
            <a:avLst/>
          </a:prstGeom>
        </p:spPr>
      </p:pic>
      <p:sp>
        <p:nvSpPr>
          <p:cNvPr id="44" name="TextShape 2"/>
          <p:cNvSpPr txBox="1"/>
          <p:nvPr/>
        </p:nvSpPr>
        <p:spPr>
          <a:xfrm>
            <a:off x="2324100" y="1991995"/>
            <a:ext cx="6884035" cy="43980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0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4000" b="1" strike="noStrike" spc="-1">
                <a:latin typeface="Times New Roman" panose="02020603050405020304" charset="0"/>
                <a:cs typeface="Times New Roman" panose="02020603050405020304" charset="0"/>
              </a:rPr>
              <a:t>1. Code problem</a:t>
            </a:r>
            <a:endParaRPr lang="en-US" sz="32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900" b="0" strike="noStrike" spc="-1">
                <a:latin typeface="Times New Roman" panose="02020603050405020304" charset="0"/>
                <a:cs typeface="Times New Roman" panose="02020603050405020304" charset="0"/>
              </a:rPr>
              <a:t>css, php, html, etc.</a:t>
            </a:r>
            <a:endParaRPr lang="en-US" sz="24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4000" b="0" strike="noStrike" spc="-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2. Spend too much time</a:t>
            </a:r>
            <a:endParaRPr lang="en-US" sz="32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900" b="0" strike="noStrike" spc="-1">
                <a:latin typeface="Times New Roman" panose="02020603050405020304" charset="0"/>
                <a:cs typeface="Times New Roman" panose="02020603050405020304" charset="0"/>
              </a:rPr>
              <a:t>- On search</a:t>
            </a:r>
            <a:endParaRPr lang="en-US" sz="39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900" b="0" strike="noStrike" spc="-1">
                <a:latin typeface="Times New Roman" panose="02020603050405020304" charset="0"/>
                <a:cs typeface="Times New Roman" panose="02020603050405020304" charset="0"/>
              </a:rPr>
              <a:t>- Not ideal interface</a:t>
            </a:r>
            <a:endParaRPr lang="en-US" sz="39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900" b="0" strike="noStrike" spc="-1">
                <a:latin typeface="Times New Roman" panose="02020603050405020304" charset="0"/>
                <a:cs typeface="Times New Roman" panose="02020603050405020304" charset="0"/>
              </a:rPr>
              <a:t>- fix error code</a:t>
            </a:r>
            <a:endParaRPr lang="en-US" sz="39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3900" b="0" strike="noStrike" spc="-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" name="TextShape 1"/>
          <p:cNvSpPr txBox="1"/>
          <p:nvPr/>
        </p:nvSpPr>
        <p:spPr>
          <a:xfrm>
            <a:off x="1053910" y="695345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/>
            <a:r>
              <a:rPr lang="en-US" sz="6000" b="0" strike="noStrike" spc="-1">
                <a:latin typeface="Times New Roman" panose="02020603050405020304" charset="0"/>
                <a:cs typeface="Times New Roman" panose="02020603050405020304" charset="0"/>
              </a:rPr>
              <a:t>Website Challenge</a:t>
            </a:r>
            <a:endParaRPr lang="en-US" sz="6000" b="0" strike="noStrike" spc="-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30480"/>
            <a:ext cx="1847850" cy="2275840"/>
          </a:xfrm>
          <a:prstGeom prst="rect">
            <a:avLst/>
          </a:prstGeom>
        </p:spPr>
      </p:pic>
      <p:sp>
        <p:nvSpPr>
          <p:cNvPr id="45" name="TextShape 1"/>
          <p:cNvSpPr txBox="1"/>
          <p:nvPr/>
        </p:nvSpPr>
        <p:spPr>
          <a:xfrm>
            <a:off x="1730820" y="695345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/>
            <a:r>
              <a:rPr lang="en-US" sz="6000" b="0" strike="noStrike" spc="-1">
                <a:latin typeface="Times New Roman" panose="02020603050405020304" charset="0"/>
                <a:cs typeface="Times New Roman" panose="02020603050405020304" charset="0"/>
              </a:rPr>
              <a:t>Database Challenge</a:t>
            </a:r>
            <a:endParaRPr lang="en-US" sz="6000" b="0" strike="noStrike" spc="-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2354390" y="21902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431800" indent="-323850">
              <a:lnSpc>
                <a:spcPct val="15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4000" b="0" strike="noStrike" spc="-1">
                <a:latin typeface="Times New Roman" panose="02020603050405020304" charset="0"/>
                <a:cs typeface="Times New Roman" panose="02020603050405020304" charset="0"/>
              </a:rPr>
              <a:t>Incorrect use normalization </a:t>
            </a:r>
            <a:endParaRPr lang="en-US" sz="40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3850">
              <a:lnSpc>
                <a:spcPct val="15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4000" b="0" strike="noStrike" spc="-1">
                <a:latin typeface="Times New Roman" panose="02020603050405020304" charset="0"/>
                <a:cs typeface="Times New Roman" panose="02020603050405020304" charset="0"/>
              </a:rPr>
              <a:t>Not clearly relationship </a:t>
            </a:r>
            <a:endParaRPr lang="en-US" sz="40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3850">
              <a:lnSpc>
                <a:spcPct val="15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4000" b="0" strike="noStrike" spc="-1">
                <a:latin typeface="Times New Roman" panose="02020603050405020304" charset="0"/>
                <a:cs typeface="Times New Roman" panose="02020603050405020304" charset="0"/>
              </a:rPr>
              <a:t>Data types</a:t>
            </a:r>
            <a:endParaRPr lang="en-US" sz="4000" b="0" strike="noStrike" spc="-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2549525" y="252793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272224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115" y="246126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3933190" y="3148965"/>
            <a:ext cx="84836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781550" y="2788285"/>
            <a:ext cx="70916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6000" b="1" spc="-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Reflection</a:t>
            </a:r>
            <a:endParaRPr lang="en-US" altLang="zh-CN" sz="6000">
              <a:latin typeface="Times New Roman" panose="02020603050405020304" charset="0"/>
              <a:ea typeface="逐浪粗宋简体" panose="02010601030101010101" charset="-122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94305" y="2821940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+mj-ea"/>
                <a:ea typeface="+mj-ea"/>
              </a:rPr>
              <a:t>05</a:t>
            </a:r>
            <a:endParaRPr lang="zh-CN" altLang="en-US" sz="4800"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8225790" y="3256915"/>
            <a:ext cx="3962400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30480"/>
            <a:ext cx="1847850" cy="2275840"/>
          </a:xfrm>
          <a:prstGeom prst="rect">
            <a:avLst/>
          </a:prstGeom>
        </p:spPr>
      </p:pic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51940" y="314325"/>
            <a:ext cx="10433685" cy="622998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 Agile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has 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acceptance that </a:t>
            </a:r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requirements will  change</a:t>
            </a:r>
            <a:endParaRPr lang="en-US" altLang="zh-CN" sz="40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40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An adaptable development process short      iterations that deliver tangible functionality; </a:t>
            </a:r>
            <a:endParaRPr lang="en-US" altLang="zh-CN" sz="40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40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 Frequent, open communication between software developers and customers </a:t>
            </a:r>
            <a:endParaRPr lang="en-US" altLang="zh-CN" sz="40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40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4. A system design as simple as possible</a:t>
            </a:r>
            <a:endParaRPr lang="en-US" altLang="zh-CN" sz="40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" y="-69850"/>
            <a:ext cx="1847850" cy="227584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882140" y="289560"/>
            <a:ext cx="10515600" cy="1325563"/>
          </a:xfrm>
        </p:spPr>
        <p:txBody>
          <a:bodyPr/>
          <a:p>
            <a:r>
              <a:rPr lang="en-US" altLang="zh-CN" sz="6000" b="0" dirty="0" smtClean="0">
                <a:effectLst/>
                <a:latin typeface="Times New Roman" panose="02020603050405020304" charset="0"/>
                <a:cs typeface="Times New Roman" panose="02020603050405020304" charset="0"/>
              </a:rPr>
              <a:t>What we have done not good</a:t>
            </a:r>
            <a:endParaRPr lang="zh-CN" altLang="en-US" sz="6000" b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4000" dirty="0" smtClean="0">
                <a:latin typeface="Times New Roman" panose="02020603050405020304" charset="0"/>
                <a:cs typeface="Times New Roman" panose="02020603050405020304" charset="0"/>
              </a:rPr>
              <a:t>Bad time concept, we did not follow time plan well</a:t>
            </a:r>
            <a:endParaRPr lang="en-US" altLang="zh-CN" sz="4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4000" dirty="0" smtClean="0">
                <a:latin typeface="Times New Roman" panose="02020603050405020304" charset="0"/>
                <a:cs typeface="Times New Roman" panose="02020603050405020304" charset="0"/>
              </a:rPr>
              <a:t>We did not have  open communication between we and our customers</a:t>
            </a:r>
            <a:endParaRPr lang="en-US" altLang="zh-CN" sz="4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4000" dirty="0" smtClean="0">
                <a:latin typeface="Times New Roman" panose="02020603050405020304" charset="0"/>
                <a:cs typeface="Times New Roman" panose="02020603050405020304" charset="0"/>
              </a:rPr>
              <a:t>We did not have a system design as simple as possible</a:t>
            </a:r>
            <a:endParaRPr lang="en-US" altLang="zh-CN" sz="4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4000" dirty="0" smtClean="0">
                <a:latin typeface="Times New Roman" panose="02020603050405020304" charset="0"/>
                <a:cs typeface="Times New Roman" panose="02020603050405020304" charset="0"/>
              </a:rPr>
              <a:t>We did not cooperate with each other in an efficient method </a:t>
            </a:r>
            <a:endParaRPr lang="en-US" altLang="zh-CN" sz="4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40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" y="-69850"/>
            <a:ext cx="1847850" cy="227584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001520" y="321310"/>
            <a:ext cx="10515600" cy="1325563"/>
          </a:xfrm>
        </p:spPr>
        <p:txBody>
          <a:bodyPr/>
          <a:p>
            <a:r>
              <a:rPr lang="en-US" altLang="zh-CN" sz="6000" b="0" dirty="0" smtClean="0">
                <a:effectLst/>
                <a:latin typeface="Times New Roman" panose="02020603050405020304" charset="0"/>
                <a:cs typeface="Times New Roman" panose="02020603050405020304" charset="0"/>
              </a:rPr>
              <a:t>How we should improve</a:t>
            </a:r>
            <a:endParaRPr lang="en-US" altLang="zh-CN" sz="6000" b="0" dirty="0" smtClean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82065" y="2016125"/>
            <a:ext cx="10515600" cy="3728085"/>
          </a:xfrm>
        </p:spPr>
        <p:txBody>
          <a:bodyPr/>
          <a:p>
            <a:r>
              <a:rPr lang="en-US" altLang="zh-CN" sz="4000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altLang="zh-CN" sz="4000" dirty="0" smtClean="0">
                <a:latin typeface="Times New Roman" panose="02020603050405020304" charset="0"/>
                <a:cs typeface="Times New Roman" panose="02020603050405020304" charset="0"/>
              </a:rPr>
              <a:t>ork on our task on time</a:t>
            </a:r>
            <a:endParaRPr lang="en-US" altLang="zh-CN" sz="4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4000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zh-CN" sz="4000" dirty="0" smtClean="0">
                <a:latin typeface="Times New Roman" panose="02020603050405020304" charset="0"/>
                <a:cs typeface="Times New Roman" panose="02020603050405020304" charset="0"/>
              </a:rPr>
              <a:t>e more persuasive to make his or her own ideas accepted by others</a:t>
            </a:r>
            <a:endParaRPr lang="en-US" altLang="zh-CN" sz="4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4000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 sz="4000" dirty="0" smtClean="0">
                <a:latin typeface="Times New Roman" panose="02020603050405020304" charset="0"/>
                <a:cs typeface="Times New Roman" panose="02020603050405020304" charset="0"/>
              </a:rPr>
              <a:t>ave more communication with our customer</a:t>
            </a:r>
            <a:endParaRPr lang="en-US" altLang="zh-CN" sz="4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4000" dirty="0" smtClean="0">
                <a:latin typeface="Times New Roman" panose="02020603050405020304" charset="0"/>
                <a:cs typeface="Times New Roman" panose="02020603050405020304" charset="0"/>
              </a:rPr>
              <a:t>More efficient system design</a:t>
            </a:r>
            <a:endParaRPr lang="en-US" altLang="zh-CN" sz="4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" y="-69850"/>
            <a:ext cx="1847850" cy="227584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2425065" y="49625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zh-CN" altLang="en-US" sz="6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None/>
            </a:pPr>
            <a:r>
              <a:rPr lang="en-US" altLang="zh-CN" sz="4000" dirty="0" smtClean="0">
                <a:latin typeface="Times New Roman" panose="02020603050405020304" charset="0"/>
                <a:cs typeface="Times New Roman" panose="02020603050405020304" charset="0"/>
              </a:rPr>
              <a:t>As  new learner on agile scrum</a:t>
            </a:r>
            <a:endParaRPr lang="en-US" altLang="zh-CN" sz="4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4000" dirty="0" smtClean="0">
                <a:latin typeface="Times New Roman" panose="02020603050405020304" charset="0"/>
                <a:cs typeface="Times New Roman" panose="02020603050405020304" charset="0"/>
              </a:rPr>
              <a:t>We go through the process of agile scrum in basic requirements.</a:t>
            </a:r>
            <a:endParaRPr lang="en-US" altLang="zh-CN" sz="4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4000" dirty="0" smtClean="0">
                <a:latin typeface="Times New Roman" panose="02020603050405020304" charset="0"/>
                <a:cs typeface="Times New Roman" panose="02020603050405020304" charset="0"/>
              </a:rPr>
              <a:t>We have met some issues and we tried to get </a:t>
            </a:r>
            <a:r>
              <a:rPr lang="en-US" altLang="zh-CN" sz="4000" smtClean="0">
                <a:latin typeface="Times New Roman" panose="02020603050405020304" charset="0"/>
                <a:cs typeface="Times New Roman" panose="02020603050405020304" charset="0"/>
              </a:rPr>
              <a:t>over them</a:t>
            </a:r>
            <a:endParaRPr lang="en-US" altLang="zh-CN" sz="4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4000" dirty="0" smtClean="0">
                <a:latin typeface="Times New Roman" panose="02020603050405020304" charset="0"/>
                <a:cs typeface="Times New Roman" panose="02020603050405020304" charset="0"/>
              </a:rPr>
              <a:t>We have some experience in team working </a:t>
            </a:r>
            <a:endParaRPr lang="en-US" altLang="zh-CN" sz="4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MH_Others_11" descr="#wm#_48_07_*Z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816465" y="1699260"/>
            <a:ext cx="1088390" cy="1091565"/>
          </a:xfrm>
          <a:prstGeom prst="ellipse">
            <a:avLst/>
          </a:prstGeom>
          <a:solidFill>
            <a:schemeClr val="tx2">
              <a:lumMod val="90000"/>
              <a:alpha val="86000"/>
            </a:scheme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zh-CN" sz="3300" kern="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  <a:cs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9316720" y="1299845"/>
            <a:ext cx="2088515" cy="200723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PA_MH_Others_12"/>
          <p:cNvSpPr txBox="1"/>
          <p:nvPr>
            <p:custDataLst>
              <p:tags r:id="rId2"/>
            </p:custDataLst>
          </p:nvPr>
        </p:nvSpPr>
        <p:spPr>
          <a:xfrm rot="16200000">
            <a:off x="10254615" y="687705"/>
            <a:ext cx="720090" cy="3230880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CONTENTS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72745" y="726634"/>
            <a:ext cx="9158118" cy="3940412"/>
            <a:chOff x="7340" y="2923"/>
            <a:chExt cx="12441" cy="5353"/>
          </a:xfrm>
        </p:grpSpPr>
        <p:grpSp>
          <p:nvGrpSpPr>
            <p:cNvPr id="37" name="组合 36"/>
            <p:cNvGrpSpPr/>
            <p:nvPr/>
          </p:nvGrpSpPr>
          <p:grpSpPr>
            <a:xfrm>
              <a:off x="7340" y="2923"/>
              <a:ext cx="8946" cy="1077"/>
              <a:chOff x="3494405" y="1392118"/>
              <a:chExt cx="5680710" cy="684261"/>
            </a:xfrm>
          </p:grpSpPr>
          <p:sp>
            <p:nvSpPr>
              <p:cNvPr id="38" name="文本框 37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494405" y="1392118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/>
              </a:bodyPr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  <a:ea typeface="逐浪温莎雅楷体" panose="03000509000000000000" charset="-122"/>
                    <a:cs typeface="Times New Roman" panose="02020603050405020304" charset="0"/>
                  </a:rPr>
                  <a:t>01</a:t>
                </a:r>
                <a:endParaRPr lang="en-US" altLang="zh-CN" sz="3600" dirty="0">
                  <a:solidFill>
                    <a:schemeClr val="tx1"/>
                  </a:solidFill>
                  <a:latin typeface="Times New Roman" panose="02020603050405020304" charset="0"/>
                  <a:ea typeface="逐浪温莎雅楷体" panose="03000509000000000000" charset="-122"/>
                  <a:cs typeface="Times New Roman" panose="02020603050405020304" charset="0"/>
                </a:endParaRPr>
              </a:p>
            </p:txBody>
          </p:sp>
          <p:sp>
            <p:nvSpPr>
              <p:cNvPr id="39" name="文本框 38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234123" y="1525289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Autofit/>
              </a:bodyPr>
              <a:p>
                <a:pPr fontAlgn="auto">
                  <a:lnSpc>
                    <a:spcPct val="120000"/>
                  </a:lnSpc>
                </a:pPr>
                <a:r>
                  <a:rPr lang="en-US" altLang="zh-CN" sz="3900" b="1" spc="300" dirty="0">
                    <a:solidFill>
                      <a:schemeClr val="tx1"/>
                    </a:solidFill>
                    <a:latin typeface="Times New Roman" panose="02020603050405020304" charset="0"/>
                    <a:ea typeface="逐浪温莎雅楷体" panose="03000509000000000000" charset="-122"/>
                    <a:cs typeface="Times New Roman" panose="02020603050405020304" charset="0"/>
                  </a:rPr>
                  <a:t>Introduction</a:t>
                </a:r>
                <a:endParaRPr lang="en-US" altLang="zh-CN" sz="3900" b="1" spc="300" dirty="0">
                  <a:solidFill>
                    <a:schemeClr val="tx1"/>
                  </a:solidFill>
                  <a:latin typeface="Times New Roman" panose="02020603050405020304" charset="0"/>
                  <a:ea typeface="逐浪温莎雅楷体" panose="03000509000000000000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340" y="4347"/>
              <a:ext cx="10992" cy="2502"/>
              <a:chOff x="3494405" y="2296694"/>
              <a:chExt cx="6980090" cy="1589128"/>
            </a:xfrm>
          </p:grpSpPr>
          <p:sp>
            <p:nvSpPr>
              <p:cNvPr id="42" name="文本框 4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494405" y="2296694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/>
              </a:bodyPr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  <a:ea typeface="逐浪温莎雅楷体" panose="03000509000000000000" charset="-122"/>
                    <a:cs typeface="Times New Roman" panose="02020603050405020304" charset="0"/>
                  </a:rPr>
                  <a:t>02</a:t>
                </a:r>
                <a:endParaRPr lang="en-US" altLang="zh-CN" sz="3600" dirty="0">
                  <a:solidFill>
                    <a:schemeClr val="tx1"/>
                  </a:solidFill>
                  <a:latin typeface="Times New Roman" panose="02020603050405020304" charset="0"/>
                  <a:ea typeface="逐浪温莎雅楷体" panose="03000509000000000000" charset="-122"/>
                  <a:cs typeface="Times New Roman" panose="02020603050405020304" charset="0"/>
                </a:endParaRPr>
              </a:p>
            </p:txBody>
          </p:sp>
          <p:sp>
            <p:nvSpPr>
              <p:cNvPr id="43" name="文本框 42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4233715" y="3468582"/>
                <a:ext cx="6240780" cy="417240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Autofit/>
              </a:bodyPr>
              <a:p>
                <a:pPr fontAlgn="auto">
                  <a:lnSpc>
                    <a:spcPct val="120000"/>
                  </a:lnSpc>
                </a:pPr>
                <a:r>
                  <a:rPr lang="en-US" altLang="zh-CN" sz="3900" b="1" spc="300" dirty="0">
                    <a:solidFill>
                      <a:schemeClr val="tx1"/>
                    </a:solidFill>
                    <a:latin typeface="Times New Roman" panose="02020603050405020304" charset="0"/>
                    <a:ea typeface="逐浪温莎雅楷体" panose="03000509000000000000" charset="-122"/>
                    <a:cs typeface="Times New Roman" panose="02020603050405020304" charset="0"/>
                  </a:rPr>
                  <a:t>Project Requirements</a:t>
                </a:r>
                <a:endParaRPr lang="en-US" altLang="zh-CN" sz="3900" b="1" spc="300" dirty="0">
                  <a:solidFill>
                    <a:schemeClr val="tx1"/>
                  </a:solidFill>
                  <a:latin typeface="Times New Roman" panose="02020603050405020304" charset="0"/>
                  <a:ea typeface="逐浪温莎雅楷体" panose="03000509000000000000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7340" y="4657"/>
              <a:ext cx="12441" cy="2193"/>
              <a:chOff x="3494405" y="2492904"/>
              <a:chExt cx="7900205" cy="1392626"/>
            </a:xfrm>
          </p:grpSpPr>
          <p:sp>
            <p:nvSpPr>
              <p:cNvPr id="46" name="文本框 45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494405" y="3201269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/>
              </a:bodyPr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  <a:ea typeface="逐浪温莎雅楷体" panose="03000509000000000000" charset="-122"/>
                    <a:cs typeface="Times New Roman" panose="02020603050405020304" charset="0"/>
                  </a:rPr>
                  <a:t>03</a:t>
                </a:r>
                <a:endParaRPr lang="en-US" altLang="zh-CN" sz="3600" dirty="0">
                  <a:solidFill>
                    <a:schemeClr val="tx1"/>
                  </a:solidFill>
                  <a:latin typeface="Times New Roman" panose="02020603050405020304" charset="0"/>
                  <a:ea typeface="逐浪温莎雅楷体" panose="03000509000000000000" charset="-122"/>
                  <a:cs typeface="Times New Roman" panose="02020603050405020304" charset="0"/>
                </a:endParaRPr>
              </a:p>
            </p:txBody>
          </p:sp>
          <p:sp>
            <p:nvSpPr>
              <p:cNvPr id="47" name="文本框 46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233715" y="2492904"/>
                <a:ext cx="7160895" cy="417240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Autofit/>
              </a:bodyPr>
              <a:p>
                <a:pPr fontAlgn="auto">
                  <a:lnSpc>
                    <a:spcPct val="120000"/>
                  </a:lnSpc>
                </a:pPr>
                <a:r>
                  <a:rPr lang="en-US" altLang="zh-CN" sz="39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ea typeface="逐浪温莎雅楷体" panose="03000509000000000000" charset="-122"/>
                    <a:cs typeface="Times New Roman" panose="02020603050405020304" charset="0"/>
                  </a:rPr>
                  <a:t>Agile Scrum about Project</a:t>
                </a:r>
                <a:endParaRPr lang="en-US" altLang="zh-CN" sz="39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ea typeface="逐浪温莎雅楷体" panose="03000509000000000000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7340" y="7197"/>
              <a:ext cx="8945" cy="1079"/>
              <a:chOff x="3494405" y="4105845"/>
              <a:chExt cx="5680245" cy="684810"/>
            </a:xfrm>
          </p:grpSpPr>
          <p:sp>
            <p:nvSpPr>
              <p:cNvPr id="50" name="文本框 49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494405" y="4105845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/>
              </a:bodyPr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  <a:ea typeface="逐浪温莎雅楷体" panose="03000509000000000000" charset="-122"/>
                    <a:cs typeface="Times New Roman" panose="02020603050405020304" charset="0"/>
                  </a:rPr>
                  <a:t>04</a:t>
                </a:r>
                <a:endParaRPr lang="en-US" altLang="zh-CN" sz="3600" dirty="0">
                  <a:solidFill>
                    <a:schemeClr val="tx1"/>
                  </a:solidFill>
                  <a:latin typeface="Times New Roman" panose="02020603050405020304" charset="0"/>
                  <a:ea typeface="逐浪温莎雅楷体" panose="03000509000000000000" charset="-122"/>
                  <a:cs typeface="Times New Roman" panose="02020603050405020304" charset="0"/>
                </a:endParaRPr>
              </a:p>
            </p:txBody>
          </p:sp>
          <p:sp>
            <p:nvSpPr>
              <p:cNvPr id="57" name="文本框 56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4233658" y="4373344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Autofit/>
              </a:bodyPr>
              <a:p>
                <a:pPr algn="l"/>
                <a:r>
                  <a:rPr lang="en-US" sz="3900" b="1" spc="-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Project </a:t>
                </a:r>
                <a:r>
                  <a:rPr lang="en-US" sz="3900" b="1" spc="-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Challenges</a:t>
                </a:r>
                <a:endParaRPr lang="en-US" altLang="en-US" sz="3900" b="1" spc="-1" dirty="0">
                  <a:solidFill>
                    <a:schemeClr val="tx1"/>
                  </a:solidFill>
                  <a:latin typeface="Times New Roman" panose="02020603050405020304" charset="0"/>
                  <a:ea typeface="逐浪温莎雅楷体" panose="03000509000000000000" charset="-122"/>
                  <a:cs typeface="Times New Roman" panose="02020603050405020304" charset="0"/>
                  <a:sym typeface="+mn-ea"/>
                </a:endParaRPr>
              </a:p>
            </p:txBody>
          </p:sp>
        </p:grp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90735" y="2860675"/>
            <a:ext cx="1847850" cy="227584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372745" y="5013790"/>
            <a:ext cx="857528" cy="793586"/>
          </a:xfrm>
          <a:prstGeom prst="rect">
            <a:avLst/>
          </a:prstGeom>
          <a:noFill/>
        </p:spPr>
        <p:txBody>
          <a:bodyPr wrap="square" tIns="46800" bIns="46800" anchor="ctr">
            <a:normAutofit/>
          </a:bodyPr>
          <a:p>
            <a:pPr algn="ctr" fontAlgn="auto">
              <a:lnSpc>
                <a:spcPct val="120000"/>
              </a:lnSpc>
            </a:pPr>
            <a:r>
              <a:rPr lang="en-US" altLang="zh-CN" sz="3600" dirty="0">
                <a:solidFill>
                  <a:schemeClr val="tx1"/>
                </a:solidFill>
                <a:latin typeface="Times New Roman" panose="02020603050405020304" charset="0"/>
                <a:ea typeface="逐浪温莎雅楷体" panose="03000509000000000000" charset="-122"/>
                <a:cs typeface="Times New Roman" panose="02020603050405020304" charset="0"/>
              </a:rPr>
              <a:t>05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charset="0"/>
              <a:ea typeface="逐浪温莎雅楷体" panose="03000509000000000000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1229706" y="5136703"/>
            <a:ext cx="5727723" cy="48398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p>
            <a:pPr algn="l"/>
            <a:r>
              <a:rPr lang="en-US" sz="3900" b="1" spc="-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Reflation</a:t>
            </a:r>
            <a:endParaRPr lang="en-US" altLang="en-US" sz="3900" b="1" spc="-1" dirty="0">
              <a:solidFill>
                <a:schemeClr val="tx1"/>
              </a:solidFill>
              <a:latin typeface="Times New Roman" panose="02020603050405020304" charset="0"/>
              <a:ea typeface="逐浪温莎雅楷体" panose="03000509000000000000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2643505" y="1370330"/>
            <a:ext cx="6904990" cy="4527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890520" y="2787015"/>
            <a:ext cx="6410325" cy="1693545"/>
          </a:xfrm>
          <a:solidFill>
            <a:srgbClr val="556740"/>
          </a:solidFill>
        </p:spPr>
        <p:txBody>
          <a:bodyPr vert="horz">
            <a:noAutofit/>
          </a:bodyPr>
          <a:p>
            <a:pPr>
              <a:lnSpc>
                <a:spcPct val="100000"/>
              </a:lnSpc>
            </a:pPr>
            <a:r>
              <a:rPr lang="en-US" altLang="zh-CN" sz="6600" dirty="0">
                <a:solidFill>
                  <a:schemeClr val="bg1"/>
                </a:solidFill>
                <a:latin typeface="+mj-ea"/>
                <a:cs typeface="+mj-ea"/>
              </a:rPr>
              <a:t>Any Question</a:t>
            </a:r>
            <a:r>
              <a:rPr lang="zh-CN" altLang="en-US" sz="6600" dirty="0">
                <a:solidFill>
                  <a:schemeClr val="bg1"/>
                </a:solidFill>
                <a:latin typeface="+mj-ea"/>
                <a:cs typeface="+mj-ea"/>
              </a:rPr>
              <a:t>？</a:t>
            </a:r>
            <a:endParaRPr lang="zh-CN" altLang="en-US" sz="6600" dirty="0">
              <a:solidFill>
                <a:schemeClr val="bg1"/>
              </a:solidFill>
              <a:latin typeface="+mj-ea"/>
              <a:cs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03980" y="1557020"/>
            <a:ext cx="3964305" cy="3808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38905" y="2972435"/>
            <a:ext cx="3893820" cy="1180465"/>
          </a:xfrm>
          <a:solidFill>
            <a:srgbClr val="556740"/>
          </a:solidFill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6600" dirty="0">
                <a:solidFill>
                  <a:schemeClr val="bg1"/>
                </a:solidFill>
                <a:latin typeface="+mj-ea"/>
                <a:cs typeface="+mj-ea"/>
              </a:rPr>
              <a:t>THANKS</a:t>
            </a:r>
            <a:endParaRPr lang="en-US" altLang="zh-CN" sz="6600" dirty="0">
              <a:solidFill>
                <a:schemeClr val="bg1"/>
              </a:solidFill>
              <a:latin typeface="+mj-ea"/>
              <a:cs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21555" y="314896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975985" y="2880360"/>
            <a:ext cx="46818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Times New Roman" panose="02020603050405020304" charset="0"/>
                <a:ea typeface="逐浪粗宋简体" panose="02010601030101010101" charset="-122"/>
                <a:cs typeface="Times New Roman" panose="02020603050405020304" charset="0"/>
              </a:rPr>
              <a:t>INTRODUCTION</a:t>
            </a:r>
            <a:endParaRPr lang="en-US" altLang="zh-CN" sz="4000">
              <a:latin typeface="Times New Roman" panose="02020603050405020304" charset="0"/>
              <a:ea typeface="逐浪粗宋简体" panose="02010601030101010101" charset="-122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+mj-ea"/>
                <a:ea typeface="+mj-ea"/>
              </a:rPr>
              <a:t>01</a:t>
            </a:r>
            <a:endParaRPr lang="en-US" altLang="zh-CN" sz="4800"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9892030" y="3206115"/>
            <a:ext cx="2336800" cy="20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Box 24"/>
          <p:cNvSpPr txBox="1"/>
          <p:nvPr/>
        </p:nvSpPr>
        <p:spPr>
          <a:xfrm>
            <a:off x="1217930" y="1795145"/>
            <a:ext cx="524446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Fairy's group developed a network application project about Royal Al's Hotel, and this PPT describes the whole process of the project.</a:t>
            </a:r>
            <a:endParaRPr sz="39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2040" y="1470660"/>
            <a:ext cx="3633470" cy="447548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812280" y="1205865"/>
            <a:ext cx="4382770" cy="4210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2549525" y="252793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272224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115" y="246126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3933190" y="3148965"/>
            <a:ext cx="84836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781550" y="2788285"/>
            <a:ext cx="7091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en-US" altLang="zh-CN" sz="4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逐浪温莎雅楷体" panose="03000509000000000000" charset="-122"/>
                <a:cs typeface="Times New Roman" panose="02020603050405020304" charset="0"/>
                <a:sym typeface="+mn-ea"/>
              </a:rPr>
              <a:t>Agile Scrum about Project </a:t>
            </a:r>
            <a:endParaRPr lang="en-US" altLang="zh-CN" sz="4000">
              <a:latin typeface="Times New Roman" panose="02020603050405020304" charset="0"/>
              <a:ea typeface="逐浪粗宋简体" panose="02010601030101010101" charset="-122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94305" y="2821940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+mj-ea"/>
                <a:ea typeface="+mj-ea"/>
              </a:rPr>
              <a:t>02</a:t>
            </a:r>
            <a:endParaRPr lang="en-US" altLang="zh-CN" sz="4800"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1535410" y="3256915"/>
            <a:ext cx="652780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Box 24"/>
          <p:cNvSpPr txBox="1"/>
          <p:nvPr/>
        </p:nvSpPr>
        <p:spPr>
          <a:xfrm>
            <a:off x="732155" y="1264285"/>
            <a:ext cx="6206490" cy="399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Group Member</a:t>
            </a:r>
            <a:r>
              <a:rPr lang="zh-CN" altLang="en-US" sz="3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3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Eric</a:t>
            </a:r>
            <a:r>
              <a:rPr lang="zh-CN" altLang="en-US" sz="3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</a:t>
            </a:r>
            <a:r>
              <a:rPr lang="en-US" altLang="zh-CN" sz="3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Camille</a:t>
            </a:r>
            <a:r>
              <a:rPr lang="zh-CN" altLang="en-US" sz="3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 </a:t>
            </a:r>
            <a:r>
              <a:rPr lang="en-US" altLang="zh-CN" sz="3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</a:t>
            </a:r>
            <a:endParaRPr lang="en-US" sz="39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 Agile Scrum</a:t>
            </a:r>
            <a:r>
              <a:rPr lang="zh-CN" altLang="en-US" sz="3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3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prodect backlog</a:t>
            </a:r>
            <a:r>
              <a:rPr lang="zh-CN" altLang="en-US" sz="3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</a:t>
            </a:r>
            <a:r>
              <a:rPr lang="en-US" altLang="zh-CN" sz="3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sprint backlog</a:t>
            </a:r>
            <a:r>
              <a:rPr lang="zh-CN" altLang="en-US" sz="3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</a:t>
            </a:r>
            <a:r>
              <a:rPr lang="en-US" altLang="zh-CN" sz="3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agile scrum roles</a:t>
            </a:r>
            <a:endParaRPr lang="en-US" altLang="zh-CN" sz="39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0700" y="523240"/>
            <a:ext cx="3633470" cy="447548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766050" y="788670"/>
            <a:ext cx="4382770" cy="4210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21555" y="314896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901690" y="2921635"/>
            <a:ext cx="4998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Times New Roman" panose="02020603050405020304" charset="0"/>
                <a:ea typeface="逐浪粗宋简体" panose="02010601030101010101" charset="-122"/>
                <a:cs typeface="Times New Roman" panose="02020603050405020304" charset="0"/>
              </a:rPr>
              <a:t>Project Requirement</a:t>
            </a:r>
            <a:endParaRPr lang="en-US" altLang="zh-CN" sz="4000">
              <a:latin typeface="Times New Roman" panose="02020603050405020304" charset="0"/>
              <a:ea typeface="逐浪粗宋简体" panose="02010601030101010101" charset="-122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+mj-ea"/>
                <a:ea typeface="+mj-ea"/>
              </a:rPr>
              <a:t>03</a:t>
            </a:r>
            <a:endParaRPr lang="en-US" altLang="zh-CN" sz="4800"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0104755" y="3237865"/>
            <a:ext cx="2083435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2501900" y="113030"/>
            <a:ext cx="8034020" cy="3096628"/>
            <a:chOff x="2388" y="992"/>
            <a:chExt cx="12652" cy="4647"/>
          </a:xfrm>
        </p:grpSpPr>
        <p:sp>
          <p:nvSpPr>
            <p:cNvPr id="29" name="TextBox 28"/>
            <p:cNvSpPr txBox="1"/>
            <p:nvPr/>
          </p:nvSpPr>
          <p:spPr>
            <a:xfrm>
              <a:off x="2630" y="992"/>
              <a:ext cx="12410" cy="1523"/>
            </a:xfrm>
            <a:prstGeom prst="rect">
              <a:avLst/>
            </a:prstGeom>
            <a:solidFill>
              <a:srgbClr val="556740"/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6000" b="1" dirty="0" smtClean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Product Backlog</a:t>
              </a:r>
              <a:endParaRPr lang="en-US" altLang="zh-CN" sz="6000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" name="TextBox 24"/>
            <p:cNvSpPr txBox="1"/>
            <p:nvPr/>
          </p:nvSpPr>
          <p:spPr>
            <a:xfrm>
              <a:off x="2388" y="4644"/>
              <a:ext cx="6695" cy="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186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zh-CN" sz="186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0190" y="-93980"/>
            <a:ext cx="1847850" cy="22758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55" y="1156970"/>
            <a:ext cx="10100945" cy="55372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TextBox 28"/>
          <p:cNvSpPr txBox="1"/>
          <p:nvPr/>
        </p:nvSpPr>
        <p:spPr>
          <a:xfrm>
            <a:off x="2352040" y="379095"/>
            <a:ext cx="7488555" cy="1014730"/>
          </a:xfrm>
          <a:prstGeom prst="rect">
            <a:avLst/>
          </a:prstGeom>
          <a:solidFill>
            <a:srgbClr val="55674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Sprint Backlog</a:t>
            </a:r>
            <a:endParaRPr lang="en-US" altLang="zh-CN" sz="6000" b="1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图片 10" descr="0172d0dc26b25d2e622eceade12082b0b4877cadcac02-NCB2wE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0190" y="-93980"/>
            <a:ext cx="1847850" cy="2275840"/>
          </a:xfrm>
          <a:prstGeom prst="rect">
            <a:avLst/>
          </a:prstGeom>
        </p:spPr>
      </p:pic>
      <p:pic>
        <p:nvPicPr>
          <p:cNvPr id="1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1984375"/>
            <a:ext cx="12171045" cy="3171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" y="1564640"/>
            <a:ext cx="11551285" cy="49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85" y="1697990"/>
            <a:ext cx="11513820" cy="45275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i*1_2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2_1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2_1"/>
  <p:tag name="KSO_WM_UNIT_PRESET_TEXT" val="单击此处添加标题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0"/>
</p:tagLst>
</file>

<file path=ppt/tags/tag12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3_1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3_1"/>
  <p:tag name="KSO_WM_UNIT_PRESET_TEXT" val="单击此处添加标题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i*1_4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4_1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4_1"/>
  <p:tag name="KSO_WM_UNIT_PRESET_TEXT" val="单击此处添加标题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i*1_4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4_1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4_1"/>
  <p:tag name="KSO_WM_UNIT_PRESET_TEXT" val="单击此处添加标题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UNIT_FLASH_PICTURE_TYPE" val="0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8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6.xml><?xml version="1.0" encoding="utf-8"?>
<p:tagLst xmlns:p="http://schemas.openxmlformats.org/presentationml/2006/main">
  <p:tag name="MH" val="20170626084737"/>
  <p:tag name="MH_LIBRARY" val="CONTENTS"/>
  <p:tag name="MH_TYPE" val="OTHERS"/>
  <p:tag name="ID" val="626765"/>
  <p:tag name="PA" val="v3.2.0"/>
</p:tagLst>
</file>

<file path=ppt/tags/tag7.xml><?xml version="1.0" encoding="utf-8"?>
<p:tagLst xmlns:p="http://schemas.openxmlformats.org/presentationml/2006/main">
  <p:tag name="MH" val="20170626084737"/>
  <p:tag name="MH_LIBRARY" val="CONTENTS"/>
  <p:tag name="MH_TYPE" val="OTHERS"/>
  <p:tag name="ID" val="626765"/>
  <p:tag name="PA" val="v3.2.0"/>
</p:tagLst>
</file>

<file path=ppt/tags/tag8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i*1_1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1_1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1_1"/>
  <p:tag name="KSO_WM_UNIT_PRESET_TEXT" val="单击此处添加标题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1746</Words>
  <Application>WPS 演示</Application>
  <PresentationFormat>宽屏</PresentationFormat>
  <Paragraphs>124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逐浪马列大楷体</vt:lpstr>
      <vt:lpstr>黑体</vt:lpstr>
      <vt:lpstr>微软雅黑</vt:lpstr>
      <vt:lpstr>逐浪温莎雅楷体</vt:lpstr>
      <vt:lpstr>逐浪粗宋简体</vt:lpstr>
      <vt:lpstr>Arial Unicode MS</vt:lpstr>
      <vt:lpstr>等线</vt:lpstr>
      <vt:lpstr>Office 主题​​</vt:lpstr>
      <vt:lpstr>Project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we have done not good</vt:lpstr>
      <vt:lpstr>How we should improve</vt:lpstr>
      <vt:lpstr>PowerPoint 演示文稿</vt:lpstr>
      <vt:lpstr>Any Question？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夢郾</cp:lastModifiedBy>
  <cp:revision>398</cp:revision>
  <dcterms:created xsi:type="dcterms:W3CDTF">2017-08-03T09:01:00Z</dcterms:created>
  <dcterms:modified xsi:type="dcterms:W3CDTF">2019-06-04T09:24:59Z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