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60375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Gender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VANITHA R</a:t>
            </a:r>
          </a:p>
          <a:p>
            <a:r>
              <a:rPr lang="en-US" sz="2400" dirty="0"/>
              <a:t>REGISTER NO:312209159 (asunm1353312209159)</a:t>
            </a:r>
          </a:p>
          <a:p>
            <a:r>
              <a:rPr lang="en-US" sz="2400" dirty="0"/>
              <a:t>DEPARTMENT:B.COM(A&amp;F)</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219200" y="0"/>
            <a:ext cx="11201018" cy="7954101"/>
          </a:xfrm>
          <a:prstGeom prst="rect">
            <a:avLst/>
          </a:prstGeom>
        </p:spPr>
        <p:txBody>
          <a:bodyPr vert="horz" wrap="square" lIns="0" tIns="13335" rIns="0" bIns="0" rtlCol="0">
            <a:spAutoFit/>
          </a:bodyPr>
          <a:lstStyle/>
          <a:p>
            <a:pPr marL="12700">
              <a:lnSpc>
                <a:spcPct val="100000"/>
              </a:lnSpc>
              <a:spcBef>
                <a:spcPts val="105"/>
              </a:spcBef>
            </a:pPr>
            <a:r>
              <a:rPr sz="3600" b="1" u="sng" spc="15" dirty="0">
                <a:latin typeface="Times New Roman" panose="02020603050405020304" pitchFamily="18" charset="0"/>
                <a:cs typeface="Times New Roman" panose="02020603050405020304" pitchFamily="18" charset="0"/>
              </a:rPr>
              <a:t>M</a:t>
            </a:r>
            <a:r>
              <a:rPr sz="3600" b="1" u="sng" dirty="0">
                <a:latin typeface="Times New Roman" panose="02020603050405020304" pitchFamily="18" charset="0"/>
                <a:cs typeface="Times New Roman" panose="02020603050405020304" pitchFamily="18" charset="0"/>
              </a:rPr>
              <a:t>O</a:t>
            </a:r>
            <a:r>
              <a:rPr sz="3600" b="1" u="sng" spc="-15" dirty="0">
                <a:latin typeface="Times New Roman" panose="02020603050405020304" pitchFamily="18" charset="0"/>
                <a:cs typeface="Times New Roman" panose="02020603050405020304" pitchFamily="18" charset="0"/>
              </a:rPr>
              <a:t>D</a:t>
            </a:r>
            <a:r>
              <a:rPr sz="3600" b="1" u="sng" spc="-35" dirty="0">
                <a:latin typeface="Times New Roman" panose="02020603050405020304" pitchFamily="18" charset="0"/>
                <a:cs typeface="Times New Roman" panose="02020603050405020304" pitchFamily="18" charset="0"/>
              </a:rPr>
              <a:t>E</a:t>
            </a:r>
            <a:r>
              <a:rPr sz="3600" b="1" u="sng" spc="-30" dirty="0">
                <a:latin typeface="Times New Roman" panose="02020603050405020304" pitchFamily="18" charset="0"/>
                <a:cs typeface="Times New Roman" panose="02020603050405020304" pitchFamily="18" charset="0"/>
              </a:rPr>
              <a:t>LL</a:t>
            </a:r>
            <a:r>
              <a:rPr lang="en-IN" sz="3600" b="1" u="sng" spc="-5" dirty="0">
                <a:latin typeface="Times New Roman" panose="02020603050405020304" pitchFamily="18" charset="0"/>
                <a:cs typeface="Times New Roman" panose="02020603050405020304" pitchFamily="18" charset="0"/>
              </a:rPr>
              <a:t>ING</a:t>
            </a:r>
            <a:r>
              <a:rPr lang="en-IN" sz="4800" b="1" spc="-5"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Data set</a:t>
            </a:r>
          </a:p>
          <a:p>
            <a:pPr marL="12700">
              <a:lnSpc>
                <a:spcPct val="100000"/>
              </a:lnSpc>
              <a:spcBef>
                <a:spcPts val="105"/>
              </a:spcBef>
            </a:pPr>
            <a:r>
              <a:rPr lang="en-IN" sz="2000" b="1" u="sng" spc="-5" dirty="0">
                <a:latin typeface="Times New Roman" panose="02020603050405020304" pitchFamily="18" charset="0"/>
                <a:cs typeface="Times New Roman" panose="02020603050405020304" pitchFamily="18" charset="0"/>
              </a:rPr>
              <a:t>Table:</a:t>
            </a:r>
            <a:r>
              <a:rPr lang="en-IN" sz="2000" b="1" spc="-5" dirty="0">
                <a:latin typeface="Times New Roman" panose="02020603050405020304" pitchFamily="18" charset="0"/>
                <a:cs typeface="Times New Roman" panose="02020603050405020304" pitchFamily="18" charset="0"/>
              </a:rPr>
              <a:t>	</a:t>
            </a:r>
            <a:r>
              <a:rPr lang="en-IN" sz="2400" b="1" spc="-5" dirty="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Border </a:t>
            </a:r>
          </a:p>
          <a:p>
            <a:pPr marL="12700">
              <a:lnSpc>
                <a:spcPct val="100000"/>
              </a:lnSpc>
              <a:spcBef>
                <a:spcPts val="105"/>
              </a:spcBef>
            </a:pPr>
            <a:r>
              <a:rPr lang="en-IN" spc="-5" dirty="0">
                <a:latin typeface="Times New Roman" panose="02020603050405020304" pitchFamily="18" charset="0"/>
                <a:cs typeface="Times New Roman" panose="02020603050405020304" pitchFamily="18" charset="0"/>
              </a:rPr>
              <a:t>              Table Colour.</a:t>
            </a:r>
          </a:p>
          <a:p>
            <a:pPr marL="12700">
              <a:lnSpc>
                <a:spcPct val="100000"/>
              </a:lnSpc>
              <a:spcBef>
                <a:spcPts val="105"/>
              </a:spcBef>
            </a:pPr>
            <a:r>
              <a:rPr lang="en-IN" sz="2000" b="1" u="sng" spc="-5" dirty="0">
                <a:latin typeface="Times New Roman" panose="02020603050405020304" pitchFamily="18" charset="0"/>
                <a:cs typeface="Times New Roman" panose="02020603050405020304" pitchFamily="18" charset="0"/>
              </a:rPr>
              <a:t>Conditional formatting:</a:t>
            </a:r>
          </a:p>
          <a:p>
            <a:pPr marL="12700">
              <a:lnSpc>
                <a:spcPct val="100000"/>
              </a:lnSpc>
              <a:spcBef>
                <a:spcPts val="105"/>
              </a:spcBef>
            </a:pPr>
            <a:r>
              <a:rPr lang="en-IN" sz="2400" b="1" spc="-5" dirty="0">
                <a:latin typeface="Times New Roman" panose="02020603050405020304" pitchFamily="18" charset="0"/>
                <a:cs typeface="Times New Roman" panose="02020603050405020304" pitchFamily="18" charset="0"/>
              </a:rPr>
              <a:t>            </a:t>
            </a:r>
            <a:r>
              <a:rPr lang="en-IN" b="1" spc="-5" dirty="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Highlighting data that contains blanks and null text.</a:t>
            </a:r>
          </a:p>
          <a:p>
            <a:pPr marL="12700">
              <a:lnSpc>
                <a:spcPct val="100000"/>
              </a:lnSpc>
              <a:spcBef>
                <a:spcPts val="105"/>
              </a:spcBef>
            </a:pPr>
            <a:r>
              <a:rPr lang="en-IN" sz="2000" b="1" u="sng" spc="-5" dirty="0">
                <a:latin typeface="Times New Roman" panose="02020603050405020304" pitchFamily="18" charset="0"/>
                <a:cs typeface="Times New Roman" panose="02020603050405020304" pitchFamily="18" charset="0"/>
              </a:rPr>
              <a:t>Filtering</a:t>
            </a:r>
            <a:r>
              <a:rPr lang="en-IN" sz="2000" u="sng" spc="-5" dirty="0">
                <a:latin typeface="Times New Roman" panose="02020603050405020304" pitchFamily="18" charset="0"/>
                <a:cs typeface="Times New Roman" panose="02020603050405020304" pitchFamily="18" charset="0"/>
              </a:rPr>
              <a:t>:</a:t>
            </a:r>
            <a:endParaRPr lang="en-IN" sz="2000"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400" spc="-5" dirty="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Filtering all the highlighting cells.</a:t>
            </a:r>
          </a:p>
          <a:p>
            <a:pPr marL="12700">
              <a:lnSpc>
                <a:spcPct val="100000"/>
              </a:lnSpc>
              <a:spcBef>
                <a:spcPts val="105"/>
              </a:spcBef>
            </a:pPr>
            <a:r>
              <a:rPr lang="en-IN" sz="2000" b="1" u="sng" spc="-5" dirty="0">
                <a:latin typeface="Times New Roman" panose="02020603050405020304" pitchFamily="18" charset="0"/>
                <a:cs typeface="Times New Roman" panose="02020603050405020304" pitchFamily="18" charset="0"/>
              </a:rPr>
              <a:t>Pivot table:</a:t>
            </a:r>
          </a:p>
          <a:p>
            <a:pPr marL="12700">
              <a:lnSpc>
                <a:spcPct val="100000"/>
              </a:lnSpc>
              <a:spcBef>
                <a:spcPts val="105"/>
              </a:spcBef>
            </a:pPr>
            <a:r>
              <a:rPr lang="en-IN" sz="4800" b="1" spc="-5" dirty="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Create pivot table by   selecting gender and salary to analysis the salary to each gender in the organisation.</a:t>
            </a:r>
          </a:p>
          <a:p>
            <a:pPr marL="12700">
              <a:lnSpc>
                <a:spcPct val="100000"/>
              </a:lnSpc>
              <a:spcBef>
                <a:spcPts val="105"/>
              </a:spcBef>
            </a:pPr>
            <a:r>
              <a:rPr lang="en-IN" sz="2000" b="1" u="sng" spc="-5" dirty="0">
                <a:latin typeface="Times New Roman" panose="02020603050405020304" pitchFamily="18" charset="0"/>
                <a:cs typeface="Times New Roman" panose="02020603050405020304" pitchFamily="18" charset="0"/>
              </a:rPr>
              <a:t>Final Report:</a:t>
            </a:r>
          </a:p>
          <a:p>
            <a:pPr marL="12700">
              <a:lnSpc>
                <a:spcPct val="100000"/>
              </a:lnSpc>
              <a:spcBef>
                <a:spcPts val="105"/>
              </a:spcBef>
            </a:pPr>
            <a:r>
              <a:rPr lang="en-IN" sz="2400" b="1" spc="-5" dirty="0">
                <a:latin typeface="Times New Roman" panose="02020603050405020304" pitchFamily="18" charset="0"/>
                <a:cs typeface="Times New Roman" panose="02020603050405020304" pitchFamily="18" charset="0"/>
              </a:rPr>
              <a:t>              </a:t>
            </a:r>
            <a:r>
              <a:rPr lang="en-IN" sz="2400" spc="-5" dirty="0">
                <a:latin typeface="Times New Roman" panose="02020603050405020304" pitchFamily="18" charset="0"/>
                <a:cs typeface="Times New Roman" panose="02020603050405020304" pitchFamily="18" charset="0"/>
              </a:rPr>
              <a:t> </a:t>
            </a:r>
            <a:r>
              <a:rPr lang="en-IN" spc="-5" dirty="0">
                <a:latin typeface="Times New Roman" panose="02020603050405020304" pitchFamily="18" charset="0"/>
                <a:cs typeface="Times New Roman" panose="02020603050405020304" pitchFamily="18" charset="0"/>
              </a:rPr>
              <a:t> Bar graph for the clear visualization.</a:t>
            </a:r>
          </a:p>
          <a:p>
            <a:pPr marL="12700">
              <a:lnSpc>
                <a:spcPct val="100000"/>
              </a:lnSpc>
              <a:spcBef>
                <a:spcPts val="105"/>
              </a:spcBef>
            </a:pPr>
            <a:r>
              <a:rPr lang="en-IN" sz="4800" b="1" spc="-5" dirty="0">
                <a:latin typeface="Trebuchet MS"/>
                <a:cs typeface="Trebuchet MS"/>
              </a:rPr>
              <a:t>								                             </a:t>
            </a:r>
            <a:r>
              <a:rPr lang="en-IN" sz="4800" b="1" spc="5" dirty="0">
                <a:latin typeface="+mj-lt"/>
                <a:cs typeface="Adobe Arabic" panose="02040503050201020203" pitchFamily="18" charset="-78"/>
              </a:rPr>
              <a:t>	</a:t>
            </a:r>
          </a:p>
          <a:p>
            <a:pPr marL="12700">
              <a:lnSpc>
                <a:spcPct val="100000"/>
              </a:lnSpc>
              <a:spcBef>
                <a:spcPts val="105"/>
              </a:spcBef>
            </a:pPr>
            <a:r>
              <a:rPr lang="en-IN" sz="4800" b="1" spc="5" dirty="0">
                <a:latin typeface="Sitka Subheading" panose="02000505000000020004" pitchFamily="2" charset="0"/>
                <a:cs typeface="Adobe Arabic" panose="02040503050201020203" pitchFamily="18" charset="-78"/>
              </a:rPr>
              <a:t>					</a:t>
            </a:r>
            <a:r>
              <a:rPr lang="en-IN" sz="4800" b="1" spc="5" dirty="0">
                <a:latin typeface="Adobe Arabic" panose="02040503050201020203" pitchFamily="18" charset="-78"/>
                <a:cs typeface="Adobe Arabic" panose="02040503050201020203" pitchFamily="18" charset="-78"/>
              </a:rPr>
              <a:t>	</a:t>
            </a:r>
            <a:endParaRPr sz="4800" dirty="0">
              <a:latin typeface="Stencil Std" panose="04020904080802020404"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961690A-3934-A386-8967-BA9890ED9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2871" y="1137708"/>
            <a:ext cx="3963055" cy="54186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761999"/>
            <a:ext cx="6602731" cy="2985433"/>
          </a:xfrm>
        </p:spPr>
        <p:txBody>
          <a:bodyPr/>
          <a:lstStyle/>
          <a:p>
            <a:r>
              <a:rPr lang="en-US" sz="3600" u="sng" dirty="0">
                <a:latin typeface="Times New Roman" panose="02020603050405020304" pitchFamily="18" charset="0"/>
                <a:cs typeface="Times New Roman" panose="02020603050405020304" pitchFamily="18" charset="0"/>
              </a:rPr>
              <a:t>Conclusion</a:t>
            </a:r>
            <a:r>
              <a:rPr lang="en-US" sz="32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In conclusion, the Employee Gender Analysis project offers vital insights into gender representation, enabling stakeholders to identify disparities and drive positive change. By leveraging the data, the company can promote a more inclusive workplace, align with diversity goals, and enhance employee satisfaction. This project not only supports compliance with legal requirements but also strengthens the organization’s commitment to gender equality and overall workplace diversity.</a:t>
            </a:r>
            <a:endParaRPr lang="en-IN"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Gender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59815"/>
            <a:ext cx="7852728" cy="720581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u="sng" spc="-20" dirty="0">
                <a:latin typeface="Times New Roman" panose="02020603050405020304" pitchFamily="18" charset="0"/>
                <a:cs typeface="Times New Roman" panose="02020603050405020304" pitchFamily="18" charset="0"/>
              </a:rPr>
              <a:t>P</a:t>
            </a:r>
            <a:r>
              <a:rPr sz="4000" u="sng" spc="15" dirty="0">
                <a:latin typeface="Times New Roman" panose="02020603050405020304" pitchFamily="18" charset="0"/>
                <a:cs typeface="Times New Roman" panose="02020603050405020304" pitchFamily="18" charset="0"/>
              </a:rPr>
              <a:t>ROB</a:t>
            </a:r>
            <a:r>
              <a:rPr sz="4000" u="sng" spc="55" dirty="0">
                <a:latin typeface="Times New Roman" panose="02020603050405020304" pitchFamily="18" charset="0"/>
                <a:cs typeface="Times New Roman" panose="02020603050405020304" pitchFamily="18" charset="0"/>
              </a:rPr>
              <a:t>L</a:t>
            </a:r>
            <a:r>
              <a:rPr sz="4000" u="sng" spc="-20" dirty="0">
                <a:latin typeface="Times New Roman" panose="02020603050405020304" pitchFamily="18" charset="0"/>
                <a:cs typeface="Times New Roman" panose="02020603050405020304" pitchFamily="18" charset="0"/>
              </a:rPr>
              <a:t>E</a:t>
            </a:r>
            <a:r>
              <a:rPr sz="4000" u="sng" spc="20" dirty="0">
                <a:latin typeface="Times New Roman" panose="02020603050405020304" pitchFamily="18" charset="0"/>
                <a:cs typeface="Times New Roman" panose="02020603050405020304" pitchFamily="18" charset="0"/>
              </a:rPr>
              <a:t>M</a:t>
            </a:r>
            <a:r>
              <a:rPr sz="4000" u="sng" dirty="0">
                <a:latin typeface="Times New Roman" panose="02020603050405020304" pitchFamily="18" charset="0"/>
                <a:cs typeface="Times New Roman" panose="02020603050405020304" pitchFamily="18" charset="0"/>
              </a:rPr>
              <a:t>	</a:t>
            </a:r>
            <a:r>
              <a:rPr sz="4000" u="sng" spc="10" dirty="0">
                <a:latin typeface="Times New Roman" panose="02020603050405020304" pitchFamily="18" charset="0"/>
                <a:cs typeface="Times New Roman" panose="02020603050405020304" pitchFamily="18" charset="0"/>
              </a:rPr>
              <a:t>S</a:t>
            </a:r>
            <a:r>
              <a:rPr sz="4000" u="sng" spc="-370" dirty="0">
                <a:latin typeface="Times New Roman" panose="02020603050405020304" pitchFamily="18" charset="0"/>
                <a:cs typeface="Times New Roman" panose="02020603050405020304" pitchFamily="18" charset="0"/>
              </a:rPr>
              <a:t>T</a:t>
            </a:r>
            <a:r>
              <a:rPr sz="4000" u="sng" spc="-375" dirty="0">
                <a:latin typeface="Times New Roman" panose="02020603050405020304" pitchFamily="18" charset="0"/>
                <a:cs typeface="Times New Roman" panose="02020603050405020304" pitchFamily="18" charset="0"/>
              </a:rPr>
              <a:t>A</a:t>
            </a:r>
            <a:r>
              <a:rPr sz="4000" u="sng" spc="15" dirty="0">
                <a:latin typeface="Times New Roman" panose="02020603050405020304" pitchFamily="18" charset="0"/>
                <a:cs typeface="Times New Roman" panose="02020603050405020304" pitchFamily="18" charset="0"/>
              </a:rPr>
              <a:t>T</a:t>
            </a:r>
            <a:r>
              <a:rPr sz="4000" u="sng" spc="-10" dirty="0">
                <a:latin typeface="Times New Roman" panose="02020603050405020304" pitchFamily="18" charset="0"/>
                <a:cs typeface="Times New Roman" panose="02020603050405020304" pitchFamily="18" charset="0"/>
              </a:rPr>
              <a:t>E</a:t>
            </a:r>
            <a:r>
              <a:rPr sz="4000" u="sng" spc="-20" dirty="0">
                <a:latin typeface="Times New Roman" panose="02020603050405020304" pitchFamily="18" charset="0"/>
                <a:cs typeface="Times New Roman" panose="02020603050405020304" pitchFamily="18" charset="0"/>
              </a:rPr>
              <a:t>ME</a:t>
            </a:r>
            <a:r>
              <a:rPr sz="4000" u="sng" spc="10" dirty="0">
                <a:latin typeface="Times New Roman" panose="02020603050405020304" pitchFamily="18" charset="0"/>
                <a:cs typeface="Times New Roman" panose="02020603050405020304" pitchFamily="18" charset="0"/>
              </a:rPr>
              <a:t>NT</a:t>
            </a:r>
            <a:r>
              <a:rPr lang="en-IN" sz="4000" u="sng" spc="10" dirty="0">
                <a:latin typeface="Times New Roman" panose="02020603050405020304" pitchFamily="18" charset="0"/>
                <a:cs typeface="Times New Roman" panose="02020603050405020304" pitchFamily="18" charset="0"/>
              </a:rPr>
              <a:t>  </a:t>
            </a:r>
            <a:r>
              <a:rPr lang="en-IN" sz="4250" spc="10" dirty="0"/>
              <a:t>                                  	</a:t>
            </a:r>
            <a:r>
              <a:rPr lang="en-IN" sz="2800" spc="10" dirty="0">
                <a:latin typeface="Times New Roman" panose="02020603050405020304" pitchFamily="18" charset="0"/>
                <a:cs typeface="Times New Roman" panose="02020603050405020304" pitchFamily="18" charset="0"/>
              </a:rPr>
              <a:t>The</a:t>
            </a:r>
            <a:r>
              <a:rPr lang="en-US" sz="2800" spc="10" dirty="0">
                <a:latin typeface="Times New Roman" panose="02020603050405020304" pitchFamily="18" charset="0"/>
                <a:cs typeface="Times New Roman" panose="02020603050405020304" pitchFamily="18" charset="0"/>
              </a:rPr>
              <a:t> </a:t>
            </a:r>
            <a:r>
              <a:rPr lang="en-US" sz="280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 for an “Employee Gender Analysis” might look like this:
</a:t>
            </a:r>
            <a:r>
              <a:rPr lang="en-US" sz="2400" spc="10" dirty="0">
                <a:effectLst>
                  <a:outerShdw blurRad="38100" dist="38100" dir="2700000" algn="tl">
                    <a:srgbClr val="000000">
                      <a:alpha val="43137"/>
                    </a:srgbClr>
                  </a:outerShdw>
                </a:effectLst>
                <a:latin typeface="Adobe Arabic" panose="02040503050201020203" pitchFamily="18" charset="-78"/>
                <a:cs typeface="Adobe Arabic" panose="02040503050201020203" pitchFamily="18" charset="-78"/>
              </a:rPr>
              <a:t>
      </a:t>
            </a:r>
            <a:r>
              <a:rPr lang="en-US" sz="2400" b="0" spc="1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our organization, there is a need to understand the distribution and dynamics of gender among employees to ensure gender diversity and equality. Currently, there is limited visibility into how gender representation varies across different departments, roles, and levels of seniority.</a:t>
            </a:r>
            <a:r>
              <a:rPr lang="en-IN" sz="2400" b="0" spc="10" dirty="0">
                <a:latin typeface="Times New Roman" panose="02020603050405020304" pitchFamily="18" charset="0"/>
                <a:cs typeface="Times New Roman" panose="02020603050405020304" pitchFamily="18" charset="0"/>
              </a:rPr>
              <a:t>					</a:t>
            </a:r>
            <a:r>
              <a:rPr lang="en-IN" sz="4250" spc="10" dirty="0"/>
              <a:t>																												</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u="sng" spc="5" dirty="0">
                <a:latin typeface="Times New Roman" panose="02020603050405020304" pitchFamily="18" charset="0"/>
                <a:cs typeface="Times New Roman" panose="02020603050405020304" pitchFamily="18" charset="0"/>
              </a:rPr>
              <a:t>PROJECT	</a:t>
            </a:r>
            <a:r>
              <a:rPr sz="3600" u="sng" spc="-20" dirty="0">
                <a:latin typeface="Times New Roman" panose="02020603050405020304" pitchFamily="18" charset="0"/>
                <a:cs typeface="Times New Roman" panose="02020603050405020304" pitchFamily="18" charset="0"/>
              </a:rPr>
              <a:t>OVERVIEW</a:t>
            </a:r>
            <a:endParaRPr sz="3600" u="sng"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D0D08AC7-859E-8625-76A3-6E46DD72921D}"/>
              </a:ext>
            </a:extLst>
          </p:cNvPr>
          <p:cNvSpPr txBox="1"/>
          <p:nvPr/>
        </p:nvSpPr>
        <p:spPr>
          <a:xfrm>
            <a:off x="739775" y="1899047"/>
            <a:ext cx="5807869"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For an employee overview:</a:t>
            </a:r>
          </a:p>
          <a:p>
            <a:pPr marL="342900" indent="-342900">
              <a:buAutoNum type="arabicPeriod"/>
            </a:pPr>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Gather comprehensive gender-related data from the organization's HR systems.</a:t>
            </a:r>
          </a:p>
          <a:p>
            <a:pPr marL="342900" indent="-342900">
              <a:buAutoNum type="arabicPeriod"/>
            </a:pPr>
            <a:r>
              <a:rPr lang="en-US" b="1" dirty="0">
                <a:latin typeface="Times New Roman" panose="02020603050405020304" pitchFamily="18" charset="0"/>
                <a:cs typeface="Times New Roman" panose="02020603050405020304" pitchFamily="18" charset="0"/>
              </a:rPr>
              <a:t> Data Analysis: </a:t>
            </a:r>
            <a:r>
              <a:rPr lang="en-US" dirty="0">
                <a:latin typeface="Times New Roman" panose="02020603050405020304" pitchFamily="18" charset="0"/>
                <a:cs typeface="Times New Roman" panose="02020603050405020304" pitchFamily="18" charset="0"/>
              </a:rPr>
              <a:t>Analyze the data to uncover gender distribution patterns, compare them across different organizational segments, and identify any discrepancies.</a:t>
            </a:r>
          </a:p>
          <a:p>
            <a:pPr marL="342900" indent="-342900">
              <a:buAutoNum type="arabicPeriod"/>
            </a:pPr>
            <a:r>
              <a:rPr lang="en-US" b="1" dirty="0">
                <a:latin typeface="Times New Roman" panose="02020603050405020304" pitchFamily="18" charset="0"/>
                <a:cs typeface="Times New Roman" panose="02020603050405020304" pitchFamily="18" charset="0"/>
              </a:rPr>
              <a:t>Reporting: </a:t>
            </a:r>
            <a:r>
              <a:rPr lang="en-US" dirty="0">
                <a:latin typeface="Times New Roman" panose="02020603050405020304" pitchFamily="18" charset="0"/>
                <a:cs typeface="Times New Roman" panose="02020603050405020304" pitchFamily="18" charset="0"/>
              </a:rPr>
              <a:t>Develop detailed reports and visualizations to communicate findings to stakeholders, highlighting areas of concern and opportunities for improvement.</a:t>
            </a:r>
          </a:p>
          <a:p>
            <a:pPr marL="342900" indent="-342900">
              <a:buAutoNum type="arabicPeriod"/>
            </a:pPr>
            <a:r>
              <a:rPr lang="en-US" b="1" dirty="0">
                <a:latin typeface="Times New Roman" panose="02020603050405020304" pitchFamily="18" charset="0"/>
                <a:cs typeface="Times New Roman" panose="02020603050405020304" pitchFamily="18" charset="0"/>
              </a:rPr>
              <a:t>Recommendations:</a:t>
            </a:r>
            <a:r>
              <a:rPr lang="en-US" dirty="0">
                <a:latin typeface="Times New Roman" panose="02020603050405020304" pitchFamily="18" charset="0"/>
                <a:cs typeface="Times New Roman" panose="02020603050405020304" pitchFamily="18" charset="0"/>
              </a:rPr>
              <a:t> Provide actionable insights and recommendations to leadership for promoting gender diversity, ensuring equal opportunities etc. for all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814512" y="714376"/>
            <a:ext cx="6224587" cy="4256293"/>
          </a:xfrm>
          <a:prstGeom prst="rect">
            <a:avLst/>
          </a:prstGeom>
        </p:spPr>
        <p:txBody>
          <a:bodyPr vert="horz" wrap="square" lIns="0" tIns="16510" rIns="0" bIns="0" rtlCol="0">
            <a:spAutoFit/>
          </a:bodyPr>
          <a:lstStyle/>
          <a:p>
            <a:pPr marL="12700" algn="l">
              <a:lnSpc>
                <a:spcPct val="100000"/>
              </a:lnSpc>
              <a:spcBef>
                <a:spcPts val="130"/>
              </a:spcBef>
            </a:pPr>
            <a:r>
              <a:rPr lang="en-IN" sz="3600" u="sng" spc="-235" dirty="0">
                <a:latin typeface="Times New Roman" panose="02020603050405020304" pitchFamily="18" charset="0"/>
                <a:cs typeface="Times New Roman" panose="02020603050405020304" pitchFamily="18" charset="0"/>
              </a:rPr>
              <a:t>WHO </a:t>
            </a:r>
            <a:r>
              <a:rPr sz="3600" u="sng" spc="-235" dirty="0">
                <a:latin typeface="Times New Roman" panose="02020603050405020304" pitchFamily="18" charset="0"/>
                <a:cs typeface="Times New Roman" panose="02020603050405020304" pitchFamily="18" charset="0"/>
              </a:rPr>
              <a:t> </a:t>
            </a:r>
            <a:r>
              <a:rPr sz="3600" u="sng" spc="-10" dirty="0">
                <a:latin typeface="Times New Roman" panose="02020603050405020304" pitchFamily="18" charset="0"/>
                <a:cs typeface="Times New Roman" panose="02020603050405020304" pitchFamily="18" charset="0"/>
              </a:rPr>
              <a:t>AR</a:t>
            </a:r>
            <a:r>
              <a:rPr sz="3600" u="sng" spc="15" dirty="0">
                <a:latin typeface="Times New Roman" panose="02020603050405020304" pitchFamily="18" charset="0"/>
                <a:cs typeface="Times New Roman" panose="02020603050405020304" pitchFamily="18" charset="0"/>
              </a:rPr>
              <a:t>E</a:t>
            </a:r>
            <a:r>
              <a:rPr sz="3600" u="sng" spc="-35" dirty="0">
                <a:latin typeface="Times New Roman" panose="02020603050405020304" pitchFamily="18" charset="0"/>
                <a:cs typeface="Times New Roman" panose="02020603050405020304" pitchFamily="18" charset="0"/>
              </a:rPr>
              <a:t> </a:t>
            </a:r>
            <a:r>
              <a:rPr sz="3600" u="sng" spc="-10" dirty="0">
                <a:latin typeface="Times New Roman" panose="02020603050405020304" pitchFamily="18" charset="0"/>
                <a:cs typeface="Times New Roman" panose="02020603050405020304" pitchFamily="18" charset="0"/>
              </a:rPr>
              <a:t>T</a:t>
            </a:r>
            <a:r>
              <a:rPr sz="3600" u="sng" spc="-15" dirty="0">
                <a:latin typeface="Times New Roman" panose="02020603050405020304" pitchFamily="18" charset="0"/>
                <a:cs typeface="Times New Roman" panose="02020603050405020304" pitchFamily="18" charset="0"/>
              </a:rPr>
              <a:t>H</a:t>
            </a:r>
            <a:r>
              <a:rPr sz="3600" u="sng" spc="15" dirty="0">
                <a:latin typeface="Times New Roman" panose="02020603050405020304" pitchFamily="18" charset="0"/>
                <a:cs typeface="Times New Roman" panose="02020603050405020304" pitchFamily="18" charset="0"/>
              </a:rPr>
              <a:t>E</a:t>
            </a:r>
            <a:r>
              <a:rPr sz="3600" u="sng" spc="-35" dirty="0">
                <a:latin typeface="Times New Roman" panose="02020603050405020304" pitchFamily="18" charset="0"/>
                <a:cs typeface="Times New Roman" panose="02020603050405020304" pitchFamily="18" charset="0"/>
              </a:rPr>
              <a:t> </a:t>
            </a:r>
            <a:r>
              <a:rPr sz="3600" u="sng" spc="-20" dirty="0">
                <a:latin typeface="Times New Roman" panose="02020603050405020304" pitchFamily="18" charset="0"/>
                <a:cs typeface="Times New Roman" panose="02020603050405020304" pitchFamily="18" charset="0"/>
              </a:rPr>
              <a:t>E</a:t>
            </a:r>
            <a:r>
              <a:rPr sz="3600" u="sng" spc="30" dirty="0">
                <a:latin typeface="Times New Roman" panose="02020603050405020304" pitchFamily="18" charset="0"/>
                <a:cs typeface="Times New Roman" panose="02020603050405020304" pitchFamily="18" charset="0"/>
              </a:rPr>
              <a:t>N</a:t>
            </a:r>
            <a:r>
              <a:rPr sz="3600" u="sng" spc="15" dirty="0">
                <a:latin typeface="Times New Roman" panose="02020603050405020304" pitchFamily="18" charset="0"/>
                <a:cs typeface="Times New Roman" panose="02020603050405020304" pitchFamily="18" charset="0"/>
              </a:rPr>
              <a:t>D</a:t>
            </a:r>
            <a:r>
              <a:rPr sz="3600" u="sng" spc="-45" dirty="0">
                <a:latin typeface="Times New Roman" panose="02020603050405020304" pitchFamily="18" charset="0"/>
                <a:cs typeface="Times New Roman" panose="02020603050405020304" pitchFamily="18" charset="0"/>
              </a:rPr>
              <a:t> </a:t>
            </a:r>
            <a:r>
              <a:rPr sz="3600" u="sng" dirty="0">
                <a:latin typeface="Times New Roman" panose="02020603050405020304" pitchFamily="18" charset="0"/>
                <a:cs typeface="Times New Roman" panose="02020603050405020304" pitchFamily="18" charset="0"/>
              </a:rPr>
              <a:t>U</a:t>
            </a:r>
            <a:r>
              <a:rPr sz="3600" u="sng" spc="10" dirty="0">
                <a:latin typeface="Times New Roman" panose="02020603050405020304" pitchFamily="18" charset="0"/>
                <a:cs typeface="Times New Roman" panose="02020603050405020304" pitchFamily="18" charset="0"/>
              </a:rPr>
              <a:t>S</a:t>
            </a:r>
            <a:r>
              <a:rPr sz="3600" u="sng" spc="-25" dirty="0">
                <a:latin typeface="Times New Roman" panose="02020603050405020304" pitchFamily="18" charset="0"/>
                <a:cs typeface="Times New Roman" panose="02020603050405020304" pitchFamily="18" charset="0"/>
              </a:rPr>
              <a:t>E</a:t>
            </a:r>
            <a:r>
              <a:rPr sz="3600" u="sng" spc="-10" dirty="0">
                <a:latin typeface="Times New Roman" panose="02020603050405020304" pitchFamily="18" charset="0"/>
                <a:cs typeface="Times New Roman" panose="02020603050405020304" pitchFamily="18" charset="0"/>
              </a:rPr>
              <a:t>R</a:t>
            </a:r>
            <a:r>
              <a:rPr sz="3600" u="sng" spc="5" dirty="0">
                <a:latin typeface="Times New Roman" panose="02020603050405020304" pitchFamily="18" charset="0"/>
                <a:cs typeface="Times New Roman" panose="02020603050405020304" pitchFamily="18" charset="0"/>
              </a:rPr>
              <a:t>S?</a:t>
            </a:r>
            <a:r>
              <a:rPr lang="en-IN" sz="3200" spc="5" dirty="0"/>
              <a:t>			</a:t>
            </a:r>
            <a:r>
              <a:rPr lang="en-IN" sz="2400" b="0" spc="5" dirty="0">
                <a:latin typeface="Times New Roman" panose="02020603050405020304" pitchFamily="18" charset="0"/>
                <a:cs typeface="Times New Roman" panose="02020603050405020304" pitchFamily="18" charset="0"/>
              </a:rPr>
              <a:t>The  end users for the Employee Gender Analysis Data</a:t>
            </a:r>
            <a:r>
              <a:rPr lang="en-US" sz="16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1. Human Resources (HR)
2. Executive Leadership/Management
3. Diversity and Inclusion (D&amp;I) terms.
4. Department Heads/Managers</a:t>
            </a:r>
            <a:r>
              <a:rPr lang="en-US" sz="2000" spc="5" dirty="0"/>
              <a:t>
</a:t>
            </a:r>
            <a:endParaRPr sz="20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35969" y="989607"/>
            <a:ext cx="9932193" cy="4817344"/>
          </a:xfrm>
          <a:prstGeom prst="rect">
            <a:avLst/>
          </a:prstGeom>
        </p:spPr>
        <p:txBody>
          <a:bodyPr vert="horz" wrap="square" lIns="0" tIns="13335" rIns="0" bIns="0" rtlCol="0">
            <a:spAutoFit/>
          </a:bodyPr>
          <a:lstStyle/>
          <a:p>
            <a:pPr marL="12700">
              <a:lnSpc>
                <a:spcPct val="100000"/>
              </a:lnSpc>
              <a:spcBef>
                <a:spcPts val="105"/>
              </a:spcBef>
            </a:pP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U</a:t>
            </a:r>
            <a:r>
              <a:rPr sz="3600" u="sng" dirty="0">
                <a:latin typeface="Times New Roman" panose="02020603050405020304" pitchFamily="18" charset="0"/>
                <a:cs typeface="Times New Roman" panose="02020603050405020304" pitchFamily="18" charset="0"/>
              </a:rPr>
              <a:t>R</a:t>
            </a:r>
            <a:r>
              <a:rPr sz="3600" u="sng" spc="5" dirty="0">
                <a:latin typeface="Times New Roman" panose="02020603050405020304" pitchFamily="18" charset="0"/>
                <a:cs typeface="Times New Roman" panose="02020603050405020304" pitchFamily="18" charset="0"/>
              </a:rPr>
              <a:t> </a:t>
            </a:r>
            <a:r>
              <a:rPr sz="3600" u="sng" spc="25" dirty="0">
                <a:latin typeface="Times New Roman" panose="02020603050405020304" pitchFamily="18" charset="0"/>
                <a:cs typeface="Times New Roman" panose="02020603050405020304" pitchFamily="18" charset="0"/>
              </a:rPr>
              <a:t>S</a:t>
            </a: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LU</a:t>
            </a:r>
            <a:r>
              <a:rPr sz="3600" u="sng" spc="-35" dirty="0">
                <a:latin typeface="Times New Roman" panose="02020603050405020304" pitchFamily="18" charset="0"/>
                <a:cs typeface="Times New Roman" panose="02020603050405020304" pitchFamily="18" charset="0"/>
              </a:rPr>
              <a:t>T</a:t>
            </a:r>
            <a:r>
              <a:rPr sz="3600" u="sng" spc="-30" dirty="0">
                <a:latin typeface="Times New Roman" panose="02020603050405020304" pitchFamily="18" charset="0"/>
                <a:cs typeface="Times New Roman" panose="02020603050405020304" pitchFamily="18" charset="0"/>
              </a:rPr>
              <a:t>I</a:t>
            </a:r>
            <a:r>
              <a:rPr sz="3600" u="sng" spc="10" dirty="0">
                <a:latin typeface="Times New Roman" panose="02020603050405020304" pitchFamily="18" charset="0"/>
                <a:cs typeface="Times New Roman" panose="02020603050405020304" pitchFamily="18" charset="0"/>
              </a:rPr>
              <a:t>O</a:t>
            </a:r>
            <a:r>
              <a:rPr sz="3600" u="sng" dirty="0">
                <a:latin typeface="Times New Roman" panose="02020603050405020304" pitchFamily="18" charset="0"/>
                <a:cs typeface="Times New Roman" panose="02020603050405020304" pitchFamily="18" charset="0"/>
              </a:rPr>
              <a:t>N</a:t>
            </a:r>
            <a:r>
              <a:rPr sz="3600" u="sng" spc="-345" dirty="0">
                <a:latin typeface="Times New Roman" panose="02020603050405020304" pitchFamily="18" charset="0"/>
                <a:cs typeface="Times New Roman" panose="02020603050405020304" pitchFamily="18" charset="0"/>
              </a:rPr>
              <a:t> </a:t>
            </a:r>
            <a:r>
              <a:rPr sz="3600" u="sng" spc="-35" dirty="0">
                <a:latin typeface="Times New Roman" panose="02020603050405020304" pitchFamily="18" charset="0"/>
                <a:cs typeface="Times New Roman" panose="02020603050405020304" pitchFamily="18" charset="0"/>
              </a:rPr>
              <a:t>A</a:t>
            </a:r>
            <a:r>
              <a:rPr sz="3600" u="sng" spc="-5" dirty="0">
                <a:latin typeface="Times New Roman" panose="02020603050405020304" pitchFamily="18" charset="0"/>
                <a:cs typeface="Times New Roman" panose="02020603050405020304" pitchFamily="18" charset="0"/>
              </a:rPr>
              <a:t>N</a:t>
            </a:r>
            <a:r>
              <a:rPr sz="3600" u="sng" dirty="0">
                <a:latin typeface="Times New Roman" panose="02020603050405020304" pitchFamily="18" charset="0"/>
                <a:cs typeface="Times New Roman" panose="02020603050405020304" pitchFamily="18" charset="0"/>
              </a:rPr>
              <a:t>D</a:t>
            </a:r>
            <a:r>
              <a:rPr sz="3600" u="sng" spc="35" dirty="0">
                <a:latin typeface="Times New Roman" panose="02020603050405020304" pitchFamily="18" charset="0"/>
                <a:cs typeface="Times New Roman" panose="02020603050405020304" pitchFamily="18" charset="0"/>
              </a:rPr>
              <a:t> </a:t>
            </a:r>
            <a:r>
              <a:rPr sz="3600" u="sng" spc="-30" dirty="0">
                <a:latin typeface="Times New Roman" panose="02020603050405020304" pitchFamily="18" charset="0"/>
                <a:cs typeface="Times New Roman" panose="02020603050405020304" pitchFamily="18" charset="0"/>
              </a:rPr>
              <a:t>I</a:t>
            </a:r>
            <a:r>
              <a:rPr sz="3600" u="sng" spc="-35" dirty="0">
                <a:latin typeface="Times New Roman" panose="02020603050405020304" pitchFamily="18" charset="0"/>
                <a:cs typeface="Times New Roman" panose="02020603050405020304" pitchFamily="18" charset="0"/>
              </a:rPr>
              <a:t>T</a:t>
            </a:r>
            <a:r>
              <a:rPr sz="3600" u="sng" dirty="0">
                <a:latin typeface="Times New Roman" panose="02020603050405020304" pitchFamily="18" charset="0"/>
                <a:cs typeface="Times New Roman" panose="02020603050405020304" pitchFamily="18" charset="0"/>
              </a:rPr>
              <a:t>S</a:t>
            </a:r>
            <a:r>
              <a:rPr sz="3600" u="sng" spc="60" dirty="0">
                <a:latin typeface="Times New Roman" panose="02020603050405020304" pitchFamily="18" charset="0"/>
                <a:cs typeface="Times New Roman" panose="02020603050405020304" pitchFamily="18" charset="0"/>
              </a:rPr>
              <a:t> </a:t>
            </a:r>
            <a:r>
              <a:rPr sz="3600" u="sng" spc="-295" dirty="0">
                <a:latin typeface="Times New Roman" panose="02020603050405020304" pitchFamily="18" charset="0"/>
                <a:cs typeface="Times New Roman" panose="02020603050405020304" pitchFamily="18" charset="0"/>
              </a:rPr>
              <a:t>V</a:t>
            </a:r>
            <a:r>
              <a:rPr sz="3600" u="sng" spc="-35" dirty="0">
                <a:latin typeface="Times New Roman" panose="02020603050405020304" pitchFamily="18" charset="0"/>
                <a:cs typeface="Times New Roman" panose="02020603050405020304" pitchFamily="18" charset="0"/>
              </a:rPr>
              <a:t>A</a:t>
            </a:r>
            <a:r>
              <a:rPr sz="3600" u="sng" spc="25" dirty="0">
                <a:latin typeface="Times New Roman" panose="02020603050405020304" pitchFamily="18" charset="0"/>
                <a:cs typeface="Times New Roman" panose="02020603050405020304" pitchFamily="18" charset="0"/>
              </a:rPr>
              <a:t>LU</a:t>
            </a:r>
            <a:r>
              <a:rPr sz="3600" u="sng" dirty="0">
                <a:latin typeface="Times New Roman" panose="02020603050405020304" pitchFamily="18" charset="0"/>
                <a:cs typeface="Times New Roman" panose="02020603050405020304" pitchFamily="18" charset="0"/>
              </a:rPr>
              <a:t>E</a:t>
            </a:r>
            <a:r>
              <a:rPr sz="3600" u="sng" spc="-65" dirty="0">
                <a:latin typeface="Times New Roman" panose="02020603050405020304" pitchFamily="18" charset="0"/>
                <a:cs typeface="Times New Roman" panose="02020603050405020304" pitchFamily="18" charset="0"/>
              </a:rPr>
              <a:t> </a:t>
            </a:r>
            <a:r>
              <a:rPr sz="3600" u="sng" spc="-15" dirty="0">
                <a:latin typeface="Times New Roman" panose="02020603050405020304" pitchFamily="18" charset="0"/>
                <a:cs typeface="Times New Roman" panose="02020603050405020304" pitchFamily="18" charset="0"/>
              </a:rPr>
              <a:t>P</a:t>
            </a:r>
            <a:r>
              <a:rPr sz="3600" u="sng" spc="-30" dirty="0">
                <a:latin typeface="Times New Roman" panose="02020603050405020304" pitchFamily="18" charset="0"/>
                <a:cs typeface="Times New Roman" panose="02020603050405020304" pitchFamily="18" charset="0"/>
              </a:rPr>
              <a:t>R</a:t>
            </a:r>
            <a:r>
              <a:rPr sz="3600" u="sng" spc="10" dirty="0">
                <a:latin typeface="Times New Roman" panose="02020603050405020304" pitchFamily="18" charset="0"/>
                <a:cs typeface="Times New Roman" panose="02020603050405020304" pitchFamily="18" charset="0"/>
              </a:rPr>
              <a:t>O</a:t>
            </a:r>
            <a:r>
              <a:rPr sz="3600" u="sng" spc="-15" dirty="0">
                <a:latin typeface="Times New Roman" panose="02020603050405020304" pitchFamily="18" charset="0"/>
                <a:cs typeface="Times New Roman" panose="02020603050405020304" pitchFamily="18" charset="0"/>
              </a:rPr>
              <a:t>P</a:t>
            </a:r>
            <a:r>
              <a:rPr sz="3600" u="sng" spc="10" dirty="0">
                <a:latin typeface="Times New Roman" panose="02020603050405020304" pitchFamily="18" charset="0"/>
                <a:cs typeface="Times New Roman" panose="02020603050405020304" pitchFamily="18" charset="0"/>
              </a:rPr>
              <a:t>O</a:t>
            </a:r>
            <a:r>
              <a:rPr sz="3600" u="sng" spc="25" dirty="0">
                <a:latin typeface="Times New Roman" panose="02020603050405020304" pitchFamily="18" charset="0"/>
                <a:cs typeface="Times New Roman" panose="02020603050405020304" pitchFamily="18" charset="0"/>
              </a:rPr>
              <a:t>S</a:t>
            </a:r>
            <a:r>
              <a:rPr sz="3600" u="sng" spc="-30" dirty="0">
                <a:latin typeface="Times New Roman" panose="02020603050405020304" pitchFamily="18" charset="0"/>
                <a:cs typeface="Times New Roman" panose="02020603050405020304" pitchFamily="18" charset="0"/>
              </a:rPr>
              <a:t>I</a:t>
            </a:r>
            <a:r>
              <a:rPr sz="3600" u="sng" spc="-35" dirty="0">
                <a:latin typeface="Times New Roman" panose="02020603050405020304" pitchFamily="18" charset="0"/>
                <a:cs typeface="Times New Roman" panose="02020603050405020304" pitchFamily="18" charset="0"/>
              </a:rPr>
              <a:t>T</a:t>
            </a:r>
            <a:r>
              <a:rPr sz="3600" u="sng" spc="-30" dirty="0">
                <a:latin typeface="Times New Roman" panose="02020603050405020304" pitchFamily="18" charset="0"/>
                <a:cs typeface="Times New Roman" panose="02020603050405020304" pitchFamily="18" charset="0"/>
              </a:rPr>
              <a:t>I</a:t>
            </a:r>
            <a:r>
              <a:rPr sz="3600" u="sng" spc="10" dirty="0">
                <a:latin typeface="Times New Roman" panose="02020603050405020304" pitchFamily="18" charset="0"/>
                <a:cs typeface="Times New Roman" panose="02020603050405020304" pitchFamily="18" charset="0"/>
              </a:rPr>
              <a:t>O</a:t>
            </a:r>
            <a:r>
              <a:rPr sz="3600" u="sng" dirty="0">
                <a:latin typeface="Times New Roman" panose="02020603050405020304" pitchFamily="18" charset="0"/>
                <a:cs typeface="Times New Roman" panose="02020603050405020304" pitchFamily="18" charset="0"/>
              </a:rPr>
              <a:t>N</a:t>
            </a:r>
            <a:r>
              <a:rPr lang="en-IN"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the “Employee Gender Analysis” project, the value and its value proposition could be framed as follows:</a:t>
            </a:r>
            <a:r>
              <a:rPr lang="en-US" sz="36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Our Value Solution;</a:t>
            </a:r>
            <a:r>
              <a:rPr lang="en-US" sz="36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The value of the “Employee Gender Analysis” project lies in its ability to provide a clear, data-driven understanding of gender diversity within the organization.</a:t>
            </a:r>
            <a:r>
              <a:rPr lang="en-US" sz="1800" dirty="0">
                <a:latin typeface="Times New Roman" panose="02020603050405020304" pitchFamily="18" charset="0"/>
                <a:cs typeface="Times New Roman" panose="02020603050405020304" pitchFamily="18" charset="0"/>
              </a:rPr>
              <a:t>
</a:t>
            </a:r>
            <a:r>
              <a:rPr lang="en-US" sz="2000" u="sng" dirty="0">
                <a:latin typeface="Times New Roman" panose="02020603050405020304" pitchFamily="18" charset="0"/>
                <a:cs typeface="Times New Roman" panose="02020603050405020304" pitchFamily="18" charset="0"/>
              </a:rPr>
              <a:t>Value Proposition:</a:t>
            </a:r>
            <a:r>
              <a:rPr lang="en-US" sz="1800"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The “Employee Gender Analysis” project offers a strategic advantage by empowering the organization with actionable insights into gender diversity. </a:t>
            </a:r>
            <a:endParaRPr sz="18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4647426"/>
          </a:xfrm>
        </p:spPr>
        <p:txBody>
          <a:bodyPr/>
          <a:lstStyle/>
          <a:p>
            <a:pPr algn="l"/>
            <a:r>
              <a:rPr lang="en-US" sz="3600" dirty="0"/>
              <a:t>   </a:t>
            </a:r>
            <a:r>
              <a:rPr lang="en-IN" sz="3600" u="sng" dirty="0"/>
              <a:t>Dataset Description</a:t>
            </a:r>
            <a:r>
              <a:rPr lang="en-IN" u="sng" dirty="0"/>
              <a:t>	</a:t>
            </a:r>
            <a:r>
              <a:rPr lang="en-IN" dirty="0"/>
              <a:t>				  </a:t>
            </a:r>
            <a:r>
              <a:rPr lang="en-IN" sz="3600" dirty="0">
                <a:latin typeface="Sitka Banner" panose="02000505000000020004" pitchFamily="2" charset="0"/>
              </a:rPr>
              <a:t>	</a:t>
            </a:r>
            <a:br>
              <a:rPr lang="en-US" sz="3600" dirty="0">
                <a:latin typeface="Sitka Banner" panose="02000505000000020004" pitchFamily="2" charset="0"/>
              </a:rPr>
            </a:br>
            <a:r>
              <a:rPr lang="en-US" sz="3600" dirty="0">
                <a:latin typeface="Sitka Banner" panose="02000505000000020004" pitchFamily="2" charset="0"/>
              </a:rPr>
              <a:t>        </a:t>
            </a:r>
            <a:r>
              <a:rPr lang="en-IN" sz="2000" b="0" dirty="0">
                <a:latin typeface="Sitka Banner" panose="02000505000000020004" pitchFamily="2" charset="0"/>
              </a:rPr>
              <a:t>The data which I used for this analysis, which I download from Kaggle</a:t>
            </a:r>
            <a:br>
              <a:rPr lang="en-IN" sz="2000" b="0" dirty="0">
                <a:latin typeface="Sitka Banner" panose="02000505000000020004" pitchFamily="2" charset="0"/>
              </a:rPr>
            </a:br>
            <a:r>
              <a:rPr lang="en-IN" sz="2000" b="0" dirty="0">
                <a:latin typeface="Sitka Banner" panose="02000505000000020004" pitchFamily="2" charset="0"/>
              </a:rPr>
              <a:t>         There are 8 feature in the data</a:t>
            </a:r>
            <a:br>
              <a:rPr lang="en-IN" sz="3600" dirty="0">
                <a:latin typeface="Sitka Banner" panose="02000505000000020004" pitchFamily="2" charset="0"/>
              </a:rPr>
            </a:br>
            <a:r>
              <a:rPr lang="en-IN" sz="3600" dirty="0">
                <a:latin typeface="Sitka Banner" panose="02000505000000020004" pitchFamily="2" charset="0"/>
              </a:rPr>
              <a:t>       </a:t>
            </a:r>
            <a:r>
              <a:rPr lang="en-IN" sz="1800" dirty="0">
                <a:latin typeface="Sitka Banner" panose="02000505000000020004" pitchFamily="2" charset="0"/>
              </a:rPr>
              <a:t>(e.i) 1. emp ID</a:t>
            </a:r>
            <a:br>
              <a:rPr lang="en-IN" sz="1800" dirty="0">
                <a:latin typeface="Sitka Banner" panose="02000505000000020004" pitchFamily="2" charset="0"/>
              </a:rPr>
            </a:br>
            <a:r>
              <a:rPr lang="en-IN" sz="1800" dirty="0">
                <a:latin typeface="Sitka Banner" panose="02000505000000020004" pitchFamily="2" charset="0"/>
              </a:rPr>
              <a:t>                 2</a:t>
            </a:r>
            <a:r>
              <a:rPr lang="en-US" sz="1800" dirty="0">
                <a:latin typeface="Sitka Banner" panose="02000505000000020004" pitchFamily="2" charset="0"/>
              </a:rPr>
              <a:t>. </a:t>
            </a:r>
            <a:r>
              <a:rPr lang="en-IN" sz="1800" dirty="0">
                <a:latin typeface="Sitka Banner" panose="02000505000000020004" pitchFamily="2" charset="0"/>
              </a:rPr>
              <a:t>Name                </a:t>
            </a:r>
            <a:br>
              <a:rPr lang="en-IN" sz="1800" dirty="0">
                <a:latin typeface="Sitka Banner" panose="02000505000000020004" pitchFamily="2" charset="0"/>
              </a:rPr>
            </a:br>
            <a:r>
              <a:rPr lang="en-IN" sz="1800" dirty="0">
                <a:latin typeface="Sitka Banner" panose="02000505000000020004" pitchFamily="2" charset="0"/>
              </a:rPr>
              <a:t>                 3.</a:t>
            </a:r>
            <a:r>
              <a:rPr lang="en-US" sz="1800" dirty="0">
                <a:latin typeface="Sitka Banner" panose="02000505000000020004" pitchFamily="2" charset="0"/>
              </a:rPr>
              <a:t> </a:t>
            </a:r>
            <a:r>
              <a:rPr lang="en-IN" sz="1800" dirty="0">
                <a:latin typeface="Sitka Banner" panose="02000505000000020004" pitchFamily="2" charset="0"/>
              </a:rPr>
              <a:t>Gender</a:t>
            </a:r>
            <a:br>
              <a:rPr lang="en-IN" sz="1800" dirty="0">
                <a:latin typeface="Sitka Banner" panose="02000505000000020004" pitchFamily="2" charset="0"/>
              </a:rPr>
            </a:br>
            <a:r>
              <a:rPr lang="en-IN" sz="1800" dirty="0">
                <a:latin typeface="Sitka Banner" panose="02000505000000020004" pitchFamily="2" charset="0"/>
              </a:rPr>
              <a:t>                 4.</a:t>
            </a:r>
            <a:r>
              <a:rPr lang="en-US" sz="1800" dirty="0">
                <a:latin typeface="Sitka Banner" panose="02000505000000020004" pitchFamily="2" charset="0"/>
              </a:rPr>
              <a:t> </a:t>
            </a:r>
            <a:r>
              <a:rPr lang="en-IN" sz="1800" dirty="0">
                <a:latin typeface="Sitka Banner" panose="02000505000000020004" pitchFamily="2" charset="0"/>
              </a:rPr>
              <a:t>Department</a:t>
            </a:r>
            <a:br>
              <a:rPr lang="en-IN" sz="1800" dirty="0">
                <a:latin typeface="Sitka Banner" panose="02000505000000020004" pitchFamily="2" charset="0"/>
              </a:rPr>
            </a:br>
            <a:r>
              <a:rPr lang="en-IN" sz="1800" dirty="0">
                <a:latin typeface="Sitka Banner" panose="02000505000000020004" pitchFamily="2" charset="0"/>
              </a:rPr>
              <a:t>                 5.</a:t>
            </a:r>
            <a:r>
              <a:rPr lang="en-US" sz="1800" dirty="0">
                <a:latin typeface="Sitka Banner" panose="02000505000000020004" pitchFamily="2" charset="0"/>
              </a:rPr>
              <a:t> </a:t>
            </a:r>
            <a:r>
              <a:rPr lang="en-IN" sz="1800" dirty="0">
                <a:latin typeface="Sitka Banner" panose="02000505000000020004" pitchFamily="2" charset="0"/>
              </a:rPr>
              <a:t>Salary</a:t>
            </a:r>
            <a:br>
              <a:rPr lang="en-IN" sz="1800" dirty="0">
                <a:latin typeface="Sitka Banner" panose="02000505000000020004" pitchFamily="2" charset="0"/>
              </a:rPr>
            </a:br>
            <a:r>
              <a:rPr lang="en-IN" sz="1800" dirty="0">
                <a:latin typeface="Sitka Banner" panose="02000505000000020004" pitchFamily="2" charset="0"/>
              </a:rPr>
              <a:t>                 6.</a:t>
            </a:r>
            <a:r>
              <a:rPr lang="en-US" sz="1800" dirty="0">
                <a:latin typeface="Sitka Banner" panose="02000505000000020004" pitchFamily="2" charset="0"/>
              </a:rPr>
              <a:t> </a:t>
            </a:r>
            <a:r>
              <a:rPr lang="en-IN" sz="1800" dirty="0">
                <a:latin typeface="Sitka Banner" panose="02000505000000020004" pitchFamily="2" charset="0"/>
              </a:rPr>
              <a:t>Start date </a:t>
            </a:r>
            <a:br>
              <a:rPr lang="en-IN" sz="1800" dirty="0">
                <a:latin typeface="Sitka Banner" panose="02000505000000020004" pitchFamily="2" charset="0"/>
              </a:rPr>
            </a:br>
            <a:r>
              <a:rPr lang="en-IN" sz="1800" dirty="0">
                <a:latin typeface="Sitka Banner" panose="02000505000000020004" pitchFamily="2" charset="0"/>
              </a:rPr>
              <a:t>                 7.</a:t>
            </a:r>
            <a:r>
              <a:rPr lang="en-US" sz="1800" dirty="0">
                <a:latin typeface="Sitka Banner" panose="02000505000000020004" pitchFamily="2" charset="0"/>
              </a:rPr>
              <a:t> </a:t>
            </a:r>
            <a:r>
              <a:rPr lang="en-IN" sz="1800" dirty="0">
                <a:latin typeface="Sitka Banner" panose="02000505000000020004" pitchFamily="2" charset="0"/>
              </a:rPr>
              <a:t>Employee type </a:t>
            </a:r>
            <a:br>
              <a:rPr lang="en-IN" sz="1800" dirty="0">
                <a:latin typeface="Sitka Banner" panose="02000505000000020004" pitchFamily="2" charset="0"/>
              </a:rPr>
            </a:br>
            <a:r>
              <a:rPr lang="en-IN" sz="1800" dirty="0">
                <a:latin typeface="Sitka Banner" panose="02000505000000020004" pitchFamily="2" charset="0"/>
              </a:rPr>
              <a:t>                 8.</a:t>
            </a:r>
            <a:r>
              <a:rPr lang="en-US" sz="1800" dirty="0">
                <a:latin typeface="Sitka Banner" panose="02000505000000020004" pitchFamily="2" charset="0"/>
              </a:rPr>
              <a:t> </a:t>
            </a:r>
            <a:r>
              <a:rPr lang="en-IN" sz="1800" dirty="0">
                <a:latin typeface="Sitka Banner" panose="02000505000000020004" pitchFamily="2" charset="0"/>
              </a:rPr>
              <a:t>work location</a:t>
            </a:r>
            <a:br>
              <a:rPr lang="en-IN" sz="3600" dirty="0">
                <a:latin typeface="Sitka Banner" panose="02000505000000020004" pitchFamily="2" charset="0"/>
              </a:rPr>
            </a:br>
            <a:r>
              <a:rPr lang="en-IN" sz="3600" dirty="0">
                <a:latin typeface="Sitka Banner" panose="02000505000000020004" pitchFamily="2" charset="0"/>
              </a:rPr>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199" y="705016"/>
            <a:ext cx="8229601" cy="2248051"/>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Times New Roman" panose="02020603050405020304" pitchFamily="18" charset="0"/>
                <a:cs typeface="Times New Roman" panose="02020603050405020304" pitchFamily="18" charset="0"/>
              </a:rPr>
              <a:t>THE</a:t>
            </a:r>
            <a:r>
              <a:rPr sz="3600" u="sng" spc="20" dirty="0">
                <a:latin typeface="Times New Roman" panose="02020603050405020304" pitchFamily="18" charset="0"/>
                <a:cs typeface="Times New Roman" panose="02020603050405020304" pitchFamily="18" charset="0"/>
              </a:rPr>
              <a:t> </a:t>
            </a:r>
            <a:r>
              <a:rPr lang="en-US" sz="3600" u="sng" spc="20" dirty="0">
                <a:latin typeface="Times New Roman" panose="02020603050405020304" pitchFamily="18" charset="0"/>
                <a:cs typeface="Times New Roman" panose="02020603050405020304" pitchFamily="18" charset="0"/>
              </a:rPr>
              <a:t>"</a:t>
            </a:r>
            <a:r>
              <a:rPr sz="3600" u="sng" spc="10" dirty="0">
                <a:latin typeface="Times New Roman" panose="02020603050405020304" pitchFamily="18" charset="0"/>
                <a:cs typeface="Times New Roman" panose="02020603050405020304" pitchFamily="18" charset="0"/>
              </a:rPr>
              <a:t>WOW</a:t>
            </a:r>
            <a:r>
              <a:rPr lang="en-US" sz="3600" u="sng" spc="10" dirty="0">
                <a:latin typeface="Times New Roman" panose="02020603050405020304" pitchFamily="18" charset="0"/>
                <a:cs typeface="Times New Roman" panose="02020603050405020304" pitchFamily="18" charset="0"/>
              </a:rPr>
              <a:t>"</a:t>
            </a:r>
            <a:r>
              <a:rPr sz="3600" u="sng" spc="85" dirty="0">
                <a:latin typeface="Times New Roman" panose="02020603050405020304" pitchFamily="18" charset="0"/>
                <a:cs typeface="Times New Roman" panose="02020603050405020304" pitchFamily="18" charset="0"/>
              </a:rPr>
              <a:t> </a:t>
            </a:r>
            <a:r>
              <a:rPr sz="3600" u="sng" spc="10" dirty="0">
                <a:latin typeface="Times New Roman" panose="02020603050405020304" pitchFamily="18" charset="0"/>
                <a:cs typeface="Times New Roman" panose="02020603050405020304" pitchFamily="18" charset="0"/>
              </a:rPr>
              <a:t>IN</a:t>
            </a:r>
            <a:r>
              <a:rPr sz="3600" u="sng" spc="-5" dirty="0">
                <a:latin typeface="Times New Roman" panose="02020603050405020304" pitchFamily="18" charset="0"/>
                <a:cs typeface="Times New Roman" panose="02020603050405020304" pitchFamily="18" charset="0"/>
              </a:rPr>
              <a:t> </a:t>
            </a:r>
            <a:r>
              <a:rPr sz="3600" u="sng" spc="15" dirty="0">
                <a:latin typeface="Times New Roman" panose="02020603050405020304" pitchFamily="18" charset="0"/>
                <a:cs typeface="Times New Roman" panose="02020603050405020304" pitchFamily="18" charset="0"/>
              </a:rPr>
              <a:t>OUR</a:t>
            </a:r>
            <a:r>
              <a:rPr sz="3600" u="sng" spc="-10" dirty="0">
                <a:latin typeface="Times New Roman" panose="02020603050405020304" pitchFamily="18" charset="0"/>
                <a:cs typeface="Times New Roman" panose="02020603050405020304" pitchFamily="18" charset="0"/>
              </a:rPr>
              <a:t> </a:t>
            </a:r>
            <a:r>
              <a:rPr sz="3600" u="sng" spc="20" dirty="0">
                <a:latin typeface="Times New Roman" panose="02020603050405020304" pitchFamily="18" charset="0"/>
                <a:cs typeface="Times New Roman" panose="02020603050405020304" pitchFamily="18" charset="0"/>
              </a:rPr>
              <a:t>SOLUTION</a:t>
            </a:r>
            <a:r>
              <a:rPr lang="en-IN" sz="4250" spc="20" dirty="0">
                <a:latin typeface="Times New Roman" panose="02020603050405020304" pitchFamily="18" charset="0"/>
                <a:cs typeface="Times New Roman" panose="02020603050405020304" pitchFamily="18" charset="0"/>
              </a:rPr>
              <a:t>		</a:t>
            </a:r>
            <a:r>
              <a:rPr lang="en-IN" sz="2000" spc="20" dirty="0">
                <a:latin typeface="Times New Roman" panose="02020603050405020304" pitchFamily="18" charset="0"/>
                <a:cs typeface="Times New Roman" panose="02020603050405020304" pitchFamily="18" charset="0"/>
              </a:rPr>
              <a:t>1. Filtering- removing blanks. Conditional formatting.		2.highlighting blanks and ‘null’ text.		</a:t>
            </a:r>
            <a:br>
              <a:rPr lang="en-US" sz="2000" spc="20" dirty="0">
                <a:latin typeface="Times New Roman" panose="02020603050405020304" pitchFamily="18" charset="0"/>
                <a:cs typeface="Times New Roman" panose="02020603050405020304" pitchFamily="18" charset="0"/>
              </a:rPr>
            </a:br>
            <a:r>
              <a:rPr lang="en-US" sz="2000" spc="20" dirty="0">
                <a:latin typeface="Times New Roman" panose="02020603050405020304" pitchFamily="18" charset="0"/>
                <a:cs typeface="Times New Roman" panose="02020603050405020304" pitchFamily="18" charset="0"/>
              </a:rPr>
              <a:t>              </a:t>
            </a:r>
            <a:r>
              <a:rPr lang="en-IN" sz="2000" spc="20" dirty="0">
                <a:latin typeface="Times New Roman" panose="02020603050405020304" pitchFamily="18" charset="0"/>
                <a:cs typeface="Times New Roman" panose="02020603050405020304" pitchFamily="18" charset="0"/>
              </a:rPr>
              <a:t>3.pivot table- Gender analysis summary.					   	4.Bar graph- Final report.</a:t>
            </a:r>
            <a:endParaRPr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TotalTime>
  <Words>801</Words>
  <Application>Microsoft Office PowerPoint</Application>
  <PresentationFormat>Widescreen</PresentationFormat>
  <Paragraphs>116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Gender Analysis using Excel  </vt:lpstr>
      <vt:lpstr>PROJECT TITLE</vt:lpstr>
      <vt:lpstr>AGENDA</vt:lpstr>
      <vt:lpstr>PROBLEM STATEMENT                                     The problem statement for an “Employee Gender Analysis” might look like this:
      In our organization, there is a need to understand the distribution and dynamics of gender among employees to ensure gender diversity and equality. Currently, there is limited visibility into how gender representation varies across different departments, roles, and levels of seniority.                                 </vt:lpstr>
      <vt:lpstr>PROJECT OVERVIEW</vt:lpstr>
      <vt:lpstr>WHO  ARE THE END USERS?   The  end users for the Employee Gender Analysis Data
1. Human Resources (HR)
2. Executive Leadership/Management
3. Diversity and Inclusion (D&amp;I) terms.
4. Department Heads/Managers
</vt:lpstr>
      <vt:lpstr>OUR SOLUTION AND ITS VALUE PROPOSITION              For the “Employee Gender Analysis” project, the value and its value proposition could be framed as follows:
Our Value Solution;
    The value of the “Employee Gender Analysis” project lies in its ability to provide a clear, data-driven understanding of gender diversity within the organization.
Value Proposition:
       The “Employee Gender Analysis” project offers a strategic advantage by empowering the organization with actionable insights into gender diversity. </vt:lpstr>
      <vt:lpstr>   Dataset Description                 The data which I used for this analysis, which I download from Kaggle          There are 8 feature in the data        (e.i) 1. emp ID                  2. Name                                  3. Gender                  4. Department                  5. Salary                  6. Start date                   7. Employee type                   8. work location              </vt:lpstr>
      <vt:lpstr>THE "WOW" IN OUR SOLUTION  1. Filtering- removing blanks. Conditional formatting.  2.highlighting blanks and ‘null’ text.                 3.pivot table- Gender analysis summary.         4.Bar graph- Final report.</vt:lpstr>
      <vt:lpstr>PowerPoint Presentation</vt:lpstr>
      <vt:lpstr>RESULTS</vt:lpstr>
      <vt:lpstr>Conclusion       In conclusion, the Employee Gender Analysis project offers vital insights into gender representation, enabling stakeholders to identify disparities and drive positive change. By leveraging the data, the company can promote a more inclusive workplace, align with diversity goals, and enhance employee satisfaction. This project not only supports compliance with legal requirements but also strengthens the organization’s commitment to gender equality and overall workplace diversity.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Vanitha R</cp:lastModifiedBy>
  <cp:revision>15</cp:revision>
  <dcterms:created xsi:type="dcterms:W3CDTF">2024-03-29T15:07:22Z</dcterms:created>
  <dcterms:modified xsi:type="dcterms:W3CDTF">2024-08-29T07:06:44Z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