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03"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(1).xlsx]Sheet1!PivotTable1</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WISE SALARY ANALYSIS</a:t>
            </a:r>
            <a:endParaRPr lang="en-US"/>
          </a:p>
        </c:rich>
      </c:tx>
      <c:layout>
        <c:manualLayout>
          <c:xMode val="edge"/>
          <c:yMode val="edge"/>
          <c:x val="0.31465266841644812"/>
          <c:y val="8.6942257217847679E-2"/>
        </c:manualLayout>
      </c:layout>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2"/>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3"/>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s>
    <c:plotArea>
      <c:layout>
        <c:manualLayout>
          <c:layoutTarget val="inner"/>
          <c:xMode val="edge"/>
          <c:yMode val="edge"/>
          <c:x val="0.18245603674540697"/>
          <c:y val="0.26328484981044054"/>
          <c:w val="0.7897661854768151"/>
          <c:h val="0.29149205307669884"/>
        </c:manualLayout>
      </c:layout>
      <c:lineChart>
        <c:grouping val="standard"/>
        <c:varyColors val="0"/>
        <c:ser>
          <c:idx val="0"/>
          <c:order val="0"/>
          <c:tx>
            <c:strRef>
              <c:f>Sheet1!$B$3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Sheet1!$A$4:$A$279</c:f>
              <c:strCache>
                <c:ptCount val="275"/>
                <c:pt idx="0">
                  <c:v>Ait Sidi, Karthikeyan   </c:v>
                </c:pt>
                <c:pt idx="1">
                  <c:v>Akinkuolie, Sarah</c:v>
                </c:pt>
                <c:pt idx="2">
                  <c:v>Alagbe,Trina</c:v>
                </c:pt>
                <c:pt idx="3">
                  <c:v>Anderson, Carol </c:v>
                </c:pt>
                <c:pt idx="4">
                  <c:v>Anderson, Linda  </c:v>
                </c:pt>
                <c:pt idx="5">
                  <c:v>Andreola, Colby</c:v>
                </c:pt>
                <c:pt idx="6">
                  <c:v>Athwal, Sam</c:v>
                </c:pt>
                <c:pt idx="7">
                  <c:v>Bacong, Alejandro </c:v>
                </c:pt>
                <c:pt idx="8">
                  <c:v>Barone, Francesco  A</c:v>
                </c:pt>
                <c:pt idx="9">
                  <c:v>Barton, Nader</c:v>
                </c:pt>
                <c:pt idx="10">
                  <c:v>Bates, Norman</c:v>
                </c:pt>
                <c:pt idx="11">
                  <c:v>Beak, Kimberly  </c:v>
                </c:pt>
                <c:pt idx="12">
                  <c:v>Beatrice, Courtney </c:v>
                </c:pt>
                <c:pt idx="13">
                  <c:v>Becker, Renee</c:v>
                </c:pt>
                <c:pt idx="14">
                  <c:v>Becker, Scott</c:v>
                </c:pt>
                <c:pt idx="15">
                  <c:v>Bernstein, Sean</c:v>
                </c:pt>
                <c:pt idx="16">
                  <c:v>Biden, Lowan  M</c:v>
                </c:pt>
                <c:pt idx="17">
                  <c:v>Billis, Helen</c:v>
                </c:pt>
                <c:pt idx="18">
                  <c:v>Blount, Dianna</c:v>
                </c:pt>
                <c:pt idx="19">
                  <c:v>Bondwell, Betsy</c:v>
                </c:pt>
                <c:pt idx="20">
                  <c:v>Booth, Frank</c:v>
                </c:pt>
                <c:pt idx="21">
                  <c:v>Bozzi, Charles</c:v>
                </c:pt>
                <c:pt idx="22">
                  <c:v>Brill, Donna</c:v>
                </c:pt>
                <c:pt idx="23">
                  <c:v>Buccheri, Joseph  </c:v>
                </c:pt>
                <c:pt idx="24">
                  <c:v>Bunbury, Jessica</c:v>
                </c:pt>
                <c:pt idx="25">
                  <c:v>Burke, Joelle</c:v>
                </c:pt>
                <c:pt idx="26">
                  <c:v>Burkett, Benjamin </c:v>
                </c:pt>
                <c:pt idx="27">
                  <c:v>Cady, Max </c:v>
                </c:pt>
                <c:pt idx="28">
                  <c:v>Candie, Calvin</c:v>
                </c:pt>
                <c:pt idx="29">
                  <c:v>Carabbio, Judith</c:v>
                </c:pt>
                <c:pt idx="30">
                  <c:v>Carey, Michael  </c:v>
                </c:pt>
                <c:pt idx="31">
                  <c:v>Carr, Claudia  N</c:v>
                </c:pt>
                <c:pt idx="32">
                  <c:v>Carter, Michelle </c:v>
                </c:pt>
                <c:pt idx="33">
                  <c:v>Carthy, B'rigit</c:v>
                </c:pt>
                <c:pt idx="34">
                  <c:v>Chace, Beatrice </c:v>
                </c:pt>
                <c:pt idx="35">
                  <c:v>Champaigne, Brian</c:v>
                </c:pt>
                <c:pt idx="36">
                  <c:v>Chan, Lin</c:v>
                </c:pt>
                <c:pt idx="37">
                  <c:v>Chang, Donovan  E</c:v>
                </c:pt>
                <c:pt idx="38">
                  <c:v>Chigurh, Anton</c:v>
                </c:pt>
                <c:pt idx="39">
                  <c:v>Chivukula, Enola</c:v>
                </c:pt>
                <c:pt idx="40">
                  <c:v>Cierpiszewski, Caroline  </c:v>
                </c:pt>
                <c:pt idx="41">
                  <c:v>Clayton, Rick</c:v>
                </c:pt>
                <c:pt idx="42">
                  <c:v>Cloninger, Jennifer</c:v>
                </c:pt>
                <c:pt idx="43">
                  <c:v>Close, Phil</c:v>
                </c:pt>
                <c:pt idx="44">
                  <c:v>Clukey, Elijian</c:v>
                </c:pt>
                <c:pt idx="45">
                  <c:v>Cockel, James</c:v>
                </c:pt>
                <c:pt idx="46">
                  <c:v>Cole, Spencer</c:v>
                </c:pt>
                <c:pt idx="47">
                  <c:v>Corleone, Michael</c:v>
                </c:pt>
                <c:pt idx="48">
                  <c:v>Corleone, Vito</c:v>
                </c:pt>
                <c:pt idx="49">
                  <c:v>Cornett, Lisa </c:v>
                </c:pt>
                <c:pt idx="50">
                  <c:v>Costello, Frank</c:v>
                </c:pt>
                <c:pt idx="51">
                  <c:v>Crimmings,   Jean</c:v>
                </c:pt>
                <c:pt idx="52">
                  <c:v>Cross, Noah</c:v>
                </c:pt>
                <c:pt idx="53">
                  <c:v>Daneault, Lynn</c:v>
                </c:pt>
                <c:pt idx="54">
                  <c:v>Daniele, Ann  </c:v>
                </c:pt>
                <c:pt idx="55">
                  <c:v>Darson, Jene'ya </c:v>
                </c:pt>
                <c:pt idx="56">
                  <c:v>Davis, Daniel</c:v>
                </c:pt>
                <c:pt idx="57">
                  <c:v>Dee, Randy</c:v>
                </c:pt>
                <c:pt idx="58">
                  <c:v>DeGweck,  James</c:v>
                </c:pt>
                <c:pt idx="59">
                  <c:v>Del Bosque, Keyla</c:v>
                </c:pt>
                <c:pt idx="60">
                  <c:v>Delarge, Alex</c:v>
                </c:pt>
                <c:pt idx="61">
                  <c:v>Demita, Carla</c:v>
                </c:pt>
                <c:pt idx="62">
                  <c:v>Desimone, Carl </c:v>
                </c:pt>
                <c:pt idx="63">
                  <c:v>DeVito, Tommy</c:v>
                </c:pt>
                <c:pt idx="64">
                  <c:v>Dickinson, Geoff </c:v>
                </c:pt>
                <c:pt idx="65">
                  <c:v>Dietrich, Jenna  </c:v>
                </c:pt>
                <c:pt idx="66">
                  <c:v>DiNocco, Lily </c:v>
                </c:pt>
                <c:pt idx="67">
                  <c:v>Dobrin, Denisa  S</c:v>
                </c:pt>
                <c:pt idx="68">
                  <c:v>Dolan, Linda</c:v>
                </c:pt>
                <c:pt idx="69">
                  <c:v>Dougall, Eric</c:v>
                </c:pt>
                <c:pt idx="70">
                  <c:v>Driver, Elle</c:v>
                </c:pt>
                <c:pt idx="71">
                  <c:v>Dunn, Amy  </c:v>
                </c:pt>
                <c:pt idx="72">
                  <c:v>Dunne, Amy</c:v>
                </c:pt>
                <c:pt idx="73">
                  <c:v>Eaton, Marianne</c:v>
                </c:pt>
                <c:pt idx="74">
                  <c:v>Engdahl, Jean</c:v>
                </c:pt>
                <c:pt idx="75">
                  <c:v>England, Rex</c:v>
                </c:pt>
                <c:pt idx="76">
                  <c:v>Erilus, Angela</c:v>
                </c:pt>
                <c:pt idx="77">
                  <c:v>Estremera, Miguel</c:v>
                </c:pt>
                <c:pt idx="78">
                  <c:v>Evensen, April</c:v>
                </c:pt>
                <c:pt idx="79">
                  <c:v>Exantus, Susan</c:v>
                </c:pt>
                <c:pt idx="80">
                  <c:v>Faller, Megan </c:v>
                </c:pt>
                <c:pt idx="81">
                  <c:v>Fancett, Nicole</c:v>
                </c:pt>
                <c:pt idx="82">
                  <c:v>Ferguson, Susan</c:v>
                </c:pt>
                <c:pt idx="83">
                  <c:v>Fernandes, Nilson  </c:v>
                </c:pt>
                <c:pt idx="84">
                  <c:v>Fett, Boba</c:v>
                </c:pt>
                <c:pt idx="85">
                  <c:v>Fidelia,  Libby</c:v>
                </c:pt>
                <c:pt idx="86">
                  <c:v>Fitzpatrick, Michael  J</c:v>
                </c:pt>
                <c:pt idx="87">
                  <c:v>Foreman, Tanya</c:v>
                </c:pt>
                <c:pt idx="88">
                  <c:v>Forrest, Alex</c:v>
                </c:pt>
                <c:pt idx="89">
                  <c:v>Foss, Jason</c:v>
                </c:pt>
                <c:pt idx="90">
                  <c:v>Fraval, Maruk </c:v>
                </c:pt>
                <c:pt idx="91">
                  <c:v>Galia, Lisa</c:v>
                </c:pt>
                <c:pt idx="92">
                  <c:v>Garcia, Raul</c:v>
                </c:pt>
                <c:pt idx="93">
                  <c:v>Gaul, Barbara</c:v>
                </c:pt>
                <c:pt idx="94">
                  <c:v>Gentry, Mildred</c:v>
                </c:pt>
                <c:pt idx="95">
                  <c:v>Gill, Whitney  </c:v>
                </c:pt>
                <c:pt idx="96">
                  <c:v>Girifalco, Evelyn</c:v>
                </c:pt>
                <c:pt idx="97">
                  <c:v>Givens, Myriam</c:v>
                </c:pt>
                <c:pt idx="98">
                  <c:v>Goble, Taisha</c:v>
                </c:pt>
                <c:pt idx="99">
                  <c:v>Goeth, Amon</c:v>
                </c:pt>
                <c:pt idx="100">
                  <c:v>Gold, Shenice  </c:v>
                </c:pt>
                <c:pt idx="101">
                  <c:v>Gonzalez, Maria</c:v>
                </c:pt>
                <c:pt idx="102">
                  <c:v>Good, Susan</c:v>
                </c:pt>
                <c:pt idx="103">
                  <c:v>Gordon, David</c:v>
                </c:pt>
                <c:pt idx="104">
                  <c:v>Gosciminski, Phylicia  </c:v>
                </c:pt>
                <c:pt idx="105">
                  <c:v>Goyal, Roxana</c:v>
                </c:pt>
                <c:pt idx="106">
                  <c:v>Gray, Elijiah  </c:v>
                </c:pt>
                <c:pt idx="107">
                  <c:v>Gross, Paula</c:v>
                </c:pt>
                <c:pt idx="108">
                  <c:v>Gruber, Hans</c:v>
                </c:pt>
                <c:pt idx="109">
                  <c:v>Guilianno, Mike</c:v>
                </c:pt>
                <c:pt idx="110">
                  <c:v>Handschiegl, Joanne</c:v>
                </c:pt>
                <c:pt idx="111">
                  <c:v>Hankard, Earnest</c:v>
                </c:pt>
                <c:pt idx="112">
                  <c:v>Harrington, Christie </c:v>
                </c:pt>
                <c:pt idx="113">
                  <c:v>Harrison, Kara</c:v>
                </c:pt>
                <c:pt idx="114">
                  <c:v>Heitzman, Anthony</c:v>
                </c:pt>
                <c:pt idx="115">
                  <c:v>Hendrickson, Trina</c:v>
                </c:pt>
                <c:pt idx="116">
                  <c:v>Hitchcock, Alfred</c:v>
                </c:pt>
                <c:pt idx="117">
                  <c:v>Homberger, Adrienne  J</c:v>
                </c:pt>
                <c:pt idx="118">
                  <c:v>Horton, Jayne</c:v>
                </c:pt>
                <c:pt idx="119">
                  <c:v>Houlihan, Debra</c:v>
                </c:pt>
                <c:pt idx="120">
                  <c:v>Hudson, Jane</c:v>
                </c:pt>
                <c:pt idx="121">
                  <c:v>Hunts, Julissa</c:v>
                </c:pt>
                <c:pt idx="122">
                  <c:v>Hutter, Rosalie</c:v>
                </c:pt>
                <c:pt idx="123">
                  <c:v>Huynh, Ming</c:v>
                </c:pt>
                <c:pt idx="124">
                  <c:v>Immediato, Walter</c:v>
                </c:pt>
                <c:pt idx="125">
                  <c:v>Ivey, Rose </c:v>
                </c:pt>
                <c:pt idx="126">
                  <c:v>Jackson, Maryellen</c:v>
                </c:pt>
                <c:pt idx="127">
                  <c:v>Jacobi, Hannah  </c:v>
                </c:pt>
                <c:pt idx="128">
                  <c:v>Jeannite, Tayana</c:v>
                </c:pt>
                <c:pt idx="129">
                  <c:v>Jhaveri, Sneha  </c:v>
                </c:pt>
                <c:pt idx="130">
                  <c:v>Johnson, George</c:v>
                </c:pt>
                <c:pt idx="131">
                  <c:v>Johnson, Noelle </c:v>
                </c:pt>
                <c:pt idx="132">
                  <c:v>Johnston, Yen</c:v>
                </c:pt>
                <c:pt idx="133">
                  <c:v>Jung, Judy  </c:v>
                </c:pt>
                <c:pt idx="134">
                  <c:v>Kampew, Donysha</c:v>
                </c:pt>
                <c:pt idx="135">
                  <c:v>Keatts, Kramer </c:v>
                </c:pt>
                <c:pt idx="136">
                  <c:v>Khemmich, Bartholemew</c:v>
                </c:pt>
                <c:pt idx="137">
                  <c:v>King, Janet</c:v>
                </c:pt>
                <c:pt idx="138">
                  <c:v>Kinsella, Kathleen  </c:v>
                </c:pt>
                <c:pt idx="139">
                  <c:v>Kirill, Alexandra  </c:v>
                </c:pt>
                <c:pt idx="140">
                  <c:v>Knapp, Bradley  J</c:v>
                </c:pt>
                <c:pt idx="141">
                  <c:v>Kretschmer, John</c:v>
                </c:pt>
                <c:pt idx="142">
                  <c:v>Lajiri,  Jyoti</c:v>
                </c:pt>
                <c:pt idx="143">
                  <c:v>Landa, Hans</c:v>
                </c:pt>
                <c:pt idx="144">
                  <c:v>Langford, Lindsey</c:v>
                </c:pt>
                <c:pt idx="145">
                  <c:v>Langton, Enrico</c:v>
                </c:pt>
                <c:pt idx="146">
                  <c:v>Latif, Mohammed</c:v>
                </c:pt>
                <c:pt idx="147">
                  <c:v>Le, Binh</c:v>
                </c:pt>
                <c:pt idx="148">
                  <c:v>Leach, Dallas</c:v>
                </c:pt>
                <c:pt idx="149">
                  <c:v>Lecter, Hannibal</c:v>
                </c:pt>
                <c:pt idx="150">
                  <c:v>Leruth, Giovanni</c:v>
                </c:pt>
                <c:pt idx="151">
                  <c:v>Liebig, Ketsia</c:v>
                </c:pt>
                <c:pt idx="152">
                  <c:v>Linares, Marilyn </c:v>
                </c:pt>
                <c:pt idx="153">
                  <c:v>Linden, Mathew</c:v>
                </c:pt>
                <c:pt idx="154">
                  <c:v>Lundy, Susan</c:v>
                </c:pt>
                <c:pt idx="155">
                  <c:v>Lunquist, Lisa</c:v>
                </c:pt>
                <c:pt idx="156">
                  <c:v>Lydon, Allison</c:v>
                </c:pt>
                <c:pt idx="157">
                  <c:v>MacLennan, Samuel</c:v>
                </c:pt>
                <c:pt idx="158">
                  <c:v>Mahoney, Lauren  </c:v>
                </c:pt>
                <c:pt idx="159">
                  <c:v>Manchester, Robyn</c:v>
                </c:pt>
                <c:pt idx="160">
                  <c:v>Mancuso, Karen</c:v>
                </c:pt>
                <c:pt idx="161">
                  <c:v>Mangal, Debbie</c:v>
                </c:pt>
                <c:pt idx="162">
                  <c:v>Martin, Sandra</c:v>
                </c:pt>
                <c:pt idx="163">
                  <c:v>Maurice, Shana</c:v>
                </c:pt>
                <c:pt idx="164">
                  <c:v>Mckenna, Sandy</c:v>
                </c:pt>
                <c:pt idx="165">
                  <c:v>McKinzie, Jac</c:v>
                </c:pt>
                <c:pt idx="166">
                  <c:v>Medeiros, Jennifer</c:v>
                </c:pt>
                <c:pt idx="167">
                  <c:v>Miller, Brannon</c:v>
                </c:pt>
                <c:pt idx="168">
                  <c:v>Miller, Ned</c:v>
                </c:pt>
                <c:pt idx="169">
                  <c:v>Monkfish, Erasumus</c:v>
                </c:pt>
                <c:pt idx="170">
                  <c:v>Monterro, Luisa</c:v>
                </c:pt>
                <c:pt idx="171">
                  <c:v>Morway, Tanya</c:v>
                </c:pt>
                <c:pt idx="172">
                  <c:v>Motlagh,  Dawn</c:v>
                </c:pt>
                <c:pt idx="173">
                  <c:v>Moumanil, Maliki </c:v>
                </c:pt>
                <c:pt idx="174">
                  <c:v>Myers, Michael</c:v>
                </c:pt>
                <c:pt idx="175">
                  <c:v>Navathe, Kurt</c:v>
                </c:pt>
                <c:pt idx="176">
                  <c:v>Ndzi, Horia</c:v>
                </c:pt>
                <c:pt idx="177">
                  <c:v>Newman, Richard </c:v>
                </c:pt>
                <c:pt idx="178">
                  <c:v>Nguyen, Dheepa</c:v>
                </c:pt>
                <c:pt idx="179">
                  <c:v>Nguyen, Lei-Ming</c:v>
                </c:pt>
                <c:pt idx="180">
                  <c:v>Nowlan, Kristie</c:v>
                </c:pt>
                <c:pt idx="181">
                  <c:v>O'hare, Lynn</c:v>
                </c:pt>
                <c:pt idx="182">
                  <c:v>Oliver, Brooke </c:v>
                </c:pt>
                <c:pt idx="183">
                  <c:v>Onque, Jasmine</c:v>
                </c:pt>
                <c:pt idx="184">
                  <c:v>Osturnka, Adeel</c:v>
                </c:pt>
                <c:pt idx="185">
                  <c:v>Owad, Clinton</c:v>
                </c:pt>
                <c:pt idx="186">
                  <c:v>Ozark, Travis</c:v>
                </c:pt>
                <c:pt idx="187">
                  <c:v>Panjwani, Nina</c:v>
                </c:pt>
                <c:pt idx="188">
                  <c:v>Pearson, Randall</c:v>
                </c:pt>
                <c:pt idx="189">
                  <c:v>Pelletier, Ermine</c:v>
                </c:pt>
                <c:pt idx="190">
                  <c:v>Perry, Shakira</c:v>
                </c:pt>
                <c:pt idx="191">
                  <c:v>Peters, Lauren</c:v>
                </c:pt>
                <c:pt idx="192">
                  <c:v>Peterson, Ebonee  </c:v>
                </c:pt>
                <c:pt idx="193">
                  <c:v>Petingill, Shana  </c:v>
                </c:pt>
                <c:pt idx="194">
                  <c:v>Petrowsky, Thelma</c:v>
                </c:pt>
                <c:pt idx="195">
                  <c:v>Pham, Hong</c:v>
                </c:pt>
                <c:pt idx="196">
                  <c:v>Pitt, Brad </c:v>
                </c:pt>
                <c:pt idx="197">
                  <c:v>Potts, Xana</c:v>
                </c:pt>
                <c:pt idx="198">
                  <c:v>Power, Morissa</c:v>
                </c:pt>
                <c:pt idx="199">
                  <c:v>Punjabhi, Louis  </c:v>
                </c:pt>
                <c:pt idx="200">
                  <c:v>Purinton, Janine</c:v>
                </c:pt>
                <c:pt idx="201">
                  <c:v>Rachael, Maggie</c:v>
                </c:pt>
                <c:pt idx="202">
                  <c:v>Rarrick, Quinn</c:v>
                </c:pt>
                <c:pt idx="203">
                  <c:v>Ren, Kylo</c:v>
                </c:pt>
                <c:pt idx="204">
                  <c:v>Rhoads, Thomas</c:v>
                </c:pt>
                <c:pt idx="205">
                  <c:v>Rivera, Haley  </c:v>
                </c:pt>
                <c:pt idx="206">
                  <c:v>Roberson, May</c:v>
                </c:pt>
                <c:pt idx="207">
                  <c:v>Robertson, Peter</c:v>
                </c:pt>
                <c:pt idx="208">
                  <c:v>Robinson, Alain  </c:v>
                </c:pt>
                <c:pt idx="209">
                  <c:v>Robinson, Cherly</c:v>
                </c:pt>
                <c:pt idx="210">
                  <c:v>Robinson, Elias</c:v>
                </c:pt>
                <c:pt idx="211">
                  <c:v>Roby, Lori </c:v>
                </c:pt>
                <c:pt idx="212">
                  <c:v>Roehrich, Bianca</c:v>
                </c:pt>
                <c:pt idx="213">
                  <c:v>Roper, Katie</c:v>
                </c:pt>
                <c:pt idx="214">
                  <c:v>Rose, Ashley  </c:v>
                </c:pt>
                <c:pt idx="215">
                  <c:v>Rossetti, Bruno</c:v>
                </c:pt>
                <c:pt idx="216">
                  <c:v>Roup,Simon</c:v>
                </c:pt>
                <c:pt idx="217">
                  <c:v>Saada, Adell</c:v>
                </c:pt>
                <c:pt idx="218">
                  <c:v>Sadki, Nore  </c:v>
                </c:pt>
                <c:pt idx="219">
                  <c:v>Sahoo, Adil</c:v>
                </c:pt>
                <c:pt idx="220">
                  <c:v>Salter, Jason</c:v>
                </c:pt>
                <c:pt idx="221">
                  <c:v>Sander, Kamrin</c:v>
                </c:pt>
                <c:pt idx="222">
                  <c:v>Sewkumar, Nori</c:v>
                </c:pt>
                <c:pt idx="223">
                  <c:v>Shepard, Anita </c:v>
                </c:pt>
                <c:pt idx="224">
                  <c:v>Shields, Seffi</c:v>
                </c:pt>
                <c:pt idx="225">
                  <c:v>Simard, Kramer</c:v>
                </c:pt>
                <c:pt idx="226">
                  <c:v>Sloan, Constance</c:v>
                </c:pt>
                <c:pt idx="227">
                  <c:v>Smith, Joe</c:v>
                </c:pt>
                <c:pt idx="228">
                  <c:v>Smith, Martin</c:v>
                </c:pt>
                <c:pt idx="229">
                  <c:v>Smith, Sade</c:v>
                </c:pt>
                <c:pt idx="230">
                  <c:v>Soto, Julia </c:v>
                </c:pt>
                <c:pt idx="231">
                  <c:v>Soze, Keyser</c:v>
                </c:pt>
                <c:pt idx="232">
                  <c:v>Sparks, Taylor  </c:v>
                </c:pt>
                <c:pt idx="233">
                  <c:v>Spirea, Kelley</c:v>
                </c:pt>
                <c:pt idx="234">
                  <c:v>Squatrito, Kristen</c:v>
                </c:pt>
                <c:pt idx="235">
                  <c:v>Stanford,Barbara  M</c:v>
                </c:pt>
                <c:pt idx="236">
                  <c:v>Stansfield, Norman</c:v>
                </c:pt>
                <c:pt idx="237">
                  <c:v>Stoica, Rick</c:v>
                </c:pt>
                <c:pt idx="238">
                  <c:v>Strong, Caitrin</c:v>
                </c:pt>
                <c:pt idx="239">
                  <c:v>Sullivan, Kissy </c:v>
                </c:pt>
                <c:pt idx="240">
                  <c:v>Sullivan, Timothy</c:v>
                </c:pt>
                <c:pt idx="241">
                  <c:v>Sutwell, Barbara</c:v>
                </c:pt>
                <c:pt idx="242">
                  <c:v>Szabo, Andrew</c:v>
                </c:pt>
                <c:pt idx="243">
                  <c:v>Tannen, Biff</c:v>
                </c:pt>
                <c:pt idx="244">
                  <c:v>Tejeda, Lenora </c:v>
                </c:pt>
                <c:pt idx="245">
                  <c:v>Terry, Sharlene </c:v>
                </c:pt>
                <c:pt idx="246">
                  <c:v>Theamstern, Sophia</c:v>
                </c:pt>
                <c:pt idx="247">
                  <c:v>Thibaud, Kenneth</c:v>
                </c:pt>
                <c:pt idx="248">
                  <c:v>Tippett, Jeanette</c:v>
                </c:pt>
                <c:pt idx="249">
                  <c:v>Torrence, Jack</c:v>
                </c:pt>
                <c:pt idx="250">
                  <c:v>Trang, Mei</c:v>
                </c:pt>
                <c:pt idx="251">
                  <c:v>Tredinnick, Neville </c:v>
                </c:pt>
                <c:pt idx="252">
                  <c:v>Trzeciak, Cybil</c:v>
                </c:pt>
                <c:pt idx="253">
                  <c:v>Turpin, Jumil</c:v>
                </c:pt>
                <c:pt idx="254">
                  <c:v>Valentin,Jackie</c:v>
                </c:pt>
                <c:pt idx="255">
                  <c:v>Veera, Abdellah </c:v>
                </c:pt>
                <c:pt idx="256">
                  <c:v>Vega, Vincent</c:v>
                </c:pt>
                <c:pt idx="257">
                  <c:v>Villanueva, Noah</c:v>
                </c:pt>
                <c:pt idx="258">
                  <c:v>Voldemort, Lord</c:v>
                </c:pt>
                <c:pt idx="259">
                  <c:v>Volk, Colleen</c:v>
                </c:pt>
                <c:pt idx="260">
                  <c:v>Von Massenbach, Anna</c:v>
                </c:pt>
                <c:pt idx="261">
                  <c:v>Walker, Roger</c:v>
                </c:pt>
                <c:pt idx="262">
                  <c:v>Wallace, Theresa</c:v>
                </c:pt>
                <c:pt idx="263">
                  <c:v>Wang, Charlie</c:v>
                </c:pt>
                <c:pt idx="264">
                  <c:v>Warfield, Sarah</c:v>
                </c:pt>
                <c:pt idx="265">
                  <c:v>Whittier, Scott</c:v>
                </c:pt>
                <c:pt idx="266">
                  <c:v>Wilber, Barry</c:v>
                </c:pt>
                <c:pt idx="267">
                  <c:v>Wilkes, Annie</c:v>
                </c:pt>
                <c:pt idx="268">
                  <c:v>Winthrop, Jordan  </c:v>
                </c:pt>
                <c:pt idx="269">
                  <c:v>Wolk, Hang  T</c:v>
                </c:pt>
                <c:pt idx="270">
                  <c:v>Woodson, Jason</c:v>
                </c:pt>
                <c:pt idx="271">
                  <c:v>Ybarra, Catherine </c:v>
                </c:pt>
                <c:pt idx="272">
                  <c:v>Zamora, Jennifer</c:v>
                </c:pt>
                <c:pt idx="273">
                  <c:v>Zhou, Julia</c:v>
                </c:pt>
                <c:pt idx="274">
                  <c:v>Zima, Colleen</c:v>
                </c:pt>
              </c:strCache>
            </c:strRef>
          </c:cat>
          <c:val>
            <c:numRef>
              <c:f>Sheet1!$B$4:$B$279</c:f>
              <c:numCache>
                <c:formatCode>"₹"\ #,##0.00</c:formatCode>
                <c:ptCount val="275"/>
                <c:pt idx="0">
                  <c:v>104437</c:v>
                </c:pt>
                <c:pt idx="1">
                  <c:v>64955</c:v>
                </c:pt>
                <c:pt idx="2">
                  <c:v>64991</c:v>
                </c:pt>
                <c:pt idx="3">
                  <c:v>50825</c:v>
                </c:pt>
                <c:pt idx="4">
                  <c:v>57568</c:v>
                </c:pt>
                <c:pt idx="5">
                  <c:v>95660</c:v>
                </c:pt>
                <c:pt idx="6">
                  <c:v>59365</c:v>
                </c:pt>
                <c:pt idx="7">
                  <c:v>50178</c:v>
                </c:pt>
                <c:pt idx="8">
                  <c:v>58709</c:v>
                </c:pt>
                <c:pt idx="9">
                  <c:v>52505</c:v>
                </c:pt>
                <c:pt idx="10">
                  <c:v>57834</c:v>
                </c:pt>
                <c:pt idx="11">
                  <c:v>70131</c:v>
                </c:pt>
                <c:pt idx="12">
                  <c:v>59026</c:v>
                </c:pt>
                <c:pt idx="13">
                  <c:v>110000</c:v>
                </c:pt>
                <c:pt idx="14">
                  <c:v>53250</c:v>
                </c:pt>
                <c:pt idx="15">
                  <c:v>51044</c:v>
                </c:pt>
                <c:pt idx="16">
                  <c:v>64919</c:v>
                </c:pt>
                <c:pt idx="17">
                  <c:v>62910</c:v>
                </c:pt>
                <c:pt idx="18">
                  <c:v>66441</c:v>
                </c:pt>
                <c:pt idx="19">
                  <c:v>57815</c:v>
                </c:pt>
                <c:pt idx="20">
                  <c:v>103613</c:v>
                </c:pt>
                <c:pt idx="21">
                  <c:v>74312</c:v>
                </c:pt>
                <c:pt idx="22">
                  <c:v>53492</c:v>
                </c:pt>
                <c:pt idx="23">
                  <c:v>65288</c:v>
                </c:pt>
                <c:pt idx="24">
                  <c:v>74326</c:v>
                </c:pt>
                <c:pt idx="25">
                  <c:v>63763</c:v>
                </c:pt>
                <c:pt idx="26">
                  <c:v>62162</c:v>
                </c:pt>
                <c:pt idx="27">
                  <c:v>77692</c:v>
                </c:pt>
                <c:pt idx="28">
                  <c:v>72640</c:v>
                </c:pt>
                <c:pt idx="29">
                  <c:v>93396</c:v>
                </c:pt>
                <c:pt idx="30">
                  <c:v>52846</c:v>
                </c:pt>
                <c:pt idx="31">
                  <c:v>100031</c:v>
                </c:pt>
                <c:pt idx="32">
                  <c:v>71860</c:v>
                </c:pt>
                <c:pt idx="33">
                  <c:v>55315</c:v>
                </c:pt>
                <c:pt idx="34">
                  <c:v>61656</c:v>
                </c:pt>
                <c:pt idx="35">
                  <c:v>110929</c:v>
                </c:pt>
                <c:pt idx="36">
                  <c:v>54237</c:v>
                </c:pt>
                <c:pt idx="37">
                  <c:v>60380</c:v>
                </c:pt>
                <c:pt idx="38">
                  <c:v>66808</c:v>
                </c:pt>
                <c:pt idx="39">
                  <c:v>64786</c:v>
                </c:pt>
                <c:pt idx="40">
                  <c:v>64816</c:v>
                </c:pt>
                <c:pt idx="41">
                  <c:v>68678</c:v>
                </c:pt>
                <c:pt idx="42">
                  <c:v>64066</c:v>
                </c:pt>
                <c:pt idx="43">
                  <c:v>59369</c:v>
                </c:pt>
                <c:pt idx="44">
                  <c:v>50373</c:v>
                </c:pt>
                <c:pt idx="45">
                  <c:v>63108</c:v>
                </c:pt>
                <c:pt idx="46">
                  <c:v>59144</c:v>
                </c:pt>
                <c:pt idx="47">
                  <c:v>68051</c:v>
                </c:pt>
                <c:pt idx="48">
                  <c:v>170500</c:v>
                </c:pt>
                <c:pt idx="49">
                  <c:v>63381</c:v>
                </c:pt>
                <c:pt idx="50">
                  <c:v>83552</c:v>
                </c:pt>
                <c:pt idx="51">
                  <c:v>56149</c:v>
                </c:pt>
                <c:pt idx="52">
                  <c:v>92329</c:v>
                </c:pt>
                <c:pt idx="53">
                  <c:v>65729</c:v>
                </c:pt>
                <c:pt idx="54">
                  <c:v>85028</c:v>
                </c:pt>
                <c:pt idx="55">
                  <c:v>57583</c:v>
                </c:pt>
                <c:pt idx="56">
                  <c:v>56294</c:v>
                </c:pt>
                <c:pt idx="57">
                  <c:v>56991</c:v>
                </c:pt>
                <c:pt idx="58">
                  <c:v>55722</c:v>
                </c:pt>
                <c:pt idx="59">
                  <c:v>101199</c:v>
                </c:pt>
                <c:pt idx="60">
                  <c:v>61568</c:v>
                </c:pt>
                <c:pt idx="61">
                  <c:v>58275</c:v>
                </c:pt>
                <c:pt idx="62">
                  <c:v>53189</c:v>
                </c:pt>
                <c:pt idx="63">
                  <c:v>96820</c:v>
                </c:pt>
                <c:pt idx="64">
                  <c:v>51259</c:v>
                </c:pt>
                <c:pt idx="65">
                  <c:v>59231</c:v>
                </c:pt>
                <c:pt idx="66">
                  <c:v>61584</c:v>
                </c:pt>
                <c:pt idx="67">
                  <c:v>46335</c:v>
                </c:pt>
                <c:pt idx="68">
                  <c:v>70621</c:v>
                </c:pt>
                <c:pt idx="69">
                  <c:v>138888</c:v>
                </c:pt>
                <c:pt idx="70">
                  <c:v>74241</c:v>
                </c:pt>
                <c:pt idx="71">
                  <c:v>75188</c:v>
                </c:pt>
                <c:pt idx="72">
                  <c:v>62514</c:v>
                </c:pt>
                <c:pt idx="73">
                  <c:v>60070</c:v>
                </c:pt>
                <c:pt idx="74">
                  <c:v>48888</c:v>
                </c:pt>
                <c:pt idx="75">
                  <c:v>54285</c:v>
                </c:pt>
                <c:pt idx="76">
                  <c:v>56847</c:v>
                </c:pt>
                <c:pt idx="77">
                  <c:v>60340</c:v>
                </c:pt>
                <c:pt idx="78">
                  <c:v>59124</c:v>
                </c:pt>
                <c:pt idx="79">
                  <c:v>99280</c:v>
                </c:pt>
                <c:pt idx="80">
                  <c:v>71776</c:v>
                </c:pt>
                <c:pt idx="81">
                  <c:v>65902</c:v>
                </c:pt>
                <c:pt idx="82">
                  <c:v>57748</c:v>
                </c:pt>
                <c:pt idx="83">
                  <c:v>64057</c:v>
                </c:pt>
                <c:pt idx="84">
                  <c:v>53366</c:v>
                </c:pt>
                <c:pt idx="85">
                  <c:v>58530</c:v>
                </c:pt>
                <c:pt idx="86">
                  <c:v>72609</c:v>
                </c:pt>
                <c:pt idx="87">
                  <c:v>55965</c:v>
                </c:pt>
                <c:pt idx="88">
                  <c:v>70187</c:v>
                </c:pt>
                <c:pt idx="89">
                  <c:v>178000</c:v>
                </c:pt>
                <c:pt idx="90">
                  <c:v>67251</c:v>
                </c:pt>
                <c:pt idx="91">
                  <c:v>65707</c:v>
                </c:pt>
                <c:pt idx="92">
                  <c:v>52249</c:v>
                </c:pt>
                <c:pt idx="93">
                  <c:v>53171</c:v>
                </c:pt>
                <c:pt idx="94">
                  <c:v>51337</c:v>
                </c:pt>
                <c:pt idx="95">
                  <c:v>59370</c:v>
                </c:pt>
                <c:pt idx="96">
                  <c:v>57815</c:v>
                </c:pt>
                <c:pt idx="97">
                  <c:v>61555</c:v>
                </c:pt>
                <c:pt idx="98">
                  <c:v>114800</c:v>
                </c:pt>
                <c:pt idx="99">
                  <c:v>74679</c:v>
                </c:pt>
                <c:pt idx="100">
                  <c:v>53018</c:v>
                </c:pt>
                <c:pt idx="101">
                  <c:v>61242</c:v>
                </c:pt>
                <c:pt idx="102">
                  <c:v>66825</c:v>
                </c:pt>
                <c:pt idx="103">
                  <c:v>48285</c:v>
                </c:pt>
                <c:pt idx="104">
                  <c:v>66149</c:v>
                </c:pt>
                <c:pt idx="105">
                  <c:v>49256</c:v>
                </c:pt>
                <c:pt idx="106">
                  <c:v>62957</c:v>
                </c:pt>
                <c:pt idx="107">
                  <c:v>63813</c:v>
                </c:pt>
                <c:pt idx="108">
                  <c:v>99020</c:v>
                </c:pt>
                <c:pt idx="109">
                  <c:v>71707</c:v>
                </c:pt>
                <c:pt idx="110">
                  <c:v>54828</c:v>
                </c:pt>
                <c:pt idx="111">
                  <c:v>64246</c:v>
                </c:pt>
                <c:pt idx="112">
                  <c:v>52177</c:v>
                </c:pt>
                <c:pt idx="113">
                  <c:v>62065</c:v>
                </c:pt>
                <c:pt idx="114">
                  <c:v>46998</c:v>
                </c:pt>
                <c:pt idx="115">
                  <c:v>68099</c:v>
                </c:pt>
                <c:pt idx="116">
                  <c:v>70545</c:v>
                </c:pt>
                <c:pt idx="117">
                  <c:v>63478</c:v>
                </c:pt>
                <c:pt idx="118">
                  <c:v>97999</c:v>
                </c:pt>
                <c:pt idx="119">
                  <c:v>180000</c:v>
                </c:pt>
                <c:pt idx="120">
                  <c:v>55425</c:v>
                </c:pt>
                <c:pt idx="121">
                  <c:v>69340</c:v>
                </c:pt>
                <c:pt idx="122">
                  <c:v>64995</c:v>
                </c:pt>
                <c:pt idx="123">
                  <c:v>68182</c:v>
                </c:pt>
                <c:pt idx="124">
                  <c:v>83082</c:v>
                </c:pt>
                <c:pt idx="125">
                  <c:v>51908</c:v>
                </c:pt>
                <c:pt idx="126">
                  <c:v>61242</c:v>
                </c:pt>
                <c:pt idx="127">
                  <c:v>45069</c:v>
                </c:pt>
                <c:pt idx="128">
                  <c:v>60724</c:v>
                </c:pt>
                <c:pt idx="129">
                  <c:v>60436</c:v>
                </c:pt>
                <c:pt idx="130">
                  <c:v>46837</c:v>
                </c:pt>
                <c:pt idx="131">
                  <c:v>105700</c:v>
                </c:pt>
                <c:pt idx="132">
                  <c:v>63322</c:v>
                </c:pt>
                <c:pt idx="133">
                  <c:v>61154</c:v>
                </c:pt>
                <c:pt idx="134">
                  <c:v>68999</c:v>
                </c:pt>
                <c:pt idx="135">
                  <c:v>50482</c:v>
                </c:pt>
                <c:pt idx="136">
                  <c:v>65310</c:v>
                </c:pt>
                <c:pt idx="137">
                  <c:v>250000</c:v>
                </c:pt>
                <c:pt idx="138">
                  <c:v>54005</c:v>
                </c:pt>
                <c:pt idx="139">
                  <c:v>45433</c:v>
                </c:pt>
                <c:pt idx="140">
                  <c:v>46654</c:v>
                </c:pt>
                <c:pt idx="141">
                  <c:v>63973</c:v>
                </c:pt>
                <c:pt idx="142">
                  <c:v>93206</c:v>
                </c:pt>
                <c:pt idx="143">
                  <c:v>82758</c:v>
                </c:pt>
                <c:pt idx="144">
                  <c:v>66074</c:v>
                </c:pt>
                <c:pt idx="145">
                  <c:v>46120</c:v>
                </c:pt>
                <c:pt idx="146">
                  <c:v>61962</c:v>
                </c:pt>
                <c:pt idx="147">
                  <c:v>81584</c:v>
                </c:pt>
                <c:pt idx="148">
                  <c:v>63676</c:v>
                </c:pt>
                <c:pt idx="149">
                  <c:v>64738</c:v>
                </c:pt>
                <c:pt idx="150">
                  <c:v>70468</c:v>
                </c:pt>
                <c:pt idx="151">
                  <c:v>77915</c:v>
                </c:pt>
                <c:pt idx="152">
                  <c:v>52624</c:v>
                </c:pt>
                <c:pt idx="153">
                  <c:v>63450</c:v>
                </c:pt>
                <c:pt idx="154">
                  <c:v>67237</c:v>
                </c:pt>
                <c:pt idx="155">
                  <c:v>73330</c:v>
                </c:pt>
                <c:pt idx="156">
                  <c:v>52057</c:v>
                </c:pt>
                <c:pt idx="157">
                  <c:v>52788</c:v>
                </c:pt>
                <c:pt idx="158">
                  <c:v>45395</c:v>
                </c:pt>
                <c:pt idx="159">
                  <c:v>62385</c:v>
                </c:pt>
                <c:pt idx="160">
                  <c:v>68407</c:v>
                </c:pt>
                <c:pt idx="161">
                  <c:v>61349</c:v>
                </c:pt>
                <c:pt idx="162">
                  <c:v>105688</c:v>
                </c:pt>
                <c:pt idx="163">
                  <c:v>54132</c:v>
                </c:pt>
                <c:pt idx="164">
                  <c:v>62810</c:v>
                </c:pt>
                <c:pt idx="165">
                  <c:v>63291</c:v>
                </c:pt>
                <c:pt idx="166">
                  <c:v>55688</c:v>
                </c:pt>
                <c:pt idx="167">
                  <c:v>83667</c:v>
                </c:pt>
                <c:pt idx="168">
                  <c:v>55800</c:v>
                </c:pt>
                <c:pt idx="169">
                  <c:v>58207</c:v>
                </c:pt>
                <c:pt idx="170">
                  <c:v>72460</c:v>
                </c:pt>
                <c:pt idx="171">
                  <c:v>52599</c:v>
                </c:pt>
                <c:pt idx="172">
                  <c:v>63430</c:v>
                </c:pt>
                <c:pt idx="173">
                  <c:v>74417</c:v>
                </c:pt>
                <c:pt idx="174">
                  <c:v>57575</c:v>
                </c:pt>
                <c:pt idx="175">
                  <c:v>87921</c:v>
                </c:pt>
                <c:pt idx="176">
                  <c:v>46664</c:v>
                </c:pt>
                <c:pt idx="177">
                  <c:v>48495</c:v>
                </c:pt>
                <c:pt idx="178">
                  <c:v>63695</c:v>
                </c:pt>
                <c:pt idx="179">
                  <c:v>62061</c:v>
                </c:pt>
                <c:pt idx="180">
                  <c:v>66738</c:v>
                </c:pt>
                <c:pt idx="181">
                  <c:v>52674</c:v>
                </c:pt>
                <c:pt idx="182">
                  <c:v>71966</c:v>
                </c:pt>
                <c:pt idx="183">
                  <c:v>63051</c:v>
                </c:pt>
                <c:pt idx="184">
                  <c:v>47414</c:v>
                </c:pt>
                <c:pt idx="185">
                  <c:v>53060</c:v>
                </c:pt>
                <c:pt idx="186">
                  <c:v>68829</c:v>
                </c:pt>
                <c:pt idx="187">
                  <c:v>63515</c:v>
                </c:pt>
                <c:pt idx="188">
                  <c:v>93093</c:v>
                </c:pt>
                <c:pt idx="189">
                  <c:v>60270</c:v>
                </c:pt>
                <c:pt idx="190">
                  <c:v>45998</c:v>
                </c:pt>
                <c:pt idx="191">
                  <c:v>57954</c:v>
                </c:pt>
                <c:pt idx="192">
                  <c:v>74669</c:v>
                </c:pt>
                <c:pt idx="193">
                  <c:v>74226</c:v>
                </c:pt>
                <c:pt idx="194">
                  <c:v>93554</c:v>
                </c:pt>
                <c:pt idx="195">
                  <c:v>64724</c:v>
                </c:pt>
                <c:pt idx="196">
                  <c:v>47001</c:v>
                </c:pt>
                <c:pt idx="197">
                  <c:v>61844</c:v>
                </c:pt>
                <c:pt idx="198">
                  <c:v>46799</c:v>
                </c:pt>
                <c:pt idx="199">
                  <c:v>59472</c:v>
                </c:pt>
                <c:pt idx="200">
                  <c:v>46430</c:v>
                </c:pt>
                <c:pt idx="201">
                  <c:v>95920</c:v>
                </c:pt>
                <c:pt idx="202">
                  <c:v>61729</c:v>
                </c:pt>
                <c:pt idx="203">
                  <c:v>61809</c:v>
                </c:pt>
                <c:pt idx="204">
                  <c:v>45115</c:v>
                </c:pt>
                <c:pt idx="205">
                  <c:v>46738</c:v>
                </c:pt>
                <c:pt idx="206">
                  <c:v>64971</c:v>
                </c:pt>
                <c:pt idx="207">
                  <c:v>55578</c:v>
                </c:pt>
                <c:pt idx="208">
                  <c:v>50428</c:v>
                </c:pt>
                <c:pt idx="209">
                  <c:v>61422</c:v>
                </c:pt>
                <c:pt idx="210">
                  <c:v>63353</c:v>
                </c:pt>
                <c:pt idx="211">
                  <c:v>89883</c:v>
                </c:pt>
                <c:pt idx="212">
                  <c:v>120000</c:v>
                </c:pt>
                <c:pt idx="213">
                  <c:v>150290</c:v>
                </c:pt>
                <c:pt idx="214">
                  <c:v>60627</c:v>
                </c:pt>
                <c:pt idx="215">
                  <c:v>53180</c:v>
                </c:pt>
                <c:pt idx="216">
                  <c:v>140920</c:v>
                </c:pt>
                <c:pt idx="217">
                  <c:v>86214</c:v>
                </c:pt>
                <c:pt idx="218">
                  <c:v>46428</c:v>
                </c:pt>
                <c:pt idx="219">
                  <c:v>57975</c:v>
                </c:pt>
                <c:pt idx="220">
                  <c:v>88527</c:v>
                </c:pt>
                <c:pt idx="221">
                  <c:v>56147</c:v>
                </c:pt>
                <c:pt idx="222">
                  <c:v>50923</c:v>
                </c:pt>
                <c:pt idx="223">
                  <c:v>50750</c:v>
                </c:pt>
                <c:pt idx="224">
                  <c:v>52087</c:v>
                </c:pt>
                <c:pt idx="225">
                  <c:v>87826</c:v>
                </c:pt>
                <c:pt idx="226">
                  <c:v>63878</c:v>
                </c:pt>
                <c:pt idx="227">
                  <c:v>60656</c:v>
                </c:pt>
                <c:pt idx="228">
                  <c:v>53564</c:v>
                </c:pt>
                <c:pt idx="229">
                  <c:v>58939</c:v>
                </c:pt>
                <c:pt idx="230">
                  <c:v>66593</c:v>
                </c:pt>
                <c:pt idx="231">
                  <c:v>87565</c:v>
                </c:pt>
                <c:pt idx="232">
                  <c:v>64021</c:v>
                </c:pt>
                <c:pt idx="233">
                  <c:v>65714</c:v>
                </c:pt>
                <c:pt idx="234">
                  <c:v>62425</c:v>
                </c:pt>
                <c:pt idx="235">
                  <c:v>47961</c:v>
                </c:pt>
                <c:pt idx="236">
                  <c:v>58273</c:v>
                </c:pt>
                <c:pt idx="237">
                  <c:v>61355</c:v>
                </c:pt>
                <c:pt idx="238">
                  <c:v>60120</c:v>
                </c:pt>
                <c:pt idx="239">
                  <c:v>63682</c:v>
                </c:pt>
                <c:pt idx="240">
                  <c:v>63025</c:v>
                </c:pt>
                <c:pt idx="241">
                  <c:v>59238</c:v>
                </c:pt>
                <c:pt idx="242">
                  <c:v>92989</c:v>
                </c:pt>
                <c:pt idx="243">
                  <c:v>90100</c:v>
                </c:pt>
                <c:pt idx="244">
                  <c:v>72202</c:v>
                </c:pt>
                <c:pt idx="245">
                  <c:v>58370</c:v>
                </c:pt>
                <c:pt idx="246">
                  <c:v>48413</c:v>
                </c:pt>
                <c:pt idx="247">
                  <c:v>67176</c:v>
                </c:pt>
                <c:pt idx="248">
                  <c:v>56339</c:v>
                </c:pt>
                <c:pt idx="249">
                  <c:v>64397</c:v>
                </c:pt>
                <c:pt idx="250">
                  <c:v>63025</c:v>
                </c:pt>
                <c:pt idx="251">
                  <c:v>75281</c:v>
                </c:pt>
                <c:pt idx="252">
                  <c:v>74813</c:v>
                </c:pt>
                <c:pt idx="253">
                  <c:v>76029</c:v>
                </c:pt>
                <c:pt idx="254">
                  <c:v>57859</c:v>
                </c:pt>
                <c:pt idx="255">
                  <c:v>58523</c:v>
                </c:pt>
                <c:pt idx="256">
                  <c:v>88976</c:v>
                </c:pt>
                <c:pt idx="257">
                  <c:v>55875</c:v>
                </c:pt>
                <c:pt idx="258">
                  <c:v>113999</c:v>
                </c:pt>
                <c:pt idx="259">
                  <c:v>49773</c:v>
                </c:pt>
                <c:pt idx="260">
                  <c:v>62068</c:v>
                </c:pt>
                <c:pt idx="261">
                  <c:v>66541</c:v>
                </c:pt>
                <c:pt idx="262">
                  <c:v>50274</c:v>
                </c:pt>
                <c:pt idx="263">
                  <c:v>84903</c:v>
                </c:pt>
                <c:pt idx="264">
                  <c:v>107226</c:v>
                </c:pt>
                <c:pt idx="265">
                  <c:v>58371</c:v>
                </c:pt>
                <c:pt idx="266">
                  <c:v>55140</c:v>
                </c:pt>
                <c:pt idx="267">
                  <c:v>58062</c:v>
                </c:pt>
                <c:pt idx="268">
                  <c:v>70507</c:v>
                </c:pt>
                <c:pt idx="269">
                  <c:v>60446</c:v>
                </c:pt>
                <c:pt idx="270">
                  <c:v>65893</c:v>
                </c:pt>
                <c:pt idx="271">
                  <c:v>48513</c:v>
                </c:pt>
                <c:pt idx="272">
                  <c:v>220450</c:v>
                </c:pt>
                <c:pt idx="273">
                  <c:v>89292</c:v>
                </c:pt>
                <c:pt idx="274">
                  <c:v>45046</c:v>
                </c:pt>
              </c:numCache>
            </c:numRef>
          </c:val>
          <c:smooth val="0"/>
          <c:extLst>
            <c:ext xmlns:c16="http://schemas.microsoft.com/office/drawing/2014/chart" uri="{C3380CC4-5D6E-409C-BE32-E72D297353CC}">
              <c16:uniqueId val="{00000000-2933-4864-A82A-9A81DC280D52}"/>
            </c:ext>
          </c:extLst>
        </c:ser>
        <c:dLbls>
          <c:showLegendKey val="0"/>
          <c:showVal val="0"/>
          <c:showCatName val="0"/>
          <c:showSerName val="0"/>
          <c:showPercent val="0"/>
          <c:showBubbleSize val="0"/>
        </c:dLbls>
        <c:marker val="1"/>
        <c:smooth val="0"/>
        <c:axId val="234179200"/>
        <c:axId val="275700352"/>
      </c:lineChart>
      <c:catAx>
        <c:axId val="23417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75700352"/>
        <c:crosses val="autoZero"/>
        <c:auto val="1"/>
        <c:lblAlgn val="ctr"/>
        <c:lblOffset val="100"/>
        <c:noMultiLvlLbl val="0"/>
      </c:catAx>
      <c:valAx>
        <c:axId val="275700352"/>
        <c:scaling>
          <c:orientation val="minMax"/>
        </c:scaling>
        <c:delete val="0"/>
        <c:axPos val="l"/>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34179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(1).xlsx]Sheet3!PivotTable2</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DEPARTMENT</a:t>
            </a:r>
            <a:r>
              <a:rPr lang="en-IN" baseline="0"/>
              <a:t> WISE SALARY ANALYSIS</a:t>
            </a:r>
            <a:endParaRPr lang="en-IN"/>
          </a:p>
        </c:rich>
      </c:tx>
      <c:layout>
        <c:manualLayout>
          <c:xMode val="edge"/>
          <c:yMode val="edge"/>
          <c:x val="0.334166666666667"/>
          <c:y val="3.6016331291921846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0.12370789588801399"/>
              <c:y val="-9.405074365704295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3.1820100612423477E-2"/>
              <c:y val="8.66830708661416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8.8156714785651791E-2"/>
              <c:y val="-2.385972586759988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1.6985783027121611E-2"/>
              <c:y val="-5.33570282881306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w="19050">
            <a:solidFill>
              <a:schemeClr val="lt1"/>
            </a:solidFill>
          </a:ln>
          <a:effectLst/>
        </c:spPr>
        <c:dLbl>
          <c:idx val="0"/>
          <c:layout>
            <c:manualLayout>
              <c:x val="-2.7166338582677189E-2"/>
              <c:y val="-4.97696121318169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solidFill>
          <a:ln w="19050">
            <a:solidFill>
              <a:schemeClr val="lt1"/>
            </a:solidFill>
          </a:ln>
          <a:effectLst/>
        </c:spPr>
        <c:dLbl>
          <c:idx val="0"/>
          <c:layout>
            <c:manualLayout>
              <c:x val="-4.8200021872265963E-2"/>
              <c:y val="-3.23024205307669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1.6985783027121611E-2"/>
              <c:y val="-5.33570282881306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8.8156714785651791E-2"/>
              <c:y val="-2.385972586759988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3.1820100612423477E-2"/>
              <c:y val="8.66830708661416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0.12370789588801399"/>
              <c:y val="-9.405074365704295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4.8200021872265963E-2"/>
              <c:y val="-3.23024205307669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2.7166338582677189E-2"/>
              <c:y val="-4.97696121318169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1.6985783027121611E-2"/>
              <c:y val="-5.33570282881306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8.8156714785651791E-2"/>
              <c:y val="-2.3859725867599886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solidFill>
          <a:ln w="19050">
            <a:solidFill>
              <a:schemeClr val="lt1"/>
            </a:solidFill>
          </a:ln>
          <a:effectLst/>
        </c:spPr>
        <c:dLbl>
          <c:idx val="0"/>
          <c:layout>
            <c:manualLayout>
              <c:x val="6.5153543307086614E-2"/>
              <c:y val="7.3349781277340334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3"/>
          </a:solidFill>
          <a:ln w="19050">
            <a:solidFill>
              <a:schemeClr val="lt1"/>
            </a:solidFill>
          </a:ln>
          <a:effectLst/>
        </c:spPr>
        <c:dLbl>
          <c:idx val="0"/>
          <c:layout>
            <c:manualLayout>
              <c:x val="-0.12370789588801399"/>
              <c:y val="-9.4050743657042954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4"/>
          </a:solidFill>
          <a:ln w="19050">
            <a:solidFill>
              <a:schemeClr val="lt1"/>
            </a:solidFill>
          </a:ln>
          <a:effectLst/>
        </c:spPr>
        <c:dLbl>
          <c:idx val="0"/>
          <c:layout>
            <c:manualLayout>
              <c:x val="-4.8200021872265963E-2"/>
              <c:y val="-3.2302420530766984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solidFill>
          <a:ln w="19050">
            <a:solidFill>
              <a:schemeClr val="lt1"/>
            </a:solidFill>
          </a:ln>
          <a:effectLst/>
        </c:spPr>
        <c:dLbl>
          <c:idx val="0"/>
          <c:layout>
            <c:manualLayout>
              <c:x val="-2.7166338582677189E-2"/>
              <c:y val="-4.9769612131816916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dLbl>
          <c:idx val="0"/>
          <c:layout>
            <c:manualLayout>
              <c:x val="8.8156714785651791E-2"/>
              <c:y val="-2.3859725867599886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2"/>
          </a:solidFill>
          <a:ln w="19050">
            <a:solidFill>
              <a:schemeClr val="lt1"/>
            </a:solidFill>
          </a:ln>
          <a:effectLst/>
        </c:spPr>
        <c:dLbl>
          <c:idx val="0"/>
          <c:layout>
            <c:manualLayout>
              <c:x val="6.5153543307086614E-2"/>
              <c:y val="7.3349781277340334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3"/>
          </a:solidFill>
          <a:ln w="19050">
            <a:solidFill>
              <a:schemeClr val="lt1"/>
            </a:solidFill>
          </a:ln>
          <a:effectLst/>
        </c:spPr>
        <c:dLbl>
          <c:idx val="0"/>
          <c:layout>
            <c:manualLayout>
              <c:x val="-0.12370789588801399"/>
              <c:y val="-9.4050743657042954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4"/>
          </a:solidFill>
          <a:ln w="19050">
            <a:solidFill>
              <a:schemeClr val="lt1"/>
            </a:solidFill>
          </a:ln>
          <a:effectLst/>
        </c:spPr>
        <c:dLbl>
          <c:idx val="0"/>
          <c:layout>
            <c:manualLayout>
              <c:x val="-4.8200021872265963E-2"/>
              <c:y val="-3.2302420530766984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5"/>
          </a:solidFill>
          <a:ln w="19050">
            <a:solidFill>
              <a:schemeClr val="lt1"/>
            </a:solidFill>
          </a:ln>
          <a:effectLst/>
        </c:spPr>
        <c:dLbl>
          <c:idx val="0"/>
          <c:layout>
            <c:manualLayout>
              <c:x val="-2.7166338582677189E-2"/>
              <c:y val="-4.9769612131816916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Sheet3!$B$3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248-4E71-9B68-98B81041A1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248-4E71-9B68-98B81041A18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248-4E71-9B68-98B81041A18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248-4E71-9B68-98B81041A18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248-4E71-9B68-98B81041A186}"/>
              </c:ext>
            </c:extLst>
          </c:dPt>
          <c:dLbls>
            <c:dLbl>
              <c:idx val="0"/>
              <c:layout>
                <c:manualLayout>
                  <c:x val="8.8156714785651791E-2"/>
                  <c:y val="-2.385972586759988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248-4E71-9B68-98B81041A186}"/>
                </c:ext>
              </c:extLst>
            </c:dLbl>
            <c:dLbl>
              <c:idx val="1"/>
              <c:layout>
                <c:manualLayout>
                  <c:x val="6.5153543307086614E-2"/>
                  <c:y val="7.334978127734033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248-4E71-9B68-98B81041A186}"/>
                </c:ext>
              </c:extLst>
            </c:dLbl>
            <c:dLbl>
              <c:idx val="2"/>
              <c:layout>
                <c:manualLayout>
                  <c:x val="-0.12370789588801399"/>
                  <c:y val="-9.405074365704295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248-4E71-9B68-98B81041A186}"/>
                </c:ext>
              </c:extLst>
            </c:dLbl>
            <c:dLbl>
              <c:idx val="3"/>
              <c:layout>
                <c:manualLayout>
                  <c:x val="-4.8200021872265963E-2"/>
                  <c:y val="-3.230242053076698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248-4E71-9B68-98B81041A186}"/>
                </c:ext>
              </c:extLst>
            </c:dLbl>
            <c:dLbl>
              <c:idx val="4"/>
              <c:layout>
                <c:manualLayout>
                  <c:x val="-2.7166338582677189E-2"/>
                  <c:y val="-4.976961213181691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248-4E71-9B68-98B81041A186}"/>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Sheet3!$A$4:$A$9</c:f>
              <c:strCache>
                <c:ptCount val="5"/>
                <c:pt idx="0">
                  <c:v>Executive Office</c:v>
                </c:pt>
                <c:pt idx="1">
                  <c:v>IT/IS</c:v>
                </c:pt>
                <c:pt idx="2">
                  <c:v>Production       </c:v>
                </c:pt>
                <c:pt idx="3">
                  <c:v>Sales</c:v>
                </c:pt>
                <c:pt idx="4">
                  <c:v>Software Engineering</c:v>
                </c:pt>
              </c:strCache>
            </c:strRef>
          </c:cat>
          <c:val>
            <c:numRef>
              <c:f>Sheet3!$B$4:$B$9</c:f>
              <c:numCache>
                <c:formatCode>General</c:formatCode>
                <c:ptCount val="5"/>
                <c:pt idx="0">
                  <c:v>250000</c:v>
                </c:pt>
                <c:pt idx="1">
                  <c:v>4403128</c:v>
                </c:pt>
                <c:pt idx="2">
                  <c:v>11484067</c:v>
                </c:pt>
                <c:pt idx="3">
                  <c:v>1996568</c:v>
                </c:pt>
                <c:pt idx="4">
                  <c:v>752118</c:v>
                </c:pt>
              </c:numCache>
            </c:numRef>
          </c:val>
          <c:extLst>
            <c:ext xmlns:c16="http://schemas.microsoft.com/office/drawing/2014/chart" uri="{C3380CC4-5D6E-409C-BE32-E72D297353CC}">
              <c16:uniqueId val="{0000000C-7248-4E71-9B68-98B81041A186}"/>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(1).xlsx]Sheet4!PivotTable3</c:name>
    <c:fmtId val="8"/>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RECRUITED</a:t>
            </a:r>
            <a:r>
              <a:rPr lang="en-IN" baseline="0"/>
              <a:t> WISE SALARY ANALYSIS</a:t>
            </a:r>
            <a:endParaRPr lang="en-IN"/>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bar"/>
        <c:grouping val="stacked"/>
        <c:varyColors val="0"/>
        <c:ser>
          <c:idx val="0"/>
          <c:order val="0"/>
          <c:tx>
            <c:strRef>
              <c:f>Sheet4!$B$3</c:f>
              <c:strCache>
                <c:ptCount val="1"/>
                <c:pt idx="0">
                  <c:v>Total</c:v>
                </c:pt>
              </c:strCache>
            </c:strRef>
          </c:tx>
          <c:spPr>
            <a:solidFill>
              <a:schemeClr val="accent1"/>
            </a:solidFill>
            <a:ln>
              <a:noFill/>
            </a:ln>
            <a:effectLst/>
          </c:spPr>
          <c:invertIfNegative val="0"/>
          <c:cat>
            <c:strRef>
              <c:f>Sheet4!$A$4:$A$12</c:f>
              <c:strCache>
                <c:ptCount val="8"/>
                <c:pt idx="0">
                  <c:v>CareerBuilder</c:v>
                </c:pt>
                <c:pt idx="1">
                  <c:v>Employee Referral</c:v>
                </c:pt>
                <c:pt idx="2">
                  <c:v>Google Search</c:v>
                </c:pt>
                <c:pt idx="3">
                  <c:v>Indeed</c:v>
                </c:pt>
                <c:pt idx="4">
                  <c:v>LinkedIn</c:v>
                </c:pt>
                <c:pt idx="5">
                  <c:v>On-line Web application</c:v>
                </c:pt>
                <c:pt idx="6">
                  <c:v>Other</c:v>
                </c:pt>
                <c:pt idx="7">
                  <c:v>Website</c:v>
                </c:pt>
              </c:strCache>
            </c:strRef>
          </c:cat>
          <c:val>
            <c:numRef>
              <c:f>Sheet4!$B$4:$B$12</c:f>
              <c:numCache>
                <c:formatCode>General</c:formatCode>
                <c:ptCount val="8"/>
                <c:pt idx="0">
                  <c:v>1367052</c:v>
                </c:pt>
                <c:pt idx="1">
                  <c:v>2413748</c:v>
                </c:pt>
                <c:pt idx="2">
                  <c:v>2976497</c:v>
                </c:pt>
                <c:pt idx="3">
                  <c:v>6455207</c:v>
                </c:pt>
                <c:pt idx="4">
                  <c:v>4870146</c:v>
                </c:pt>
                <c:pt idx="5">
                  <c:v>52505</c:v>
                </c:pt>
                <c:pt idx="6">
                  <c:v>67176</c:v>
                </c:pt>
                <c:pt idx="7">
                  <c:v>683550</c:v>
                </c:pt>
              </c:numCache>
            </c:numRef>
          </c:val>
          <c:extLst>
            <c:ext xmlns:c16="http://schemas.microsoft.com/office/drawing/2014/chart" uri="{C3380CC4-5D6E-409C-BE32-E72D297353CC}">
              <c16:uniqueId val="{00000000-01C0-41CB-980E-B2F34D4DD717}"/>
            </c:ext>
          </c:extLst>
        </c:ser>
        <c:dLbls>
          <c:showLegendKey val="0"/>
          <c:showVal val="0"/>
          <c:showCatName val="0"/>
          <c:showSerName val="0"/>
          <c:showPercent val="0"/>
          <c:showBubbleSize val="0"/>
        </c:dLbls>
        <c:gapWidth val="150"/>
        <c:overlap val="100"/>
        <c:axId val="78269056"/>
        <c:axId val="78293248"/>
      </c:barChart>
      <c:catAx>
        <c:axId val="78269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8293248"/>
        <c:crosses val="autoZero"/>
        <c:auto val="1"/>
        <c:lblAlgn val="ctr"/>
        <c:lblOffset val="100"/>
        <c:noMultiLvlLbl val="0"/>
      </c:catAx>
      <c:valAx>
        <c:axId val="782932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8269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586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582322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527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582915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674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879400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37476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302413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410136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74903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33557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67077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0258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75150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74617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2358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Tree>
    <p:extLst>
      <p:ext uri="{BB962C8B-B14F-4D97-AF65-F5344CB8AC3E}">
        <p14:creationId xmlns:p14="http://schemas.microsoft.com/office/powerpoint/2010/main" val="52054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67269073"/>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 id="21474840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72752" y="804431"/>
            <a:ext cx="10873208" cy="2047997"/>
          </a:xfrm>
          <a:prstGeom prst="rect">
            <a:avLst/>
          </a:prstGeom>
        </p:spPr>
        <p:txBody>
          <a:bodyPr vert="horz" wrap="square" lIns="0" tIns="16510" rIns="0" bIns="0" rtlCol="0">
            <a:spAutoFit/>
          </a:bodyPr>
          <a:lstStyle/>
          <a:p>
            <a:pPr marL="3213735">
              <a:spcBef>
                <a:spcPts val="130"/>
              </a:spcBef>
            </a:pPr>
            <a:r>
              <a:rPr lang="en-US" sz="4400" b="1" dirty="0">
                <a:latin typeface="Times New Roman" panose="02020603050405020304" pitchFamily="18" charset="0"/>
                <a:cs typeface="Times New Roman" panose="02020603050405020304" pitchFamily="18" charset="0"/>
              </a:rPr>
              <a:t>EMPLOYEE DATA ANALYSIS USING EXCEL</a:t>
            </a:r>
            <a:r>
              <a:rPr lang="en-US" sz="4400" b="1" i="0" dirty="0">
                <a:effectLst/>
                <a:latin typeface="Times New Roman" panose="02020603050405020304" pitchFamily="18" charset="0"/>
                <a:cs typeface="Times New Roman" panose="02020603050405020304" pitchFamily="18" charset="0"/>
              </a:rPr>
              <a:t> </a:t>
            </a:r>
            <a:br>
              <a:rPr lang="en-US" sz="4400" b="1" i="0" dirty="0">
                <a:effectLst/>
                <a:latin typeface="Times New Roman" panose="02020603050405020304" pitchFamily="18" charset="0"/>
                <a:cs typeface="Times New Roman" panose="02020603050405020304" pitchFamily="18" charset="0"/>
              </a:rPr>
            </a:br>
            <a:endParaRPr lang="en-US" sz="4400"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523836" y="3200400"/>
            <a:ext cx="10193631"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STUDENT NAME :  K.PREM KUMAR</a:t>
            </a:r>
          </a:p>
          <a:p>
            <a:pPr algn="just"/>
            <a:r>
              <a:rPr lang="en-US" sz="2400" b="1" dirty="0">
                <a:latin typeface="Times New Roman" panose="02020603050405020304" pitchFamily="18" charset="0"/>
                <a:cs typeface="Times New Roman" panose="02020603050405020304" pitchFamily="18" charset="0"/>
              </a:rPr>
              <a:t>REGISTER NO      :  312208158</a:t>
            </a:r>
          </a:p>
          <a:p>
            <a:pPr algn="just"/>
            <a:r>
              <a:rPr lang="en-US" sz="2400" b="1" dirty="0">
                <a:latin typeface="Times New Roman" panose="02020603050405020304" pitchFamily="18" charset="0"/>
                <a:cs typeface="Times New Roman" panose="02020603050405020304" pitchFamily="18" charset="0"/>
              </a:rPr>
              <a:t>DEPARTMENT      :  COMMERCE</a:t>
            </a:r>
          </a:p>
          <a:p>
            <a:pPr algn="just"/>
            <a:r>
              <a:rPr lang="en-US" sz="2400" b="1" dirty="0">
                <a:latin typeface="Times New Roman" panose="02020603050405020304" pitchFamily="18" charset="0"/>
                <a:cs typeface="Times New Roman" panose="02020603050405020304" pitchFamily="18" charset="0"/>
              </a:rPr>
              <a:t>COLLEGE              :  SIR THEGARAYA COLLEGE </a:t>
            </a:r>
          </a:p>
          <a:p>
            <a:pPr algn="just"/>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AACF761-69E0-4820-8EB1-3B74FDEA0223}"/>
              </a:ext>
            </a:extLst>
          </p:cNvPr>
          <p:cNvGraphicFramePr>
            <a:graphicFrameLocks/>
          </p:cNvGraphicFramePr>
          <p:nvPr/>
        </p:nvGraphicFramePr>
        <p:xfrm>
          <a:off x="1023902" y="571480"/>
          <a:ext cx="4572000"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5C00BF0-7DC6-4710-B78E-F2618D013096}"/>
              </a:ext>
            </a:extLst>
          </p:cNvPr>
          <p:cNvGraphicFramePr>
            <a:graphicFrameLocks/>
          </p:cNvGraphicFramePr>
          <p:nvPr/>
        </p:nvGraphicFramePr>
        <p:xfrm>
          <a:off x="6024562" y="571480"/>
          <a:ext cx="4572000" cy="2857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64D5F128-1510-495C-83A6-95D86AE1F0E0}"/>
              </a:ext>
            </a:extLst>
          </p:cNvPr>
          <p:cNvGraphicFramePr>
            <a:graphicFrameLocks/>
          </p:cNvGraphicFramePr>
          <p:nvPr/>
        </p:nvGraphicFramePr>
        <p:xfrm>
          <a:off x="1023902" y="3714752"/>
          <a:ext cx="4572000" cy="2857500"/>
        </p:xfrm>
        <a:graphic>
          <a:graphicData uri="http://schemas.openxmlformats.org/drawingml/2006/chart">
            <c:chart xmlns:c="http://schemas.openxmlformats.org/drawingml/2006/chart" xmlns:r="http://schemas.openxmlformats.org/officeDocument/2006/relationships" r:id="rId4"/>
          </a:graphicData>
        </a:graphic>
      </p:graphicFrame>
      <p:grpSp>
        <p:nvGrpSpPr>
          <p:cNvPr id="7" name="Group 6">
            <a:extLst>
              <a:ext uri="{FF2B5EF4-FFF2-40B4-BE49-F238E27FC236}">
                <a16:creationId xmlns:a16="http://schemas.microsoft.com/office/drawing/2014/main" id="{61E80CE8-04CD-1B87-291F-79A7999592DD}"/>
              </a:ext>
            </a:extLst>
          </p:cNvPr>
          <p:cNvGrpSpPr/>
          <p:nvPr/>
        </p:nvGrpSpPr>
        <p:grpSpPr>
          <a:xfrm>
            <a:off x="5881686" y="3786190"/>
            <a:ext cx="4549140" cy="1280160"/>
            <a:chOff x="0" y="0"/>
            <a:chExt cx="4549140" cy="1234440"/>
          </a:xfrm>
        </p:grpSpPr>
        <p:sp>
          <p:nvSpPr>
            <p:cNvPr id="8" name="Rectangle: Rounded Corners 7">
              <a:extLst>
                <a:ext uri="{FF2B5EF4-FFF2-40B4-BE49-F238E27FC236}">
                  <a16:creationId xmlns:a16="http://schemas.microsoft.com/office/drawing/2014/main" id="{5CCDB680-9890-6C15-11BF-AA19FD2D2AC8}"/>
                </a:ext>
              </a:extLst>
            </p:cNvPr>
            <p:cNvSpPr/>
            <p:nvPr/>
          </p:nvSpPr>
          <p:spPr>
            <a:xfrm>
              <a:off x="0" y="0"/>
              <a:ext cx="4549140" cy="1234440"/>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9" name="Rectangle: Rounded Corners 8">
              <a:extLst>
                <a:ext uri="{FF2B5EF4-FFF2-40B4-BE49-F238E27FC236}">
                  <a16:creationId xmlns:a16="http://schemas.microsoft.com/office/drawing/2014/main" id="{118872CE-FF4A-4008-D9FE-D18BD6DD0616}"/>
                </a:ext>
              </a:extLst>
            </p:cNvPr>
            <p:cNvSpPr/>
            <p:nvPr/>
          </p:nvSpPr>
          <p:spPr>
            <a:xfrm>
              <a:off x="3505200" y="22860"/>
              <a:ext cx="1028700" cy="1203960"/>
            </a:xfrm>
            <a:prstGeom prst="roundRect">
              <a:avLst/>
            </a:prstGeom>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10" name="TextBox 9">
              <a:extLst>
                <a:ext uri="{FF2B5EF4-FFF2-40B4-BE49-F238E27FC236}">
                  <a16:creationId xmlns:a16="http://schemas.microsoft.com/office/drawing/2014/main" id="{DE80101D-2EB3-6449-9E69-BC1B0352F00E}"/>
                </a:ext>
              </a:extLst>
            </p:cNvPr>
            <p:cNvSpPr txBox="1"/>
            <p:nvPr/>
          </p:nvSpPr>
          <p:spPr>
            <a:xfrm>
              <a:off x="45720" y="441960"/>
              <a:ext cx="3467100" cy="36576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800" dirty="0"/>
                <a:t>EMPLOYEE</a:t>
              </a:r>
              <a:r>
                <a:rPr lang="en-IN" sz="1800" baseline="0" dirty="0"/>
                <a:t> SALARY DATA ANALYSIS</a:t>
              </a:r>
              <a:endParaRPr lang="en-IN" sz="1800" dirty="0"/>
            </a:p>
          </p:txBody>
        </p:sp>
        <p:pic>
          <p:nvPicPr>
            <p:cNvPr id="11" name="Graphic 11" descr="Venn diagram with solid fill">
              <a:extLst>
                <a:ext uri="{FF2B5EF4-FFF2-40B4-BE49-F238E27FC236}">
                  <a16:creationId xmlns:a16="http://schemas.microsoft.com/office/drawing/2014/main" id="{7B08AB64-E742-A89A-36B6-1BE5CF3EA6FA}"/>
                </a:ext>
              </a:extLst>
            </p:cNvPr>
            <p:cNvPicPr>
              <a:picLocks noChangeAspect="1"/>
            </p:cNvPicPr>
            <p:nvPr/>
          </p:nvPicPr>
          <p:blipFill>
            <a:blip r:embed="rId5" cstate="print"/>
            <a:stretch>
              <a:fillRect/>
            </a:stretch>
          </p:blipFill>
          <p:spPr>
            <a:xfrm>
              <a:off x="3535680" y="114300"/>
              <a:ext cx="914400" cy="914400"/>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533400"/>
            <a:ext cx="8596668" cy="1320800"/>
          </a:xfrm>
        </p:spPr>
        <p:txBody>
          <a:bodyPr/>
          <a:lstStyle/>
          <a:p>
            <a:r>
              <a:rPr lang="en-US" b="1" dirty="0">
                <a:solidFill>
                  <a:schemeClr val="tx2"/>
                </a:solidFill>
                <a:latin typeface="Times New Roman" panose="02020603050405020304" pitchFamily="18" charset="0"/>
                <a:cs typeface="Times New Roman" panose="02020603050405020304" pitchFamily="18" charset="0"/>
              </a:rPr>
              <a:t>CONCLUSION</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C9E580-E764-C30B-E22B-7C6188B1E0F7}"/>
              </a:ext>
            </a:extLst>
          </p:cNvPr>
          <p:cNvSpPr txBox="1"/>
          <p:nvPr/>
        </p:nvSpPr>
        <p:spPr>
          <a:xfrm>
            <a:off x="914400" y="1337439"/>
            <a:ext cx="7978602" cy="501194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employee data analysis reveals critical insights into the recruitment source, gender, department and salary per month, highlighting areas of strength and potential improvement. The data shows consistent performance across key metrics, but also points to gaps in diversity and retention that require attention. By focusing on these areas, the organization can enhance employee satisfaction and productivity. the analysis provides a solid foundation for making data-driven HR decisions that align with the company's long-term goals.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207568" y="1052736"/>
            <a:ext cx="7848872" cy="1032334"/>
          </a:xfrm>
          <a:prstGeom prst="rect">
            <a:avLst/>
          </a:prstGeom>
        </p:spPr>
        <p:txBody>
          <a:bodyPr vert="horz" wrap="square" lIns="0" tIns="16510" rIns="0" bIns="0" rtlCol="0">
            <a:spAutoFit/>
          </a:bodyPr>
          <a:lstStyle/>
          <a:p>
            <a:pPr marL="12700">
              <a:lnSpc>
                <a:spcPct val="100000"/>
              </a:lnSpc>
              <a:spcBef>
                <a:spcPts val="130"/>
              </a:spcBef>
            </a:pPr>
            <a:r>
              <a:rPr sz="6600" b="1" spc="5" dirty="0">
                <a:solidFill>
                  <a:schemeClr val="tx1"/>
                </a:solidFill>
                <a:latin typeface="Times New Roman" panose="02020603050405020304" pitchFamily="18" charset="0"/>
                <a:cs typeface="Times New Roman" panose="02020603050405020304" pitchFamily="18" charset="0"/>
              </a:rPr>
              <a:t>PROJECT</a:t>
            </a:r>
            <a:r>
              <a:rPr sz="6600" b="1" spc="-85" dirty="0">
                <a:solidFill>
                  <a:schemeClr val="tx1"/>
                </a:solidFill>
                <a:latin typeface="Times New Roman" panose="02020603050405020304" pitchFamily="18" charset="0"/>
                <a:cs typeface="Times New Roman" panose="02020603050405020304" pitchFamily="18" charset="0"/>
              </a:rPr>
              <a:t> </a:t>
            </a:r>
            <a:r>
              <a:rPr sz="6600" b="1" spc="25" dirty="0">
                <a:solidFill>
                  <a:schemeClr val="tx1"/>
                </a:solidFill>
                <a:latin typeface="Times New Roman" panose="02020603050405020304" pitchFamily="18" charset="0"/>
                <a:cs typeface="Times New Roman" panose="02020603050405020304" pitchFamily="18" charset="0"/>
              </a:rPr>
              <a:t>TITLE</a:t>
            </a:r>
            <a:endParaRPr sz="6600" b="1" dirty="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8590663" y="6151148"/>
            <a:ext cx="683339" cy="145553"/>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1" y="2562075"/>
            <a:ext cx="8062241" cy="2554545"/>
          </a:xfrm>
          <a:prstGeom prst="rect">
            <a:avLst/>
          </a:prstGeom>
          <a:noFill/>
        </p:spPr>
        <p:txBody>
          <a:bodyPr wrap="square" rtlCol="0">
            <a:spAutoFit/>
          </a:bodyPr>
          <a:lstStyle/>
          <a:p>
            <a:pPr algn="ctr"/>
            <a:r>
              <a:rPr lang="en-US" sz="8000" b="1" dirty="0">
                <a:solidFill>
                  <a:srgbClr val="C00000"/>
                </a:solidFill>
                <a:latin typeface="Times New Roman" panose="02020603050405020304" pitchFamily="18" charset="0"/>
                <a:cs typeface="Times New Roman" panose="02020603050405020304" pitchFamily="18" charset="0"/>
              </a:rPr>
              <a:t>Employee Data Analysis</a:t>
            </a:r>
            <a:endParaRPr lang="en-IN" sz="80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81174" y="809625"/>
            <a:ext cx="4314826" cy="936795"/>
          </a:xfrm>
          <a:prstGeom prst="rect">
            <a:avLst/>
          </a:prstGeom>
        </p:spPr>
        <p:txBody>
          <a:bodyPr vert="horz" wrap="square" lIns="0" tIns="13335" rIns="0" bIns="0" rtlCol="0">
            <a:spAutoFit/>
          </a:bodyPr>
          <a:lstStyle/>
          <a:p>
            <a:pPr marL="12700">
              <a:lnSpc>
                <a:spcPct val="100000"/>
              </a:lnSpc>
              <a:spcBef>
                <a:spcPts val="105"/>
              </a:spcBef>
            </a:pPr>
            <a:r>
              <a:rPr sz="6000" b="1" spc="25" dirty="0">
                <a:solidFill>
                  <a:schemeClr val="tx1"/>
                </a:solidFill>
                <a:latin typeface="Times New Roman" panose="02020603050405020304" pitchFamily="18" charset="0"/>
                <a:cs typeface="Times New Roman" panose="02020603050405020304" pitchFamily="18" charset="0"/>
              </a:rPr>
              <a:t>A</a:t>
            </a:r>
            <a:r>
              <a:rPr sz="6000" b="1" spc="-5" dirty="0">
                <a:solidFill>
                  <a:schemeClr val="tx1"/>
                </a:solidFill>
                <a:latin typeface="Times New Roman" panose="02020603050405020304" pitchFamily="18" charset="0"/>
                <a:cs typeface="Times New Roman" panose="02020603050405020304" pitchFamily="18" charset="0"/>
              </a:rPr>
              <a:t>G</a:t>
            </a:r>
            <a:r>
              <a:rPr sz="6000" b="1" spc="-35" dirty="0">
                <a:solidFill>
                  <a:schemeClr val="tx1"/>
                </a:solidFill>
                <a:latin typeface="Times New Roman" panose="02020603050405020304" pitchFamily="18" charset="0"/>
                <a:cs typeface="Times New Roman" panose="02020603050405020304" pitchFamily="18" charset="0"/>
              </a:rPr>
              <a:t>E</a:t>
            </a:r>
            <a:r>
              <a:rPr sz="6000" b="1" spc="15" dirty="0">
                <a:solidFill>
                  <a:schemeClr val="tx1"/>
                </a:solidFill>
                <a:latin typeface="Times New Roman" panose="02020603050405020304" pitchFamily="18" charset="0"/>
                <a:cs typeface="Times New Roman" panose="02020603050405020304" pitchFamily="18" charset="0"/>
              </a:rPr>
              <a:t>N</a:t>
            </a:r>
            <a:r>
              <a:rPr sz="6000" b="1" dirty="0">
                <a:solidFill>
                  <a:schemeClr val="tx1"/>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17997" y="1988841"/>
            <a:ext cx="5803001"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98446" y="3217767"/>
            <a:ext cx="2762250" cy="3257550"/>
            <a:chOff x="8429625" y="300253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rot="20359738">
              <a:off x="8429625" y="3002530"/>
              <a:ext cx="2762250" cy="3257550"/>
            </a:xfrm>
            <a:prstGeom prst="rect">
              <a:avLst/>
            </a:prstGeom>
          </p:spPr>
        </p:pic>
      </p:grpSp>
      <p:sp>
        <p:nvSpPr>
          <p:cNvPr id="7" name="object 7"/>
          <p:cNvSpPr txBox="1">
            <a:spLocks noGrp="1"/>
          </p:cNvSpPr>
          <p:nvPr>
            <p:ph type="title"/>
          </p:nvPr>
        </p:nvSpPr>
        <p:spPr>
          <a:xfrm>
            <a:off x="1775519" y="980728"/>
            <a:ext cx="8978206" cy="84766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5400" b="1" spc="-20" dirty="0">
                <a:solidFill>
                  <a:schemeClr val="tx1"/>
                </a:solidFill>
                <a:latin typeface="Arial Black" panose="020B0A04020102020204" pitchFamily="34" charset="0"/>
                <a:cs typeface="Times New Roman" panose="02020603050405020304" pitchFamily="18" charset="0"/>
              </a:rPr>
              <a:t>P</a:t>
            </a:r>
            <a:r>
              <a:rPr sz="5400" b="1" spc="15" dirty="0">
                <a:solidFill>
                  <a:schemeClr val="tx1"/>
                </a:solidFill>
                <a:latin typeface="Arial Black" panose="020B0A04020102020204" pitchFamily="34" charset="0"/>
                <a:cs typeface="Times New Roman" panose="02020603050405020304" pitchFamily="18" charset="0"/>
              </a:rPr>
              <a:t>ROB</a:t>
            </a:r>
            <a:r>
              <a:rPr sz="5400" b="1" spc="55" dirty="0">
                <a:solidFill>
                  <a:schemeClr val="tx1"/>
                </a:solidFill>
                <a:latin typeface="Arial Black" panose="020B0A04020102020204" pitchFamily="34" charset="0"/>
                <a:cs typeface="Times New Roman" panose="02020603050405020304" pitchFamily="18" charset="0"/>
              </a:rPr>
              <a:t>L</a:t>
            </a:r>
            <a:r>
              <a:rPr sz="5400" b="1" spc="-20" dirty="0">
                <a:solidFill>
                  <a:schemeClr val="tx1"/>
                </a:solidFill>
                <a:latin typeface="Arial Black" panose="020B0A04020102020204" pitchFamily="34" charset="0"/>
                <a:cs typeface="Times New Roman" panose="02020603050405020304" pitchFamily="18" charset="0"/>
              </a:rPr>
              <a:t>E</a:t>
            </a:r>
            <a:r>
              <a:rPr sz="5400" b="1" spc="20" dirty="0">
                <a:solidFill>
                  <a:schemeClr val="tx1"/>
                </a:solidFill>
                <a:latin typeface="Arial Black" panose="020B0A04020102020204" pitchFamily="34" charset="0"/>
                <a:cs typeface="Times New Roman" panose="02020603050405020304" pitchFamily="18" charset="0"/>
              </a:rPr>
              <a:t>M</a:t>
            </a:r>
            <a:r>
              <a:rPr lang="en-IN" sz="5400" b="1" spc="20" dirty="0">
                <a:solidFill>
                  <a:schemeClr val="tx1"/>
                </a:solidFill>
                <a:latin typeface="Arial Black" panose="020B0A04020102020204" pitchFamily="34" charset="0"/>
                <a:cs typeface="Times New Roman" panose="02020603050405020304" pitchFamily="18" charset="0"/>
              </a:rPr>
              <a:t> </a:t>
            </a:r>
            <a:r>
              <a:rPr sz="5400" b="1" spc="10" dirty="0">
                <a:solidFill>
                  <a:schemeClr val="tx1"/>
                </a:solidFill>
                <a:latin typeface="Arial Black" panose="020B0A04020102020204" pitchFamily="34" charset="0"/>
                <a:cs typeface="Times New Roman" panose="02020603050405020304" pitchFamily="18" charset="0"/>
              </a:rPr>
              <a:t>S</a:t>
            </a:r>
            <a:r>
              <a:rPr sz="5400" b="1" spc="-370" dirty="0">
                <a:solidFill>
                  <a:schemeClr val="tx1"/>
                </a:solidFill>
                <a:latin typeface="Arial Black" panose="020B0A04020102020204" pitchFamily="34" charset="0"/>
                <a:cs typeface="Times New Roman" panose="02020603050405020304" pitchFamily="18" charset="0"/>
              </a:rPr>
              <a:t>T</a:t>
            </a:r>
            <a:r>
              <a:rPr sz="5400" b="1" spc="-375" dirty="0">
                <a:solidFill>
                  <a:schemeClr val="tx1"/>
                </a:solidFill>
                <a:latin typeface="Arial Black" panose="020B0A04020102020204" pitchFamily="34" charset="0"/>
                <a:cs typeface="Times New Roman" panose="02020603050405020304" pitchFamily="18" charset="0"/>
              </a:rPr>
              <a:t>A</a:t>
            </a:r>
            <a:r>
              <a:rPr sz="5400" b="1" spc="15" dirty="0">
                <a:solidFill>
                  <a:schemeClr val="tx1"/>
                </a:solidFill>
                <a:latin typeface="Arial Black" panose="020B0A04020102020204" pitchFamily="34" charset="0"/>
                <a:cs typeface="Times New Roman" panose="02020603050405020304" pitchFamily="18" charset="0"/>
              </a:rPr>
              <a:t>T</a:t>
            </a:r>
            <a:r>
              <a:rPr sz="5400" b="1" spc="-10" dirty="0">
                <a:solidFill>
                  <a:schemeClr val="tx1"/>
                </a:solidFill>
                <a:latin typeface="Arial Black" panose="020B0A04020102020204" pitchFamily="34" charset="0"/>
                <a:cs typeface="Times New Roman" panose="02020603050405020304" pitchFamily="18" charset="0"/>
              </a:rPr>
              <a:t>E</a:t>
            </a:r>
            <a:r>
              <a:rPr sz="5400" b="1" spc="-20" dirty="0">
                <a:solidFill>
                  <a:schemeClr val="tx1"/>
                </a:solidFill>
                <a:latin typeface="Arial Black" panose="020B0A04020102020204" pitchFamily="34" charset="0"/>
                <a:cs typeface="Times New Roman" panose="02020603050405020304" pitchFamily="18" charset="0"/>
              </a:rPr>
              <a:t>ME</a:t>
            </a:r>
            <a:r>
              <a:rPr sz="5400" b="1" spc="10" dirty="0">
                <a:solidFill>
                  <a:schemeClr val="tx1"/>
                </a:solidFill>
                <a:latin typeface="Arial Black" panose="020B0A04020102020204" pitchFamily="34" charset="0"/>
                <a:cs typeface="Times New Roman" panose="02020603050405020304" pitchFamily="18" charset="0"/>
              </a:rPr>
              <a:t>NT</a:t>
            </a:r>
            <a:endParaRPr sz="5400" b="1" dirty="0">
              <a:solidFill>
                <a:schemeClr val="tx1"/>
              </a:solidFill>
              <a:latin typeface="Arial Black" panose="020B0A04020102020204" pitchFamily="34"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773D489-943D-07A4-7E8B-4CECBC725C6F}"/>
              </a:ext>
            </a:extLst>
          </p:cNvPr>
          <p:cNvSpPr txBox="1"/>
          <p:nvPr/>
        </p:nvSpPr>
        <p:spPr>
          <a:xfrm>
            <a:off x="1438275" y="2132856"/>
            <a:ext cx="7033989" cy="3316742"/>
          </a:xfrm>
          <a:prstGeom prst="rect">
            <a:avLst/>
          </a:prstGeom>
          <a:noFill/>
        </p:spPr>
        <p:txBody>
          <a:bodyPr wrap="square" rtlCol="0">
            <a:spAutoFit/>
          </a:bodyPr>
          <a:lstStyle/>
          <a:p>
            <a:pPr algn="just">
              <a:lnSpc>
                <a:spcPct val="150000"/>
              </a:lnSpc>
            </a:pPr>
            <a:r>
              <a:rPr lang="en-US" sz="3600" b="1" dirty="0">
                <a:latin typeface="Times New Roman" panose="02020603050405020304" pitchFamily="18" charset="0"/>
                <a:cs typeface="Times New Roman" panose="02020603050405020304" pitchFamily="18" charset="0"/>
              </a:rPr>
              <a:t>The problem is to identify employee wise salary, department and recruitment wise salary analysis.</a:t>
            </a:r>
            <a:endParaRPr lang="en-IN"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27448" y="620689"/>
            <a:ext cx="6480720"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b="1" spc="5" dirty="0">
                <a:solidFill>
                  <a:schemeClr val="tx1"/>
                </a:solidFill>
                <a:latin typeface="Times New Roman" panose="02020603050405020304" pitchFamily="18" charset="0"/>
                <a:cs typeface="Times New Roman" panose="02020603050405020304" pitchFamily="18" charset="0"/>
              </a:rPr>
              <a:t>PROJECT</a:t>
            </a:r>
            <a:r>
              <a:rPr lang="en-IN" sz="4800" b="1" spc="5" dirty="0">
                <a:solidFill>
                  <a:schemeClr val="tx1"/>
                </a:solidFill>
                <a:latin typeface="Times New Roman" panose="02020603050405020304" pitchFamily="18" charset="0"/>
                <a:cs typeface="Times New Roman" panose="02020603050405020304" pitchFamily="18" charset="0"/>
              </a:rPr>
              <a:t> </a:t>
            </a:r>
            <a:r>
              <a:rPr sz="4800" b="1" spc="-20" dirty="0">
                <a:solidFill>
                  <a:schemeClr val="tx1"/>
                </a:solidFill>
                <a:latin typeface="Times New Roman" panose="02020603050405020304" pitchFamily="18" charset="0"/>
                <a:cs typeface="Times New Roman" panose="02020603050405020304" pitchFamily="18" charset="0"/>
              </a:rPr>
              <a:t>OVERVIEW</a:t>
            </a:r>
            <a:endParaRPr sz="4800" b="1" dirty="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DADC16F8-FC9B-EBE7-84DF-0DA8B9609E4F}"/>
              </a:ext>
            </a:extLst>
          </p:cNvPr>
          <p:cNvSpPr txBox="1"/>
          <p:nvPr/>
        </p:nvSpPr>
        <p:spPr>
          <a:xfrm>
            <a:off x="617281" y="1438424"/>
            <a:ext cx="8153400" cy="7848302"/>
          </a:xfrm>
          <a:prstGeom prst="rect">
            <a:avLst/>
          </a:prstGeom>
          <a:noFill/>
        </p:spPr>
        <p:txBody>
          <a:bodyPr wrap="square" rtlCol="0">
            <a:spAutoFit/>
          </a:bodyPr>
          <a:lstStyle/>
          <a:p>
            <a:pPr algn="just">
              <a:lnSpc>
                <a:spcPct val="150000"/>
              </a:lnSpc>
            </a:pPr>
            <a:r>
              <a:rPr lang="en-IN" sz="2800" dirty="0">
                <a:latin typeface="Times New Roman" panose="02020603050405020304" pitchFamily="18" charset="0"/>
                <a:cs typeface="Times New Roman" panose="02020603050405020304" pitchFamily="18" charset="0"/>
              </a:rPr>
              <a:t>In this analysis, I aim to streamline the process of identifying the employee wise salary, department wise salary and recruitment wise salary </a:t>
            </a:r>
            <a:r>
              <a:rPr lang="en-US" sz="2800" dirty="0">
                <a:latin typeface="Times New Roman" panose="02020603050405020304" pitchFamily="18" charset="0"/>
                <a:cs typeface="Times New Roman" panose="02020603050405020304" pitchFamily="18" charset="0"/>
              </a:rPr>
              <a:t>using excel, with the help of below stated tools in excel</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Tables</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Pivot chart (line chart and pie chart)</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Dashboard</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Slicers</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79376" y="1412776"/>
            <a:ext cx="11017224" cy="940001"/>
          </a:xfrm>
          <a:prstGeom prst="rect">
            <a:avLst/>
          </a:prstGeom>
        </p:spPr>
        <p:txBody>
          <a:bodyPr vert="horz" wrap="square" lIns="0" tIns="16510" rIns="0" bIns="0" rtlCol="0">
            <a:spAutoFit/>
          </a:bodyPr>
          <a:lstStyle/>
          <a:p>
            <a:pPr marL="12700">
              <a:lnSpc>
                <a:spcPct val="100000"/>
              </a:lnSpc>
              <a:spcBef>
                <a:spcPts val="130"/>
              </a:spcBef>
            </a:pPr>
            <a:r>
              <a:rPr sz="6000" b="1" spc="25" dirty="0">
                <a:solidFill>
                  <a:schemeClr val="tx1"/>
                </a:solidFill>
                <a:latin typeface="Times New Roman" panose="02020603050405020304" pitchFamily="18" charset="0"/>
                <a:cs typeface="Times New Roman" panose="02020603050405020304" pitchFamily="18" charset="0"/>
              </a:rPr>
              <a:t>W</a:t>
            </a:r>
            <a:r>
              <a:rPr sz="6000" b="1" spc="-20" dirty="0">
                <a:solidFill>
                  <a:schemeClr val="tx1"/>
                </a:solidFill>
                <a:latin typeface="Times New Roman" panose="02020603050405020304" pitchFamily="18" charset="0"/>
                <a:cs typeface="Times New Roman" panose="02020603050405020304" pitchFamily="18" charset="0"/>
              </a:rPr>
              <a:t>H</a:t>
            </a:r>
            <a:r>
              <a:rPr sz="6000" b="1" spc="20" dirty="0">
                <a:solidFill>
                  <a:schemeClr val="tx1"/>
                </a:solidFill>
                <a:latin typeface="Times New Roman" panose="02020603050405020304" pitchFamily="18" charset="0"/>
                <a:cs typeface="Times New Roman" panose="02020603050405020304" pitchFamily="18" charset="0"/>
              </a:rPr>
              <a:t>O</a:t>
            </a:r>
            <a:r>
              <a:rPr sz="6000" b="1" spc="-235" dirty="0">
                <a:solidFill>
                  <a:schemeClr val="tx1"/>
                </a:solidFill>
                <a:latin typeface="Times New Roman" panose="02020603050405020304" pitchFamily="18" charset="0"/>
                <a:cs typeface="Times New Roman" panose="02020603050405020304" pitchFamily="18" charset="0"/>
              </a:rPr>
              <a:t> </a:t>
            </a:r>
            <a:r>
              <a:rPr sz="6000" b="1" spc="-10" dirty="0">
                <a:solidFill>
                  <a:schemeClr val="tx1"/>
                </a:solidFill>
                <a:latin typeface="Times New Roman" panose="02020603050405020304" pitchFamily="18" charset="0"/>
                <a:cs typeface="Times New Roman" panose="02020603050405020304" pitchFamily="18" charset="0"/>
              </a:rPr>
              <a:t>AR</a:t>
            </a:r>
            <a:r>
              <a:rPr sz="6000" b="1" spc="15" dirty="0">
                <a:solidFill>
                  <a:schemeClr val="tx1"/>
                </a:solidFill>
                <a:latin typeface="Times New Roman" panose="02020603050405020304" pitchFamily="18" charset="0"/>
                <a:cs typeface="Times New Roman" panose="02020603050405020304" pitchFamily="18" charset="0"/>
              </a:rPr>
              <a:t>E</a:t>
            </a:r>
            <a:r>
              <a:rPr sz="6000" b="1" spc="-35" dirty="0">
                <a:solidFill>
                  <a:schemeClr val="tx1"/>
                </a:solidFill>
                <a:latin typeface="Times New Roman" panose="02020603050405020304" pitchFamily="18" charset="0"/>
                <a:cs typeface="Times New Roman" panose="02020603050405020304" pitchFamily="18" charset="0"/>
              </a:rPr>
              <a:t> </a:t>
            </a:r>
            <a:r>
              <a:rPr sz="6000" b="1" spc="-10" dirty="0">
                <a:solidFill>
                  <a:schemeClr val="tx1"/>
                </a:solidFill>
                <a:latin typeface="Times New Roman" panose="02020603050405020304" pitchFamily="18" charset="0"/>
                <a:cs typeface="Times New Roman" panose="02020603050405020304" pitchFamily="18" charset="0"/>
              </a:rPr>
              <a:t>T</a:t>
            </a:r>
            <a:r>
              <a:rPr sz="6000" b="1" spc="-15" dirty="0">
                <a:solidFill>
                  <a:schemeClr val="tx1"/>
                </a:solidFill>
                <a:latin typeface="Times New Roman" panose="02020603050405020304" pitchFamily="18" charset="0"/>
                <a:cs typeface="Times New Roman" panose="02020603050405020304" pitchFamily="18" charset="0"/>
              </a:rPr>
              <a:t>H</a:t>
            </a:r>
            <a:r>
              <a:rPr sz="6000" b="1" spc="15" dirty="0">
                <a:solidFill>
                  <a:schemeClr val="tx1"/>
                </a:solidFill>
                <a:latin typeface="Times New Roman" panose="02020603050405020304" pitchFamily="18" charset="0"/>
                <a:cs typeface="Times New Roman" panose="02020603050405020304" pitchFamily="18" charset="0"/>
              </a:rPr>
              <a:t>E</a:t>
            </a:r>
            <a:r>
              <a:rPr sz="6000" b="1" spc="-35" dirty="0">
                <a:solidFill>
                  <a:schemeClr val="tx1"/>
                </a:solidFill>
                <a:latin typeface="Times New Roman" panose="02020603050405020304" pitchFamily="18" charset="0"/>
                <a:cs typeface="Times New Roman" panose="02020603050405020304" pitchFamily="18" charset="0"/>
              </a:rPr>
              <a:t> </a:t>
            </a:r>
            <a:r>
              <a:rPr sz="6000" b="1" spc="-20" dirty="0">
                <a:solidFill>
                  <a:schemeClr val="tx1"/>
                </a:solidFill>
                <a:latin typeface="Times New Roman" panose="02020603050405020304" pitchFamily="18" charset="0"/>
                <a:cs typeface="Times New Roman" panose="02020603050405020304" pitchFamily="18" charset="0"/>
              </a:rPr>
              <a:t>E</a:t>
            </a:r>
            <a:r>
              <a:rPr sz="6000" b="1" spc="30" dirty="0">
                <a:solidFill>
                  <a:schemeClr val="tx1"/>
                </a:solidFill>
                <a:latin typeface="Times New Roman" panose="02020603050405020304" pitchFamily="18" charset="0"/>
                <a:cs typeface="Times New Roman" panose="02020603050405020304" pitchFamily="18" charset="0"/>
              </a:rPr>
              <a:t>N</a:t>
            </a:r>
            <a:r>
              <a:rPr sz="6000" b="1" spc="15" dirty="0">
                <a:solidFill>
                  <a:schemeClr val="tx1"/>
                </a:solidFill>
                <a:latin typeface="Times New Roman" panose="02020603050405020304" pitchFamily="18" charset="0"/>
                <a:cs typeface="Times New Roman" panose="02020603050405020304" pitchFamily="18" charset="0"/>
              </a:rPr>
              <a:t>D</a:t>
            </a:r>
            <a:r>
              <a:rPr sz="6000" b="1" spc="-45" dirty="0">
                <a:solidFill>
                  <a:schemeClr val="tx1"/>
                </a:solidFill>
                <a:latin typeface="Times New Roman" panose="02020603050405020304" pitchFamily="18" charset="0"/>
                <a:cs typeface="Times New Roman" panose="02020603050405020304" pitchFamily="18" charset="0"/>
              </a:rPr>
              <a:t> </a:t>
            </a:r>
            <a:r>
              <a:rPr sz="6000" b="1" dirty="0">
                <a:solidFill>
                  <a:schemeClr val="tx1"/>
                </a:solidFill>
                <a:latin typeface="Times New Roman" panose="02020603050405020304" pitchFamily="18" charset="0"/>
                <a:cs typeface="Times New Roman" panose="02020603050405020304" pitchFamily="18" charset="0"/>
              </a:rPr>
              <a:t>U</a:t>
            </a:r>
            <a:r>
              <a:rPr sz="6000" b="1" spc="10" dirty="0">
                <a:solidFill>
                  <a:schemeClr val="tx1"/>
                </a:solidFill>
                <a:latin typeface="Times New Roman" panose="02020603050405020304" pitchFamily="18" charset="0"/>
                <a:cs typeface="Times New Roman" panose="02020603050405020304" pitchFamily="18" charset="0"/>
              </a:rPr>
              <a:t>S</a:t>
            </a:r>
            <a:r>
              <a:rPr sz="6000" b="1" spc="-25" dirty="0">
                <a:solidFill>
                  <a:schemeClr val="tx1"/>
                </a:solidFill>
                <a:latin typeface="Times New Roman" panose="02020603050405020304" pitchFamily="18" charset="0"/>
                <a:cs typeface="Times New Roman" panose="02020603050405020304" pitchFamily="18" charset="0"/>
              </a:rPr>
              <a:t>E</a:t>
            </a:r>
            <a:r>
              <a:rPr sz="6000" b="1" spc="-10" dirty="0">
                <a:solidFill>
                  <a:schemeClr val="tx1"/>
                </a:solidFill>
                <a:latin typeface="Times New Roman" panose="02020603050405020304" pitchFamily="18" charset="0"/>
                <a:cs typeface="Times New Roman" panose="02020603050405020304" pitchFamily="18" charset="0"/>
              </a:rPr>
              <a:t>R</a:t>
            </a:r>
            <a:r>
              <a:rPr sz="6000" b="1" spc="5" dirty="0">
                <a:solidFill>
                  <a:schemeClr val="tx1"/>
                </a:solidFill>
                <a:latin typeface="Times New Roman" panose="02020603050405020304" pitchFamily="18" charset="0"/>
                <a:cs typeface="Times New Roman" panose="02020603050405020304" pitchFamily="18" charset="0"/>
              </a:rPr>
              <a:t>S?</a:t>
            </a:r>
            <a:endParaRPr sz="60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401650EB-DF79-43AD-B515-662B9558FD29}"/>
              </a:ext>
            </a:extLst>
          </p:cNvPr>
          <p:cNvSpPr txBox="1"/>
          <p:nvPr/>
        </p:nvSpPr>
        <p:spPr>
          <a:xfrm>
            <a:off x="2999656" y="2132855"/>
            <a:ext cx="7488832" cy="3738972"/>
          </a:xfrm>
          <a:prstGeom prst="rect">
            <a:avLst/>
          </a:prstGeom>
          <a:noFill/>
        </p:spPr>
        <p:txBody>
          <a:bodyPr wrap="square" rtlCol="0">
            <a:spAutoFit/>
          </a:bodyPr>
          <a:lstStyle/>
          <a:p>
            <a:pPr lvl="7"/>
            <a:endParaRPr lang="en-IN" sz="3200" dirty="0"/>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Admin offices</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Sales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Production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IT/IS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Software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7578" y="2084939"/>
            <a:ext cx="2695574" cy="3248025"/>
          </a:xfrm>
          <a:prstGeom prst="rect">
            <a:avLst/>
          </a:prstGeom>
        </p:spPr>
      </p:pic>
      <p:sp>
        <p:nvSpPr>
          <p:cNvPr id="6" name="object 6"/>
          <p:cNvSpPr txBox="1">
            <a:spLocks noGrp="1"/>
          </p:cNvSpPr>
          <p:nvPr>
            <p:ph type="title"/>
          </p:nvPr>
        </p:nvSpPr>
        <p:spPr>
          <a:xfrm rot="10800000" flipV="1">
            <a:off x="676274" y="717256"/>
            <a:ext cx="10604300" cy="1367682"/>
          </a:xfrm>
          <a:prstGeom prst="rect">
            <a:avLst/>
          </a:prstGeom>
        </p:spPr>
        <p:txBody>
          <a:bodyPr vert="horz" wrap="square" lIns="0" tIns="13335" rIns="0" bIns="0" rtlCol="0">
            <a:spAutoFit/>
          </a:bodyPr>
          <a:lstStyle/>
          <a:p>
            <a:pPr marL="12700">
              <a:lnSpc>
                <a:spcPct val="100000"/>
              </a:lnSpc>
              <a:spcBef>
                <a:spcPts val="105"/>
              </a:spcBef>
            </a:pPr>
            <a:r>
              <a:rPr sz="4400" b="1" spc="10" dirty="0">
                <a:solidFill>
                  <a:schemeClr val="tx1"/>
                </a:solidFill>
                <a:latin typeface="Times New Roman" panose="02020603050405020304" pitchFamily="18" charset="0"/>
                <a:cs typeface="Times New Roman" panose="02020603050405020304" pitchFamily="18" charset="0"/>
              </a:rPr>
              <a:t>O</a:t>
            </a:r>
            <a:r>
              <a:rPr sz="4400" b="1" spc="25" dirty="0">
                <a:solidFill>
                  <a:schemeClr val="tx1"/>
                </a:solidFill>
                <a:latin typeface="Times New Roman" panose="02020603050405020304" pitchFamily="18" charset="0"/>
                <a:cs typeface="Times New Roman" panose="02020603050405020304" pitchFamily="18" charset="0"/>
              </a:rPr>
              <a:t>U</a:t>
            </a:r>
            <a:r>
              <a:rPr sz="4400" b="1" dirty="0">
                <a:solidFill>
                  <a:schemeClr val="tx1"/>
                </a:solidFill>
                <a:latin typeface="Times New Roman" panose="02020603050405020304" pitchFamily="18" charset="0"/>
                <a:cs typeface="Times New Roman" panose="02020603050405020304" pitchFamily="18" charset="0"/>
              </a:rPr>
              <a:t>R</a:t>
            </a:r>
            <a:r>
              <a:rPr sz="4400" b="1" spc="5" dirty="0">
                <a:solidFill>
                  <a:schemeClr val="tx1"/>
                </a:solidFill>
                <a:latin typeface="Times New Roman" panose="02020603050405020304" pitchFamily="18" charset="0"/>
                <a:cs typeface="Times New Roman" panose="02020603050405020304" pitchFamily="18" charset="0"/>
              </a:rPr>
              <a:t> </a:t>
            </a:r>
            <a:r>
              <a:rPr sz="4400" b="1" spc="25" dirty="0">
                <a:solidFill>
                  <a:schemeClr val="tx1"/>
                </a:solidFill>
                <a:latin typeface="Times New Roman" panose="02020603050405020304" pitchFamily="18" charset="0"/>
                <a:cs typeface="Times New Roman" panose="02020603050405020304" pitchFamily="18" charset="0"/>
              </a:rPr>
              <a:t>S</a:t>
            </a:r>
            <a:r>
              <a:rPr sz="4400" b="1" spc="10" dirty="0">
                <a:solidFill>
                  <a:schemeClr val="tx1"/>
                </a:solidFill>
                <a:latin typeface="Times New Roman" panose="02020603050405020304" pitchFamily="18" charset="0"/>
                <a:cs typeface="Times New Roman" panose="02020603050405020304" pitchFamily="18" charset="0"/>
              </a:rPr>
              <a:t>O</a:t>
            </a:r>
            <a:r>
              <a:rPr sz="4400" b="1" spc="25" dirty="0">
                <a:solidFill>
                  <a:schemeClr val="tx1"/>
                </a:solidFill>
                <a:latin typeface="Times New Roman" panose="02020603050405020304" pitchFamily="18" charset="0"/>
                <a:cs typeface="Times New Roman" panose="02020603050405020304" pitchFamily="18" charset="0"/>
              </a:rPr>
              <a:t>LU</a:t>
            </a:r>
            <a:r>
              <a:rPr sz="4400" b="1" spc="-35" dirty="0">
                <a:solidFill>
                  <a:schemeClr val="tx1"/>
                </a:solidFill>
                <a:latin typeface="Times New Roman" panose="02020603050405020304" pitchFamily="18" charset="0"/>
                <a:cs typeface="Times New Roman" panose="02020603050405020304" pitchFamily="18" charset="0"/>
              </a:rPr>
              <a:t>T</a:t>
            </a:r>
            <a:r>
              <a:rPr sz="4400" b="1" spc="-30" dirty="0">
                <a:solidFill>
                  <a:schemeClr val="tx1"/>
                </a:solidFill>
                <a:latin typeface="Times New Roman" panose="02020603050405020304" pitchFamily="18" charset="0"/>
                <a:cs typeface="Times New Roman" panose="02020603050405020304" pitchFamily="18" charset="0"/>
              </a:rPr>
              <a:t>I</a:t>
            </a:r>
            <a:r>
              <a:rPr sz="4400" b="1" spc="10" dirty="0">
                <a:solidFill>
                  <a:schemeClr val="tx1"/>
                </a:solidFill>
                <a:latin typeface="Times New Roman" panose="02020603050405020304" pitchFamily="18" charset="0"/>
                <a:cs typeface="Times New Roman" panose="02020603050405020304" pitchFamily="18" charset="0"/>
              </a:rPr>
              <a:t>O</a:t>
            </a:r>
            <a:r>
              <a:rPr sz="4400" b="1" dirty="0">
                <a:solidFill>
                  <a:schemeClr val="tx1"/>
                </a:solidFill>
                <a:latin typeface="Times New Roman" panose="02020603050405020304" pitchFamily="18" charset="0"/>
                <a:cs typeface="Times New Roman" panose="02020603050405020304" pitchFamily="18" charset="0"/>
              </a:rPr>
              <a:t>N</a:t>
            </a:r>
            <a:r>
              <a:rPr sz="4400" b="1" spc="-345" dirty="0">
                <a:solidFill>
                  <a:schemeClr val="tx1"/>
                </a:solidFill>
                <a:latin typeface="Times New Roman" panose="02020603050405020304" pitchFamily="18" charset="0"/>
                <a:cs typeface="Times New Roman" panose="02020603050405020304" pitchFamily="18" charset="0"/>
              </a:rPr>
              <a:t> </a:t>
            </a:r>
            <a:r>
              <a:rPr sz="4400" b="1" spc="-35" dirty="0">
                <a:solidFill>
                  <a:schemeClr val="tx1"/>
                </a:solidFill>
                <a:latin typeface="Times New Roman" panose="02020603050405020304" pitchFamily="18" charset="0"/>
                <a:cs typeface="Times New Roman" panose="02020603050405020304" pitchFamily="18" charset="0"/>
              </a:rPr>
              <a:t>A</a:t>
            </a:r>
            <a:r>
              <a:rPr sz="4400" b="1" spc="-5" dirty="0">
                <a:solidFill>
                  <a:schemeClr val="tx1"/>
                </a:solidFill>
                <a:latin typeface="Times New Roman" panose="02020603050405020304" pitchFamily="18" charset="0"/>
                <a:cs typeface="Times New Roman" panose="02020603050405020304" pitchFamily="18" charset="0"/>
              </a:rPr>
              <a:t>N</a:t>
            </a:r>
            <a:r>
              <a:rPr sz="4400" b="1" dirty="0">
                <a:solidFill>
                  <a:schemeClr val="tx1"/>
                </a:solidFill>
                <a:latin typeface="Times New Roman" panose="02020603050405020304" pitchFamily="18" charset="0"/>
                <a:cs typeface="Times New Roman" panose="02020603050405020304" pitchFamily="18" charset="0"/>
              </a:rPr>
              <a:t>D</a:t>
            </a:r>
            <a:r>
              <a:rPr sz="4400" b="1" spc="35" dirty="0">
                <a:solidFill>
                  <a:schemeClr val="tx1"/>
                </a:solidFill>
                <a:latin typeface="Times New Roman" panose="02020603050405020304" pitchFamily="18" charset="0"/>
                <a:cs typeface="Times New Roman" panose="02020603050405020304" pitchFamily="18" charset="0"/>
              </a:rPr>
              <a:t> </a:t>
            </a:r>
            <a:r>
              <a:rPr sz="4400" b="1" spc="-30" dirty="0">
                <a:solidFill>
                  <a:schemeClr val="tx1"/>
                </a:solidFill>
                <a:latin typeface="Times New Roman" panose="02020603050405020304" pitchFamily="18" charset="0"/>
                <a:cs typeface="Times New Roman" panose="02020603050405020304" pitchFamily="18" charset="0"/>
              </a:rPr>
              <a:t>I</a:t>
            </a:r>
            <a:r>
              <a:rPr sz="4400" b="1" spc="-35" dirty="0">
                <a:solidFill>
                  <a:schemeClr val="tx1"/>
                </a:solidFill>
                <a:latin typeface="Times New Roman" panose="02020603050405020304" pitchFamily="18" charset="0"/>
                <a:cs typeface="Times New Roman" panose="02020603050405020304" pitchFamily="18" charset="0"/>
              </a:rPr>
              <a:t>T</a:t>
            </a:r>
            <a:r>
              <a:rPr sz="4400" b="1" dirty="0">
                <a:solidFill>
                  <a:schemeClr val="tx1"/>
                </a:solidFill>
                <a:latin typeface="Times New Roman" panose="02020603050405020304" pitchFamily="18" charset="0"/>
                <a:cs typeface="Times New Roman" panose="02020603050405020304" pitchFamily="18" charset="0"/>
              </a:rPr>
              <a:t>S</a:t>
            </a:r>
            <a:r>
              <a:rPr sz="4400" b="1" spc="60" dirty="0">
                <a:solidFill>
                  <a:schemeClr val="tx1"/>
                </a:solidFill>
                <a:latin typeface="Times New Roman" panose="02020603050405020304" pitchFamily="18" charset="0"/>
                <a:cs typeface="Times New Roman" panose="02020603050405020304" pitchFamily="18" charset="0"/>
              </a:rPr>
              <a:t> </a:t>
            </a:r>
            <a:r>
              <a:rPr sz="4400" b="1" spc="-295" dirty="0">
                <a:solidFill>
                  <a:schemeClr val="tx1"/>
                </a:solidFill>
                <a:latin typeface="Times New Roman" panose="02020603050405020304" pitchFamily="18" charset="0"/>
                <a:cs typeface="Times New Roman" panose="02020603050405020304" pitchFamily="18" charset="0"/>
              </a:rPr>
              <a:t>V</a:t>
            </a:r>
            <a:r>
              <a:rPr sz="4400" b="1" spc="-35" dirty="0">
                <a:solidFill>
                  <a:schemeClr val="tx1"/>
                </a:solidFill>
                <a:latin typeface="Times New Roman" panose="02020603050405020304" pitchFamily="18" charset="0"/>
                <a:cs typeface="Times New Roman" panose="02020603050405020304" pitchFamily="18" charset="0"/>
              </a:rPr>
              <a:t>A</a:t>
            </a:r>
            <a:r>
              <a:rPr sz="4400" b="1" spc="25" dirty="0">
                <a:solidFill>
                  <a:schemeClr val="tx1"/>
                </a:solidFill>
                <a:latin typeface="Times New Roman" panose="02020603050405020304" pitchFamily="18" charset="0"/>
                <a:cs typeface="Times New Roman" panose="02020603050405020304" pitchFamily="18" charset="0"/>
              </a:rPr>
              <a:t>LU</a:t>
            </a:r>
            <a:r>
              <a:rPr sz="4400" b="1" dirty="0">
                <a:solidFill>
                  <a:schemeClr val="tx1"/>
                </a:solidFill>
                <a:latin typeface="Times New Roman" panose="02020603050405020304" pitchFamily="18" charset="0"/>
                <a:cs typeface="Times New Roman" panose="02020603050405020304" pitchFamily="18" charset="0"/>
              </a:rPr>
              <a:t>E</a:t>
            </a:r>
            <a:r>
              <a:rPr sz="4400" b="1" spc="-65" dirty="0">
                <a:solidFill>
                  <a:schemeClr val="tx1"/>
                </a:solidFill>
                <a:latin typeface="Times New Roman" panose="02020603050405020304" pitchFamily="18" charset="0"/>
                <a:cs typeface="Times New Roman" panose="02020603050405020304" pitchFamily="18" charset="0"/>
              </a:rPr>
              <a:t> </a:t>
            </a:r>
            <a:r>
              <a:rPr sz="4400" b="1" spc="-15" dirty="0">
                <a:solidFill>
                  <a:schemeClr val="tx1"/>
                </a:solidFill>
                <a:latin typeface="Times New Roman" panose="02020603050405020304" pitchFamily="18" charset="0"/>
                <a:cs typeface="Times New Roman" panose="02020603050405020304" pitchFamily="18" charset="0"/>
              </a:rPr>
              <a:t>P</a:t>
            </a:r>
            <a:r>
              <a:rPr sz="4400" b="1" spc="-30" dirty="0">
                <a:solidFill>
                  <a:schemeClr val="tx1"/>
                </a:solidFill>
                <a:latin typeface="Times New Roman" panose="02020603050405020304" pitchFamily="18" charset="0"/>
                <a:cs typeface="Times New Roman" panose="02020603050405020304" pitchFamily="18" charset="0"/>
              </a:rPr>
              <a:t>R</a:t>
            </a:r>
            <a:r>
              <a:rPr sz="4400" b="1" spc="10" dirty="0">
                <a:solidFill>
                  <a:schemeClr val="tx1"/>
                </a:solidFill>
                <a:latin typeface="Times New Roman" panose="02020603050405020304" pitchFamily="18" charset="0"/>
                <a:cs typeface="Times New Roman" panose="02020603050405020304" pitchFamily="18" charset="0"/>
              </a:rPr>
              <a:t>O</a:t>
            </a:r>
            <a:r>
              <a:rPr sz="4400" b="1" spc="-15" dirty="0">
                <a:solidFill>
                  <a:schemeClr val="tx1"/>
                </a:solidFill>
                <a:latin typeface="Times New Roman" panose="02020603050405020304" pitchFamily="18" charset="0"/>
                <a:cs typeface="Times New Roman" panose="02020603050405020304" pitchFamily="18" charset="0"/>
              </a:rPr>
              <a:t>P</a:t>
            </a:r>
            <a:r>
              <a:rPr sz="4400" b="1" spc="10" dirty="0">
                <a:solidFill>
                  <a:schemeClr val="tx1"/>
                </a:solidFill>
                <a:latin typeface="Times New Roman" panose="02020603050405020304" pitchFamily="18" charset="0"/>
                <a:cs typeface="Times New Roman" panose="02020603050405020304" pitchFamily="18" charset="0"/>
              </a:rPr>
              <a:t>O</a:t>
            </a:r>
            <a:r>
              <a:rPr sz="4400" b="1" spc="25" dirty="0">
                <a:solidFill>
                  <a:schemeClr val="tx1"/>
                </a:solidFill>
                <a:latin typeface="Times New Roman" panose="02020603050405020304" pitchFamily="18" charset="0"/>
                <a:cs typeface="Times New Roman" panose="02020603050405020304" pitchFamily="18" charset="0"/>
              </a:rPr>
              <a:t>S</a:t>
            </a:r>
            <a:r>
              <a:rPr sz="4400" b="1" spc="-30" dirty="0">
                <a:solidFill>
                  <a:schemeClr val="tx1"/>
                </a:solidFill>
                <a:latin typeface="Times New Roman" panose="02020603050405020304" pitchFamily="18" charset="0"/>
                <a:cs typeface="Times New Roman" panose="02020603050405020304" pitchFamily="18" charset="0"/>
              </a:rPr>
              <a:t>I</a:t>
            </a:r>
            <a:r>
              <a:rPr sz="4400" b="1" spc="-35" dirty="0">
                <a:solidFill>
                  <a:schemeClr val="tx1"/>
                </a:solidFill>
                <a:latin typeface="Times New Roman" panose="02020603050405020304" pitchFamily="18" charset="0"/>
                <a:cs typeface="Times New Roman" panose="02020603050405020304" pitchFamily="18" charset="0"/>
              </a:rPr>
              <a:t>T</a:t>
            </a:r>
            <a:r>
              <a:rPr sz="4400" b="1" spc="-30" dirty="0">
                <a:solidFill>
                  <a:schemeClr val="tx1"/>
                </a:solidFill>
                <a:latin typeface="Times New Roman" panose="02020603050405020304" pitchFamily="18" charset="0"/>
                <a:cs typeface="Times New Roman" panose="02020603050405020304" pitchFamily="18" charset="0"/>
              </a:rPr>
              <a:t>I</a:t>
            </a:r>
            <a:r>
              <a:rPr sz="4400" b="1" spc="10" dirty="0">
                <a:solidFill>
                  <a:schemeClr val="tx1"/>
                </a:solidFill>
                <a:latin typeface="Times New Roman" panose="02020603050405020304" pitchFamily="18" charset="0"/>
                <a:cs typeface="Times New Roman" panose="02020603050405020304" pitchFamily="18" charset="0"/>
              </a:rPr>
              <a:t>O</a:t>
            </a:r>
            <a:r>
              <a:rPr sz="4400" b="1" dirty="0">
                <a:solidFill>
                  <a:schemeClr val="tx1"/>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C738F038-27D9-1F6A-80EE-052A2B524A4B}"/>
              </a:ext>
            </a:extLst>
          </p:cNvPr>
          <p:cNvSpPr txBox="1"/>
          <p:nvPr/>
        </p:nvSpPr>
        <p:spPr>
          <a:xfrm>
            <a:off x="1415480" y="2564903"/>
            <a:ext cx="6120680" cy="486287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Advanced Analytical Tools.</a:t>
            </a:r>
          </a:p>
          <a:p>
            <a:pPr marL="342900" indent="-342900">
              <a:lnSpc>
                <a:spcPct val="150000"/>
              </a:lnSpc>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Scenario Analysis.</a:t>
            </a:r>
          </a:p>
          <a:p>
            <a:pPr marL="342900" indent="-342900">
              <a:lnSpc>
                <a:spcPct val="150000"/>
              </a:lnSpc>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User-Friendly Interface.</a:t>
            </a:r>
          </a:p>
          <a:p>
            <a:pPr marL="342900" indent="-342900">
              <a:lnSpc>
                <a:spcPct val="150000"/>
              </a:lnSpc>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Visual Representation.</a:t>
            </a:r>
          </a:p>
          <a:p>
            <a:pPr marL="342900" indent="-342900">
              <a:lnSpc>
                <a:spcPct val="150000"/>
              </a:lnSpc>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Comprehensive Data Management.</a:t>
            </a:r>
          </a:p>
          <a:p>
            <a:pPr>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1600" b="1" dirty="0"/>
          </a:p>
          <a:p>
            <a:endParaRPr lang="en-IN" sz="1800" b="1" dirty="0"/>
          </a:p>
          <a:p>
            <a:endParaRPr lang="en-US" sz="1800" b="1"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39416" y="404664"/>
            <a:ext cx="8671652" cy="1729755"/>
          </a:xfrm>
        </p:spPr>
        <p:txBody>
          <a:bodyPr>
            <a:normAutofit/>
          </a:bodyPr>
          <a:lstStyle/>
          <a:p>
            <a:r>
              <a:rPr lang="en-IN" sz="4800" b="1" dirty="0">
                <a:solidFill>
                  <a:schemeClr val="tx1"/>
                </a:solidFill>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D355B22A-F1AE-A68D-3D1D-7DFA14627946}"/>
              </a:ext>
            </a:extLst>
          </p:cNvPr>
          <p:cNvSpPr txBox="1"/>
          <p:nvPr/>
        </p:nvSpPr>
        <p:spPr>
          <a:xfrm>
            <a:off x="695400" y="1340768"/>
            <a:ext cx="10048800" cy="6042561"/>
          </a:xfrm>
          <a:prstGeom prst="rect">
            <a:avLst/>
          </a:prstGeom>
          <a:noFill/>
        </p:spPr>
        <p:txBody>
          <a:bodyPr wrap="square" rtlCol="0">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DATA OVERVIEW </a:t>
            </a:r>
            <a:r>
              <a:rPr lang="en-IN" dirty="0"/>
              <a:t>:</a:t>
            </a:r>
          </a:p>
          <a:p>
            <a:pPr algn="just">
              <a:lnSpc>
                <a:spcPct val="150000"/>
              </a:lnSpc>
            </a:pPr>
            <a:r>
              <a:rPr lang="en-US" sz="2000" dirty="0">
                <a:latin typeface="Times New Roman" panose="02020603050405020304" pitchFamily="18" charset="0"/>
                <a:cs typeface="Times New Roman" panose="02020603050405020304" pitchFamily="18" charset="0"/>
              </a:rPr>
              <a:t>The employee data analysis provides a summary of key metrics, including salary, performance and recruitment source. The data is organized to identify trends and patterns. This overview aids in making informed HR decisions.</a:t>
            </a:r>
          </a:p>
          <a:p>
            <a:pPr algn="just">
              <a:lnSpc>
                <a:spcPct val="150000"/>
              </a:lnSpc>
            </a:pPr>
            <a:r>
              <a:rPr lang="en-US" sz="2400" b="1" dirty="0">
                <a:latin typeface="Times New Roman" panose="02020603050405020304" pitchFamily="18" charset="0"/>
                <a:cs typeface="Times New Roman" panose="02020603050405020304" pitchFamily="18" charset="0"/>
              </a:rPr>
              <a:t>DATA FIELDS </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Employee name</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Employee id</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Department</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Gender</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Recruitment source</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Salary per month</a:t>
            </a:r>
            <a:endParaRPr lang="en-IN" sz="20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1055440" y="980728"/>
            <a:ext cx="8263185" cy="567463"/>
          </a:xfrm>
          <a:prstGeom prst="rect">
            <a:avLst/>
          </a:prstGeom>
        </p:spPr>
        <p:txBody>
          <a:bodyPr vert="horz" wrap="square" lIns="0" tIns="13335" rIns="0" bIns="0" rtlCol="0">
            <a:spAutoFit/>
          </a:bodyPr>
          <a:lstStyle/>
          <a:p>
            <a:pPr marL="12700">
              <a:lnSpc>
                <a:spcPct val="100000"/>
              </a:lnSpc>
              <a:spcBef>
                <a:spcPts val="105"/>
              </a:spcBef>
            </a:pPr>
            <a:r>
              <a:rPr lang="en-IN" sz="3600" b="1" spc="15" dirty="0">
                <a:latin typeface="Times New Roman" panose="02020603050405020304" pitchFamily="18" charset="0"/>
                <a:cs typeface="Times New Roman" panose="02020603050405020304" pitchFamily="18" charset="0"/>
              </a:rPr>
              <a:t>M</a:t>
            </a:r>
            <a:r>
              <a:rPr lang="en-IN" sz="3600" b="1" dirty="0">
                <a:latin typeface="Times New Roman" panose="02020603050405020304" pitchFamily="18" charset="0"/>
                <a:cs typeface="Times New Roman" panose="02020603050405020304" pitchFamily="18" charset="0"/>
              </a:rPr>
              <a:t>O</a:t>
            </a:r>
            <a:r>
              <a:rPr lang="en-IN" sz="3600" b="1" spc="-15" dirty="0">
                <a:latin typeface="Times New Roman" panose="02020603050405020304" pitchFamily="18" charset="0"/>
                <a:cs typeface="Times New Roman" panose="02020603050405020304" pitchFamily="18" charset="0"/>
              </a:rPr>
              <a:t>D</a:t>
            </a:r>
            <a:r>
              <a:rPr lang="en-IN" sz="3600" b="1" spc="-35" dirty="0">
                <a:latin typeface="Times New Roman" panose="02020603050405020304" pitchFamily="18" charset="0"/>
                <a:cs typeface="Times New Roman" panose="02020603050405020304" pitchFamily="18" charset="0"/>
              </a:rPr>
              <a:t>E</a:t>
            </a:r>
            <a:r>
              <a:rPr lang="en-IN" sz="3600" b="1" spc="-30" dirty="0">
                <a:latin typeface="Times New Roman" panose="02020603050405020304" pitchFamily="18" charset="0"/>
                <a:cs typeface="Times New Roman" panose="02020603050405020304" pitchFamily="18" charset="0"/>
              </a:rPr>
              <a:t>LL</a:t>
            </a:r>
            <a:r>
              <a:rPr lang="en-IN" sz="3600" b="1" spc="-5" dirty="0">
                <a:latin typeface="Times New Roman" panose="02020603050405020304" pitchFamily="18" charset="0"/>
                <a:cs typeface="Times New Roman" panose="02020603050405020304" pitchFamily="18" charset="0"/>
              </a:rPr>
              <a:t>I</a:t>
            </a:r>
            <a:r>
              <a:rPr lang="en-IN" sz="3600" b="1" spc="30" dirty="0">
                <a:latin typeface="Times New Roman" panose="02020603050405020304" pitchFamily="18" charset="0"/>
                <a:cs typeface="Times New Roman" panose="02020603050405020304" pitchFamily="18" charset="0"/>
              </a:rPr>
              <a:t>N</a:t>
            </a:r>
            <a:r>
              <a:rPr lang="en-IN" sz="3600" b="1" spc="5" dirty="0">
                <a:latin typeface="Times New Roman" panose="02020603050405020304" pitchFamily="18" charset="0"/>
                <a:cs typeface="Times New Roman" panose="02020603050405020304" pitchFamily="18" charset="0"/>
              </a:rPr>
              <a:t>G APPROACH </a:t>
            </a:r>
            <a:endParaRPr lang="en-IN" sz="3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B369D23-50C0-4B85-C8DF-8355E97CC5C6}"/>
              </a:ext>
            </a:extLst>
          </p:cNvPr>
          <p:cNvSpPr txBox="1"/>
          <p:nvPr/>
        </p:nvSpPr>
        <p:spPr>
          <a:xfrm>
            <a:off x="1343472" y="1844824"/>
            <a:ext cx="7355618" cy="445795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Data cleaning.</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Creating table.</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Creating pivot chart.</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Creating dashboard.</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Inserting pivot chart in dashboard.</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Inserting formulas in dash board to make interaction.</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Creating interactive dashboard by putting all together elements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573</TotalTime>
  <Words>372</Words>
  <Application>Microsoft Office PowerPoint</Application>
  <PresentationFormat>Widescreen</PresentationFormat>
  <Paragraphs>86</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22</cp:revision>
  <dcterms:created xsi:type="dcterms:W3CDTF">2024-03-29T15:07:22Z</dcterms:created>
  <dcterms:modified xsi:type="dcterms:W3CDTF">2024-08-29T10:01:17Z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