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DA8D-14AB-9835-868D-639EF03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C502F-E130-8760-CA82-DAB1D8D9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EC8578-7295-E283-880E-CB44F001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938FB-45BB-4E27-CF24-89E1B487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65975-F358-2014-8915-2FDABE84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E07D6-CC57-D1E7-FC21-6410BD54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55F5E6-D96A-FCC3-6163-A54D57B4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13D09-91E4-EEC1-630F-2AE05CAE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517AB-8869-1C05-2012-1CD70BBA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4F6C9B-058D-4136-1E6B-0BB376D6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2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4C4592-F256-2CDB-F02E-0D601B298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38E4C2-3774-05CD-0AC9-F115963CF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CB893-4C0D-7540-BB4D-BC24C95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B279C0-8779-103C-EAB2-F4707447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BF7DA-2A20-CE61-6FB8-0FDA2549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9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D55B-837B-D1CD-29F8-D54118B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DBE9B-184A-2B4E-C3E3-94008374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98F49-298F-C775-DCC4-75B4E6C9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A294A-DAC8-79CC-9217-E7820C29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F6BE8-3CA3-202A-218B-5EE8B421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3D455-E4AE-BC99-BAD5-6F11814B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ECE01A-5023-3E65-02FB-31307A55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86109-D6C3-5858-8FCF-3A4DEE66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518C3-6E1B-DFC7-7A27-D1D54310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5CD07-F133-34F8-6002-D78EF021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7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7DFAA-DC0D-F78B-7A13-D0628C4A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EE3C33-C1E1-B450-ED9E-05B438E0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DA7767-280C-D918-38FA-40678165B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38DA1-AED4-5813-1CF0-20E0C24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33EB71-3AF1-6FBE-E8FB-4F02C7CA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33588E-F9F9-E5B6-43DE-B6902AF6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8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9BAF4-8EEB-56C9-1066-5CCAE8F9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5E420-233F-80E5-D268-21DA8D0B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14843-482A-9B7E-B53B-7FFD0D533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61C85-7AA5-8A61-80A2-B5FEF0DC7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2241C-9F0C-D01E-92C9-499368445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2C3316-64A6-43AE-6A40-AAE1E4A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710EE0-C61A-AFE0-828B-F88DF986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5384CA-1710-0551-5047-74850345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8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97A29-C27F-4483-A767-F372539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B77FFF-774A-C527-9C1D-522D7975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B4A822-509B-C253-3516-18BD08D3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C3020F-96D5-DFE8-B65F-EB619D72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D7DBA8-B091-CD72-0707-D4E14F97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C8842F-B9AC-D3C0-4D1C-B36FFBC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D4068-F532-6549-761A-BCFFA66E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70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9F05B-0289-2FDB-60B5-C059C269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8D952-3931-8933-AF73-5A97F0C1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F333DF-B4F4-36F9-C946-BABCCDFB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82D7B2-574F-1DB6-1A44-26EF59F3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A6705C-F4FC-9719-15D2-9F764961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2E6D06-3AE4-CF4B-E43B-C19BDC1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7DDDE-4151-AF49-EB18-5D8B1441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C3CD24-27AB-F787-4198-7F1CF8FB7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918C34-9FB5-A332-C7A5-4D3B53C3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59DFA-8104-D4BC-CC71-2B6CAD9F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203DBD-575B-7A12-3F3A-E7AC27BC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0BBD9-4F7F-5A91-33AC-B0C8997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1B9799-9616-1A39-16D1-B3740F7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D737C7-2A60-09E1-FD15-96F8F033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52B2FB-D862-1D2D-EC01-B52D2761D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1363-0C28-4A26-9CDD-4BBFF5E85833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C84EC-C57A-CB8D-D36D-E371CD5E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5F2C5-D42D-E839-76E6-65225A89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AC20-8754-4390-976F-258EEDFBD4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1;p22">
            <a:extLst>
              <a:ext uri="{FF2B5EF4-FFF2-40B4-BE49-F238E27FC236}">
                <a16:creationId xmlns:a16="http://schemas.microsoft.com/office/drawing/2014/main" id="{EF977FE1-E5F6-5ADA-1264-F0A6C4705A77}"/>
              </a:ext>
            </a:extLst>
          </p:cNvPr>
          <p:cNvGrpSpPr/>
          <p:nvPr/>
        </p:nvGrpSpPr>
        <p:grpSpPr>
          <a:xfrm>
            <a:off x="5460639" y="143691"/>
            <a:ext cx="552289" cy="1022489"/>
            <a:chOff x="-1" y="0"/>
            <a:chExt cx="946737" cy="1704148"/>
          </a:xfrm>
        </p:grpSpPr>
        <p:sp>
          <p:nvSpPr>
            <p:cNvPr id="3" name="Google Shape;162;p22">
              <a:extLst>
                <a:ext uri="{FF2B5EF4-FFF2-40B4-BE49-F238E27FC236}">
                  <a16:creationId xmlns:a16="http://schemas.microsoft.com/office/drawing/2014/main" id="{EE535C3D-FB35-769C-00E2-24E34321C5CC}"/>
                </a:ext>
              </a:extLst>
            </p:cNvPr>
            <p:cNvSpPr/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63;p22">
              <a:extLst>
                <a:ext uri="{FF2B5EF4-FFF2-40B4-BE49-F238E27FC236}">
                  <a16:creationId xmlns:a16="http://schemas.microsoft.com/office/drawing/2014/main" id="{ACB85D9D-6351-C346-CC80-F7010384B10E}"/>
                </a:ext>
              </a:extLst>
            </p:cNvPr>
            <p:cNvSpPr/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" name="Google Shape;221;p22">
            <a:extLst>
              <a:ext uri="{FF2B5EF4-FFF2-40B4-BE49-F238E27FC236}">
                <a16:creationId xmlns:a16="http://schemas.microsoft.com/office/drawing/2014/main" id="{6B974C7B-7B8C-3827-FFD9-4C4B594F195F}"/>
              </a:ext>
            </a:extLst>
          </p:cNvPr>
          <p:cNvCxnSpPr/>
          <p:nvPr/>
        </p:nvCxnSpPr>
        <p:spPr>
          <a:xfrm rot="10800000">
            <a:off x="5979217" y="1374886"/>
            <a:ext cx="0" cy="72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grpSp>
        <p:nvGrpSpPr>
          <p:cNvPr id="8" name="Google Shape;227;p22">
            <a:extLst>
              <a:ext uri="{FF2B5EF4-FFF2-40B4-BE49-F238E27FC236}">
                <a16:creationId xmlns:a16="http://schemas.microsoft.com/office/drawing/2014/main" id="{871616B4-B4E2-B6F1-704C-540EE8C788F9}"/>
              </a:ext>
            </a:extLst>
          </p:cNvPr>
          <p:cNvGrpSpPr/>
          <p:nvPr/>
        </p:nvGrpSpPr>
        <p:grpSpPr>
          <a:xfrm>
            <a:off x="5533777" y="2305856"/>
            <a:ext cx="552240" cy="1016004"/>
            <a:chOff x="2956672" y="1384595"/>
            <a:chExt cx="690300" cy="1270005"/>
          </a:xfrm>
        </p:grpSpPr>
        <p:sp>
          <p:nvSpPr>
            <p:cNvPr id="9" name="Google Shape;228;p22">
              <a:extLst>
                <a:ext uri="{FF2B5EF4-FFF2-40B4-BE49-F238E27FC236}">
                  <a16:creationId xmlns:a16="http://schemas.microsoft.com/office/drawing/2014/main" id="{2A53B2EE-4D8F-1A37-C4F3-5F20D0CD34A0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29;p22">
              <a:extLst>
                <a:ext uri="{FF2B5EF4-FFF2-40B4-BE49-F238E27FC236}">
                  <a16:creationId xmlns:a16="http://schemas.microsoft.com/office/drawing/2014/main" id="{F9F7071C-9CB7-2AC6-2F8A-E2B2273AD847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30;p22">
              <a:extLst>
                <a:ext uri="{FF2B5EF4-FFF2-40B4-BE49-F238E27FC236}">
                  <a16:creationId xmlns:a16="http://schemas.microsoft.com/office/drawing/2014/main" id="{25CEA04A-3324-4A84-3466-7A56F3B2D007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31;p22">
              <a:extLst>
                <a:ext uri="{FF2B5EF4-FFF2-40B4-BE49-F238E27FC236}">
                  <a16:creationId xmlns:a16="http://schemas.microsoft.com/office/drawing/2014/main" id="{CDF47906-FE3B-A039-A6AB-E3D7838A8324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32;p22">
              <a:extLst>
                <a:ext uri="{FF2B5EF4-FFF2-40B4-BE49-F238E27FC236}">
                  <a16:creationId xmlns:a16="http://schemas.microsoft.com/office/drawing/2014/main" id="{E4950BF7-DCC3-84A1-B470-AE88323BF427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33;p22">
              <a:extLst>
                <a:ext uri="{FF2B5EF4-FFF2-40B4-BE49-F238E27FC236}">
                  <a16:creationId xmlns:a16="http://schemas.microsoft.com/office/drawing/2014/main" id="{54861993-0C1C-336C-3799-CC6B3500AD43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34;p22">
              <a:extLst>
                <a:ext uri="{FF2B5EF4-FFF2-40B4-BE49-F238E27FC236}">
                  <a16:creationId xmlns:a16="http://schemas.microsoft.com/office/drawing/2014/main" id="{1D7B15B4-A756-F048-4D73-6EE6FAFCEF9D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35;p22">
              <a:extLst>
                <a:ext uri="{FF2B5EF4-FFF2-40B4-BE49-F238E27FC236}">
                  <a16:creationId xmlns:a16="http://schemas.microsoft.com/office/drawing/2014/main" id="{548F32F1-B5C9-9D1C-4D23-5E26F3A6C86B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Google Shape;156;p22">
            <a:extLst>
              <a:ext uri="{FF2B5EF4-FFF2-40B4-BE49-F238E27FC236}">
                <a16:creationId xmlns:a16="http://schemas.microsoft.com/office/drawing/2014/main" id="{AF1D603F-ED87-2E19-1799-817783FDBF25}"/>
              </a:ext>
            </a:extLst>
          </p:cNvPr>
          <p:cNvCxnSpPr>
            <a:cxnSpLocks/>
          </p:cNvCxnSpPr>
          <p:nvPr/>
        </p:nvCxnSpPr>
        <p:spPr>
          <a:xfrm flipH="1" flipV="1">
            <a:off x="6212784" y="2709861"/>
            <a:ext cx="2978181" cy="799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18" name="Google Shape;191;p22">
            <a:extLst>
              <a:ext uri="{FF2B5EF4-FFF2-40B4-BE49-F238E27FC236}">
                <a16:creationId xmlns:a16="http://schemas.microsoft.com/office/drawing/2014/main" id="{D0AC47BA-0599-1AAC-69BE-B5BBECBE538F}"/>
              </a:ext>
            </a:extLst>
          </p:cNvPr>
          <p:cNvSpPr/>
          <p:nvPr/>
        </p:nvSpPr>
        <p:spPr>
          <a:xfrm>
            <a:off x="7795170" y="2608050"/>
            <a:ext cx="213600" cy="2196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51;p22">
            <a:extLst>
              <a:ext uri="{FF2B5EF4-FFF2-40B4-BE49-F238E27FC236}">
                <a16:creationId xmlns:a16="http://schemas.microsoft.com/office/drawing/2014/main" id="{105723DD-4A74-2A5E-7C74-BD766E7D43F7}"/>
              </a:ext>
            </a:extLst>
          </p:cNvPr>
          <p:cNvSpPr/>
          <p:nvPr/>
        </p:nvSpPr>
        <p:spPr>
          <a:xfrm>
            <a:off x="9258241" y="2373980"/>
            <a:ext cx="552240" cy="10116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>
              <a:lnSpc>
                <a:spcPct val="50000"/>
              </a:lnSpc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34350A-63A8-6D34-1F70-FF62CA03E81B}"/>
              </a:ext>
            </a:extLst>
          </p:cNvPr>
          <p:cNvSpPr txBox="1"/>
          <p:nvPr/>
        </p:nvSpPr>
        <p:spPr>
          <a:xfrm>
            <a:off x="9216145" y="2508250"/>
            <a:ext cx="627864" cy="7063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40" dirty="0"/>
              <a:t>空き家所有者</a:t>
            </a:r>
          </a:p>
        </p:txBody>
      </p:sp>
      <p:cxnSp>
        <p:nvCxnSpPr>
          <p:cNvPr id="22" name="Google Shape;158;p22">
            <a:extLst>
              <a:ext uri="{FF2B5EF4-FFF2-40B4-BE49-F238E27FC236}">
                <a16:creationId xmlns:a16="http://schemas.microsoft.com/office/drawing/2014/main" id="{2257A37F-7A64-65C2-0960-CAA5C337ACA4}"/>
              </a:ext>
            </a:extLst>
          </p:cNvPr>
          <p:cNvCxnSpPr>
            <a:cxnSpLocks/>
          </p:cNvCxnSpPr>
          <p:nvPr/>
        </p:nvCxnSpPr>
        <p:spPr>
          <a:xfrm>
            <a:off x="6212784" y="3213887"/>
            <a:ext cx="2978181" cy="72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23" name="Google Shape;222;p22">
            <a:extLst>
              <a:ext uri="{FF2B5EF4-FFF2-40B4-BE49-F238E27FC236}">
                <a16:creationId xmlns:a16="http://schemas.microsoft.com/office/drawing/2014/main" id="{D3C9D841-4CB3-5E3C-4A96-58A57809343A}"/>
              </a:ext>
            </a:extLst>
          </p:cNvPr>
          <p:cNvSpPr/>
          <p:nvPr/>
        </p:nvSpPr>
        <p:spPr>
          <a:xfrm>
            <a:off x="7587652" y="3027041"/>
            <a:ext cx="979191" cy="393242"/>
          </a:xfrm>
          <a:prstGeom prst="rect">
            <a:avLst/>
          </a:prstGeom>
          <a:solidFill>
            <a:srgbClr val="00B0F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440" dirty="0"/>
              <a:t>空き家を受け渡し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09244B-49B4-B44C-2AF8-8E0E05006FED}"/>
              </a:ext>
            </a:extLst>
          </p:cNvPr>
          <p:cNvSpPr txBox="1"/>
          <p:nvPr/>
        </p:nvSpPr>
        <p:spPr>
          <a:xfrm>
            <a:off x="5522838" y="3385580"/>
            <a:ext cx="7931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会社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519D67-166E-D957-B710-4083CE690DBF}"/>
              </a:ext>
            </a:extLst>
          </p:cNvPr>
          <p:cNvSpPr txBox="1"/>
          <p:nvPr/>
        </p:nvSpPr>
        <p:spPr>
          <a:xfrm>
            <a:off x="6086017" y="244620"/>
            <a:ext cx="7756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サービス対象者</a:t>
            </a:r>
          </a:p>
        </p:txBody>
      </p:sp>
      <p:cxnSp>
        <p:nvCxnSpPr>
          <p:cNvPr id="29" name="Google Shape;221;p22">
            <a:extLst>
              <a:ext uri="{FF2B5EF4-FFF2-40B4-BE49-F238E27FC236}">
                <a16:creationId xmlns:a16="http://schemas.microsoft.com/office/drawing/2014/main" id="{ABDB51EC-81C0-8B50-1428-312E59F23FBE}"/>
              </a:ext>
            </a:extLst>
          </p:cNvPr>
          <p:cNvCxnSpPr/>
          <p:nvPr/>
        </p:nvCxnSpPr>
        <p:spPr>
          <a:xfrm rot="10800000">
            <a:off x="6078541" y="3748122"/>
            <a:ext cx="0" cy="72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31" name="Google Shape;191;p22">
            <a:extLst>
              <a:ext uri="{FF2B5EF4-FFF2-40B4-BE49-F238E27FC236}">
                <a16:creationId xmlns:a16="http://schemas.microsoft.com/office/drawing/2014/main" id="{D70DE836-AD1B-42C6-2C8B-9C2E2A2C393D}"/>
              </a:ext>
            </a:extLst>
          </p:cNvPr>
          <p:cNvSpPr/>
          <p:nvPr/>
        </p:nvSpPr>
        <p:spPr>
          <a:xfrm>
            <a:off x="5864940" y="1607302"/>
            <a:ext cx="213600" cy="2196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153;p22">
            <a:extLst>
              <a:ext uri="{FF2B5EF4-FFF2-40B4-BE49-F238E27FC236}">
                <a16:creationId xmlns:a16="http://schemas.microsoft.com/office/drawing/2014/main" id="{FD34AC07-2C1F-E707-F292-390E65292395}"/>
              </a:ext>
            </a:extLst>
          </p:cNvPr>
          <p:cNvCxnSpPr/>
          <p:nvPr/>
        </p:nvCxnSpPr>
        <p:spPr>
          <a:xfrm>
            <a:off x="5500869" y="1386406"/>
            <a:ext cx="0" cy="71808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33" name="Google Shape;244;p22">
            <a:extLst>
              <a:ext uri="{FF2B5EF4-FFF2-40B4-BE49-F238E27FC236}">
                <a16:creationId xmlns:a16="http://schemas.microsoft.com/office/drawing/2014/main" id="{1C00B2F3-7D30-EA41-C2BF-18CD1570D272}"/>
              </a:ext>
            </a:extLst>
          </p:cNvPr>
          <p:cNvSpPr/>
          <p:nvPr/>
        </p:nvSpPr>
        <p:spPr>
          <a:xfrm>
            <a:off x="4920781" y="1618320"/>
            <a:ext cx="894451" cy="341592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サービス提供</a:t>
            </a:r>
            <a:endParaRPr lang="en-US" altLang="ja-JP"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27;p22">
            <a:extLst>
              <a:ext uri="{FF2B5EF4-FFF2-40B4-BE49-F238E27FC236}">
                <a16:creationId xmlns:a16="http://schemas.microsoft.com/office/drawing/2014/main" id="{E91217DA-A818-6E27-121D-573779AF6A6C}"/>
              </a:ext>
            </a:extLst>
          </p:cNvPr>
          <p:cNvGrpSpPr/>
          <p:nvPr/>
        </p:nvGrpSpPr>
        <p:grpSpPr>
          <a:xfrm>
            <a:off x="5595558" y="4610812"/>
            <a:ext cx="552240" cy="1016004"/>
            <a:chOff x="2956672" y="1384595"/>
            <a:chExt cx="690300" cy="1270005"/>
          </a:xfrm>
        </p:grpSpPr>
        <p:sp>
          <p:nvSpPr>
            <p:cNvPr id="36" name="Google Shape;228;p22">
              <a:extLst>
                <a:ext uri="{FF2B5EF4-FFF2-40B4-BE49-F238E27FC236}">
                  <a16:creationId xmlns:a16="http://schemas.microsoft.com/office/drawing/2014/main" id="{F0EE7B5D-C89F-B2DA-6F21-161AEE0E59F2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29;p22">
              <a:extLst>
                <a:ext uri="{FF2B5EF4-FFF2-40B4-BE49-F238E27FC236}">
                  <a16:creationId xmlns:a16="http://schemas.microsoft.com/office/drawing/2014/main" id="{8333725E-AD95-A324-1446-13E256A6DDBA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30;p22">
              <a:extLst>
                <a:ext uri="{FF2B5EF4-FFF2-40B4-BE49-F238E27FC236}">
                  <a16:creationId xmlns:a16="http://schemas.microsoft.com/office/drawing/2014/main" id="{69DD47F3-E00F-76EB-1C71-AE8F1E3CD14B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31;p22">
              <a:extLst>
                <a:ext uri="{FF2B5EF4-FFF2-40B4-BE49-F238E27FC236}">
                  <a16:creationId xmlns:a16="http://schemas.microsoft.com/office/drawing/2014/main" id="{426A46FF-48E0-931D-4870-16C8541372F1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32;p22">
              <a:extLst>
                <a:ext uri="{FF2B5EF4-FFF2-40B4-BE49-F238E27FC236}">
                  <a16:creationId xmlns:a16="http://schemas.microsoft.com/office/drawing/2014/main" id="{4FA3E5D1-2A33-377C-7FF0-940BFE6C7C6F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33;p22">
              <a:extLst>
                <a:ext uri="{FF2B5EF4-FFF2-40B4-BE49-F238E27FC236}">
                  <a16:creationId xmlns:a16="http://schemas.microsoft.com/office/drawing/2014/main" id="{518286F1-02D2-420E-E26C-1B0FA75FE37A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34;p22">
              <a:extLst>
                <a:ext uri="{FF2B5EF4-FFF2-40B4-BE49-F238E27FC236}">
                  <a16:creationId xmlns:a16="http://schemas.microsoft.com/office/drawing/2014/main" id="{4F8C3242-524C-273C-ACCE-A22094DFA232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35;p22">
              <a:extLst>
                <a:ext uri="{FF2B5EF4-FFF2-40B4-BE49-F238E27FC236}">
                  <a16:creationId xmlns:a16="http://schemas.microsoft.com/office/drawing/2014/main" id="{6C1552DF-30ED-A64C-0266-6F355D9EA90A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FBF72A-7788-0F93-711A-261923D2FA0C}"/>
              </a:ext>
            </a:extLst>
          </p:cNvPr>
          <p:cNvSpPr txBox="1"/>
          <p:nvPr/>
        </p:nvSpPr>
        <p:spPr>
          <a:xfrm>
            <a:off x="5476509" y="5831739"/>
            <a:ext cx="9413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不動産会社</a:t>
            </a:r>
          </a:p>
        </p:txBody>
      </p:sp>
      <p:cxnSp>
        <p:nvCxnSpPr>
          <p:cNvPr id="45" name="Google Shape;153;p22">
            <a:extLst>
              <a:ext uri="{FF2B5EF4-FFF2-40B4-BE49-F238E27FC236}">
                <a16:creationId xmlns:a16="http://schemas.microsoft.com/office/drawing/2014/main" id="{EA7724F8-5D5A-6AE6-84E5-E67D408BC25A}"/>
              </a:ext>
            </a:extLst>
          </p:cNvPr>
          <p:cNvCxnSpPr/>
          <p:nvPr/>
        </p:nvCxnSpPr>
        <p:spPr>
          <a:xfrm>
            <a:off x="5627659" y="3721252"/>
            <a:ext cx="0" cy="71808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46" name="Google Shape;191;p22">
            <a:extLst>
              <a:ext uri="{FF2B5EF4-FFF2-40B4-BE49-F238E27FC236}">
                <a16:creationId xmlns:a16="http://schemas.microsoft.com/office/drawing/2014/main" id="{2BC6B29D-F8C1-39F2-B41C-FD7182FCB6A2}"/>
              </a:ext>
            </a:extLst>
          </p:cNvPr>
          <p:cNvSpPr/>
          <p:nvPr/>
        </p:nvSpPr>
        <p:spPr>
          <a:xfrm flipH="1">
            <a:off x="5519750" y="3984208"/>
            <a:ext cx="215818" cy="261123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22;p22">
            <a:extLst>
              <a:ext uri="{FF2B5EF4-FFF2-40B4-BE49-F238E27FC236}">
                <a16:creationId xmlns:a16="http://schemas.microsoft.com/office/drawing/2014/main" id="{7D32D7E1-9EA6-38FF-0193-C6CBBFA02D5C}"/>
              </a:ext>
            </a:extLst>
          </p:cNvPr>
          <p:cNvSpPr/>
          <p:nvPr/>
        </p:nvSpPr>
        <p:spPr>
          <a:xfrm>
            <a:off x="5773099" y="3847949"/>
            <a:ext cx="1103198" cy="495642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リフォームした空き家を販売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9C11152-D2DC-A25E-89D6-82A63F5B8F26}"/>
              </a:ext>
            </a:extLst>
          </p:cNvPr>
          <p:cNvSpPr txBox="1"/>
          <p:nvPr/>
        </p:nvSpPr>
        <p:spPr>
          <a:xfrm>
            <a:off x="6048799" y="1606957"/>
            <a:ext cx="110740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月額料金</a:t>
            </a:r>
          </a:p>
        </p:txBody>
      </p:sp>
      <p:cxnSp>
        <p:nvCxnSpPr>
          <p:cNvPr id="50" name="Google Shape;200;p22">
            <a:extLst>
              <a:ext uri="{FF2B5EF4-FFF2-40B4-BE49-F238E27FC236}">
                <a16:creationId xmlns:a16="http://schemas.microsoft.com/office/drawing/2014/main" id="{09891014-45A1-0BD8-3A13-8F90B5156C06}"/>
              </a:ext>
            </a:extLst>
          </p:cNvPr>
          <p:cNvCxnSpPr/>
          <p:nvPr/>
        </p:nvCxnSpPr>
        <p:spPr>
          <a:xfrm>
            <a:off x="4323446" y="2750126"/>
            <a:ext cx="960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grpSp>
        <p:nvGrpSpPr>
          <p:cNvPr id="52" name="Google Shape;227;p22">
            <a:extLst>
              <a:ext uri="{FF2B5EF4-FFF2-40B4-BE49-F238E27FC236}">
                <a16:creationId xmlns:a16="http://schemas.microsoft.com/office/drawing/2014/main" id="{5DE9563D-BE82-B520-8BAB-BC0B317AEB8B}"/>
              </a:ext>
            </a:extLst>
          </p:cNvPr>
          <p:cNvGrpSpPr/>
          <p:nvPr/>
        </p:nvGrpSpPr>
        <p:grpSpPr>
          <a:xfrm>
            <a:off x="3474415" y="2305856"/>
            <a:ext cx="552240" cy="1016004"/>
            <a:chOff x="2956672" y="1384595"/>
            <a:chExt cx="690300" cy="1270005"/>
          </a:xfrm>
        </p:grpSpPr>
        <p:sp>
          <p:nvSpPr>
            <p:cNvPr id="53" name="Google Shape;228;p22">
              <a:extLst>
                <a:ext uri="{FF2B5EF4-FFF2-40B4-BE49-F238E27FC236}">
                  <a16:creationId xmlns:a16="http://schemas.microsoft.com/office/drawing/2014/main" id="{6F92AC0D-F888-DD91-8174-B0A53C11FA2C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29;p22">
              <a:extLst>
                <a:ext uri="{FF2B5EF4-FFF2-40B4-BE49-F238E27FC236}">
                  <a16:creationId xmlns:a16="http://schemas.microsoft.com/office/drawing/2014/main" id="{C6026739-B60E-1D23-B022-6501C0B0F6A9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30;p22">
              <a:extLst>
                <a:ext uri="{FF2B5EF4-FFF2-40B4-BE49-F238E27FC236}">
                  <a16:creationId xmlns:a16="http://schemas.microsoft.com/office/drawing/2014/main" id="{B7606FA9-1137-BE09-C175-362D98BFC596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31;p22">
              <a:extLst>
                <a:ext uri="{FF2B5EF4-FFF2-40B4-BE49-F238E27FC236}">
                  <a16:creationId xmlns:a16="http://schemas.microsoft.com/office/drawing/2014/main" id="{88D9925F-EE9C-B3FD-973F-12C32CFCED3F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32;p22">
              <a:extLst>
                <a:ext uri="{FF2B5EF4-FFF2-40B4-BE49-F238E27FC236}">
                  <a16:creationId xmlns:a16="http://schemas.microsoft.com/office/drawing/2014/main" id="{BD6935F1-43BB-2631-8555-0BF6FFD630D9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33;p22">
              <a:extLst>
                <a:ext uri="{FF2B5EF4-FFF2-40B4-BE49-F238E27FC236}">
                  <a16:creationId xmlns:a16="http://schemas.microsoft.com/office/drawing/2014/main" id="{C46B6CD1-142C-52AF-9CE0-491AE828ED1C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34;p22">
              <a:extLst>
                <a:ext uri="{FF2B5EF4-FFF2-40B4-BE49-F238E27FC236}">
                  <a16:creationId xmlns:a16="http://schemas.microsoft.com/office/drawing/2014/main" id="{C73D0BD4-C679-CD28-D535-96AECA861DAD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35;p22">
              <a:extLst>
                <a:ext uri="{FF2B5EF4-FFF2-40B4-BE49-F238E27FC236}">
                  <a16:creationId xmlns:a16="http://schemas.microsoft.com/office/drawing/2014/main" id="{EDB117B8-A588-FC45-B7FC-8F3E55B974A9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C476C09-1049-3073-76A0-7CE13E39C76B}"/>
              </a:ext>
            </a:extLst>
          </p:cNvPr>
          <p:cNvSpPr txBox="1"/>
          <p:nvPr/>
        </p:nvSpPr>
        <p:spPr>
          <a:xfrm>
            <a:off x="3407088" y="3475030"/>
            <a:ext cx="105133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建築会社</a:t>
            </a:r>
          </a:p>
        </p:txBody>
      </p:sp>
      <p:sp>
        <p:nvSpPr>
          <p:cNvPr id="63" name="Google Shape;150;p22">
            <a:extLst>
              <a:ext uri="{FF2B5EF4-FFF2-40B4-BE49-F238E27FC236}">
                <a16:creationId xmlns:a16="http://schemas.microsoft.com/office/drawing/2014/main" id="{A3748239-F3E2-76E4-7E99-530E33AADBF0}"/>
              </a:ext>
            </a:extLst>
          </p:cNvPr>
          <p:cNvSpPr/>
          <p:nvPr/>
        </p:nvSpPr>
        <p:spPr>
          <a:xfrm>
            <a:off x="3635675" y="685973"/>
            <a:ext cx="1524269" cy="14071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25;p22">
            <a:extLst>
              <a:ext uri="{FF2B5EF4-FFF2-40B4-BE49-F238E27FC236}">
                <a16:creationId xmlns:a16="http://schemas.microsoft.com/office/drawing/2014/main" id="{57B88716-3E94-975A-71E8-4B89B1C2AAB4}"/>
              </a:ext>
            </a:extLst>
          </p:cNvPr>
          <p:cNvSpPr/>
          <p:nvPr/>
        </p:nvSpPr>
        <p:spPr>
          <a:xfrm>
            <a:off x="4729801" y="2634981"/>
            <a:ext cx="213600" cy="219600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3818DF-DE2D-BEA5-AC2E-1C09D67250FB}"/>
              </a:ext>
            </a:extLst>
          </p:cNvPr>
          <p:cNvSpPr txBox="1"/>
          <p:nvPr/>
        </p:nvSpPr>
        <p:spPr>
          <a:xfrm>
            <a:off x="4305344" y="2965465"/>
            <a:ext cx="10733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建築技術が欲しいお客がいた時に、要請</a:t>
            </a:r>
          </a:p>
        </p:txBody>
      </p:sp>
      <p:sp>
        <p:nvSpPr>
          <p:cNvPr id="66" name="Google Shape;244;p22">
            <a:extLst>
              <a:ext uri="{FF2B5EF4-FFF2-40B4-BE49-F238E27FC236}">
                <a16:creationId xmlns:a16="http://schemas.microsoft.com/office/drawing/2014/main" id="{61914853-6330-0D6C-75FD-DFD05AD1066E}"/>
              </a:ext>
            </a:extLst>
          </p:cNvPr>
          <p:cNvSpPr/>
          <p:nvPr/>
        </p:nvSpPr>
        <p:spPr>
          <a:xfrm>
            <a:off x="3150411" y="447404"/>
            <a:ext cx="1308016" cy="862782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建築技術を教える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51;p22">
            <a:extLst>
              <a:ext uri="{FF2B5EF4-FFF2-40B4-BE49-F238E27FC236}">
                <a16:creationId xmlns:a16="http://schemas.microsoft.com/office/drawing/2014/main" id="{4093D020-AEE0-98C6-981A-4CF692331420}"/>
              </a:ext>
            </a:extLst>
          </p:cNvPr>
          <p:cNvSpPr/>
          <p:nvPr/>
        </p:nvSpPr>
        <p:spPr>
          <a:xfrm flipH="1">
            <a:off x="6212784" y="667715"/>
            <a:ext cx="1568204" cy="1712266"/>
          </a:xfrm>
          <a:custGeom>
            <a:avLst/>
            <a:gdLst/>
            <a:ahLst/>
            <a:cxnLst/>
            <a:rect l="l" t="t" r="r" b="b"/>
            <a:pathLst>
              <a:path w="45417" h="80857" extrusionOk="0">
                <a:moveTo>
                  <a:pt x="0" y="58"/>
                </a:moveTo>
                <a:lnTo>
                  <a:pt x="22793" y="0"/>
                </a:lnTo>
                <a:lnTo>
                  <a:pt x="22628" y="80857"/>
                </a:lnTo>
                <a:lnTo>
                  <a:pt x="45417" y="808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  <p:txBody>
          <a:bodyPr spcFirstLastPara="1" wrap="square" lIns="29000" tIns="29000" rIns="29000" bIns="2900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304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161;p22">
            <a:extLst>
              <a:ext uri="{FF2B5EF4-FFF2-40B4-BE49-F238E27FC236}">
                <a16:creationId xmlns:a16="http://schemas.microsoft.com/office/drawing/2014/main" id="{C31AA0B5-439A-D940-8E2E-025BA600AE56}"/>
              </a:ext>
            </a:extLst>
          </p:cNvPr>
          <p:cNvGrpSpPr/>
          <p:nvPr/>
        </p:nvGrpSpPr>
        <p:grpSpPr>
          <a:xfrm>
            <a:off x="8014555" y="174729"/>
            <a:ext cx="552289" cy="1022489"/>
            <a:chOff x="-1" y="0"/>
            <a:chExt cx="946737" cy="1704148"/>
          </a:xfrm>
        </p:grpSpPr>
        <p:sp>
          <p:nvSpPr>
            <p:cNvPr id="69" name="Google Shape;162;p22">
              <a:extLst>
                <a:ext uri="{FF2B5EF4-FFF2-40B4-BE49-F238E27FC236}">
                  <a16:creationId xmlns:a16="http://schemas.microsoft.com/office/drawing/2014/main" id="{8397D30C-7DCA-538E-4A2B-02A311B7756E}"/>
                </a:ext>
              </a:extLst>
            </p:cNvPr>
            <p:cNvSpPr/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;p22">
              <a:extLst>
                <a:ext uri="{FF2B5EF4-FFF2-40B4-BE49-F238E27FC236}">
                  <a16:creationId xmlns:a16="http://schemas.microsoft.com/office/drawing/2014/main" id="{D2D0CFBE-7FE1-9D2D-CF5A-64456E8A982C}"/>
                </a:ext>
              </a:extLst>
            </p:cNvPr>
            <p:cNvSpPr/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4A2CF80-C00E-E693-D8AB-5EA7FA8DC12D}"/>
              </a:ext>
            </a:extLst>
          </p:cNvPr>
          <p:cNvSpPr txBox="1"/>
          <p:nvPr/>
        </p:nvSpPr>
        <p:spPr>
          <a:xfrm>
            <a:off x="8624107" y="149476"/>
            <a:ext cx="20369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サービスを受けている人の中で、自分が作った家を買いたい！！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3D9F30-D722-DF42-80A7-E09E692A4E69}"/>
              </a:ext>
            </a:extLst>
          </p:cNvPr>
          <p:cNvSpPr txBox="1"/>
          <p:nvPr/>
        </p:nvSpPr>
        <p:spPr>
          <a:xfrm>
            <a:off x="8625506" y="5831739"/>
            <a:ext cx="3388474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40" dirty="0"/>
              <a:t>空き家問題解決</a:t>
            </a:r>
          </a:p>
        </p:txBody>
      </p:sp>
      <p:cxnSp>
        <p:nvCxnSpPr>
          <p:cNvPr id="77" name="Google Shape;209;p22">
            <a:extLst>
              <a:ext uri="{FF2B5EF4-FFF2-40B4-BE49-F238E27FC236}">
                <a16:creationId xmlns:a16="http://schemas.microsoft.com/office/drawing/2014/main" id="{A009DA7B-8B7D-29E6-8102-25036C507035}"/>
              </a:ext>
            </a:extLst>
          </p:cNvPr>
          <p:cNvCxnSpPr>
            <a:cxnSpLocks/>
          </p:cNvCxnSpPr>
          <p:nvPr/>
        </p:nvCxnSpPr>
        <p:spPr>
          <a:xfrm flipV="1">
            <a:off x="3308166" y="3543771"/>
            <a:ext cx="1969725" cy="116720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79" name="Google Shape;244;p22">
            <a:extLst>
              <a:ext uri="{FF2B5EF4-FFF2-40B4-BE49-F238E27FC236}">
                <a16:creationId xmlns:a16="http://schemas.microsoft.com/office/drawing/2014/main" id="{087969D8-978B-3616-3DA0-74BF080DCEA7}"/>
              </a:ext>
            </a:extLst>
          </p:cNvPr>
          <p:cNvSpPr/>
          <p:nvPr/>
        </p:nvSpPr>
        <p:spPr>
          <a:xfrm>
            <a:off x="3207934" y="3819918"/>
            <a:ext cx="1348267" cy="701282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altLang="ja-JP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に家ができるまでの動画を配信、チャンネル運営費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227;p22">
            <a:extLst>
              <a:ext uri="{FF2B5EF4-FFF2-40B4-BE49-F238E27FC236}">
                <a16:creationId xmlns:a16="http://schemas.microsoft.com/office/drawing/2014/main" id="{57755EE4-42DA-EF3D-5E84-59431E347FC8}"/>
              </a:ext>
            </a:extLst>
          </p:cNvPr>
          <p:cNvGrpSpPr/>
          <p:nvPr/>
        </p:nvGrpSpPr>
        <p:grpSpPr>
          <a:xfrm>
            <a:off x="2276236" y="4660898"/>
            <a:ext cx="924022" cy="1598054"/>
            <a:chOff x="2956672" y="1384595"/>
            <a:chExt cx="690300" cy="1270005"/>
          </a:xfrm>
        </p:grpSpPr>
        <p:sp>
          <p:nvSpPr>
            <p:cNvPr id="81" name="Google Shape;228;p22">
              <a:extLst>
                <a:ext uri="{FF2B5EF4-FFF2-40B4-BE49-F238E27FC236}">
                  <a16:creationId xmlns:a16="http://schemas.microsoft.com/office/drawing/2014/main" id="{0223344C-9BC3-E638-AABE-A120EB24817C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9;p22">
              <a:extLst>
                <a:ext uri="{FF2B5EF4-FFF2-40B4-BE49-F238E27FC236}">
                  <a16:creationId xmlns:a16="http://schemas.microsoft.com/office/drawing/2014/main" id="{5DE07C62-D7FF-8A78-C3CD-29BFA07FF8FA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30;p22">
              <a:extLst>
                <a:ext uri="{FF2B5EF4-FFF2-40B4-BE49-F238E27FC236}">
                  <a16:creationId xmlns:a16="http://schemas.microsoft.com/office/drawing/2014/main" id="{92512C3A-B08F-B1D8-6241-B9F05568CAE4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31;p22">
              <a:extLst>
                <a:ext uri="{FF2B5EF4-FFF2-40B4-BE49-F238E27FC236}">
                  <a16:creationId xmlns:a16="http://schemas.microsoft.com/office/drawing/2014/main" id="{63941D4A-B407-C6D5-AE0E-4021BF6A88B2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32;p22">
              <a:extLst>
                <a:ext uri="{FF2B5EF4-FFF2-40B4-BE49-F238E27FC236}">
                  <a16:creationId xmlns:a16="http://schemas.microsoft.com/office/drawing/2014/main" id="{BEC473F2-68C4-67F6-93F2-0CD78BC93437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33;p22">
              <a:extLst>
                <a:ext uri="{FF2B5EF4-FFF2-40B4-BE49-F238E27FC236}">
                  <a16:creationId xmlns:a16="http://schemas.microsoft.com/office/drawing/2014/main" id="{821FE5AB-C3D4-1C47-562B-7401175C2307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34;p22">
              <a:extLst>
                <a:ext uri="{FF2B5EF4-FFF2-40B4-BE49-F238E27FC236}">
                  <a16:creationId xmlns:a16="http://schemas.microsoft.com/office/drawing/2014/main" id="{CCDFB750-28D1-6502-498F-0B0BED036AD8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35;p22">
              <a:extLst>
                <a:ext uri="{FF2B5EF4-FFF2-40B4-BE49-F238E27FC236}">
                  <a16:creationId xmlns:a16="http://schemas.microsoft.com/office/drawing/2014/main" id="{843DBA84-E2B9-90ED-6A6E-63A64684D8DE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28920" tIns="28920" rIns="28920" bIns="28920" anchor="ctr" anchorCtr="0">
              <a:noAutofit/>
            </a:bodyPr>
            <a:lstStyle/>
            <a:p>
              <a:pPr algn="ctr">
                <a:lnSpc>
                  <a:spcPct val="50000"/>
                </a:lnSpc>
                <a:buClr>
                  <a:srgbClr val="000000"/>
                </a:buClr>
                <a:buSzPts val="3400"/>
              </a:pPr>
              <a:endParaRPr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D5F3C27-3C36-3BCD-7442-1AABFED4500A}"/>
              </a:ext>
            </a:extLst>
          </p:cNvPr>
          <p:cNvSpPr txBox="1"/>
          <p:nvPr/>
        </p:nvSpPr>
        <p:spPr>
          <a:xfrm>
            <a:off x="2299369" y="6418078"/>
            <a:ext cx="18017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40" dirty="0"/>
              <a:t>YouTube</a:t>
            </a:r>
            <a:endParaRPr lang="ja-JP" altLang="en-US" sz="1440" dirty="0"/>
          </a:p>
        </p:txBody>
      </p:sp>
      <p:cxnSp>
        <p:nvCxnSpPr>
          <p:cNvPr id="100" name="Google Shape;209;p22">
            <a:extLst>
              <a:ext uri="{FF2B5EF4-FFF2-40B4-BE49-F238E27FC236}">
                <a16:creationId xmlns:a16="http://schemas.microsoft.com/office/drawing/2014/main" id="{27945FE7-AF41-DD83-15BF-952DD8582D5F}"/>
              </a:ext>
            </a:extLst>
          </p:cNvPr>
          <p:cNvCxnSpPr>
            <a:cxnSpLocks/>
          </p:cNvCxnSpPr>
          <p:nvPr/>
        </p:nvCxnSpPr>
        <p:spPr>
          <a:xfrm flipH="1">
            <a:off x="3651138" y="3629605"/>
            <a:ext cx="1868613" cy="209163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</p:cxnSp>
      <p:sp>
        <p:nvSpPr>
          <p:cNvPr id="104" name="Google Shape;243;p22">
            <a:extLst>
              <a:ext uri="{FF2B5EF4-FFF2-40B4-BE49-F238E27FC236}">
                <a16:creationId xmlns:a16="http://schemas.microsoft.com/office/drawing/2014/main" id="{5D01F3CD-979F-C032-5736-D2044E173B71}"/>
              </a:ext>
            </a:extLst>
          </p:cNvPr>
          <p:cNvSpPr/>
          <p:nvPr/>
        </p:nvSpPr>
        <p:spPr>
          <a:xfrm>
            <a:off x="4060434" y="4586460"/>
            <a:ext cx="1103196" cy="346996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話題性を獲得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225;p22">
            <a:extLst>
              <a:ext uri="{FF2B5EF4-FFF2-40B4-BE49-F238E27FC236}">
                <a16:creationId xmlns:a16="http://schemas.microsoft.com/office/drawing/2014/main" id="{B4E5DD88-AA28-9DB3-4662-7689A1FE8442}"/>
              </a:ext>
            </a:extLst>
          </p:cNvPr>
          <p:cNvSpPr/>
          <p:nvPr/>
        </p:nvSpPr>
        <p:spPr>
          <a:xfrm>
            <a:off x="3956877" y="5070646"/>
            <a:ext cx="319274" cy="278332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D566358-7580-9E4B-625E-7ABCF7FB6114}"/>
              </a:ext>
            </a:extLst>
          </p:cNvPr>
          <p:cNvSpPr txBox="1"/>
          <p:nvPr/>
        </p:nvSpPr>
        <p:spPr>
          <a:xfrm>
            <a:off x="4026656" y="5622412"/>
            <a:ext cx="9413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収益も獲得</a:t>
            </a:r>
          </a:p>
        </p:txBody>
      </p:sp>
      <p:sp>
        <p:nvSpPr>
          <p:cNvPr id="107" name="Google Shape;253;p22">
            <a:extLst>
              <a:ext uri="{FF2B5EF4-FFF2-40B4-BE49-F238E27FC236}">
                <a16:creationId xmlns:a16="http://schemas.microsoft.com/office/drawing/2014/main" id="{9A9529C1-DEF4-EF73-436D-BB26F7D2D0A6}"/>
              </a:ext>
            </a:extLst>
          </p:cNvPr>
          <p:cNvSpPr/>
          <p:nvPr/>
        </p:nvSpPr>
        <p:spPr>
          <a:xfrm rot="10800000" flipH="1">
            <a:off x="6485014" y="1135881"/>
            <a:ext cx="1643733" cy="1455178"/>
          </a:xfrm>
          <a:custGeom>
            <a:avLst/>
            <a:gdLst/>
            <a:ahLst/>
            <a:cxnLst/>
            <a:rect l="l" t="t" r="r" b="b"/>
            <a:pathLst>
              <a:path w="45417" h="80857" extrusionOk="0">
                <a:moveTo>
                  <a:pt x="0" y="58"/>
                </a:moveTo>
                <a:lnTo>
                  <a:pt x="22793" y="0"/>
                </a:lnTo>
                <a:lnTo>
                  <a:pt x="22628" y="80857"/>
                </a:lnTo>
                <a:lnTo>
                  <a:pt x="45417" y="808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400000"/>
            <a:headEnd type="stealth" w="med" len="med"/>
            <a:tailEnd type="none" w="sm" len="sm"/>
          </a:ln>
        </p:spPr>
        <p:txBody>
          <a:bodyPr spcFirstLastPara="1" wrap="square" lIns="29000" tIns="29000" rIns="29000" bIns="2900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endParaRPr sz="304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44;p22">
            <a:extLst>
              <a:ext uri="{FF2B5EF4-FFF2-40B4-BE49-F238E27FC236}">
                <a16:creationId xmlns:a16="http://schemas.microsoft.com/office/drawing/2014/main" id="{F2C310BC-C292-4A45-39CE-A3791E215877}"/>
              </a:ext>
            </a:extLst>
          </p:cNvPr>
          <p:cNvSpPr/>
          <p:nvPr/>
        </p:nvSpPr>
        <p:spPr>
          <a:xfrm>
            <a:off x="6673393" y="774491"/>
            <a:ext cx="775664" cy="290223"/>
          </a:xfrm>
          <a:prstGeom prst="rect">
            <a:avLst/>
          </a:prstGeom>
          <a:solidFill>
            <a:srgbClr val="CBECF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73140" rIns="73140" bIns="7314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ja-JP" altLang="en-US" sz="112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直接販売</a:t>
            </a:r>
            <a:endParaRPr sz="112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91;p22">
            <a:extLst>
              <a:ext uri="{FF2B5EF4-FFF2-40B4-BE49-F238E27FC236}">
                <a16:creationId xmlns:a16="http://schemas.microsoft.com/office/drawing/2014/main" id="{BD29F608-8686-65A9-ACC2-FBE28F9C30C6}"/>
              </a:ext>
            </a:extLst>
          </p:cNvPr>
          <p:cNvSpPr/>
          <p:nvPr/>
        </p:nvSpPr>
        <p:spPr>
          <a:xfrm>
            <a:off x="7100734" y="1585898"/>
            <a:ext cx="486918" cy="442946"/>
          </a:xfrm>
          <a:prstGeom prst="roundRect">
            <a:avLst>
              <a:gd name="adj" fmla="val 22790"/>
            </a:avLst>
          </a:prstGeom>
          <a:solidFill>
            <a:srgbClr val="FFFC41"/>
          </a:solidFill>
          <a:ln w="28575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8920" tIns="28920" rIns="28920" bIns="2892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US" altLang="ja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endParaRPr sz="96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4D08534-E491-A15B-5D13-B09FC4EA6570}"/>
              </a:ext>
            </a:extLst>
          </p:cNvPr>
          <p:cNvSpPr txBox="1"/>
          <p:nvPr/>
        </p:nvSpPr>
        <p:spPr>
          <a:xfrm>
            <a:off x="7602539" y="1645550"/>
            <a:ext cx="1213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40" dirty="0"/>
              <a:t>空き家買取料</a:t>
            </a:r>
          </a:p>
        </p:txBody>
      </p:sp>
    </p:spTree>
    <p:extLst>
      <p:ext uri="{BB962C8B-B14F-4D97-AF65-F5344CB8AC3E}">
        <p14:creationId xmlns:p14="http://schemas.microsoft.com/office/powerpoint/2010/main" val="7883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61;p22">
            <a:extLst>
              <a:ext uri="{FF2B5EF4-FFF2-40B4-BE49-F238E27FC236}">
                <a16:creationId xmlns:a16="http://schemas.microsoft.com/office/drawing/2014/main" id="{84068B3C-E9FB-A2F8-5B12-C0A31FE746E6}"/>
              </a:ext>
            </a:extLst>
          </p:cNvPr>
          <p:cNvGrpSpPr/>
          <p:nvPr/>
        </p:nvGrpSpPr>
        <p:grpSpPr>
          <a:xfrm>
            <a:off x="3611066" y="297137"/>
            <a:ext cx="690361" cy="1278111"/>
            <a:chOff x="-1" y="0"/>
            <a:chExt cx="946737" cy="1704148"/>
          </a:xfrm>
        </p:grpSpPr>
        <p:sp>
          <p:nvSpPr>
            <p:cNvPr id="4" name="Google Shape;162;p22">
              <a:extLst>
                <a:ext uri="{FF2B5EF4-FFF2-40B4-BE49-F238E27FC236}">
                  <a16:creationId xmlns:a16="http://schemas.microsoft.com/office/drawing/2014/main" id="{A7F76BDD-2273-CF1E-52C4-FFE244E4F582}"/>
                </a:ext>
              </a:extLst>
            </p:cNvPr>
            <p:cNvSpPr/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Gill Sans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63;p22">
              <a:extLst>
                <a:ext uri="{FF2B5EF4-FFF2-40B4-BE49-F238E27FC236}">
                  <a16:creationId xmlns:a16="http://schemas.microsoft.com/office/drawing/2014/main" id="{036CDFBA-9F62-3055-CE30-F0953D02AA0F}"/>
                </a:ext>
              </a:extLst>
            </p:cNvPr>
            <p:cNvSpPr/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227;p22">
            <a:extLst>
              <a:ext uri="{FF2B5EF4-FFF2-40B4-BE49-F238E27FC236}">
                <a16:creationId xmlns:a16="http://schemas.microsoft.com/office/drawing/2014/main" id="{FFC21C20-73D1-6A60-D71F-A47B9946BBE2}"/>
              </a:ext>
            </a:extLst>
          </p:cNvPr>
          <p:cNvGrpSpPr/>
          <p:nvPr/>
        </p:nvGrpSpPr>
        <p:grpSpPr>
          <a:xfrm>
            <a:off x="3605697" y="3026371"/>
            <a:ext cx="690300" cy="1270005"/>
            <a:chOff x="2956672" y="1384595"/>
            <a:chExt cx="690300" cy="1270005"/>
          </a:xfrm>
        </p:grpSpPr>
        <p:sp>
          <p:nvSpPr>
            <p:cNvPr id="7" name="Google Shape;228;p22">
              <a:extLst>
                <a:ext uri="{FF2B5EF4-FFF2-40B4-BE49-F238E27FC236}">
                  <a16:creationId xmlns:a16="http://schemas.microsoft.com/office/drawing/2014/main" id="{97452ECF-E86C-7290-D57B-5D0E6186AE1F}"/>
                </a:ext>
              </a:extLst>
            </p:cNvPr>
            <p:cNvSpPr/>
            <p:nvPr/>
          </p:nvSpPr>
          <p:spPr>
            <a:xfrm>
              <a:off x="2956672" y="1384595"/>
              <a:ext cx="690300" cy="12645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29;p22">
              <a:extLst>
                <a:ext uri="{FF2B5EF4-FFF2-40B4-BE49-F238E27FC236}">
                  <a16:creationId xmlns:a16="http://schemas.microsoft.com/office/drawing/2014/main" id="{73C4BB83-C987-EF40-F009-2A9076507804}"/>
                </a:ext>
              </a:extLst>
            </p:cNvPr>
            <p:cNvSpPr/>
            <p:nvPr/>
          </p:nvSpPr>
          <p:spPr>
            <a:xfrm>
              <a:off x="3074025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30;p22">
              <a:extLst>
                <a:ext uri="{FF2B5EF4-FFF2-40B4-BE49-F238E27FC236}">
                  <a16:creationId xmlns:a16="http://schemas.microsoft.com/office/drawing/2014/main" id="{78B6CB63-21E0-C781-40B2-471703C5DD5B}"/>
                </a:ext>
              </a:extLst>
            </p:cNvPr>
            <p:cNvSpPr/>
            <p:nvPr/>
          </p:nvSpPr>
          <p:spPr>
            <a:xfrm>
              <a:off x="3347800" y="1509800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31;p22">
              <a:extLst>
                <a:ext uri="{FF2B5EF4-FFF2-40B4-BE49-F238E27FC236}">
                  <a16:creationId xmlns:a16="http://schemas.microsoft.com/office/drawing/2014/main" id="{08EA80B6-90C4-FD1C-7976-4F651A2B7A48}"/>
                </a:ext>
              </a:extLst>
            </p:cNvPr>
            <p:cNvSpPr/>
            <p:nvPr/>
          </p:nvSpPr>
          <p:spPr>
            <a:xfrm>
              <a:off x="3074025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32;p22">
              <a:extLst>
                <a:ext uri="{FF2B5EF4-FFF2-40B4-BE49-F238E27FC236}">
                  <a16:creationId xmlns:a16="http://schemas.microsoft.com/office/drawing/2014/main" id="{0949A6A4-BB23-39D4-0BC0-0A6FFC67510D}"/>
                </a:ext>
              </a:extLst>
            </p:cNvPr>
            <p:cNvSpPr/>
            <p:nvPr/>
          </p:nvSpPr>
          <p:spPr>
            <a:xfrm>
              <a:off x="3347800" y="1796002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33;p22">
              <a:extLst>
                <a:ext uri="{FF2B5EF4-FFF2-40B4-BE49-F238E27FC236}">
                  <a16:creationId xmlns:a16="http://schemas.microsoft.com/office/drawing/2014/main" id="{D4713C9F-8D63-CEC5-5AAA-4AD1D902EC68}"/>
                </a:ext>
              </a:extLst>
            </p:cNvPr>
            <p:cNvSpPr/>
            <p:nvPr/>
          </p:nvSpPr>
          <p:spPr>
            <a:xfrm>
              <a:off x="3074025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34;p22">
              <a:extLst>
                <a:ext uri="{FF2B5EF4-FFF2-40B4-BE49-F238E27FC236}">
                  <a16:creationId xmlns:a16="http://schemas.microsoft.com/office/drawing/2014/main" id="{4A2C0874-C733-792F-42B5-21EE7694A6A4}"/>
                </a:ext>
              </a:extLst>
            </p:cNvPr>
            <p:cNvSpPr/>
            <p:nvPr/>
          </p:nvSpPr>
          <p:spPr>
            <a:xfrm>
              <a:off x="3347800" y="2082204"/>
              <a:ext cx="181800" cy="1872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35;p22">
              <a:extLst>
                <a:ext uri="{FF2B5EF4-FFF2-40B4-BE49-F238E27FC236}">
                  <a16:creationId xmlns:a16="http://schemas.microsoft.com/office/drawing/2014/main" id="{D3E91201-E84B-1692-CEC5-41142F48D5AC}"/>
                </a:ext>
              </a:extLst>
            </p:cNvPr>
            <p:cNvSpPr/>
            <p:nvPr/>
          </p:nvSpPr>
          <p:spPr>
            <a:xfrm>
              <a:off x="3130500" y="2419100"/>
              <a:ext cx="345300" cy="23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61;p22">
            <a:extLst>
              <a:ext uri="{FF2B5EF4-FFF2-40B4-BE49-F238E27FC236}">
                <a16:creationId xmlns:a16="http://schemas.microsoft.com/office/drawing/2014/main" id="{0E4B6593-AF23-869C-B4A8-4D8D143D1A88}"/>
              </a:ext>
            </a:extLst>
          </p:cNvPr>
          <p:cNvGrpSpPr/>
          <p:nvPr/>
        </p:nvGrpSpPr>
        <p:grpSpPr>
          <a:xfrm>
            <a:off x="362175" y="2985922"/>
            <a:ext cx="690361" cy="1278111"/>
            <a:chOff x="-1" y="0"/>
            <a:chExt cx="946737" cy="1704148"/>
          </a:xfrm>
        </p:grpSpPr>
        <p:sp>
          <p:nvSpPr>
            <p:cNvPr id="16" name="Google Shape;162;p22">
              <a:extLst>
                <a:ext uri="{FF2B5EF4-FFF2-40B4-BE49-F238E27FC236}">
                  <a16:creationId xmlns:a16="http://schemas.microsoft.com/office/drawing/2014/main" id="{908DBD9E-C15A-FED7-0FE9-E9254A2D3F6F}"/>
                </a:ext>
              </a:extLst>
            </p:cNvPr>
            <p:cNvSpPr/>
            <p:nvPr/>
          </p:nvSpPr>
          <p:spPr>
            <a:xfrm>
              <a:off x="-1" y="707200"/>
              <a:ext cx="946737" cy="996948"/>
            </a:xfrm>
            <a:custGeom>
              <a:avLst/>
              <a:gdLst/>
              <a:ahLst/>
              <a:cxnLst/>
              <a:rect l="l" t="t" r="r" b="b"/>
              <a:pathLst>
                <a:path w="19735" h="21600" extrusionOk="0">
                  <a:moveTo>
                    <a:pt x="41" y="21600"/>
                  </a:moveTo>
                  <a:lnTo>
                    <a:pt x="19726" y="21600"/>
                  </a:lnTo>
                  <a:cubicBezTo>
                    <a:pt x="19726" y="21600"/>
                    <a:pt x="20425" y="0"/>
                    <a:pt x="9625" y="0"/>
                  </a:cubicBezTo>
                  <a:cubicBezTo>
                    <a:pt x="-1175" y="0"/>
                    <a:pt x="41" y="21600"/>
                    <a:pt x="41" y="2160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Gill Sans"/>
                <a:buNone/>
              </a:pPr>
              <a:endParaRPr sz="3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63;p22">
              <a:extLst>
                <a:ext uri="{FF2B5EF4-FFF2-40B4-BE49-F238E27FC236}">
                  <a16:creationId xmlns:a16="http://schemas.microsoft.com/office/drawing/2014/main" id="{EE9C7CC3-3FF2-A30D-4304-5A70769A6D07}"/>
                </a:ext>
              </a:extLst>
            </p:cNvPr>
            <p:cNvSpPr/>
            <p:nvPr/>
          </p:nvSpPr>
          <p:spPr>
            <a:xfrm>
              <a:off x="38013" y="0"/>
              <a:ext cx="855900" cy="8547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36150" tIns="36150" rIns="36150" bIns="36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endParaRPr sz="3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50133F-02E3-6A75-AEA9-D77EF71EB26D}"/>
              </a:ext>
            </a:extLst>
          </p:cNvPr>
          <p:cNvSpPr txBox="1"/>
          <p:nvPr/>
        </p:nvSpPr>
        <p:spPr>
          <a:xfrm>
            <a:off x="4918364" y="1136073"/>
            <a:ext cx="6883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仲介事業で軌道に乗ってきて資金に余裕が生まれたら拡大</a:t>
            </a:r>
            <a:endParaRPr kumimoji="1" lang="en-US" altLang="ja-JP" dirty="0"/>
          </a:p>
          <a:p>
            <a:r>
              <a:rPr kumimoji="1" lang="ja-JP" altLang="en-US" dirty="0"/>
              <a:t>委託先を抱え込む</a:t>
            </a:r>
            <a:endParaRPr kumimoji="1" lang="en-US" altLang="ja-JP" dirty="0"/>
          </a:p>
          <a:p>
            <a:r>
              <a:rPr kumimoji="1" lang="ja-JP" altLang="en-US" dirty="0"/>
              <a:t>広げた委託先の人脈を使った教室</a:t>
            </a:r>
            <a:endParaRPr kumimoji="1" lang="en-US" altLang="ja-JP" dirty="0"/>
          </a:p>
          <a:p>
            <a:r>
              <a:rPr kumimoji="1" lang="en-US" altLang="ja-JP" dirty="0" err="1"/>
              <a:t>Youtube</a:t>
            </a:r>
            <a:r>
              <a:rPr kumimoji="1" lang="ja-JP" altLang="en-US" dirty="0"/>
              <a:t>など広告事業</a:t>
            </a:r>
            <a:endParaRPr kumimoji="1"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707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113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Gill Sans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駿 小清水</dc:creator>
  <cp:lastModifiedBy>駿 小清水</cp:lastModifiedBy>
  <cp:revision>3</cp:revision>
  <dcterms:created xsi:type="dcterms:W3CDTF">2023-10-09T02:35:08Z</dcterms:created>
  <dcterms:modified xsi:type="dcterms:W3CDTF">2023-10-16T07:57:54Z</dcterms:modified>
</cp:coreProperties>
</file>