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57" r:id="rId5"/>
    <p:sldId id="258" r:id="rId6"/>
    <p:sldId id="259" r:id="rId7"/>
    <p:sldId id="261" r:id="rId8"/>
    <p:sldId id="262" r:id="rId9"/>
    <p:sldId id="263" r:id="rId10"/>
    <p:sldId id="264" r:id="rId11"/>
    <p:sldId id="268" r:id="rId12"/>
    <p:sldId id="267"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3" autoAdjust="0"/>
    <p:restoredTop sz="94660"/>
  </p:normalViewPr>
  <p:slideViewPr>
    <p:cSldViewPr snapToGrid="0">
      <p:cViewPr varScale="1">
        <p:scale>
          <a:sx n="96" d="100"/>
          <a:sy n="96" d="100"/>
        </p:scale>
        <p:origin x="6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90C87-B105-49FE-9D05-5C0CAC80047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AFDB408-C035-4B19-A11C-AD760DC50CA7}">
      <dgm:prSet/>
      <dgm:spPr/>
      <dgm:t>
        <a:bodyPr/>
        <a:lstStyle/>
        <a:p>
          <a:r>
            <a:rPr lang="ja-JP" dirty="0"/>
            <a:t>①</a:t>
          </a:r>
          <a:r>
            <a:rPr lang="ja-JP" dirty="0">
              <a:highlight>
                <a:srgbClr val="FFFF00"/>
              </a:highlight>
            </a:rPr>
            <a:t>空き家の売買の場を提供。</a:t>
          </a:r>
          <a:r>
            <a:rPr lang="en-US" dirty="0">
              <a:highlight>
                <a:srgbClr val="FFFF00"/>
              </a:highlight>
            </a:rPr>
            <a:t>DIY</a:t>
          </a:r>
          <a:r>
            <a:rPr lang="ja-JP" dirty="0">
              <a:highlight>
                <a:srgbClr val="FFFF00"/>
              </a:highlight>
            </a:rPr>
            <a:t>やリフォームを自分でしたい人がリフォーム会社と一緒に家を再建する。</a:t>
          </a:r>
          <a:endParaRPr kumimoji="1" lang="en-US" altLang="ja-JP" dirty="0">
            <a:highlight>
              <a:srgbClr val="FFFF00"/>
            </a:highlight>
          </a:endParaRPr>
        </a:p>
        <a:p>
          <a:endParaRPr lang="en-US" dirty="0"/>
        </a:p>
      </dgm:t>
    </dgm:pt>
    <dgm:pt modelId="{1B716B3D-0703-459D-ABC2-FC59450A2A19}" type="parTrans" cxnId="{C3F03B21-258C-403F-A244-C80358211F76}">
      <dgm:prSet/>
      <dgm:spPr/>
      <dgm:t>
        <a:bodyPr/>
        <a:lstStyle/>
        <a:p>
          <a:endParaRPr lang="en-US"/>
        </a:p>
      </dgm:t>
    </dgm:pt>
    <dgm:pt modelId="{3A31AFCA-6E78-49DF-8275-3FFDEA115E6F}" type="sibTrans" cxnId="{C3F03B21-258C-403F-A244-C80358211F76}">
      <dgm:prSet/>
      <dgm:spPr/>
      <dgm:t>
        <a:bodyPr/>
        <a:lstStyle/>
        <a:p>
          <a:endParaRPr lang="en-US"/>
        </a:p>
      </dgm:t>
    </dgm:pt>
    <dgm:pt modelId="{81322EFB-F00C-4AEC-A38D-28C63C038073}">
      <dgm:prSet/>
      <dgm:spPr/>
      <dgm:t>
        <a:bodyPr/>
        <a:lstStyle/>
        <a:p>
          <a:endParaRPr lang="en-US" dirty="0"/>
        </a:p>
      </dgm:t>
    </dgm:pt>
    <dgm:pt modelId="{663CF88A-9E1E-4EDA-8B0B-5AB085963B12}" type="parTrans" cxnId="{4AA16050-8E8A-4CCF-924F-38A108F51F09}">
      <dgm:prSet/>
      <dgm:spPr/>
      <dgm:t>
        <a:bodyPr/>
        <a:lstStyle/>
        <a:p>
          <a:endParaRPr lang="en-US"/>
        </a:p>
      </dgm:t>
    </dgm:pt>
    <dgm:pt modelId="{176C1900-E622-4102-9CF3-80362CE61C79}" type="sibTrans" cxnId="{4AA16050-8E8A-4CCF-924F-38A108F51F09}">
      <dgm:prSet/>
      <dgm:spPr/>
      <dgm:t>
        <a:bodyPr/>
        <a:lstStyle/>
        <a:p>
          <a:endParaRPr lang="en-US"/>
        </a:p>
      </dgm:t>
    </dgm:pt>
    <dgm:pt modelId="{B4DEABB6-814D-45B3-8343-A6955177B018}">
      <dgm:prSet/>
      <dgm:spPr/>
      <dgm:t>
        <a:bodyPr/>
        <a:lstStyle/>
        <a:p>
          <a:r>
            <a:rPr lang="ja-JP" dirty="0"/>
            <a:t>②リフォーム会社、</a:t>
          </a:r>
          <a:r>
            <a:rPr lang="en-US" dirty="0"/>
            <a:t>DIY</a:t>
          </a:r>
          <a:r>
            <a:rPr lang="ja-JP" dirty="0"/>
            <a:t>可能な人に業務委託する</a:t>
          </a:r>
          <a:r>
            <a:rPr lang="ja-JP" altLang="en-US" dirty="0"/>
            <a:t>。</a:t>
          </a:r>
          <a:endParaRPr lang="en-US" altLang="ja-JP" dirty="0"/>
        </a:p>
        <a:p>
          <a:r>
            <a:rPr lang="ja-JP" altLang="en-US" dirty="0"/>
            <a:t>→リクルート方法は、リフォーム業者に直接訪問し、業務提携を結ぶ。また、そのリフォーム業者をすでに引退された方にも訪問し、提携してもらう予定。</a:t>
          </a:r>
          <a:endParaRPr lang="en-US" dirty="0"/>
        </a:p>
      </dgm:t>
    </dgm:pt>
    <dgm:pt modelId="{A4361F10-D013-4046-87E9-14DD5D4A42EC}" type="parTrans" cxnId="{5BEF0CB4-0C49-4C3E-97F9-F827C2CCF287}">
      <dgm:prSet/>
      <dgm:spPr/>
      <dgm:t>
        <a:bodyPr/>
        <a:lstStyle/>
        <a:p>
          <a:endParaRPr lang="en-US"/>
        </a:p>
      </dgm:t>
    </dgm:pt>
    <dgm:pt modelId="{2AFBECD2-A95D-4ECA-A6EC-B635CBE45171}" type="sibTrans" cxnId="{5BEF0CB4-0C49-4C3E-97F9-F827C2CCF287}">
      <dgm:prSet/>
      <dgm:spPr/>
      <dgm:t>
        <a:bodyPr/>
        <a:lstStyle/>
        <a:p>
          <a:endParaRPr lang="en-US"/>
        </a:p>
      </dgm:t>
    </dgm:pt>
    <dgm:pt modelId="{AA7AD0FF-A2A4-4FF5-8DB2-736703E62DDC}">
      <dgm:prSet/>
      <dgm:spPr/>
      <dgm:t>
        <a:bodyPr/>
        <a:lstStyle/>
        <a:p>
          <a:r>
            <a:rPr lang="ja-JP" dirty="0"/>
            <a:t>③</a:t>
          </a:r>
          <a:r>
            <a:rPr kumimoji="1" lang="ja-JP" dirty="0"/>
            <a:t>収益の基本は、</a:t>
          </a:r>
          <a:r>
            <a:rPr kumimoji="1" lang="ja-JP" altLang="en-US" dirty="0">
              <a:highlight>
                <a:srgbClr val="FFFF00"/>
              </a:highlight>
            </a:rPr>
            <a:t>１．</a:t>
          </a:r>
          <a:r>
            <a:rPr kumimoji="1" lang="ja-JP" dirty="0">
              <a:highlight>
                <a:srgbClr val="FFFF00"/>
              </a:highlight>
            </a:rPr>
            <a:t>空き家仲介料</a:t>
          </a:r>
          <a:r>
            <a:rPr kumimoji="1" lang="ja-JP" altLang="en-US" dirty="0">
              <a:highlight>
                <a:srgbClr val="00FF00"/>
              </a:highlight>
            </a:rPr>
            <a:t>２．</a:t>
          </a:r>
          <a:r>
            <a:rPr kumimoji="1" lang="ja-JP" dirty="0">
              <a:highlight>
                <a:srgbClr val="00FF00"/>
              </a:highlight>
            </a:rPr>
            <a:t>サービスを受ける人からの契約金</a:t>
          </a:r>
          <a:endParaRPr lang="en-US" dirty="0">
            <a:highlight>
              <a:srgbClr val="00FF00"/>
            </a:highlight>
          </a:endParaRPr>
        </a:p>
      </dgm:t>
    </dgm:pt>
    <dgm:pt modelId="{2823C30A-F0E0-4F76-A526-D9D87E35AB39}" type="parTrans" cxnId="{899E66AF-CAFE-4786-ADB7-CDE9BD8AB35D}">
      <dgm:prSet/>
      <dgm:spPr/>
      <dgm:t>
        <a:bodyPr/>
        <a:lstStyle/>
        <a:p>
          <a:endParaRPr lang="en-US"/>
        </a:p>
      </dgm:t>
    </dgm:pt>
    <dgm:pt modelId="{1C1B95EA-968D-466F-B26A-1DFCE60F185C}" type="sibTrans" cxnId="{899E66AF-CAFE-4786-ADB7-CDE9BD8AB35D}">
      <dgm:prSet/>
      <dgm:spPr/>
      <dgm:t>
        <a:bodyPr/>
        <a:lstStyle/>
        <a:p>
          <a:endParaRPr lang="en-US"/>
        </a:p>
      </dgm:t>
    </dgm:pt>
    <dgm:pt modelId="{CCDBCCBF-BACA-4B46-A5B1-51141599A9AD}">
      <dgm:prSet/>
      <dgm:spPr/>
      <dgm:t>
        <a:bodyPr/>
        <a:lstStyle/>
        <a:p>
          <a:r>
            <a:rPr lang="ja-JP" dirty="0"/>
            <a:t>④</a:t>
          </a:r>
          <a:r>
            <a:rPr kumimoji="1" lang="ja-JP" altLang="ja-JP" dirty="0"/>
            <a:t>自社は空き家を持たない。（仲介はするが、所有者はサービスを受ける人もしくは、空き家所有者）</a:t>
          </a:r>
          <a:endParaRPr kumimoji="1" lang="en-US" altLang="ja-JP" dirty="0"/>
        </a:p>
        <a:p>
          <a:r>
            <a:rPr lang="ja-JP" altLang="ja-JP" dirty="0"/>
            <a:t>→サービスを受ける人は家を買い取る仕組み。</a:t>
          </a:r>
          <a:endParaRPr lang="en-US" dirty="0"/>
        </a:p>
      </dgm:t>
    </dgm:pt>
    <dgm:pt modelId="{F689CA6A-742E-4900-A88D-011DD47B2510}" type="parTrans" cxnId="{EC10008D-6B6B-4527-A853-3E81D8A58E73}">
      <dgm:prSet/>
      <dgm:spPr/>
      <dgm:t>
        <a:bodyPr/>
        <a:lstStyle/>
        <a:p>
          <a:endParaRPr lang="en-US"/>
        </a:p>
      </dgm:t>
    </dgm:pt>
    <dgm:pt modelId="{1715D2F3-EC85-41C0-9AE9-FED056E9F21D}" type="sibTrans" cxnId="{EC10008D-6B6B-4527-A853-3E81D8A58E73}">
      <dgm:prSet/>
      <dgm:spPr/>
      <dgm:t>
        <a:bodyPr/>
        <a:lstStyle/>
        <a:p>
          <a:endParaRPr lang="en-US"/>
        </a:p>
      </dgm:t>
    </dgm:pt>
    <dgm:pt modelId="{52FAC7BB-8473-474C-8241-7974B721E631}" type="pres">
      <dgm:prSet presAssocID="{CDC90C87-B105-49FE-9D05-5C0CAC800472}" presName="vert0" presStyleCnt="0">
        <dgm:presLayoutVars>
          <dgm:dir/>
          <dgm:animOne val="branch"/>
          <dgm:animLvl val="lvl"/>
        </dgm:presLayoutVars>
      </dgm:prSet>
      <dgm:spPr/>
    </dgm:pt>
    <dgm:pt modelId="{4B981C8C-7B75-435C-9A58-58037994BE3C}" type="pres">
      <dgm:prSet presAssocID="{4AFDB408-C035-4B19-A11C-AD760DC50CA7}" presName="thickLine" presStyleLbl="alignNode1" presStyleIdx="0" presStyleCnt="5"/>
      <dgm:spPr/>
    </dgm:pt>
    <dgm:pt modelId="{4B7E6952-C12E-4502-8963-A06D8F351A76}" type="pres">
      <dgm:prSet presAssocID="{4AFDB408-C035-4B19-A11C-AD760DC50CA7}" presName="horz1" presStyleCnt="0"/>
      <dgm:spPr/>
    </dgm:pt>
    <dgm:pt modelId="{C0277D56-8874-4D05-AE2E-DE5519357D94}" type="pres">
      <dgm:prSet presAssocID="{4AFDB408-C035-4B19-A11C-AD760DC50CA7}" presName="tx1" presStyleLbl="revTx" presStyleIdx="0" presStyleCnt="5"/>
      <dgm:spPr/>
    </dgm:pt>
    <dgm:pt modelId="{DACB2D04-6219-4CF4-BBE4-82EC0387BCF7}" type="pres">
      <dgm:prSet presAssocID="{4AFDB408-C035-4B19-A11C-AD760DC50CA7}" presName="vert1" presStyleCnt="0"/>
      <dgm:spPr/>
    </dgm:pt>
    <dgm:pt modelId="{DF0085A7-259B-4BBA-8E35-A225469674A3}" type="pres">
      <dgm:prSet presAssocID="{81322EFB-F00C-4AEC-A38D-28C63C038073}" presName="thickLine" presStyleLbl="alignNode1" presStyleIdx="1" presStyleCnt="5"/>
      <dgm:spPr/>
    </dgm:pt>
    <dgm:pt modelId="{35EFE398-F34F-4016-8038-374770A1AC9F}" type="pres">
      <dgm:prSet presAssocID="{81322EFB-F00C-4AEC-A38D-28C63C038073}" presName="horz1" presStyleCnt="0"/>
      <dgm:spPr/>
    </dgm:pt>
    <dgm:pt modelId="{83FD9A78-FBEF-4FCE-A81A-2DAA78AB4506}" type="pres">
      <dgm:prSet presAssocID="{81322EFB-F00C-4AEC-A38D-28C63C038073}" presName="tx1" presStyleLbl="revTx" presStyleIdx="1" presStyleCnt="5" custScaleX="435"/>
      <dgm:spPr/>
    </dgm:pt>
    <dgm:pt modelId="{76BB695A-47AC-4C6C-9403-F42ECF86CDF7}" type="pres">
      <dgm:prSet presAssocID="{81322EFB-F00C-4AEC-A38D-28C63C038073}" presName="vert1" presStyleCnt="0"/>
      <dgm:spPr/>
    </dgm:pt>
    <dgm:pt modelId="{94DD935D-18AA-4D39-8860-8AF0FF615331}" type="pres">
      <dgm:prSet presAssocID="{B4DEABB6-814D-45B3-8343-A6955177B018}" presName="thickLine" presStyleLbl="alignNode1" presStyleIdx="2" presStyleCnt="5"/>
      <dgm:spPr/>
    </dgm:pt>
    <dgm:pt modelId="{8CC06ED9-39F6-42CE-BD29-DBEB457806BA}" type="pres">
      <dgm:prSet presAssocID="{B4DEABB6-814D-45B3-8343-A6955177B018}" presName="horz1" presStyleCnt="0"/>
      <dgm:spPr/>
    </dgm:pt>
    <dgm:pt modelId="{34F0F53C-3113-4FCB-8F30-FDED84BB9E8B}" type="pres">
      <dgm:prSet presAssocID="{B4DEABB6-814D-45B3-8343-A6955177B018}" presName="tx1" presStyleLbl="revTx" presStyleIdx="2" presStyleCnt="5" custLinFactY="-2049" custLinFactNeighborY="-100000"/>
      <dgm:spPr/>
    </dgm:pt>
    <dgm:pt modelId="{93A0FDE8-7F9E-4ECE-AB0F-748A853311B2}" type="pres">
      <dgm:prSet presAssocID="{B4DEABB6-814D-45B3-8343-A6955177B018}" presName="vert1" presStyleCnt="0"/>
      <dgm:spPr/>
    </dgm:pt>
    <dgm:pt modelId="{291D3F2F-1165-4E23-9625-5507FE8B7553}" type="pres">
      <dgm:prSet presAssocID="{AA7AD0FF-A2A4-4FF5-8DB2-736703E62DDC}" presName="thickLine" presStyleLbl="alignNode1" presStyleIdx="3" presStyleCnt="5"/>
      <dgm:spPr/>
    </dgm:pt>
    <dgm:pt modelId="{412A834B-1ED3-40AE-AA2F-9D00887247D7}" type="pres">
      <dgm:prSet presAssocID="{AA7AD0FF-A2A4-4FF5-8DB2-736703E62DDC}" presName="horz1" presStyleCnt="0"/>
      <dgm:spPr/>
    </dgm:pt>
    <dgm:pt modelId="{F108E92F-B22A-4326-8787-703E81F2EA22}" type="pres">
      <dgm:prSet presAssocID="{AA7AD0FF-A2A4-4FF5-8DB2-736703E62DDC}" presName="tx1" presStyleLbl="revTx" presStyleIdx="3" presStyleCnt="5" custLinFactNeighborX="147" custLinFactNeighborY="-99967"/>
      <dgm:spPr/>
    </dgm:pt>
    <dgm:pt modelId="{6041D19B-2613-49D5-BE3B-8BB1389D4146}" type="pres">
      <dgm:prSet presAssocID="{AA7AD0FF-A2A4-4FF5-8DB2-736703E62DDC}" presName="vert1" presStyleCnt="0"/>
      <dgm:spPr/>
    </dgm:pt>
    <dgm:pt modelId="{74519929-2F87-4351-845F-F759B6EF6F43}" type="pres">
      <dgm:prSet presAssocID="{CCDBCCBF-BACA-4B46-A5B1-51141599A9AD}" presName="thickLine" presStyleLbl="alignNode1" presStyleIdx="4" presStyleCnt="5"/>
      <dgm:spPr/>
    </dgm:pt>
    <dgm:pt modelId="{8C84724D-4B28-4DA9-BA2F-043D86C4B189}" type="pres">
      <dgm:prSet presAssocID="{CCDBCCBF-BACA-4B46-A5B1-51141599A9AD}" presName="horz1" presStyleCnt="0"/>
      <dgm:spPr/>
    </dgm:pt>
    <dgm:pt modelId="{2B1E2819-16E1-42C8-BDC2-9850D20D179F}" type="pres">
      <dgm:prSet presAssocID="{CCDBCCBF-BACA-4B46-A5B1-51141599A9AD}" presName="tx1" presStyleLbl="revTx" presStyleIdx="4" presStyleCnt="5" custLinFactY="-1643" custLinFactNeighborY="-100000"/>
      <dgm:spPr/>
    </dgm:pt>
    <dgm:pt modelId="{BE3CF40C-6BC1-4490-9A7B-631235A00255}" type="pres">
      <dgm:prSet presAssocID="{CCDBCCBF-BACA-4B46-A5B1-51141599A9AD}" presName="vert1" presStyleCnt="0"/>
      <dgm:spPr/>
    </dgm:pt>
  </dgm:ptLst>
  <dgm:cxnLst>
    <dgm:cxn modelId="{C3F03B21-258C-403F-A244-C80358211F76}" srcId="{CDC90C87-B105-49FE-9D05-5C0CAC800472}" destId="{4AFDB408-C035-4B19-A11C-AD760DC50CA7}" srcOrd="0" destOrd="0" parTransId="{1B716B3D-0703-459D-ABC2-FC59450A2A19}" sibTransId="{3A31AFCA-6E78-49DF-8275-3FFDEA115E6F}"/>
    <dgm:cxn modelId="{4AA16050-8E8A-4CCF-924F-38A108F51F09}" srcId="{CDC90C87-B105-49FE-9D05-5C0CAC800472}" destId="{81322EFB-F00C-4AEC-A38D-28C63C038073}" srcOrd="1" destOrd="0" parTransId="{663CF88A-9E1E-4EDA-8B0B-5AB085963B12}" sibTransId="{176C1900-E622-4102-9CF3-80362CE61C79}"/>
    <dgm:cxn modelId="{597AA377-E09D-44D7-B03C-0EC36F98B869}" type="presOf" srcId="{4AFDB408-C035-4B19-A11C-AD760DC50CA7}" destId="{C0277D56-8874-4D05-AE2E-DE5519357D94}" srcOrd="0" destOrd="0" presId="urn:microsoft.com/office/officeart/2008/layout/LinedList"/>
    <dgm:cxn modelId="{EC10008D-6B6B-4527-A853-3E81D8A58E73}" srcId="{CDC90C87-B105-49FE-9D05-5C0CAC800472}" destId="{CCDBCCBF-BACA-4B46-A5B1-51141599A9AD}" srcOrd="4" destOrd="0" parTransId="{F689CA6A-742E-4900-A88D-011DD47B2510}" sibTransId="{1715D2F3-EC85-41C0-9AE9-FED056E9F21D}"/>
    <dgm:cxn modelId="{0E6EE495-E453-4751-9937-9E4CE162202E}" type="presOf" srcId="{AA7AD0FF-A2A4-4FF5-8DB2-736703E62DDC}" destId="{F108E92F-B22A-4326-8787-703E81F2EA22}" srcOrd="0" destOrd="0" presId="urn:microsoft.com/office/officeart/2008/layout/LinedList"/>
    <dgm:cxn modelId="{899E66AF-CAFE-4786-ADB7-CDE9BD8AB35D}" srcId="{CDC90C87-B105-49FE-9D05-5C0CAC800472}" destId="{AA7AD0FF-A2A4-4FF5-8DB2-736703E62DDC}" srcOrd="3" destOrd="0" parTransId="{2823C30A-F0E0-4F76-A526-D9D87E35AB39}" sibTransId="{1C1B95EA-968D-466F-B26A-1DFCE60F185C}"/>
    <dgm:cxn modelId="{CA91E2B2-1C04-433E-8C74-6E182FAA0A8A}" type="presOf" srcId="{B4DEABB6-814D-45B3-8343-A6955177B018}" destId="{34F0F53C-3113-4FCB-8F30-FDED84BB9E8B}" srcOrd="0" destOrd="0" presId="urn:microsoft.com/office/officeart/2008/layout/LinedList"/>
    <dgm:cxn modelId="{1E86E2B3-6EE3-4DAC-93AC-7FC51D461915}" type="presOf" srcId="{CDC90C87-B105-49FE-9D05-5C0CAC800472}" destId="{52FAC7BB-8473-474C-8241-7974B721E631}" srcOrd="0" destOrd="0" presId="urn:microsoft.com/office/officeart/2008/layout/LinedList"/>
    <dgm:cxn modelId="{5BEF0CB4-0C49-4C3E-97F9-F827C2CCF287}" srcId="{CDC90C87-B105-49FE-9D05-5C0CAC800472}" destId="{B4DEABB6-814D-45B3-8343-A6955177B018}" srcOrd="2" destOrd="0" parTransId="{A4361F10-D013-4046-87E9-14DD5D4A42EC}" sibTransId="{2AFBECD2-A95D-4ECA-A6EC-B635CBE45171}"/>
    <dgm:cxn modelId="{EC9759F5-4FA3-4C73-BFE1-4EA442DFF273}" type="presOf" srcId="{CCDBCCBF-BACA-4B46-A5B1-51141599A9AD}" destId="{2B1E2819-16E1-42C8-BDC2-9850D20D179F}" srcOrd="0" destOrd="0" presId="urn:microsoft.com/office/officeart/2008/layout/LinedList"/>
    <dgm:cxn modelId="{442DCCFD-1F5C-468D-B8F7-7E7C618F6329}" type="presOf" srcId="{81322EFB-F00C-4AEC-A38D-28C63C038073}" destId="{83FD9A78-FBEF-4FCE-A81A-2DAA78AB4506}" srcOrd="0" destOrd="0" presId="urn:microsoft.com/office/officeart/2008/layout/LinedList"/>
    <dgm:cxn modelId="{ECF25702-C9F9-4F49-9BDD-93794E9C4E94}" type="presParOf" srcId="{52FAC7BB-8473-474C-8241-7974B721E631}" destId="{4B981C8C-7B75-435C-9A58-58037994BE3C}" srcOrd="0" destOrd="0" presId="urn:microsoft.com/office/officeart/2008/layout/LinedList"/>
    <dgm:cxn modelId="{C48A1A65-C02E-440F-BC17-B00339D1EFE5}" type="presParOf" srcId="{52FAC7BB-8473-474C-8241-7974B721E631}" destId="{4B7E6952-C12E-4502-8963-A06D8F351A76}" srcOrd="1" destOrd="0" presId="urn:microsoft.com/office/officeart/2008/layout/LinedList"/>
    <dgm:cxn modelId="{64309A8D-676A-4B61-BB2F-EA72ACB8860B}" type="presParOf" srcId="{4B7E6952-C12E-4502-8963-A06D8F351A76}" destId="{C0277D56-8874-4D05-AE2E-DE5519357D94}" srcOrd="0" destOrd="0" presId="urn:microsoft.com/office/officeart/2008/layout/LinedList"/>
    <dgm:cxn modelId="{1B397FE6-6504-4678-BCF3-6801720AB764}" type="presParOf" srcId="{4B7E6952-C12E-4502-8963-A06D8F351A76}" destId="{DACB2D04-6219-4CF4-BBE4-82EC0387BCF7}" srcOrd="1" destOrd="0" presId="urn:microsoft.com/office/officeart/2008/layout/LinedList"/>
    <dgm:cxn modelId="{38831421-4D3D-4AD9-ABA0-E68A7D962C68}" type="presParOf" srcId="{52FAC7BB-8473-474C-8241-7974B721E631}" destId="{DF0085A7-259B-4BBA-8E35-A225469674A3}" srcOrd="2" destOrd="0" presId="urn:microsoft.com/office/officeart/2008/layout/LinedList"/>
    <dgm:cxn modelId="{4534F6DF-244F-40A1-BFB9-3977E92620B0}" type="presParOf" srcId="{52FAC7BB-8473-474C-8241-7974B721E631}" destId="{35EFE398-F34F-4016-8038-374770A1AC9F}" srcOrd="3" destOrd="0" presId="urn:microsoft.com/office/officeart/2008/layout/LinedList"/>
    <dgm:cxn modelId="{5A250DBD-D42A-4CF1-A93D-5EDBE4680FC2}" type="presParOf" srcId="{35EFE398-F34F-4016-8038-374770A1AC9F}" destId="{83FD9A78-FBEF-4FCE-A81A-2DAA78AB4506}" srcOrd="0" destOrd="0" presId="urn:microsoft.com/office/officeart/2008/layout/LinedList"/>
    <dgm:cxn modelId="{7E0735DF-28AA-43F2-AAAC-205F3C8FD7B1}" type="presParOf" srcId="{35EFE398-F34F-4016-8038-374770A1AC9F}" destId="{76BB695A-47AC-4C6C-9403-F42ECF86CDF7}" srcOrd="1" destOrd="0" presId="urn:microsoft.com/office/officeart/2008/layout/LinedList"/>
    <dgm:cxn modelId="{C059DA76-ADEB-45B2-92E7-C2C9E64C766A}" type="presParOf" srcId="{52FAC7BB-8473-474C-8241-7974B721E631}" destId="{94DD935D-18AA-4D39-8860-8AF0FF615331}" srcOrd="4" destOrd="0" presId="urn:microsoft.com/office/officeart/2008/layout/LinedList"/>
    <dgm:cxn modelId="{FEECAAC1-9492-4E50-B80A-8EFB4B816E0D}" type="presParOf" srcId="{52FAC7BB-8473-474C-8241-7974B721E631}" destId="{8CC06ED9-39F6-42CE-BD29-DBEB457806BA}" srcOrd="5" destOrd="0" presId="urn:microsoft.com/office/officeart/2008/layout/LinedList"/>
    <dgm:cxn modelId="{FFF4F801-2E98-4BAF-B1B8-F6545FD852DD}" type="presParOf" srcId="{8CC06ED9-39F6-42CE-BD29-DBEB457806BA}" destId="{34F0F53C-3113-4FCB-8F30-FDED84BB9E8B}" srcOrd="0" destOrd="0" presId="urn:microsoft.com/office/officeart/2008/layout/LinedList"/>
    <dgm:cxn modelId="{E6CF9AD0-75E2-4C2E-B7DC-A77F133E5F83}" type="presParOf" srcId="{8CC06ED9-39F6-42CE-BD29-DBEB457806BA}" destId="{93A0FDE8-7F9E-4ECE-AB0F-748A853311B2}" srcOrd="1" destOrd="0" presId="urn:microsoft.com/office/officeart/2008/layout/LinedList"/>
    <dgm:cxn modelId="{E9A6C3EC-5CC6-4D72-946B-96EB173B4C8A}" type="presParOf" srcId="{52FAC7BB-8473-474C-8241-7974B721E631}" destId="{291D3F2F-1165-4E23-9625-5507FE8B7553}" srcOrd="6" destOrd="0" presId="urn:microsoft.com/office/officeart/2008/layout/LinedList"/>
    <dgm:cxn modelId="{F42EF50B-2A33-4616-8AC5-4646040702B6}" type="presParOf" srcId="{52FAC7BB-8473-474C-8241-7974B721E631}" destId="{412A834B-1ED3-40AE-AA2F-9D00887247D7}" srcOrd="7" destOrd="0" presId="urn:microsoft.com/office/officeart/2008/layout/LinedList"/>
    <dgm:cxn modelId="{01B0583A-5403-4C69-A9C4-D9A85A24ACFC}" type="presParOf" srcId="{412A834B-1ED3-40AE-AA2F-9D00887247D7}" destId="{F108E92F-B22A-4326-8787-703E81F2EA22}" srcOrd="0" destOrd="0" presId="urn:microsoft.com/office/officeart/2008/layout/LinedList"/>
    <dgm:cxn modelId="{B7FF4EC6-8943-4934-8913-2F69C3F721BE}" type="presParOf" srcId="{412A834B-1ED3-40AE-AA2F-9D00887247D7}" destId="{6041D19B-2613-49D5-BE3B-8BB1389D4146}" srcOrd="1" destOrd="0" presId="urn:microsoft.com/office/officeart/2008/layout/LinedList"/>
    <dgm:cxn modelId="{A7D38DC4-EA1E-486A-9AB6-11DED18670AE}" type="presParOf" srcId="{52FAC7BB-8473-474C-8241-7974B721E631}" destId="{74519929-2F87-4351-845F-F759B6EF6F43}" srcOrd="8" destOrd="0" presId="urn:microsoft.com/office/officeart/2008/layout/LinedList"/>
    <dgm:cxn modelId="{21930C60-FC29-47BF-A226-539489A0FCD9}" type="presParOf" srcId="{52FAC7BB-8473-474C-8241-7974B721E631}" destId="{8C84724D-4B28-4DA9-BA2F-043D86C4B189}" srcOrd="9" destOrd="0" presId="urn:microsoft.com/office/officeart/2008/layout/LinedList"/>
    <dgm:cxn modelId="{EA39AA8B-0470-432B-84CB-A31187EEAEFB}" type="presParOf" srcId="{8C84724D-4B28-4DA9-BA2F-043D86C4B189}" destId="{2B1E2819-16E1-42C8-BDC2-9850D20D179F}" srcOrd="0" destOrd="0" presId="urn:microsoft.com/office/officeart/2008/layout/LinedList"/>
    <dgm:cxn modelId="{77EAE890-E9D4-46AA-B048-8EB247C10AEB}" type="presParOf" srcId="{8C84724D-4B28-4DA9-BA2F-043D86C4B189}" destId="{BE3CF40C-6BC1-4490-9A7B-631235A002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81C8C-7B75-435C-9A58-58037994BE3C}">
      <dsp:nvSpPr>
        <dsp:cNvPr id="0" name=""/>
        <dsp:cNvSpPr/>
      </dsp:nvSpPr>
      <dsp:spPr>
        <a:xfrm>
          <a:off x="0" y="84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77D56-8874-4D05-AE2E-DE5519357D94}">
      <dsp:nvSpPr>
        <dsp:cNvPr id="0" name=""/>
        <dsp:cNvSpPr/>
      </dsp:nvSpPr>
      <dsp:spPr>
        <a:xfrm>
          <a:off x="0" y="847"/>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①</a:t>
          </a:r>
          <a:r>
            <a:rPr lang="ja-JP" sz="1900" kern="1200" dirty="0">
              <a:highlight>
                <a:srgbClr val="FFFF00"/>
              </a:highlight>
            </a:rPr>
            <a:t>空き家の売買の場を提供。</a:t>
          </a:r>
          <a:r>
            <a:rPr lang="en-US" sz="1900" kern="1200" dirty="0">
              <a:highlight>
                <a:srgbClr val="FFFF00"/>
              </a:highlight>
            </a:rPr>
            <a:t>DIY</a:t>
          </a:r>
          <a:r>
            <a:rPr lang="ja-JP" sz="1900" kern="1200" dirty="0">
              <a:highlight>
                <a:srgbClr val="FFFF00"/>
              </a:highlight>
            </a:rPr>
            <a:t>やリフォームを自分でしたい人がリフォーム会社と一緒に家を再建する。</a:t>
          </a:r>
          <a:endParaRPr kumimoji="1" lang="en-US" altLang="ja-JP" sz="1900" kern="1200" dirty="0">
            <a:highlight>
              <a:srgbClr val="FFFF00"/>
            </a:highlight>
          </a:endParaRPr>
        </a:p>
        <a:p>
          <a:pPr marL="0" lvl="0" indent="0" algn="l" defTabSz="844550">
            <a:lnSpc>
              <a:spcPct val="90000"/>
            </a:lnSpc>
            <a:spcBef>
              <a:spcPct val="0"/>
            </a:spcBef>
            <a:spcAft>
              <a:spcPct val="35000"/>
            </a:spcAft>
            <a:buNone/>
          </a:pPr>
          <a:endParaRPr lang="en-US" sz="1900" kern="1200" dirty="0"/>
        </a:p>
      </dsp:txBody>
      <dsp:txXfrm>
        <a:off x="0" y="847"/>
        <a:ext cx="10515600" cy="1387553"/>
      </dsp:txXfrm>
    </dsp:sp>
    <dsp:sp modelId="{DF0085A7-259B-4BBA-8E35-A225469674A3}">
      <dsp:nvSpPr>
        <dsp:cNvPr id="0" name=""/>
        <dsp:cNvSpPr/>
      </dsp:nvSpPr>
      <dsp:spPr>
        <a:xfrm>
          <a:off x="0" y="13884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D9A78-FBEF-4FCE-A81A-2DAA78AB4506}">
      <dsp:nvSpPr>
        <dsp:cNvPr id="0" name=""/>
        <dsp:cNvSpPr/>
      </dsp:nvSpPr>
      <dsp:spPr>
        <a:xfrm>
          <a:off x="0" y="1388401"/>
          <a:ext cx="45742"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1388401"/>
        <a:ext cx="45742" cy="1387553"/>
      </dsp:txXfrm>
    </dsp:sp>
    <dsp:sp modelId="{94DD935D-18AA-4D39-8860-8AF0FF615331}">
      <dsp:nvSpPr>
        <dsp:cNvPr id="0" name=""/>
        <dsp:cNvSpPr/>
      </dsp:nvSpPr>
      <dsp:spPr>
        <a:xfrm>
          <a:off x="0" y="277595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0F53C-3113-4FCB-8F30-FDED84BB9E8B}">
      <dsp:nvSpPr>
        <dsp:cNvPr id="0" name=""/>
        <dsp:cNvSpPr/>
      </dsp:nvSpPr>
      <dsp:spPr>
        <a:xfrm>
          <a:off x="0" y="1359970"/>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②リフォーム会社、</a:t>
          </a:r>
          <a:r>
            <a:rPr lang="en-US" sz="1900" kern="1200" dirty="0"/>
            <a:t>DIY</a:t>
          </a:r>
          <a:r>
            <a:rPr lang="ja-JP" sz="1900" kern="1200" dirty="0"/>
            <a:t>可能な人に業務委託する</a:t>
          </a:r>
          <a:r>
            <a:rPr lang="ja-JP" altLang="en-US" sz="1900" kern="1200" dirty="0"/>
            <a:t>。</a:t>
          </a:r>
          <a:endParaRPr lang="en-US" altLang="ja-JP" sz="1900" kern="1200" dirty="0"/>
        </a:p>
        <a:p>
          <a:pPr marL="0" lvl="0" indent="0" algn="l" defTabSz="844550">
            <a:lnSpc>
              <a:spcPct val="90000"/>
            </a:lnSpc>
            <a:spcBef>
              <a:spcPct val="0"/>
            </a:spcBef>
            <a:spcAft>
              <a:spcPct val="35000"/>
            </a:spcAft>
            <a:buNone/>
          </a:pPr>
          <a:r>
            <a:rPr lang="ja-JP" altLang="en-US" sz="1900" kern="1200" dirty="0"/>
            <a:t>→リクルート方法は、リフォーム業者に直接訪問し、業務提携を結ぶ。また、そのリフォーム業者をすでに引退された方にも訪問し、提携してもらう予定。</a:t>
          </a:r>
          <a:endParaRPr lang="en-US" sz="1900" kern="1200" dirty="0"/>
        </a:p>
      </dsp:txBody>
      <dsp:txXfrm>
        <a:off x="0" y="1359970"/>
        <a:ext cx="10515600" cy="1387553"/>
      </dsp:txXfrm>
    </dsp:sp>
    <dsp:sp modelId="{291D3F2F-1165-4E23-9625-5507FE8B7553}">
      <dsp:nvSpPr>
        <dsp:cNvPr id="0" name=""/>
        <dsp:cNvSpPr/>
      </dsp:nvSpPr>
      <dsp:spPr>
        <a:xfrm>
          <a:off x="0" y="41635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8E92F-B22A-4326-8787-703E81F2EA22}">
      <dsp:nvSpPr>
        <dsp:cNvPr id="0" name=""/>
        <dsp:cNvSpPr/>
      </dsp:nvSpPr>
      <dsp:spPr>
        <a:xfrm>
          <a:off x="0" y="2776412"/>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③</a:t>
          </a:r>
          <a:r>
            <a:rPr kumimoji="1" lang="ja-JP" sz="1900" kern="1200" dirty="0"/>
            <a:t>収益の基本は、</a:t>
          </a:r>
          <a:r>
            <a:rPr kumimoji="1" lang="ja-JP" altLang="en-US" sz="1900" kern="1200" dirty="0">
              <a:highlight>
                <a:srgbClr val="FFFF00"/>
              </a:highlight>
            </a:rPr>
            <a:t>１．</a:t>
          </a:r>
          <a:r>
            <a:rPr kumimoji="1" lang="ja-JP" sz="1900" kern="1200" dirty="0">
              <a:highlight>
                <a:srgbClr val="FFFF00"/>
              </a:highlight>
            </a:rPr>
            <a:t>空き家仲介料</a:t>
          </a:r>
          <a:r>
            <a:rPr kumimoji="1" lang="ja-JP" altLang="en-US" sz="1900" kern="1200" dirty="0">
              <a:highlight>
                <a:srgbClr val="00FF00"/>
              </a:highlight>
            </a:rPr>
            <a:t>２．</a:t>
          </a:r>
          <a:r>
            <a:rPr kumimoji="1" lang="ja-JP" sz="1900" kern="1200" dirty="0">
              <a:highlight>
                <a:srgbClr val="00FF00"/>
              </a:highlight>
            </a:rPr>
            <a:t>サービスを受ける人からの契約金</a:t>
          </a:r>
          <a:endParaRPr lang="en-US" sz="1900" kern="1200" dirty="0">
            <a:highlight>
              <a:srgbClr val="00FF00"/>
            </a:highlight>
          </a:endParaRPr>
        </a:p>
      </dsp:txBody>
      <dsp:txXfrm>
        <a:off x="0" y="2776412"/>
        <a:ext cx="10515600" cy="1387553"/>
      </dsp:txXfrm>
    </dsp:sp>
    <dsp:sp modelId="{74519929-2F87-4351-845F-F759B6EF6F43}">
      <dsp:nvSpPr>
        <dsp:cNvPr id="0" name=""/>
        <dsp:cNvSpPr/>
      </dsp:nvSpPr>
      <dsp:spPr>
        <a:xfrm>
          <a:off x="0" y="555106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E2819-16E1-42C8-BDC2-9850D20D179F}">
      <dsp:nvSpPr>
        <dsp:cNvPr id="0" name=""/>
        <dsp:cNvSpPr/>
      </dsp:nvSpPr>
      <dsp:spPr>
        <a:xfrm>
          <a:off x="0" y="4140711"/>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④</a:t>
          </a:r>
          <a:r>
            <a:rPr kumimoji="1" lang="ja-JP" altLang="ja-JP" sz="1900" kern="1200" dirty="0"/>
            <a:t>自社は空き家を持たない。（仲介はするが、所有者はサービスを受ける人もしくは、空き家所有者）</a:t>
          </a:r>
          <a:endParaRPr kumimoji="1" lang="en-US" altLang="ja-JP" sz="1900" kern="1200" dirty="0"/>
        </a:p>
        <a:p>
          <a:pPr marL="0" lvl="0" indent="0" algn="l" defTabSz="844550">
            <a:lnSpc>
              <a:spcPct val="90000"/>
            </a:lnSpc>
            <a:spcBef>
              <a:spcPct val="0"/>
            </a:spcBef>
            <a:spcAft>
              <a:spcPct val="35000"/>
            </a:spcAft>
            <a:buNone/>
          </a:pPr>
          <a:r>
            <a:rPr lang="ja-JP" altLang="ja-JP" sz="1900" kern="1200" dirty="0"/>
            <a:t>→サービスを受ける人は家を買い取る仕組み。</a:t>
          </a:r>
          <a:endParaRPr lang="en-US" sz="1900" kern="1200" dirty="0"/>
        </a:p>
      </dsp:txBody>
      <dsp:txXfrm>
        <a:off x="0" y="4140711"/>
        <a:ext cx="10515600" cy="13875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FA6F2-F7EA-8E87-4CB0-1B816462314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0EE2910-D291-1653-F386-1AFD0DC83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4BC164-7D65-D8C3-A72B-B7F6752E0C7E}"/>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759D1176-8C00-D95D-B5CF-CAE1028A95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8C9708-640F-5970-5110-F2414DCD762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16084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F7019-AE9E-DDBB-BAD0-8F571FFC89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EF61E6-198F-031C-8B1E-58AB5BE291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158B6D-FEDA-7FFD-C7BA-3A9B809AC5F8}"/>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228375C5-76AB-4631-F8DE-E319062AD5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E2D0B1-F9B0-4475-2724-8DF2E5AA8CD0}"/>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61794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C25125-7C0A-23B6-C9A9-455014C3B9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3DEE9-B144-BFDA-30ED-6E8E1443A3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6CA0E3-0AAF-14C8-9805-E27642E2B6B6}"/>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46D048C7-7A35-3899-FE33-DDAD98C807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48020E-A589-CCE7-B377-12D10D951C6C}"/>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4792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43AB4-CB55-738D-A10E-E168EB53F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89FD6F-B657-093C-5475-B7C7C7DCB56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BFC57E-DAB3-7E77-09F0-A3F1A92CB7B3}"/>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B6301E1C-8D99-73BD-C518-9F17395B0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C9F1F0-78BD-0109-18E2-74CE236996BA}"/>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50548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D035F-748C-59B8-4EDF-BCBD343BA4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4950BF-F640-5C7F-0A9B-B2C1DEB3F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AB5408-395F-1154-4459-533FDE53CE25}"/>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F48D0C37-29A1-0A3A-5FE0-12E18E58D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E4B46-E25B-EE9D-070E-B5C464D2BB4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0794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01FBB-2BBE-E6FB-0D34-BA3C237625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EF12DD-0C93-B026-48C6-5EA3B6F4B8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1AC9A8-B6AB-67EA-AAF1-3C32B7EAA7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CAC907-F305-28A0-DC40-11203B910E89}"/>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06BEFDFB-FB22-B0A0-4B87-9CD1B97F3E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B3BA57-F237-8908-C04C-EB698E08F79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4887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38534-17ED-9E88-7C49-5378558D8EC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E2CDF1-F226-CD3E-8E71-75C8B7A84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D88B75-0513-FF51-8819-B6AB7CE66E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F16A65-3B6E-7851-6AC2-CE8918544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6542058-8FD2-6BF8-F379-40009FE26B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808C29-2AC4-A363-F8EF-C1CE602A69DD}"/>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8" name="フッター プレースホルダー 7">
            <a:extLst>
              <a:ext uri="{FF2B5EF4-FFF2-40B4-BE49-F238E27FC236}">
                <a16:creationId xmlns:a16="http://schemas.microsoft.com/office/drawing/2014/main" id="{927F1587-775D-CC36-DFAE-DF3A15B8F5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B89D43-21B3-97C4-028B-B4AE27E8AED4}"/>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4171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8BB25-30E9-DEB4-280A-683600FB98C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E67A1BC-7DF3-6815-8723-43F9A607D9CA}"/>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4" name="フッター プレースホルダー 3">
            <a:extLst>
              <a:ext uri="{FF2B5EF4-FFF2-40B4-BE49-F238E27FC236}">
                <a16:creationId xmlns:a16="http://schemas.microsoft.com/office/drawing/2014/main" id="{16880136-A93B-71A9-3FD5-D685D77CDE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8E98EA-F870-2508-86F3-CBFF4CE3A7B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2201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5F207D-FE60-DCB1-6C2F-FFE970834B74}"/>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3" name="フッター プレースホルダー 2">
            <a:extLst>
              <a:ext uri="{FF2B5EF4-FFF2-40B4-BE49-F238E27FC236}">
                <a16:creationId xmlns:a16="http://schemas.microsoft.com/office/drawing/2014/main" id="{19495680-D2E5-8271-919F-E54AE104A3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883DF6-DC89-6634-2CCE-1E8B80AF519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9956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1F535-280C-AFB0-6AD4-5EFA608A4E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1720A1-4E57-5D27-7541-64E6EB6F2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660FE5-C844-19B9-76E6-9219BF0B6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FB418B-631B-8095-65BC-C241904BA95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A839638E-CD7A-B160-0906-0826DA5E7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9CF6D-2093-2E53-A4D0-7DCC8B2C7AE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02985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6C4BA-29AB-FFD5-D634-828C435F37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450502-83ED-8AD3-A5B8-9ABB0B919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AF8185-9BC0-5576-3E5E-E3749D667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F8C3EE-E593-7E6C-C302-6F5C6591D27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B4657F8A-30A9-5576-8747-A16F704774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D3159-2CBD-4068-961B-3C6735D807A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8941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ED3283-B7EE-E26E-84FA-A82F7CC5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0F633-01E2-6CD5-AFCA-C87664AE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A1DA1B-BA0C-282B-A421-CDB232FA8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152ACE5A-61E4-AA28-35CD-196D3B88C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89E50F-EB1C-3B19-566C-3C1FE540F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4655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anagawau-my.sharepoint.com/:x:/g/personal/r202201912fm_jindai_jp/Eam7XtCy3xBAo4gws6NhC3wB_ibMOvZfOu-h4cpSsHh8_Q?e=r8l0y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木の人物像">
            <a:extLst>
              <a:ext uri="{FF2B5EF4-FFF2-40B4-BE49-F238E27FC236}">
                <a16:creationId xmlns:a16="http://schemas.microsoft.com/office/drawing/2014/main" id="{40A7EB14-770B-7B5F-E00E-E16497F8040C}"/>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59DDCC21-504D-93A8-8F7A-6B5CA8E4ACE2}"/>
              </a:ext>
            </a:extLst>
          </p:cNvPr>
          <p:cNvSpPr>
            <a:spLocks noGrp="1"/>
          </p:cNvSpPr>
          <p:nvPr>
            <p:ph type="ctrTitle"/>
          </p:nvPr>
        </p:nvSpPr>
        <p:spPr>
          <a:xfrm>
            <a:off x="1524000" y="-341314"/>
            <a:ext cx="9144000" cy="2900518"/>
          </a:xfrm>
        </p:spPr>
        <p:txBody>
          <a:bodyPr>
            <a:normAutofit/>
          </a:bodyPr>
          <a:lstStyle/>
          <a:p>
            <a:r>
              <a:rPr kumimoji="1" lang="ja-JP" altLang="en-US" dirty="0">
                <a:solidFill>
                  <a:srgbClr val="FFFFFF"/>
                </a:solidFill>
              </a:rPr>
              <a:t>空き家問題</a:t>
            </a:r>
          </a:p>
        </p:txBody>
      </p:sp>
      <p:sp>
        <p:nvSpPr>
          <p:cNvPr id="3" name="字幕 2">
            <a:extLst>
              <a:ext uri="{FF2B5EF4-FFF2-40B4-BE49-F238E27FC236}">
                <a16:creationId xmlns:a16="http://schemas.microsoft.com/office/drawing/2014/main" id="{98EBF55E-0198-CC4B-D183-57DE2D8CFCF4}"/>
              </a:ext>
            </a:extLst>
          </p:cNvPr>
          <p:cNvSpPr>
            <a:spLocks noGrp="1"/>
          </p:cNvSpPr>
          <p:nvPr>
            <p:ph type="subTitle" idx="1"/>
          </p:nvPr>
        </p:nvSpPr>
        <p:spPr>
          <a:xfrm>
            <a:off x="1524000" y="4159404"/>
            <a:ext cx="9144000" cy="1098395"/>
          </a:xfrm>
        </p:spPr>
        <p:txBody>
          <a:bodyPr>
            <a:normAutofit fontScale="25000" lnSpcReduction="20000"/>
          </a:bodyPr>
          <a:lstStyle/>
          <a:p>
            <a:r>
              <a:rPr lang="en-US" altLang="ja-JP" sz="13500" dirty="0">
                <a:solidFill>
                  <a:srgbClr val="FFFFFF"/>
                </a:solidFill>
                <a:ea typeface="游ゴシック"/>
              </a:rPr>
              <a:t> 202201790  </a:t>
            </a:r>
            <a:r>
              <a:rPr lang="ja-JP" altLang="en-US" sz="13500" dirty="0">
                <a:solidFill>
                  <a:srgbClr val="FFFFFF"/>
                </a:solidFill>
                <a:ea typeface="游ゴシック"/>
              </a:rPr>
              <a:t>小清水駿</a:t>
            </a:r>
            <a:endParaRPr lang="en-US" altLang="ja-JP" sz="13500" dirty="0">
              <a:solidFill>
                <a:srgbClr val="FFFFFF"/>
              </a:solidFill>
              <a:ea typeface="游ゴシック"/>
            </a:endParaRPr>
          </a:p>
          <a:p>
            <a:r>
              <a:rPr lang="en-US" altLang="ja-JP" sz="13500" dirty="0">
                <a:solidFill>
                  <a:srgbClr val="FFFFFF"/>
                </a:solidFill>
                <a:ea typeface="游ゴシック"/>
              </a:rPr>
              <a:t>202201863 </a:t>
            </a:r>
            <a:r>
              <a:rPr lang="ja-JP" altLang="en-US" sz="13500" dirty="0">
                <a:solidFill>
                  <a:srgbClr val="FFFFFF"/>
                </a:solidFill>
                <a:ea typeface="游ゴシック"/>
              </a:rPr>
              <a:t>久米涼平</a:t>
            </a:r>
          </a:p>
          <a:p>
            <a:r>
              <a:rPr lang="ja-JP" altLang="en-US" sz="13500" dirty="0">
                <a:solidFill>
                  <a:srgbClr val="FFFFFF"/>
                </a:solidFill>
                <a:ea typeface="游ゴシック"/>
              </a:rPr>
              <a:t>　　  202201912   和田　晋太郎</a:t>
            </a:r>
            <a:endParaRPr lang="en-US" altLang="ja-JP" sz="13500" dirty="0">
              <a:solidFill>
                <a:srgbClr val="FFFFFF"/>
              </a:solidFill>
              <a:ea typeface="游ゴシック"/>
            </a:endParaRPr>
          </a:p>
          <a:p>
            <a:r>
              <a:rPr lang="ja-JP" altLang="en-US" sz="13500" dirty="0">
                <a:solidFill>
                  <a:srgbClr val="FFFFFF"/>
                </a:solidFill>
                <a:ea typeface="游ゴシック"/>
              </a:rPr>
              <a:t>　   </a:t>
            </a:r>
            <a:r>
              <a:rPr lang="en-US" altLang="ja-JP" sz="13500" dirty="0">
                <a:solidFill>
                  <a:srgbClr val="FFFFFF"/>
                </a:solidFill>
                <a:ea typeface="游ゴシック"/>
              </a:rPr>
              <a:t>202201831</a:t>
            </a:r>
            <a:r>
              <a:rPr lang="ja-JP" altLang="en-US" sz="13500" dirty="0">
                <a:solidFill>
                  <a:srgbClr val="FFFFFF"/>
                </a:solidFill>
                <a:ea typeface="游ゴシック"/>
              </a:rPr>
              <a:t>   森廣 隆太郎</a:t>
            </a:r>
            <a:endParaRPr lang="en-US" altLang="ja-JP" sz="13500" dirty="0">
              <a:solidFill>
                <a:srgbClr val="FFFFFF"/>
              </a:solidFill>
              <a:ea typeface="游ゴシック"/>
            </a:endParaRPr>
          </a:p>
          <a:p>
            <a:r>
              <a:rPr lang="en-US" altLang="ja-JP" sz="13500" dirty="0">
                <a:solidFill>
                  <a:srgbClr val="FFFFFF"/>
                </a:solidFill>
                <a:ea typeface="游ゴシック"/>
              </a:rPr>
              <a:t>   202202130   </a:t>
            </a:r>
            <a:r>
              <a:rPr lang="ja-JP" altLang="en-US" sz="13500" dirty="0">
                <a:solidFill>
                  <a:srgbClr val="FFFFFF"/>
                </a:solidFill>
                <a:ea typeface="游ゴシック"/>
              </a:rPr>
              <a:t>宮本 壮祐</a:t>
            </a:r>
          </a:p>
          <a:p>
            <a:endParaRPr kumimoji="1" lang="ja-JP" altLang="en-US" sz="600" dirty="0">
              <a:solidFill>
                <a:srgbClr val="FFFFFF"/>
              </a:solidFill>
            </a:endParaRPr>
          </a:p>
        </p:txBody>
      </p:sp>
    </p:spTree>
    <p:extLst>
      <p:ext uri="{BB962C8B-B14F-4D97-AF65-F5344CB8AC3E}">
        <p14:creationId xmlns:p14="http://schemas.microsoft.com/office/powerpoint/2010/main" val="1383879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FA3247B-22C3-2EA7-8AE1-9FB47F867C19}"/>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cxnSp>
        <p:nvCxnSpPr>
          <p:cNvPr id="3" name="直線コネクタ 2">
            <a:extLst>
              <a:ext uri="{FF2B5EF4-FFF2-40B4-BE49-F238E27FC236}">
                <a16:creationId xmlns:a16="http://schemas.microsoft.com/office/drawing/2014/main" id="{58A14302-105D-0C70-D2A7-F65C335AC5BC}"/>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pic>
        <p:nvPicPr>
          <p:cNvPr id="4" name="Picture 20" descr="空き家ゲートウェイ">
            <a:extLst>
              <a:ext uri="{FF2B5EF4-FFF2-40B4-BE49-F238E27FC236}">
                <a16:creationId xmlns:a16="http://schemas.microsoft.com/office/drawing/2014/main" id="{FB59A125-8C22-777F-D41D-154D5E6DE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549"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空き家バンク制度 設定自治体一覧【アットホーム 空き家バンク】">
            <a:extLst>
              <a:ext uri="{FF2B5EF4-FFF2-40B4-BE49-F238E27FC236}">
                <a16:creationId xmlns:a16="http://schemas.microsoft.com/office/drawing/2014/main" id="{5203AF64-A932-F18F-6493-6B61B1633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107" y="838201"/>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6" name="楕円 5">
            <a:extLst>
              <a:ext uri="{FF2B5EF4-FFF2-40B4-BE49-F238E27FC236}">
                <a16:creationId xmlns:a16="http://schemas.microsoft.com/office/drawing/2014/main" id="{E0599846-1E4E-5C6B-6AD9-A10D342922B4}"/>
              </a:ext>
            </a:extLst>
          </p:cNvPr>
          <p:cNvSpPr/>
          <p:nvPr/>
        </p:nvSpPr>
        <p:spPr>
          <a:xfrm>
            <a:off x="5117459" y="3378196"/>
            <a:ext cx="1957079" cy="7039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600" b="1" dirty="0"/>
              <a:t>自社</a:t>
            </a:r>
          </a:p>
          <a:p>
            <a:pPr algn="ctr"/>
            <a:endParaRPr kumimoji="1" lang="ja-JP" altLang="en-US" dirty="0"/>
          </a:p>
        </p:txBody>
      </p:sp>
      <p:pic>
        <p:nvPicPr>
          <p:cNvPr id="8" name="Picture 18" descr="公開物件のサイト紹介 | イイモノきっと見つかるよ！(有)八幡ホームズ">
            <a:extLst>
              <a:ext uri="{FF2B5EF4-FFF2-40B4-BE49-F238E27FC236}">
                <a16:creationId xmlns:a16="http://schemas.microsoft.com/office/drawing/2014/main" id="{4F1D82BE-5920-158D-F07E-2A9CC3C33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2" y="4879329"/>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家いちば 空き家売ります掲示板">
            <a:extLst>
              <a:ext uri="{FF2B5EF4-FFF2-40B4-BE49-F238E27FC236}">
                <a16:creationId xmlns:a16="http://schemas.microsoft.com/office/drawing/2014/main" id="{82E8CCE0-F1E1-51FE-28CA-F2D831FCD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2634" y="1331762"/>
            <a:ext cx="2783168" cy="1191196"/>
          </a:xfrm>
          <a:prstGeom prst="rect">
            <a:avLst/>
          </a:prstGeom>
          <a:noFill/>
          <a:extLst>
            <a:ext uri="{909E8E84-426E-40DD-AFC4-6F175D3DCCD1}">
              <a14:hiddenFill xmlns:a14="http://schemas.microsoft.com/office/drawing/2010/main">
                <a:solidFill>
                  <a:srgbClr val="FFFFFF"/>
                </a:solidFill>
              </a14:hiddenFill>
            </a:ext>
          </a:extLst>
        </p:spPr>
      </p:pic>
      <p:sp>
        <p:nvSpPr>
          <p:cNvPr id="10" name="コンテンツ プレースホルダー 2">
            <a:extLst>
              <a:ext uri="{FF2B5EF4-FFF2-40B4-BE49-F238E27FC236}">
                <a16:creationId xmlns:a16="http://schemas.microsoft.com/office/drawing/2014/main" id="{30014381-8286-CFDF-B073-457059A23605}"/>
              </a:ext>
            </a:extLst>
          </p:cNvPr>
          <p:cNvSpPr txBox="1">
            <a:spLocks/>
          </p:cNvSpPr>
          <p:nvPr/>
        </p:nvSpPr>
        <p:spPr>
          <a:xfrm>
            <a:off x="11277600" y="3548744"/>
            <a:ext cx="819138" cy="53112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400"/>
              <a:t>費用・</a:t>
            </a:r>
            <a:endParaRPr lang="en-US" altLang="ja-JP" sz="1400"/>
          </a:p>
          <a:p>
            <a:pPr marL="0" indent="0">
              <a:buFont typeface="Arial" panose="020B0604020202020204" pitchFamily="34" charset="0"/>
              <a:buNone/>
            </a:pPr>
            <a:r>
              <a:rPr lang="ja-JP" altLang="en-US" sz="1400"/>
              <a:t>ランク</a:t>
            </a:r>
          </a:p>
        </p:txBody>
      </p:sp>
      <p:sp>
        <p:nvSpPr>
          <p:cNvPr id="12" name="コンテンツ プレースホルダー 3">
            <a:extLst>
              <a:ext uri="{FF2B5EF4-FFF2-40B4-BE49-F238E27FC236}">
                <a16:creationId xmlns:a16="http://schemas.microsoft.com/office/drawing/2014/main" id="{5A998945-D476-D904-95CD-E4D2CED8E808}"/>
              </a:ext>
            </a:extLst>
          </p:cNvPr>
          <p:cNvSpPr txBox="1">
            <a:spLocks/>
          </p:cNvSpPr>
          <p:nvPr/>
        </p:nvSpPr>
        <p:spPr>
          <a:xfrm>
            <a:off x="5360620" y="293914"/>
            <a:ext cx="2639785" cy="4245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200"/>
              <a:t>バラエティー・件数</a:t>
            </a:r>
            <a:endParaRPr lang="ja-JP" altLang="en-US" sz="1200" dirty="0"/>
          </a:p>
        </p:txBody>
      </p:sp>
    </p:spTree>
    <p:extLst>
      <p:ext uri="{BB962C8B-B14F-4D97-AF65-F5344CB8AC3E}">
        <p14:creationId xmlns:p14="http://schemas.microsoft.com/office/powerpoint/2010/main" val="888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5D31D-700C-0E58-A8E3-C429EC42D344}"/>
              </a:ext>
            </a:extLst>
          </p:cNvPr>
          <p:cNvSpPr>
            <a:spLocks noGrp="1"/>
          </p:cNvSpPr>
          <p:nvPr>
            <p:ph type="title"/>
          </p:nvPr>
        </p:nvSpPr>
        <p:spPr/>
        <p:txBody>
          <a:bodyPr/>
          <a:lstStyle/>
          <a:p>
            <a:pPr algn="ctr"/>
            <a:r>
              <a:rPr kumimoji="1" lang="ja-JP" altLang="en-US" dirty="0"/>
              <a:t>自社の強み</a:t>
            </a:r>
          </a:p>
        </p:txBody>
      </p:sp>
      <p:sp>
        <p:nvSpPr>
          <p:cNvPr id="4" name="コンテンツ プレースホルダー 2">
            <a:extLst>
              <a:ext uri="{FF2B5EF4-FFF2-40B4-BE49-F238E27FC236}">
                <a16:creationId xmlns:a16="http://schemas.microsoft.com/office/drawing/2014/main" id="{8188A8AF-BF77-9903-F93A-4430FBB4A983}"/>
              </a:ext>
            </a:extLst>
          </p:cNvPr>
          <p:cNvSpPr>
            <a:spLocks noGrp="1"/>
          </p:cNvSpPr>
          <p:nvPr>
            <p:ph idx="1"/>
          </p:nvPr>
        </p:nvSpPr>
        <p:spPr>
          <a:xfrm>
            <a:off x="464024" y="1364776"/>
            <a:ext cx="10889776" cy="5128099"/>
          </a:xfrm>
        </p:spPr>
        <p:txBody>
          <a:bodyPr vert="horz" lIns="91440" tIns="45720" rIns="91440" bIns="45720" rtlCol="0" anchor="t">
            <a:normAutofit fontScale="70000" lnSpcReduction="20000"/>
          </a:bodyPr>
          <a:lstStyle/>
          <a:p>
            <a:pPr marL="0" indent="0">
              <a:buNone/>
            </a:pPr>
            <a:r>
              <a:rPr lang="ja-JP" altLang="en-US" sz="4300" dirty="0">
                <a:ea typeface="游ゴシック"/>
              </a:rPr>
              <a:t>・職人やサポートの人のリクルート</a:t>
            </a:r>
            <a:endParaRPr lang="en-US" altLang="ja-JP" sz="4300" dirty="0">
              <a:ea typeface="游ゴシック"/>
            </a:endParaRPr>
          </a:p>
          <a:p>
            <a:pPr marL="0" indent="0">
              <a:buNone/>
            </a:pPr>
            <a:r>
              <a:rPr lang="ja-JP" altLang="en-US" dirty="0">
                <a:ea typeface="游ゴシック"/>
              </a:rPr>
              <a:t>→建設会社（退職者も視野に入れる）に相談やサポートに建築学部がある大学と提携し、建築学部生をアルバイトで採用</a:t>
            </a:r>
            <a:endParaRPr lang="en-US" altLang="ja-JP" dirty="0">
              <a:ea typeface="游ゴシック"/>
            </a:endParaRPr>
          </a:p>
          <a:p>
            <a:pPr marL="0" indent="0">
              <a:buNone/>
            </a:pPr>
            <a:r>
              <a:rPr lang="ja-JP" altLang="en-US" dirty="0">
                <a:ea typeface="游ゴシック"/>
              </a:rPr>
              <a:t>（職人１名、建築学部のアルバイト数名）</a:t>
            </a:r>
            <a:endParaRPr lang="en-US" altLang="ja-JP" dirty="0"/>
          </a:p>
          <a:p>
            <a:endParaRPr lang="en-US" altLang="ja-JP" dirty="0">
              <a:ea typeface="游ゴシック"/>
            </a:endParaRPr>
          </a:p>
          <a:p>
            <a:pPr marL="0" indent="0">
              <a:buNone/>
            </a:pPr>
            <a:r>
              <a:rPr lang="ja-JP" altLang="en-US" sz="4300" dirty="0">
                <a:ea typeface="游ゴシック"/>
              </a:rPr>
              <a:t>・アフターサービスで差別化</a:t>
            </a:r>
            <a:endParaRPr lang="en-US" altLang="ja-JP" sz="4300" dirty="0">
              <a:ea typeface="游ゴシック"/>
            </a:endParaRPr>
          </a:p>
          <a:p>
            <a:pPr marL="0" indent="0">
              <a:buNone/>
            </a:pPr>
            <a:r>
              <a:rPr kumimoji="1" lang="ja-JP" altLang="en-US" dirty="0">
                <a:ea typeface="游ゴシック"/>
              </a:rPr>
              <a:t>→</a:t>
            </a:r>
            <a:r>
              <a:rPr kumimoji="1" lang="ja-JP" altLang="en-US" dirty="0">
                <a:highlight>
                  <a:srgbClr val="FFFF00"/>
                </a:highlight>
                <a:ea typeface="游ゴシック"/>
              </a:rPr>
              <a:t>残っていた物の撤去費の負担</a:t>
            </a:r>
            <a:r>
              <a:rPr lang="ja-JP" altLang="en-US" dirty="0">
                <a:highlight>
                  <a:srgbClr val="FFFF00"/>
                </a:highlight>
                <a:ea typeface="游ゴシック"/>
              </a:rPr>
              <a:t>や空き家</a:t>
            </a:r>
            <a:r>
              <a:rPr kumimoji="1" lang="ja-JP" altLang="en-US" dirty="0">
                <a:highlight>
                  <a:srgbClr val="FFFF00"/>
                </a:highlight>
                <a:ea typeface="游ゴシック"/>
              </a:rPr>
              <a:t>保険をつくる、売れ残った家のリフォーム材料</a:t>
            </a:r>
            <a:r>
              <a:rPr kumimoji="1" lang="en-US" altLang="ja-JP" dirty="0">
                <a:highlight>
                  <a:srgbClr val="FFFF00"/>
                </a:highlight>
                <a:ea typeface="游ゴシック"/>
              </a:rPr>
              <a:t>2</a:t>
            </a:r>
            <a:r>
              <a:rPr kumimoji="1" lang="ja-JP" altLang="en-US" dirty="0">
                <a:highlight>
                  <a:srgbClr val="FFFF00"/>
                </a:highlight>
                <a:ea typeface="游ゴシック"/>
              </a:rPr>
              <a:t>割負担</a:t>
            </a:r>
            <a:endParaRPr kumimoji="1" lang="en-US" altLang="ja-JP" dirty="0">
              <a:highlight>
                <a:srgbClr val="FFFF00"/>
              </a:highlight>
              <a:ea typeface="游ゴシック"/>
            </a:endParaRPr>
          </a:p>
          <a:p>
            <a:pPr marL="0" indent="0">
              <a:buNone/>
            </a:pPr>
            <a:r>
              <a:rPr kumimoji="1" lang="ja-JP" altLang="en-US" dirty="0">
                <a:highlight>
                  <a:srgbClr val="FFFF00"/>
                </a:highlight>
              </a:rPr>
              <a:t>ヤマダ電機などの家電量販店と提携し、５万円以下の家具をプレゼントする！！</a:t>
            </a:r>
            <a:endParaRPr kumimoji="1" lang="en-US" altLang="ja-JP" dirty="0"/>
          </a:p>
          <a:p>
            <a:pPr marL="0" indent="0">
              <a:buNone/>
            </a:pPr>
            <a:endParaRPr lang="ja-JP" altLang="en-US" dirty="0">
              <a:ea typeface="游ゴシック"/>
            </a:endParaRPr>
          </a:p>
          <a:p>
            <a:pPr marL="0" indent="0">
              <a:buNone/>
            </a:pPr>
            <a:r>
              <a:rPr lang="ja-JP" altLang="en-US" sz="4700" dirty="0"/>
              <a:t>・ご老人などでも空き家相談しやすい！</a:t>
            </a:r>
            <a:endParaRPr kumimoji="1" lang="en-US" altLang="ja-JP" sz="4700" dirty="0"/>
          </a:p>
          <a:p>
            <a:pPr marL="0" indent="0">
              <a:buNone/>
            </a:pPr>
            <a:r>
              <a:rPr lang="ja-JP" altLang="en-US" dirty="0"/>
              <a:t>→空き家の実地調査（住んでいる人の年代把握も含め）と、電話対応の充実（老人対応のため）</a:t>
            </a:r>
            <a:endParaRPr lang="en-US" altLang="ja-JP" dirty="0"/>
          </a:p>
          <a:p>
            <a:pPr marL="0" indent="0">
              <a:buNone/>
            </a:pPr>
            <a:r>
              <a:rPr lang="ja-JP" altLang="en-US" dirty="0"/>
              <a:t>ウェブサイトの見易さ改善、インターネットやケータイが使えない方には現地にて出品から購入までのフローの作成し、見せながら説明</a:t>
            </a:r>
            <a:endParaRPr kumimoji="1" lang="en-US" altLang="ja-JP" dirty="0"/>
          </a:p>
        </p:txBody>
      </p:sp>
    </p:spTree>
    <p:extLst>
      <p:ext uri="{BB962C8B-B14F-4D97-AF65-F5344CB8AC3E}">
        <p14:creationId xmlns:p14="http://schemas.microsoft.com/office/powerpoint/2010/main" val="217134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26B75-DDA2-0423-A247-252C1688D871}"/>
              </a:ext>
            </a:extLst>
          </p:cNvPr>
          <p:cNvSpPr>
            <a:spLocks noGrp="1"/>
          </p:cNvSpPr>
          <p:nvPr>
            <p:ph type="ctrTitle"/>
          </p:nvPr>
        </p:nvSpPr>
        <p:spPr>
          <a:xfrm>
            <a:off x="1524000" y="1122363"/>
            <a:ext cx="8816898" cy="743608"/>
          </a:xfrm>
        </p:spPr>
        <p:txBody>
          <a:bodyPr>
            <a:normAutofit fontScale="90000"/>
          </a:bodyPr>
          <a:lstStyle/>
          <a:p>
            <a:r>
              <a:rPr lang="ja-JP" altLang="en-US"/>
              <a:t>創業計画書</a:t>
            </a:r>
            <a:r>
              <a:rPr lang="ja-JP" altLang="en-US" dirty="0"/>
              <a:t>リンク</a:t>
            </a:r>
            <a:endParaRPr kumimoji="1" lang="ja-JP" altLang="en-US" dirty="0"/>
          </a:p>
        </p:txBody>
      </p:sp>
      <p:sp>
        <p:nvSpPr>
          <p:cNvPr id="3" name="字幕 2">
            <a:extLst>
              <a:ext uri="{FF2B5EF4-FFF2-40B4-BE49-F238E27FC236}">
                <a16:creationId xmlns:a16="http://schemas.microsoft.com/office/drawing/2014/main" id="{F94D2427-1DC6-A3F3-DD60-60123EA1DA95}"/>
              </a:ext>
            </a:extLst>
          </p:cNvPr>
          <p:cNvSpPr>
            <a:spLocks noGrp="1"/>
          </p:cNvSpPr>
          <p:nvPr>
            <p:ph type="subTitle" idx="1"/>
          </p:nvPr>
        </p:nvSpPr>
        <p:spPr>
          <a:xfrm>
            <a:off x="1524000" y="1865971"/>
            <a:ext cx="9144000" cy="3391829"/>
          </a:xfrm>
        </p:spPr>
        <p:txBody>
          <a:bodyPr/>
          <a:lstStyle/>
          <a:p>
            <a:r>
              <a:rPr lang="ja-JP" altLang="en-US" dirty="0">
                <a:hlinkClick r:id="rId2"/>
              </a:rPr>
              <a:t>事業計画書</a:t>
            </a:r>
            <a:r>
              <a:rPr lang="en-US" altLang="ja-JP" dirty="0">
                <a:hlinkClick r:id="rId2"/>
              </a:rPr>
              <a:t>.xlsx (sharepoint.com)</a:t>
            </a:r>
            <a:endParaRPr kumimoji="1" lang="ja-JP" altLang="en-US" dirty="0"/>
          </a:p>
        </p:txBody>
      </p:sp>
    </p:spTree>
    <p:extLst>
      <p:ext uri="{BB962C8B-B14F-4D97-AF65-F5344CB8AC3E}">
        <p14:creationId xmlns:p14="http://schemas.microsoft.com/office/powerpoint/2010/main" val="179377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1A9DBBD-7C05-0DEA-AB6D-BA59E457679A}"/>
              </a:ext>
            </a:extLst>
          </p:cNvPr>
          <p:cNvSpPr txBox="1"/>
          <p:nvPr/>
        </p:nvSpPr>
        <p:spPr>
          <a:xfrm>
            <a:off x="5266266" y="565972"/>
            <a:ext cx="6096000" cy="523220"/>
          </a:xfrm>
          <a:prstGeom prst="rect">
            <a:avLst/>
          </a:prstGeom>
          <a:noFill/>
        </p:spPr>
        <p:txBody>
          <a:bodyPr wrap="square">
            <a:spAutoFit/>
          </a:bodyPr>
          <a:lstStyle/>
          <a:p>
            <a:r>
              <a:rPr kumimoji="1" lang="ja-JP" altLang="en-US" sz="2800" dirty="0">
                <a:highlight>
                  <a:srgbClr val="00FFFF"/>
                </a:highlight>
              </a:rPr>
              <a:t>フェーズ１</a:t>
            </a:r>
            <a:endParaRPr lang="ja-JP" altLang="en-US" sz="2800" dirty="0"/>
          </a:p>
        </p:txBody>
      </p:sp>
      <p:sp>
        <p:nvSpPr>
          <p:cNvPr id="4" name="テキスト ボックス 3">
            <a:extLst>
              <a:ext uri="{FF2B5EF4-FFF2-40B4-BE49-F238E27FC236}">
                <a16:creationId xmlns:a16="http://schemas.microsoft.com/office/drawing/2014/main" id="{66C8CDE9-90A8-E428-D489-F937FFA2A4AD}"/>
              </a:ext>
            </a:extLst>
          </p:cNvPr>
          <p:cNvSpPr txBox="1"/>
          <p:nvPr/>
        </p:nvSpPr>
        <p:spPr>
          <a:xfrm>
            <a:off x="3130820" y="1244149"/>
            <a:ext cx="10116589" cy="369332"/>
          </a:xfrm>
          <a:prstGeom prst="rect">
            <a:avLst/>
          </a:prstGeom>
          <a:noFill/>
        </p:spPr>
        <p:txBody>
          <a:bodyPr wrap="square" rtlCol="0">
            <a:spAutoFit/>
          </a:bodyPr>
          <a:lstStyle/>
          <a:p>
            <a:r>
              <a:rPr kumimoji="1" lang="ja-JP" altLang="en-US" dirty="0"/>
              <a:t>埼玉、群馬、千葉の空き家を中心にサービスを展開していく。</a:t>
            </a:r>
          </a:p>
        </p:txBody>
      </p:sp>
      <p:sp>
        <p:nvSpPr>
          <p:cNvPr id="5" name="矢印: 下 4">
            <a:extLst>
              <a:ext uri="{FF2B5EF4-FFF2-40B4-BE49-F238E27FC236}">
                <a16:creationId xmlns:a16="http://schemas.microsoft.com/office/drawing/2014/main" id="{4DB199B4-D638-9840-80C0-79776A179C18}"/>
              </a:ext>
            </a:extLst>
          </p:cNvPr>
          <p:cNvSpPr/>
          <p:nvPr/>
        </p:nvSpPr>
        <p:spPr>
          <a:xfrm>
            <a:off x="5452533" y="1613481"/>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C2FF473A-E977-B32E-EA61-961E5967DF20}"/>
              </a:ext>
            </a:extLst>
          </p:cNvPr>
          <p:cNvSpPr txBox="1"/>
          <p:nvPr/>
        </p:nvSpPr>
        <p:spPr>
          <a:xfrm>
            <a:off x="5141115" y="2905780"/>
            <a:ext cx="5378335" cy="523220"/>
          </a:xfrm>
          <a:prstGeom prst="rect">
            <a:avLst/>
          </a:prstGeom>
          <a:noFill/>
        </p:spPr>
        <p:txBody>
          <a:bodyPr wrap="square" rtlCol="0">
            <a:spAutoFit/>
          </a:bodyPr>
          <a:lstStyle/>
          <a:p>
            <a:r>
              <a:rPr kumimoji="1" lang="ja-JP" altLang="en-US" sz="2800" dirty="0">
                <a:highlight>
                  <a:srgbClr val="00FF00"/>
                </a:highlight>
                <a:latin typeface="+mj-ea"/>
                <a:ea typeface="+mj-ea"/>
              </a:rPr>
              <a:t>フェーズ２</a:t>
            </a:r>
          </a:p>
        </p:txBody>
      </p:sp>
      <p:sp>
        <p:nvSpPr>
          <p:cNvPr id="8" name="テキスト ボックス 7">
            <a:extLst>
              <a:ext uri="{FF2B5EF4-FFF2-40B4-BE49-F238E27FC236}">
                <a16:creationId xmlns:a16="http://schemas.microsoft.com/office/drawing/2014/main" id="{65B7C100-F6B3-165D-71DF-81E2A2BF3DA0}"/>
              </a:ext>
            </a:extLst>
          </p:cNvPr>
          <p:cNvSpPr txBox="1"/>
          <p:nvPr/>
        </p:nvSpPr>
        <p:spPr>
          <a:xfrm>
            <a:off x="2854036" y="3599585"/>
            <a:ext cx="6483927" cy="923330"/>
          </a:xfrm>
          <a:prstGeom prst="rect">
            <a:avLst/>
          </a:prstGeom>
          <a:noFill/>
        </p:spPr>
        <p:txBody>
          <a:bodyPr wrap="square" rtlCol="0">
            <a:spAutoFit/>
          </a:bodyPr>
          <a:lstStyle/>
          <a:p>
            <a:r>
              <a:rPr kumimoji="1" lang="ja-JP" altLang="en-US" dirty="0"/>
              <a:t>・都心や神奈川を中心にサービスを展開していく。（空き家を自社でリフォームして、賃貸として貸し出す。）</a:t>
            </a:r>
            <a:endParaRPr kumimoji="1" lang="en-US" altLang="ja-JP" dirty="0"/>
          </a:p>
          <a:p>
            <a:r>
              <a:rPr kumimoji="1" lang="ja-JP" altLang="en-US" dirty="0"/>
              <a:t>・リフォーム業者を抱え込む。</a:t>
            </a:r>
          </a:p>
        </p:txBody>
      </p:sp>
      <p:sp>
        <p:nvSpPr>
          <p:cNvPr id="9" name="矢印: 下 8">
            <a:extLst>
              <a:ext uri="{FF2B5EF4-FFF2-40B4-BE49-F238E27FC236}">
                <a16:creationId xmlns:a16="http://schemas.microsoft.com/office/drawing/2014/main" id="{9C883A59-7D79-A916-E03F-693DBFCC434B}"/>
              </a:ext>
            </a:extLst>
          </p:cNvPr>
          <p:cNvSpPr/>
          <p:nvPr/>
        </p:nvSpPr>
        <p:spPr>
          <a:xfrm>
            <a:off x="5348624" y="4495789"/>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95E155CE-5110-44C3-F681-165153E6B5E9}"/>
              </a:ext>
            </a:extLst>
          </p:cNvPr>
          <p:cNvSpPr txBox="1"/>
          <p:nvPr/>
        </p:nvSpPr>
        <p:spPr>
          <a:xfrm>
            <a:off x="5073381" y="5609037"/>
            <a:ext cx="2546466" cy="523220"/>
          </a:xfrm>
          <a:prstGeom prst="rect">
            <a:avLst/>
          </a:prstGeom>
          <a:noFill/>
        </p:spPr>
        <p:txBody>
          <a:bodyPr wrap="square" rtlCol="0">
            <a:spAutoFit/>
          </a:bodyPr>
          <a:lstStyle/>
          <a:p>
            <a:r>
              <a:rPr kumimoji="1" lang="ja-JP" altLang="en-US" sz="2800" dirty="0">
                <a:highlight>
                  <a:srgbClr val="FFFF00"/>
                </a:highlight>
                <a:latin typeface="+mj-ea"/>
                <a:ea typeface="+mj-ea"/>
              </a:rPr>
              <a:t>フェーズ３</a:t>
            </a:r>
          </a:p>
        </p:txBody>
      </p:sp>
      <p:sp>
        <p:nvSpPr>
          <p:cNvPr id="11" name="テキスト ボックス 10">
            <a:extLst>
              <a:ext uri="{FF2B5EF4-FFF2-40B4-BE49-F238E27FC236}">
                <a16:creationId xmlns:a16="http://schemas.microsoft.com/office/drawing/2014/main" id="{DBE98E58-3BF9-8840-C936-D7F424905AD4}"/>
              </a:ext>
            </a:extLst>
          </p:cNvPr>
          <p:cNvSpPr txBox="1"/>
          <p:nvPr/>
        </p:nvSpPr>
        <p:spPr>
          <a:xfrm>
            <a:off x="4843241" y="6337608"/>
            <a:ext cx="6691745" cy="369332"/>
          </a:xfrm>
          <a:prstGeom prst="rect">
            <a:avLst/>
          </a:prstGeom>
          <a:noFill/>
        </p:spPr>
        <p:txBody>
          <a:bodyPr wrap="square" rtlCol="0">
            <a:spAutoFit/>
          </a:bodyPr>
          <a:lstStyle/>
          <a:p>
            <a:r>
              <a:rPr lang="ja-JP" altLang="en-US" dirty="0"/>
              <a:t>新しいサービスの開発</a:t>
            </a:r>
            <a:endParaRPr kumimoji="1" lang="ja-JP" altLang="en-US" dirty="0"/>
          </a:p>
        </p:txBody>
      </p:sp>
    </p:spTree>
    <p:extLst>
      <p:ext uri="{BB962C8B-B14F-4D97-AF65-F5344CB8AC3E}">
        <p14:creationId xmlns:p14="http://schemas.microsoft.com/office/powerpoint/2010/main" val="248415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飯塚市の中古一戸建てをまとめて検索【ニフティ不動産】 - 家 譲り ます">
            <a:extLst>
              <a:ext uri="{FF2B5EF4-FFF2-40B4-BE49-F238E27FC236}">
                <a16:creationId xmlns:a16="http://schemas.microsoft.com/office/drawing/2014/main" id="{67D6B72A-0ECA-EA49-B589-008CA83C7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5" r="23059"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AEC4B3E-E88F-F5FF-51CC-3532626ECA2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1" lang="ja-JP" altLang="en-US" sz="4800"/>
              <a:t>空き家を購入者自身でリノベーションしていく</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9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B36D4-A7DC-304F-480B-2D9012439A95}"/>
              </a:ext>
            </a:extLst>
          </p:cNvPr>
          <p:cNvSpPr>
            <a:spLocks noGrp="1"/>
          </p:cNvSpPr>
          <p:nvPr>
            <p:ph type="title"/>
          </p:nvPr>
        </p:nvSpPr>
        <p:spPr/>
        <p:txBody>
          <a:bodyPr/>
          <a:lstStyle/>
          <a:p>
            <a:pPr algn="ctr"/>
            <a:r>
              <a:rPr kumimoji="1" lang="ja-JP" altLang="en-US" dirty="0">
                <a:latin typeface="Bradley Hand ITC" panose="03070402050302030203" pitchFamily="66" charset="0"/>
              </a:rPr>
              <a:t>らくくら企業理念</a:t>
            </a:r>
          </a:p>
        </p:txBody>
      </p:sp>
      <p:sp>
        <p:nvSpPr>
          <p:cNvPr id="3" name="コンテンツ プレースホルダー 2">
            <a:extLst>
              <a:ext uri="{FF2B5EF4-FFF2-40B4-BE49-F238E27FC236}">
                <a16:creationId xmlns:a16="http://schemas.microsoft.com/office/drawing/2014/main" id="{165DD144-A0CF-6E42-EDDF-17029286A7D5}"/>
              </a:ext>
            </a:extLst>
          </p:cNvPr>
          <p:cNvSpPr>
            <a:spLocks noGrp="1"/>
          </p:cNvSpPr>
          <p:nvPr>
            <p:ph idx="1"/>
          </p:nvPr>
        </p:nvSpPr>
        <p:spPr>
          <a:xfrm>
            <a:off x="967409" y="2421330"/>
            <a:ext cx="10515600" cy="4351338"/>
          </a:xfrm>
        </p:spPr>
        <p:txBody>
          <a:bodyPr/>
          <a:lstStyle/>
          <a:p>
            <a:pPr marL="0" indent="0" algn="ctr">
              <a:buNone/>
            </a:pPr>
            <a:r>
              <a:rPr lang="ja-JP" altLang="en-US" dirty="0">
                <a:solidFill>
                  <a:schemeClr val="tx2">
                    <a:lumMod val="60000"/>
                    <a:lumOff val="40000"/>
                  </a:schemeClr>
                </a:solidFill>
              </a:rPr>
              <a:t>家を通じて、新たな機会を提供する。</a:t>
            </a:r>
            <a:endParaRPr lang="en-US" altLang="ja-JP" dirty="0">
              <a:solidFill>
                <a:schemeClr val="tx2">
                  <a:lumMod val="60000"/>
                  <a:lumOff val="40000"/>
                </a:schemeClr>
              </a:solidFill>
            </a:endParaRPr>
          </a:p>
          <a:p>
            <a:pPr marL="0" indent="0" algn="ctr">
              <a:buNone/>
            </a:pPr>
            <a:r>
              <a:rPr lang="ja-JP" altLang="en-US" dirty="0">
                <a:solidFill>
                  <a:schemeClr val="tx2">
                    <a:lumMod val="60000"/>
                    <a:lumOff val="40000"/>
                  </a:schemeClr>
                </a:solidFill>
              </a:rPr>
              <a:t>新しい価値を与えた家を通じて地域社会に貢献する</a:t>
            </a:r>
            <a:r>
              <a:rPr lang="ja-JP" altLang="en-US" dirty="0"/>
              <a:t>。</a:t>
            </a:r>
            <a:endParaRPr lang="en-US" altLang="ja-JP" dirty="0"/>
          </a:p>
          <a:p>
            <a:pPr marL="0" indent="0" algn="ctr">
              <a:buNone/>
            </a:pPr>
            <a:endParaRPr kumimoji="1" lang="ja-JP" altLang="en-US" dirty="0"/>
          </a:p>
        </p:txBody>
      </p:sp>
    </p:spTree>
    <p:extLst>
      <p:ext uri="{BB962C8B-B14F-4D97-AF65-F5344CB8AC3E}">
        <p14:creationId xmlns:p14="http://schemas.microsoft.com/office/powerpoint/2010/main" val="96560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484C0EC-BC61-2714-6532-2131C25C3F6D}"/>
              </a:ext>
            </a:extLst>
          </p:cNvPr>
          <p:cNvSpPr>
            <a:spLocks noGrp="1"/>
          </p:cNvSpPr>
          <p:nvPr>
            <p:ph type="title"/>
          </p:nvPr>
        </p:nvSpPr>
        <p:spPr>
          <a:xfrm>
            <a:off x="838200" y="365125"/>
            <a:ext cx="10515600" cy="1325563"/>
          </a:xfrm>
        </p:spPr>
        <p:txBody>
          <a:bodyPr>
            <a:normAutofit/>
          </a:bodyPr>
          <a:lstStyle/>
          <a:p>
            <a:pPr algn="ctr"/>
            <a:r>
              <a:rPr kumimoji="1" lang="ja-JP" altLang="en-US" dirty="0"/>
              <a:t>大まかな内容</a:t>
            </a:r>
          </a:p>
        </p:txBody>
      </p:sp>
      <p:graphicFrame>
        <p:nvGraphicFramePr>
          <p:cNvPr id="12" name="字幕 3">
            <a:extLst>
              <a:ext uri="{FF2B5EF4-FFF2-40B4-BE49-F238E27FC236}">
                <a16:creationId xmlns:a16="http://schemas.microsoft.com/office/drawing/2014/main" id="{E7DAF6B2-14E3-16F8-7853-5C22C518B3B2}"/>
              </a:ext>
            </a:extLst>
          </p:cNvPr>
          <p:cNvGraphicFramePr>
            <a:graphicFrameLocks noGrp="1"/>
          </p:cNvGraphicFramePr>
          <p:nvPr>
            <p:ph idx="1"/>
            <p:extLst>
              <p:ext uri="{D42A27DB-BD31-4B8C-83A1-F6EECF244321}">
                <p14:modId xmlns:p14="http://schemas.microsoft.com/office/powerpoint/2010/main" val="4082494844"/>
              </p:ext>
            </p:extLst>
          </p:nvPr>
        </p:nvGraphicFramePr>
        <p:xfrm>
          <a:off x="915692" y="1266761"/>
          <a:ext cx="10515600" cy="693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97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61;p22">
            <a:extLst>
              <a:ext uri="{FF2B5EF4-FFF2-40B4-BE49-F238E27FC236}">
                <a16:creationId xmlns:a16="http://schemas.microsoft.com/office/drawing/2014/main" id="{09283C96-B7CC-5E41-0CF1-825363FC35E1}"/>
              </a:ext>
            </a:extLst>
          </p:cNvPr>
          <p:cNvGrpSpPr/>
          <p:nvPr/>
        </p:nvGrpSpPr>
        <p:grpSpPr>
          <a:xfrm>
            <a:off x="5679045" y="542270"/>
            <a:ext cx="690361" cy="1278111"/>
            <a:chOff x="-1" y="0"/>
            <a:chExt cx="946737" cy="1704148"/>
          </a:xfrm>
        </p:grpSpPr>
        <p:sp>
          <p:nvSpPr>
            <p:cNvPr id="3" name="Google Shape;162;p22">
              <a:extLst>
                <a:ext uri="{FF2B5EF4-FFF2-40B4-BE49-F238E27FC236}">
                  <a16:creationId xmlns:a16="http://schemas.microsoft.com/office/drawing/2014/main" id="{EF13F5DA-7FBA-5C53-56C0-F2F03965DA7B}"/>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 name="Google Shape;163;p22">
              <a:extLst>
                <a:ext uri="{FF2B5EF4-FFF2-40B4-BE49-F238E27FC236}">
                  <a16:creationId xmlns:a16="http://schemas.microsoft.com/office/drawing/2014/main" id="{62D56C09-5890-92E1-6B9E-57C37BDAFE9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grpSp>
        <p:nvGrpSpPr>
          <p:cNvPr id="5" name="Google Shape;161;p22">
            <a:extLst>
              <a:ext uri="{FF2B5EF4-FFF2-40B4-BE49-F238E27FC236}">
                <a16:creationId xmlns:a16="http://schemas.microsoft.com/office/drawing/2014/main" id="{015A1508-8B99-1835-CC5A-7E012531231D}"/>
              </a:ext>
            </a:extLst>
          </p:cNvPr>
          <p:cNvGrpSpPr/>
          <p:nvPr/>
        </p:nvGrpSpPr>
        <p:grpSpPr>
          <a:xfrm>
            <a:off x="1045287" y="4377817"/>
            <a:ext cx="690361" cy="1278111"/>
            <a:chOff x="-1" y="0"/>
            <a:chExt cx="946737" cy="1704148"/>
          </a:xfrm>
        </p:grpSpPr>
        <p:sp>
          <p:nvSpPr>
            <p:cNvPr id="6" name="Google Shape;162;p22">
              <a:extLst>
                <a:ext uri="{FF2B5EF4-FFF2-40B4-BE49-F238E27FC236}">
                  <a16:creationId xmlns:a16="http://schemas.microsoft.com/office/drawing/2014/main" id="{A0B00509-D261-586F-D486-A968156FA30D}"/>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7" name="Google Shape;163;p22">
              <a:extLst>
                <a:ext uri="{FF2B5EF4-FFF2-40B4-BE49-F238E27FC236}">
                  <a16:creationId xmlns:a16="http://schemas.microsoft.com/office/drawing/2014/main" id="{7806EB56-F704-0A84-CB25-29F6C2D8A15A}"/>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cxnSp>
        <p:nvCxnSpPr>
          <p:cNvPr id="8" name="Google Shape;156;p22">
            <a:extLst>
              <a:ext uri="{FF2B5EF4-FFF2-40B4-BE49-F238E27FC236}">
                <a16:creationId xmlns:a16="http://schemas.microsoft.com/office/drawing/2014/main" id="{A863C934-DC76-0867-9801-08EB9FC08A07}"/>
              </a:ext>
            </a:extLst>
          </p:cNvPr>
          <p:cNvCxnSpPr>
            <a:cxnSpLocks/>
          </p:cNvCxnSpPr>
          <p:nvPr/>
        </p:nvCxnSpPr>
        <p:spPr>
          <a:xfrm>
            <a:off x="5568849" y="2087409"/>
            <a:ext cx="0" cy="2733051"/>
          </a:xfrm>
          <a:prstGeom prst="straightConnector1">
            <a:avLst/>
          </a:prstGeom>
          <a:noFill/>
          <a:ln w="28575" cap="flat" cmpd="sng">
            <a:solidFill>
              <a:srgbClr val="FF0000"/>
            </a:solidFill>
            <a:prstDash val="solid"/>
            <a:miter lim="400000"/>
            <a:headEnd type="stealth" w="med" len="med"/>
            <a:tailEnd type="none" w="sm" len="sm"/>
          </a:ln>
        </p:spPr>
      </p:cxnSp>
      <p:grpSp>
        <p:nvGrpSpPr>
          <p:cNvPr id="11" name="Google Shape;227;p22">
            <a:extLst>
              <a:ext uri="{FF2B5EF4-FFF2-40B4-BE49-F238E27FC236}">
                <a16:creationId xmlns:a16="http://schemas.microsoft.com/office/drawing/2014/main" id="{F15AF28B-A227-32CA-7679-E01C99662B73}"/>
              </a:ext>
            </a:extLst>
          </p:cNvPr>
          <p:cNvGrpSpPr/>
          <p:nvPr/>
        </p:nvGrpSpPr>
        <p:grpSpPr>
          <a:xfrm>
            <a:off x="5502672" y="4997710"/>
            <a:ext cx="690300" cy="1270005"/>
            <a:chOff x="2956672" y="1384595"/>
            <a:chExt cx="690300" cy="1270005"/>
          </a:xfrm>
        </p:grpSpPr>
        <p:sp>
          <p:nvSpPr>
            <p:cNvPr id="12" name="Google Shape;228;p22">
              <a:extLst>
                <a:ext uri="{FF2B5EF4-FFF2-40B4-BE49-F238E27FC236}">
                  <a16:creationId xmlns:a16="http://schemas.microsoft.com/office/drawing/2014/main" id="{A6758057-3685-FB2D-3B46-C3F26A97F3ED}"/>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29;p22">
              <a:extLst>
                <a:ext uri="{FF2B5EF4-FFF2-40B4-BE49-F238E27FC236}">
                  <a16:creationId xmlns:a16="http://schemas.microsoft.com/office/drawing/2014/main" id="{ED91CC72-2A3A-0EB6-FBF7-F4CDEE8071E2}"/>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0;p22">
              <a:extLst>
                <a:ext uri="{FF2B5EF4-FFF2-40B4-BE49-F238E27FC236}">
                  <a16:creationId xmlns:a16="http://schemas.microsoft.com/office/drawing/2014/main" id="{4CBC0D9D-70E7-799E-989C-3D6657339C0F}"/>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 name="Google Shape;231;p22">
              <a:extLst>
                <a:ext uri="{FF2B5EF4-FFF2-40B4-BE49-F238E27FC236}">
                  <a16:creationId xmlns:a16="http://schemas.microsoft.com/office/drawing/2014/main" id="{AF0EB93E-1A42-1656-8C8E-FD12458EDE8B}"/>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 name="Google Shape;232;p22">
              <a:extLst>
                <a:ext uri="{FF2B5EF4-FFF2-40B4-BE49-F238E27FC236}">
                  <a16:creationId xmlns:a16="http://schemas.microsoft.com/office/drawing/2014/main" id="{89EB1012-F5FC-7758-E7B8-12A3271E9F68}"/>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 name="Google Shape;233;p22">
              <a:extLst>
                <a:ext uri="{FF2B5EF4-FFF2-40B4-BE49-F238E27FC236}">
                  <a16:creationId xmlns:a16="http://schemas.microsoft.com/office/drawing/2014/main" id="{707531B5-E036-B8E5-F96F-36FCECE85CF7}"/>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 name="Google Shape;234;p22">
              <a:extLst>
                <a:ext uri="{FF2B5EF4-FFF2-40B4-BE49-F238E27FC236}">
                  <a16:creationId xmlns:a16="http://schemas.microsoft.com/office/drawing/2014/main" id="{298001AF-E82D-78DB-237F-57B94953CA46}"/>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 name="Google Shape;235;p22">
              <a:extLst>
                <a:ext uri="{FF2B5EF4-FFF2-40B4-BE49-F238E27FC236}">
                  <a16:creationId xmlns:a16="http://schemas.microsoft.com/office/drawing/2014/main" id="{930C0FAA-B195-823F-9439-D8FB72F82213}"/>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20" name="Google Shape;156;p22">
            <a:extLst>
              <a:ext uri="{FF2B5EF4-FFF2-40B4-BE49-F238E27FC236}">
                <a16:creationId xmlns:a16="http://schemas.microsoft.com/office/drawing/2014/main" id="{6DD462DD-1409-0F0F-756A-EC80CAAD15CE}"/>
              </a:ext>
            </a:extLst>
          </p:cNvPr>
          <p:cNvCxnSpPr>
            <a:cxnSpLocks/>
          </p:cNvCxnSpPr>
          <p:nvPr/>
        </p:nvCxnSpPr>
        <p:spPr>
          <a:xfrm flipV="1">
            <a:off x="6518093" y="2110044"/>
            <a:ext cx="0" cy="2687780"/>
          </a:xfrm>
          <a:prstGeom prst="straightConnector1">
            <a:avLst/>
          </a:prstGeom>
          <a:noFill/>
          <a:ln w="28575" cap="flat" cmpd="sng">
            <a:solidFill>
              <a:srgbClr val="00B0F0"/>
            </a:solidFill>
            <a:prstDash val="solid"/>
            <a:miter lim="400000"/>
            <a:headEnd type="stealth" w="med" len="med"/>
            <a:tailEnd type="none" w="sm" len="sm"/>
          </a:ln>
        </p:spPr>
      </p:cxnSp>
      <p:cxnSp>
        <p:nvCxnSpPr>
          <p:cNvPr id="24" name="Google Shape;156;p22">
            <a:extLst>
              <a:ext uri="{FF2B5EF4-FFF2-40B4-BE49-F238E27FC236}">
                <a16:creationId xmlns:a16="http://schemas.microsoft.com/office/drawing/2014/main" id="{588C26C5-28F9-97E2-08D9-B629BAC95474}"/>
              </a:ext>
            </a:extLst>
          </p:cNvPr>
          <p:cNvCxnSpPr>
            <a:cxnSpLocks/>
          </p:cNvCxnSpPr>
          <p:nvPr/>
        </p:nvCxnSpPr>
        <p:spPr>
          <a:xfrm flipH="1">
            <a:off x="1385068" y="1364776"/>
            <a:ext cx="3623660" cy="2810923"/>
          </a:xfrm>
          <a:prstGeom prst="straightConnector1">
            <a:avLst/>
          </a:prstGeom>
          <a:noFill/>
          <a:ln w="28575" cap="flat" cmpd="sng">
            <a:solidFill>
              <a:srgbClr val="92D050"/>
            </a:solidFill>
            <a:prstDash val="solid"/>
            <a:miter lim="400000"/>
            <a:headEnd type="stealth" w="med" len="med"/>
            <a:tailEnd type="none" w="sm" len="sm"/>
          </a:ln>
        </p:spPr>
      </p:cxnSp>
      <p:sp>
        <p:nvSpPr>
          <p:cNvPr id="26" name="Google Shape;222;p22">
            <a:extLst>
              <a:ext uri="{FF2B5EF4-FFF2-40B4-BE49-F238E27FC236}">
                <a16:creationId xmlns:a16="http://schemas.microsoft.com/office/drawing/2014/main" id="{252A57A9-2CC4-F323-D4C1-5C4DAF6704C0}"/>
              </a:ext>
            </a:extLst>
          </p:cNvPr>
          <p:cNvSpPr/>
          <p:nvPr/>
        </p:nvSpPr>
        <p:spPr>
          <a:xfrm>
            <a:off x="1669310" y="2086538"/>
            <a:ext cx="3055175" cy="1367397"/>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latin typeface="Arial"/>
                <a:ea typeface="Arial"/>
                <a:cs typeface="Arial"/>
                <a:sym typeface="Arial"/>
              </a:rPr>
              <a:t>リフォーム技術等を教える</a:t>
            </a:r>
            <a:endParaRPr sz="1120" dirty="0">
              <a:solidFill>
                <a:srgbClr val="000000"/>
              </a:solidFill>
              <a:latin typeface="Arial"/>
              <a:ea typeface="Arial"/>
              <a:cs typeface="Arial"/>
              <a:sym typeface="Arial"/>
            </a:endParaRPr>
          </a:p>
        </p:txBody>
      </p:sp>
      <p:cxnSp>
        <p:nvCxnSpPr>
          <p:cNvPr id="27" name="Google Shape;156;p22">
            <a:extLst>
              <a:ext uri="{FF2B5EF4-FFF2-40B4-BE49-F238E27FC236}">
                <a16:creationId xmlns:a16="http://schemas.microsoft.com/office/drawing/2014/main" id="{FECDD2A7-13CC-BDFA-CBC6-34EE42E44C33}"/>
              </a:ext>
            </a:extLst>
          </p:cNvPr>
          <p:cNvCxnSpPr>
            <a:cxnSpLocks/>
          </p:cNvCxnSpPr>
          <p:nvPr/>
        </p:nvCxnSpPr>
        <p:spPr>
          <a:xfrm flipV="1">
            <a:off x="2100779" y="5270732"/>
            <a:ext cx="3266403" cy="11340"/>
          </a:xfrm>
          <a:prstGeom prst="straightConnector1">
            <a:avLst/>
          </a:prstGeom>
          <a:noFill/>
          <a:ln w="28575" cap="flat" cmpd="sng">
            <a:solidFill>
              <a:srgbClr val="FF0000"/>
            </a:solidFill>
            <a:prstDash val="solid"/>
            <a:miter lim="400000"/>
            <a:headEnd type="stealth" w="med" len="med"/>
            <a:tailEnd type="none" w="sm" len="sm"/>
          </a:ln>
        </p:spPr>
      </p:cxnSp>
      <p:sp>
        <p:nvSpPr>
          <p:cNvPr id="31" name="Google Shape;222;p22">
            <a:extLst>
              <a:ext uri="{FF2B5EF4-FFF2-40B4-BE49-F238E27FC236}">
                <a16:creationId xmlns:a16="http://schemas.microsoft.com/office/drawing/2014/main" id="{C9FF8BF4-DB30-A7E7-9CFA-AA0252A55EA1}"/>
              </a:ext>
            </a:extLst>
          </p:cNvPr>
          <p:cNvSpPr/>
          <p:nvPr/>
        </p:nvSpPr>
        <p:spPr>
          <a:xfrm>
            <a:off x="3257706" y="5097367"/>
            <a:ext cx="1226938" cy="346729"/>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highlight>
                  <a:srgbClr val="FFFF00"/>
                </a:highlight>
                <a:latin typeface="Arial"/>
                <a:ea typeface="Arial"/>
                <a:cs typeface="Arial"/>
                <a:sym typeface="Arial"/>
              </a:rPr>
              <a:t>業務委託</a:t>
            </a:r>
            <a:endParaRPr lang="en-US" altLang="ja-JP" sz="1120" dirty="0">
              <a:solidFill>
                <a:srgbClr val="000000"/>
              </a:solidFill>
              <a:highlight>
                <a:srgbClr val="FFFF00"/>
              </a:highlight>
              <a:latin typeface="Arial"/>
              <a:ea typeface="Arial"/>
              <a:cs typeface="Arial"/>
              <a:sym typeface="Arial"/>
            </a:endParaRPr>
          </a:p>
          <a:p>
            <a:pPr algn="ctr">
              <a:buClr>
                <a:srgbClr val="000000"/>
              </a:buClr>
              <a:buSzPts val="1400"/>
            </a:pPr>
            <a:endParaRPr lang="ja-JP" altLang="en-US" sz="1100" dirty="0">
              <a:solidFill>
                <a:srgbClr val="000000"/>
              </a:solidFill>
              <a:latin typeface="Arial"/>
              <a:ea typeface="Arial"/>
              <a:cs typeface="Arial"/>
            </a:endParaRPr>
          </a:p>
        </p:txBody>
      </p:sp>
      <p:sp>
        <p:nvSpPr>
          <p:cNvPr id="32" name="Google Shape;222;p22">
            <a:extLst>
              <a:ext uri="{FF2B5EF4-FFF2-40B4-BE49-F238E27FC236}">
                <a16:creationId xmlns:a16="http://schemas.microsoft.com/office/drawing/2014/main" id="{7AF6BC8D-FF53-DD75-7FE2-8ED8F99E2B2C}"/>
              </a:ext>
            </a:extLst>
          </p:cNvPr>
          <p:cNvSpPr/>
          <p:nvPr/>
        </p:nvSpPr>
        <p:spPr>
          <a:xfrm>
            <a:off x="4658697" y="3476756"/>
            <a:ext cx="1451744" cy="71690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ptos Black" panose="020F0502020204030204" pitchFamily="34" charset="0"/>
                <a:ea typeface="Arial"/>
                <a:cs typeface="ADLaM Display" panose="020F0502020204030204" pitchFamily="2" charset="0"/>
                <a:sym typeface="Arial"/>
              </a:rPr>
              <a:t>空き家を仲介する</a:t>
            </a:r>
            <a:endParaRPr sz="1120" dirty="0">
              <a:solidFill>
                <a:srgbClr val="000000"/>
              </a:solidFill>
              <a:latin typeface="Aptos Black" panose="020F0502020204030204" pitchFamily="34" charset="0"/>
              <a:ea typeface="ADLaM Display" panose="020F0502020204030204" pitchFamily="2" charset="0"/>
              <a:cs typeface="ADLaM Display" panose="020F0502020204030204" pitchFamily="2" charset="0"/>
              <a:sym typeface="Arial"/>
            </a:endParaRPr>
          </a:p>
        </p:txBody>
      </p:sp>
      <p:sp>
        <p:nvSpPr>
          <p:cNvPr id="37" name="Google Shape;222;p22">
            <a:extLst>
              <a:ext uri="{FF2B5EF4-FFF2-40B4-BE49-F238E27FC236}">
                <a16:creationId xmlns:a16="http://schemas.microsoft.com/office/drawing/2014/main" id="{9AF5FD2F-F226-33B5-D751-C2538339D597}"/>
              </a:ext>
            </a:extLst>
          </p:cNvPr>
          <p:cNvSpPr/>
          <p:nvPr/>
        </p:nvSpPr>
        <p:spPr>
          <a:xfrm>
            <a:off x="5843034" y="2337634"/>
            <a:ext cx="1953855" cy="704448"/>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契約時にリフォーム会社の紹介手数料や、諸経費もらう</a:t>
            </a:r>
            <a:endParaRPr sz="1120" dirty="0">
              <a:solidFill>
                <a:srgbClr val="000000"/>
              </a:solidFill>
              <a:latin typeface="Arial"/>
              <a:ea typeface="Arial"/>
              <a:cs typeface="Arial"/>
              <a:sym typeface="Arial"/>
            </a:endParaRPr>
          </a:p>
        </p:txBody>
      </p:sp>
      <p:cxnSp>
        <p:nvCxnSpPr>
          <p:cNvPr id="38" name="Google Shape;156;p22">
            <a:extLst>
              <a:ext uri="{FF2B5EF4-FFF2-40B4-BE49-F238E27FC236}">
                <a16:creationId xmlns:a16="http://schemas.microsoft.com/office/drawing/2014/main" id="{9A674E02-A7FB-1C2F-6EFB-8A7FC1CBF263}"/>
              </a:ext>
            </a:extLst>
          </p:cNvPr>
          <p:cNvCxnSpPr>
            <a:cxnSpLocks/>
          </p:cNvCxnSpPr>
          <p:nvPr/>
        </p:nvCxnSpPr>
        <p:spPr>
          <a:xfrm>
            <a:off x="6934807" y="941696"/>
            <a:ext cx="4956329" cy="3756633"/>
          </a:xfrm>
          <a:prstGeom prst="straightConnector1">
            <a:avLst/>
          </a:prstGeom>
          <a:noFill/>
          <a:ln w="28575" cap="flat" cmpd="sng">
            <a:solidFill>
              <a:srgbClr val="7030A0"/>
            </a:solidFill>
            <a:prstDash val="solid"/>
            <a:miter lim="400000"/>
            <a:headEnd type="stealth" w="med" len="med"/>
            <a:tailEnd type="none" w="sm" len="sm"/>
          </a:ln>
        </p:spPr>
      </p:cxnSp>
      <p:cxnSp>
        <p:nvCxnSpPr>
          <p:cNvPr id="40" name="Google Shape;156;p22">
            <a:extLst>
              <a:ext uri="{FF2B5EF4-FFF2-40B4-BE49-F238E27FC236}">
                <a16:creationId xmlns:a16="http://schemas.microsoft.com/office/drawing/2014/main" id="{DB6AFAEF-F72F-8F54-6E84-E757A657C98E}"/>
              </a:ext>
            </a:extLst>
          </p:cNvPr>
          <p:cNvCxnSpPr>
            <a:cxnSpLocks/>
          </p:cNvCxnSpPr>
          <p:nvPr/>
        </p:nvCxnSpPr>
        <p:spPr>
          <a:xfrm flipH="1" flipV="1">
            <a:off x="6895807" y="1555845"/>
            <a:ext cx="4293403" cy="3175626"/>
          </a:xfrm>
          <a:prstGeom prst="straightConnector1">
            <a:avLst/>
          </a:prstGeom>
          <a:noFill/>
          <a:ln w="28575" cap="flat" cmpd="sng">
            <a:solidFill>
              <a:srgbClr val="00B0F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C8E35CCE-D578-C3D2-0D5E-3593E2CA9530}"/>
              </a:ext>
            </a:extLst>
          </p:cNvPr>
          <p:cNvSpPr/>
          <p:nvPr/>
        </p:nvSpPr>
        <p:spPr>
          <a:xfrm>
            <a:off x="8471948" y="2770236"/>
            <a:ext cx="3299036" cy="756058"/>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直接受け渡しする（自社は所有しない）</a:t>
            </a:r>
            <a:endParaRPr sz="1120" dirty="0">
              <a:solidFill>
                <a:srgbClr val="000000"/>
              </a:solidFill>
              <a:latin typeface="Arial"/>
              <a:ea typeface="Arial"/>
              <a:cs typeface="Arial"/>
              <a:sym typeface="Arial"/>
            </a:endParaRPr>
          </a:p>
        </p:txBody>
      </p:sp>
      <p:sp>
        <p:nvSpPr>
          <p:cNvPr id="44" name="テキスト ボックス 43">
            <a:extLst>
              <a:ext uri="{FF2B5EF4-FFF2-40B4-BE49-F238E27FC236}">
                <a16:creationId xmlns:a16="http://schemas.microsoft.com/office/drawing/2014/main" id="{829346D1-CF7D-7BA8-BDA9-76EEB7259350}"/>
              </a:ext>
            </a:extLst>
          </p:cNvPr>
          <p:cNvSpPr txBox="1"/>
          <p:nvPr/>
        </p:nvSpPr>
        <p:spPr>
          <a:xfrm>
            <a:off x="11263272" y="5168696"/>
            <a:ext cx="627864" cy="1053245"/>
          </a:xfrm>
          <a:prstGeom prst="rect">
            <a:avLst/>
          </a:prstGeom>
          <a:noFill/>
        </p:spPr>
        <p:txBody>
          <a:bodyPr vert="eaVert" wrap="square" rtlCol="0">
            <a:spAutoFit/>
          </a:bodyPr>
          <a:lstStyle/>
          <a:p>
            <a:r>
              <a:rPr lang="ja-JP" altLang="en-US" sz="1440" dirty="0"/>
              <a:t>空き家所有者</a:t>
            </a:r>
          </a:p>
        </p:txBody>
      </p:sp>
      <p:sp>
        <p:nvSpPr>
          <p:cNvPr id="45" name="Google Shape;151;p22">
            <a:extLst>
              <a:ext uri="{FF2B5EF4-FFF2-40B4-BE49-F238E27FC236}">
                <a16:creationId xmlns:a16="http://schemas.microsoft.com/office/drawing/2014/main" id="{B1FE84E3-7AA4-192F-CC46-F3ADDB90560C}"/>
              </a:ext>
            </a:extLst>
          </p:cNvPr>
          <p:cNvSpPr/>
          <p:nvPr/>
        </p:nvSpPr>
        <p:spPr>
          <a:xfrm>
            <a:off x="11202858" y="4856724"/>
            <a:ext cx="877363" cy="1479185"/>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cxnSp>
        <p:nvCxnSpPr>
          <p:cNvPr id="49" name="Google Shape;158;p22">
            <a:extLst>
              <a:ext uri="{FF2B5EF4-FFF2-40B4-BE49-F238E27FC236}">
                <a16:creationId xmlns:a16="http://schemas.microsoft.com/office/drawing/2014/main" id="{5837877A-186D-A86D-98CC-BF9307E79A04}"/>
              </a:ext>
            </a:extLst>
          </p:cNvPr>
          <p:cNvCxnSpPr>
            <a:cxnSpLocks/>
          </p:cNvCxnSpPr>
          <p:nvPr/>
        </p:nvCxnSpPr>
        <p:spPr>
          <a:xfrm>
            <a:off x="6369406" y="6060786"/>
            <a:ext cx="4644338" cy="0"/>
          </a:xfrm>
          <a:prstGeom prst="straightConnector1">
            <a:avLst/>
          </a:prstGeom>
          <a:noFill/>
          <a:ln w="28575" cap="flat" cmpd="sng">
            <a:solidFill>
              <a:srgbClr val="7030A0"/>
            </a:solidFill>
            <a:prstDash val="solid"/>
            <a:miter lim="400000"/>
            <a:headEnd type="stealth" w="med" len="med"/>
            <a:tailEnd type="none" w="sm" len="sm"/>
          </a:ln>
        </p:spPr>
      </p:cxnSp>
      <p:sp>
        <p:nvSpPr>
          <p:cNvPr id="54" name="Google Shape;222;p22">
            <a:extLst>
              <a:ext uri="{FF2B5EF4-FFF2-40B4-BE49-F238E27FC236}">
                <a16:creationId xmlns:a16="http://schemas.microsoft.com/office/drawing/2014/main" id="{03485350-7994-8ED2-2E44-7FCBF2776EA2}"/>
              </a:ext>
            </a:extLst>
          </p:cNvPr>
          <p:cNvSpPr/>
          <p:nvPr/>
        </p:nvSpPr>
        <p:spPr>
          <a:xfrm>
            <a:off x="8346424" y="5882519"/>
            <a:ext cx="877363" cy="423443"/>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仲介料</a:t>
            </a:r>
            <a:endParaRPr sz="1120" dirty="0">
              <a:solidFill>
                <a:srgbClr val="000000"/>
              </a:solidFill>
              <a:latin typeface="Arial"/>
              <a:ea typeface="Arial"/>
              <a:cs typeface="Arial"/>
              <a:sym typeface="Arial"/>
            </a:endParaRPr>
          </a:p>
        </p:txBody>
      </p:sp>
      <p:sp>
        <p:nvSpPr>
          <p:cNvPr id="55" name="Google Shape;191;p22">
            <a:extLst>
              <a:ext uri="{FF2B5EF4-FFF2-40B4-BE49-F238E27FC236}">
                <a16:creationId xmlns:a16="http://schemas.microsoft.com/office/drawing/2014/main" id="{662CA8C4-AB5E-F6D2-EB99-B3DD4010C2E5}"/>
              </a:ext>
            </a:extLst>
          </p:cNvPr>
          <p:cNvSpPr/>
          <p:nvPr/>
        </p:nvSpPr>
        <p:spPr>
          <a:xfrm>
            <a:off x="8935707" y="5945862"/>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56" name="Google Shape;156;p22">
            <a:extLst>
              <a:ext uri="{FF2B5EF4-FFF2-40B4-BE49-F238E27FC236}">
                <a16:creationId xmlns:a16="http://schemas.microsoft.com/office/drawing/2014/main" id="{E0814A4F-388A-C6F0-58AA-787E8B72EFD1}"/>
              </a:ext>
            </a:extLst>
          </p:cNvPr>
          <p:cNvCxnSpPr>
            <a:cxnSpLocks/>
          </p:cNvCxnSpPr>
          <p:nvPr/>
        </p:nvCxnSpPr>
        <p:spPr>
          <a:xfrm flipH="1" flipV="1">
            <a:off x="6346661" y="5242493"/>
            <a:ext cx="4667083" cy="17091"/>
          </a:xfrm>
          <a:prstGeom prst="straightConnector1">
            <a:avLst/>
          </a:prstGeom>
          <a:noFill/>
          <a:ln w="28575" cap="flat" cmpd="sng">
            <a:solidFill>
              <a:srgbClr val="FF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DE6E137C-9B42-3C73-99B0-DF458D7BB5D9}"/>
              </a:ext>
            </a:extLst>
          </p:cNvPr>
          <p:cNvSpPr/>
          <p:nvPr/>
        </p:nvSpPr>
        <p:spPr>
          <a:xfrm>
            <a:off x="7938036" y="4794814"/>
            <a:ext cx="1995341" cy="648377"/>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sp>
        <p:nvSpPr>
          <p:cNvPr id="60" name="Google Shape;191;p22">
            <a:extLst>
              <a:ext uri="{FF2B5EF4-FFF2-40B4-BE49-F238E27FC236}">
                <a16:creationId xmlns:a16="http://schemas.microsoft.com/office/drawing/2014/main" id="{6C14A252-A324-90AD-1E19-288B8563BD87}"/>
              </a:ext>
            </a:extLst>
          </p:cNvPr>
          <p:cNvSpPr/>
          <p:nvPr/>
        </p:nvSpPr>
        <p:spPr>
          <a:xfrm>
            <a:off x="7702640" y="2707767"/>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2" name="テキスト ボックス 61">
            <a:extLst>
              <a:ext uri="{FF2B5EF4-FFF2-40B4-BE49-F238E27FC236}">
                <a16:creationId xmlns:a16="http://schemas.microsoft.com/office/drawing/2014/main" id="{E6A37E8C-FD06-2EE2-69F2-0C88735CD116}"/>
              </a:ext>
            </a:extLst>
          </p:cNvPr>
          <p:cNvSpPr txBox="1"/>
          <p:nvPr/>
        </p:nvSpPr>
        <p:spPr>
          <a:xfrm>
            <a:off x="5089475" y="92404"/>
            <a:ext cx="2041931" cy="369332"/>
          </a:xfrm>
          <a:prstGeom prst="rect">
            <a:avLst/>
          </a:prstGeom>
          <a:noFill/>
        </p:spPr>
        <p:txBody>
          <a:bodyPr wrap="square" rtlCol="0">
            <a:spAutoFit/>
          </a:bodyPr>
          <a:lstStyle/>
          <a:p>
            <a:r>
              <a:rPr kumimoji="1" lang="ja-JP" altLang="en-US" dirty="0">
                <a:solidFill>
                  <a:srgbClr val="FF0000"/>
                </a:solidFill>
                <a:highlight>
                  <a:srgbClr val="FFFF00"/>
                </a:highlight>
              </a:rPr>
              <a:t>サービス受ける人</a:t>
            </a:r>
          </a:p>
        </p:txBody>
      </p:sp>
      <p:sp>
        <p:nvSpPr>
          <p:cNvPr id="63" name="テキスト ボックス 62">
            <a:extLst>
              <a:ext uri="{FF2B5EF4-FFF2-40B4-BE49-F238E27FC236}">
                <a16:creationId xmlns:a16="http://schemas.microsoft.com/office/drawing/2014/main" id="{F4EF96B2-42C1-5152-B3EE-6287498070B6}"/>
              </a:ext>
            </a:extLst>
          </p:cNvPr>
          <p:cNvSpPr txBox="1"/>
          <p:nvPr/>
        </p:nvSpPr>
        <p:spPr>
          <a:xfrm>
            <a:off x="111779" y="5863162"/>
            <a:ext cx="2028478" cy="646331"/>
          </a:xfrm>
          <a:prstGeom prst="rect">
            <a:avLst/>
          </a:prstGeom>
          <a:noFill/>
        </p:spPr>
        <p:txBody>
          <a:bodyPr wrap="square" rtlCol="0">
            <a:spAutoFit/>
          </a:bodyPr>
          <a:lstStyle/>
          <a:p>
            <a:r>
              <a:rPr kumimoji="1" lang="ja-JP" altLang="en-US" dirty="0">
                <a:solidFill>
                  <a:schemeClr val="accent6"/>
                </a:solidFill>
              </a:rPr>
              <a:t>リフォーム、建築会社</a:t>
            </a:r>
          </a:p>
        </p:txBody>
      </p:sp>
      <p:sp>
        <p:nvSpPr>
          <p:cNvPr id="65" name="テキスト ボックス 64">
            <a:extLst>
              <a:ext uri="{FF2B5EF4-FFF2-40B4-BE49-F238E27FC236}">
                <a16:creationId xmlns:a16="http://schemas.microsoft.com/office/drawing/2014/main" id="{DC77DF4D-4F33-7B20-6E2B-86F2DC41EBA8}"/>
              </a:ext>
            </a:extLst>
          </p:cNvPr>
          <p:cNvSpPr txBox="1"/>
          <p:nvPr/>
        </p:nvSpPr>
        <p:spPr>
          <a:xfrm>
            <a:off x="5502672" y="6446156"/>
            <a:ext cx="1292535" cy="369332"/>
          </a:xfrm>
          <a:prstGeom prst="rect">
            <a:avLst/>
          </a:prstGeom>
          <a:noFill/>
        </p:spPr>
        <p:txBody>
          <a:bodyPr wrap="square" rtlCol="0">
            <a:spAutoFit/>
          </a:bodyPr>
          <a:lstStyle/>
          <a:p>
            <a:r>
              <a:rPr kumimoji="1" lang="ja-JP" altLang="en-US" dirty="0">
                <a:highlight>
                  <a:srgbClr val="FFFF00"/>
                </a:highlight>
              </a:rPr>
              <a:t>会社</a:t>
            </a:r>
          </a:p>
        </p:txBody>
      </p:sp>
    </p:spTree>
    <p:extLst>
      <p:ext uri="{BB962C8B-B14F-4D97-AF65-F5344CB8AC3E}">
        <p14:creationId xmlns:p14="http://schemas.microsoft.com/office/powerpoint/2010/main" val="21452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EB37BCB-BCB5-76AB-7BF3-42E66A921207}"/>
              </a:ext>
            </a:extLst>
          </p:cNvPr>
          <p:cNvSpPr>
            <a:spLocks noGrp="1"/>
          </p:cNvSpPr>
          <p:nvPr>
            <p:ph type="ctrTitle"/>
          </p:nvPr>
        </p:nvSpPr>
        <p:spPr>
          <a:xfrm>
            <a:off x="1087270" y="559560"/>
            <a:ext cx="10376849" cy="1082973"/>
          </a:xfrm>
        </p:spPr>
        <p:txBody>
          <a:bodyPr>
            <a:normAutofit/>
          </a:bodyPr>
          <a:lstStyle/>
          <a:p>
            <a:pPr algn="ctr"/>
            <a:r>
              <a:rPr lang="ja-JP" altLang="en-US" dirty="0">
                <a:ea typeface="游ゴシック Light"/>
              </a:rPr>
              <a:t>この事業方式をとる</a:t>
            </a:r>
            <a:r>
              <a:rPr kumimoji="1" lang="ja-JP" altLang="en-US" dirty="0">
                <a:ea typeface="游ゴシック Light"/>
              </a:rPr>
              <a:t>メリット</a:t>
            </a:r>
          </a:p>
        </p:txBody>
      </p:sp>
      <p:sp>
        <p:nvSpPr>
          <p:cNvPr id="5" name="コンテンツ プレースホルダー 2">
            <a:extLst>
              <a:ext uri="{FF2B5EF4-FFF2-40B4-BE49-F238E27FC236}">
                <a16:creationId xmlns:a16="http://schemas.microsoft.com/office/drawing/2014/main" id="{331B39AB-592F-8CFE-A487-A7B7EF6DF311}"/>
              </a:ext>
            </a:extLst>
          </p:cNvPr>
          <p:cNvSpPr>
            <a:spLocks noGrp="1"/>
          </p:cNvSpPr>
          <p:nvPr>
            <p:ph type="subTitle" idx="1"/>
          </p:nvPr>
        </p:nvSpPr>
        <p:spPr>
          <a:xfrm>
            <a:off x="1318591" y="1794013"/>
            <a:ext cx="10377488" cy="4279900"/>
          </a:xfrm>
        </p:spPr>
        <p:txBody>
          <a:bodyPr vert="horz" lIns="91440" tIns="45720" rIns="91440" bIns="45720" rtlCol="0" anchor="t">
            <a:normAutofit/>
          </a:bodyPr>
          <a:lstStyle/>
          <a:p>
            <a:pPr marL="457200" lvl="1" indent="0">
              <a:buNone/>
            </a:pPr>
            <a:endParaRPr lang="ja-JP" altLang="en-US" dirty="0">
              <a:ea typeface="游ゴシック"/>
            </a:endParaRPr>
          </a:p>
          <a:p>
            <a:pPr marL="0" indent="0">
              <a:buNone/>
            </a:pPr>
            <a:r>
              <a:rPr lang="ja-JP" altLang="en-US" dirty="0">
                <a:ea typeface="游ゴシック"/>
              </a:rPr>
              <a:t>・</a:t>
            </a:r>
            <a:r>
              <a:rPr lang="ja-JP" altLang="en-US" dirty="0">
                <a:highlight>
                  <a:srgbClr val="FFFF00"/>
                </a:highlight>
                <a:ea typeface="游ゴシック"/>
              </a:rPr>
              <a:t>家を直接購入していただく形を取ることで、こちらの資金調達のハードルが下がり事業が始められやすい。</a:t>
            </a:r>
            <a:endParaRPr lang="en-US" altLang="ja-JP" dirty="0">
              <a:highlight>
                <a:srgbClr val="FFFF00"/>
              </a:highlight>
              <a:ea typeface="游ゴシック"/>
            </a:endParaRPr>
          </a:p>
          <a:p>
            <a:pPr marL="0" indent="0">
              <a:buNone/>
            </a:pPr>
            <a:endParaRPr lang="ja-JP" altLang="en-US" dirty="0">
              <a:ea typeface="游ゴシック"/>
            </a:endParaRPr>
          </a:p>
          <a:p>
            <a:pPr marL="0" indent="0" algn="l">
              <a:buNone/>
            </a:pPr>
            <a:r>
              <a:rPr lang="ja-JP" altLang="en-US" dirty="0">
                <a:ea typeface="游ゴシック"/>
              </a:rPr>
              <a:t>・一人では困難な家の改修も職人の手助けを受けることで安心してより質の高いものにできる</a:t>
            </a:r>
            <a:endParaRPr lang="en-US" altLang="ja-JP" dirty="0">
              <a:ea typeface="游ゴシック"/>
            </a:endParaRPr>
          </a:p>
          <a:p>
            <a:pPr marL="0" indent="0" algn="l">
              <a:buNone/>
            </a:pPr>
            <a:endParaRPr lang="en-US" altLang="ja-JP" dirty="0">
              <a:ea typeface="游ゴシック"/>
            </a:endParaRPr>
          </a:p>
          <a:p>
            <a:pPr algn="l"/>
            <a:r>
              <a:rPr lang="ja-JP" altLang="en-US" dirty="0">
                <a:ea typeface="游ゴシック"/>
              </a:rPr>
              <a:t>・</a:t>
            </a:r>
            <a:r>
              <a:rPr lang="ja-JP" altLang="en-US" dirty="0">
                <a:highlight>
                  <a:srgbClr val="FFFF00"/>
                </a:highlight>
                <a:ea typeface="游ゴシック"/>
              </a:rPr>
              <a:t>空き家問題への貢献</a:t>
            </a:r>
            <a:endParaRPr lang="en-US" altLang="ja-JP" dirty="0">
              <a:highlight>
                <a:srgbClr val="FFFF00"/>
              </a:highlight>
              <a:ea typeface="游ゴシック"/>
            </a:endParaRPr>
          </a:p>
          <a:p>
            <a:pPr marL="0" indent="0" algn="l">
              <a:buNone/>
            </a:pPr>
            <a:endParaRPr lang="en-US" altLang="ja-JP" dirty="0"/>
          </a:p>
          <a:p>
            <a:pPr algn="l"/>
            <a:r>
              <a:rPr lang="ja-JP" altLang="en-US" dirty="0">
                <a:ea typeface="游ゴシック"/>
              </a:rPr>
              <a:t>・家を購入者自ら作り変えることで、長期にわたり居住してくれる</a:t>
            </a:r>
            <a:endParaRPr lang="ja-JP" altLang="ja-JP" dirty="0"/>
          </a:p>
          <a:p>
            <a:pPr algn="l"/>
            <a:endParaRPr lang="en-US" altLang="ja-JP" sz="1800" dirty="0">
              <a:ea typeface="游ゴシック"/>
            </a:endParaRPr>
          </a:p>
        </p:txBody>
      </p:sp>
    </p:spTree>
    <p:extLst>
      <p:ext uri="{BB962C8B-B14F-4D97-AF65-F5344CB8AC3E}">
        <p14:creationId xmlns:p14="http://schemas.microsoft.com/office/powerpoint/2010/main" val="30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D5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2B846905-A5C3-2CB8-7903-3F5B3DDFD1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kumimoji="1" lang="ja-JP" altLang="en-US" sz="3200" kern="1200" dirty="0">
                <a:solidFill>
                  <a:srgbClr val="FFFFFF"/>
                </a:solidFill>
                <a:latin typeface="+mj-lt"/>
                <a:ea typeface="+mj-ea"/>
                <a:cs typeface="+mj-cs"/>
              </a:rPr>
              <a:t>アンケート調査内容、結果</a:t>
            </a:r>
          </a:p>
        </p:txBody>
      </p:sp>
      <p:pic>
        <p:nvPicPr>
          <p:cNvPr id="5" name="コンテンツ プレースホルダー 16">
            <a:extLst>
              <a:ext uri="{FF2B5EF4-FFF2-40B4-BE49-F238E27FC236}">
                <a16:creationId xmlns:a16="http://schemas.microsoft.com/office/drawing/2014/main" id="{0AD24F6B-7285-1A2E-0883-B370D42E5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3910" y="463100"/>
            <a:ext cx="6741772" cy="5578816"/>
          </a:xfrm>
          <a:prstGeom prst="rect">
            <a:avLst/>
          </a:prstGeom>
        </p:spPr>
      </p:pic>
    </p:spTree>
    <p:extLst>
      <p:ext uri="{BB962C8B-B14F-4D97-AF65-F5344CB8AC3E}">
        <p14:creationId xmlns:p14="http://schemas.microsoft.com/office/powerpoint/2010/main" val="35414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5171D837-09B7-90A8-A223-074EDB34F35E}"/>
              </a:ext>
            </a:extLst>
          </p:cNvPr>
          <p:cNvGraphicFramePr>
            <a:graphicFrameLocks/>
          </p:cNvGraphicFramePr>
          <p:nvPr>
            <p:extLst>
              <p:ext uri="{D42A27DB-BD31-4B8C-83A1-F6EECF244321}">
                <p14:modId xmlns:p14="http://schemas.microsoft.com/office/powerpoint/2010/main" val="289328514"/>
              </p:ext>
            </p:extLst>
          </p:nvPr>
        </p:nvGraphicFramePr>
        <p:xfrm>
          <a:off x="594398" y="275733"/>
          <a:ext cx="11003204" cy="6306533"/>
        </p:xfrm>
        <a:graphic>
          <a:graphicData uri="http://schemas.openxmlformats.org/drawingml/2006/table">
            <a:tbl>
              <a:tblPr firstRow="1" bandRow="1">
                <a:tableStyleId>{5C22544A-7EE6-4342-B048-85BDC9FD1C3A}</a:tableStyleId>
              </a:tblPr>
              <a:tblGrid>
                <a:gridCol w="877440">
                  <a:extLst>
                    <a:ext uri="{9D8B030D-6E8A-4147-A177-3AD203B41FA5}">
                      <a16:colId xmlns:a16="http://schemas.microsoft.com/office/drawing/2014/main" val="1267941843"/>
                    </a:ext>
                  </a:extLst>
                </a:gridCol>
                <a:gridCol w="4947890">
                  <a:extLst>
                    <a:ext uri="{9D8B030D-6E8A-4147-A177-3AD203B41FA5}">
                      <a16:colId xmlns:a16="http://schemas.microsoft.com/office/drawing/2014/main" val="1358389786"/>
                    </a:ext>
                  </a:extLst>
                </a:gridCol>
                <a:gridCol w="5177874">
                  <a:extLst>
                    <a:ext uri="{9D8B030D-6E8A-4147-A177-3AD203B41FA5}">
                      <a16:colId xmlns:a16="http://schemas.microsoft.com/office/drawing/2014/main" val="1992437928"/>
                    </a:ext>
                  </a:extLst>
                </a:gridCol>
              </a:tblGrid>
              <a:tr h="1409168">
                <a:tc>
                  <a:txBody>
                    <a:bodyPr/>
                    <a:lstStyle/>
                    <a:p>
                      <a:endParaRPr kumimoji="1" lang="ja-JP" altLang="en-US"/>
                    </a:p>
                  </a:txBody>
                  <a:tcPr/>
                </a:tc>
                <a:tc>
                  <a:txBody>
                    <a:bodyPr/>
                    <a:lstStyle/>
                    <a:p>
                      <a:r>
                        <a:rPr kumimoji="1" lang="ja-JP" altLang="en-US" dirty="0"/>
                        <a:t>強</a:t>
                      </a:r>
                      <a:r>
                        <a:rPr lang="ja-JP" altLang="en-US" dirty="0"/>
                        <a:t>み</a:t>
                      </a:r>
                      <a:r>
                        <a:rPr kumimoji="1" lang="ja-JP" altLang="en-US" dirty="0"/>
                        <a:t>（</a:t>
                      </a:r>
                      <a:r>
                        <a:rPr kumimoji="1" lang="en-US" altLang="ja-JP" dirty="0"/>
                        <a:t>strength</a:t>
                      </a:r>
                      <a:r>
                        <a:rPr kumimoji="1" lang="ja-JP" altLang="en-US" dirty="0"/>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541051">
                <a:tc>
                  <a:txBody>
                    <a:bodyPr/>
                    <a:lstStyle/>
                    <a:p>
                      <a:r>
                        <a:rPr kumimoji="1" lang="ja-JP" altLang="en-US"/>
                        <a:t>機会</a:t>
                      </a:r>
                    </a:p>
                  </a:txBody>
                  <a:tcPr>
                    <a:solidFill>
                      <a:schemeClr val="accent6">
                        <a:lumMod val="40000"/>
                        <a:lumOff val="60000"/>
                      </a:schemeClr>
                    </a:solidFill>
                  </a:tcPr>
                </a:tc>
                <a:tc>
                  <a:txBody>
                    <a:bodyPr/>
                    <a:lstStyle/>
                    <a:p>
                      <a:r>
                        <a:rPr kumimoji="1" lang="ja-JP" altLang="en-US" dirty="0">
                          <a:solidFill>
                            <a:schemeClr val="tx1"/>
                          </a:solidFill>
                        </a:rPr>
                        <a:t>・アフターサービスなどの豊富さ</a:t>
                      </a:r>
                      <a:endParaRPr kumimoji="1" lang="en-US" altLang="ja-JP" dirty="0">
                        <a:solidFill>
                          <a:schemeClr val="tx1"/>
                        </a:solidFill>
                      </a:endParaRPr>
                    </a:p>
                    <a:p>
                      <a:r>
                        <a:rPr kumimoji="1" lang="ja-JP" altLang="en-US" dirty="0">
                          <a:solidFill>
                            <a:schemeClr val="tx1"/>
                          </a:solidFill>
                        </a:rPr>
                        <a:t>・リモートワークで地方移住者増加</a:t>
                      </a:r>
                      <a:endParaRPr kumimoji="1" lang="en-US" altLang="ja-JP" dirty="0">
                        <a:solidFill>
                          <a:schemeClr val="tx1"/>
                        </a:solidFill>
                      </a:endParaRPr>
                    </a:p>
                    <a:p>
                      <a:r>
                        <a:rPr kumimoji="1" lang="ja-JP" altLang="en-US" dirty="0">
                          <a:solidFill>
                            <a:schemeClr val="tx1"/>
                          </a:solidFill>
                        </a:rPr>
                        <a:t>・補助金が出るから低予算でできる。</a:t>
                      </a:r>
                      <a:endParaRPr kumimoji="1" lang="en-US" altLang="ja-JP" dirty="0">
                        <a:solidFill>
                          <a:schemeClr val="tx1"/>
                        </a:solidFill>
                      </a:endParaRPr>
                    </a:p>
                    <a:p>
                      <a:r>
                        <a:rPr kumimoji="1" lang="ja-JP" altLang="en-US" dirty="0">
                          <a:solidFill>
                            <a:schemeClr val="tx1"/>
                          </a:solidFill>
                          <a:highlight>
                            <a:srgbClr val="FFFF00"/>
                          </a:highlight>
                        </a:rPr>
                        <a:t>・活用が様々で空き家を自分たちでいろんな形に変化させることができる。</a:t>
                      </a:r>
                      <a:endParaRPr kumimoji="1" lang="en-US" altLang="ja-JP" dirty="0">
                        <a:solidFill>
                          <a:schemeClr val="tx1"/>
                        </a:solidFill>
                        <a:highlight>
                          <a:srgbClr val="FFFF00"/>
                        </a:highlight>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356314">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lvl="0">
                        <a:buNone/>
                      </a:pPr>
                      <a:r>
                        <a:rPr lang="ja-JP" altLang="en-US"/>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dirty="0"/>
                    </a:p>
                    <a:p>
                      <a:pPr marL="285750" lvl="0" indent="-285750" algn="l">
                        <a:lnSpc>
                          <a:spcPct val="100000"/>
                        </a:lnSpc>
                        <a:buFont typeface="Arial"/>
                        <a:buChar char="•"/>
                      </a:pPr>
                      <a:r>
                        <a:rPr lang="ja-JP" sz="1800" b="0" i="0" u="none" strike="noStrike" baseline="0" noProof="0" dirty="0">
                          <a:solidFill>
                            <a:srgbClr val="000000"/>
                          </a:solidFill>
                          <a:latin typeface="游ゴシック"/>
                          <a:ea typeface="游ゴシック"/>
                        </a:rPr>
                        <a:t>範囲が広すぎる。</a:t>
                      </a:r>
                      <a:r>
                        <a:rPr lang="ja-JP" altLang="en-US" sz="1800" b="0" i="0" u="none" strike="noStrike" baseline="0" noProof="0" dirty="0">
                          <a:solidFill>
                            <a:srgbClr val="000000"/>
                          </a:solidFill>
                          <a:latin typeface="游ゴシック"/>
                          <a:ea typeface="游ゴシック"/>
                        </a:rPr>
                        <a:t>交通網の違いにより、購入者が少ない可能性あり。</a:t>
                      </a:r>
                      <a:r>
                        <a:rPr lang="ja-JP" sz="1800" b="0" i="0" u="none" strike="noStrike" baseline="0" noProof="0" dirty="0">
                          <a:solidFill>
                            <a:srgbClr val="000000"/>
                          </a:solidFill>
                          <a:latin typeface="游ゴシック"/>
                          <a:ea typeface="游ゴシック"/>
                        </a:rPr>
                        <a:t>都内に絞るのか、地方に絞るのか。</a:t>
                      </a:r>
                      <a:r>
                        <a:rPr lang="ja-JP" altLang="en-US" sz="1800" b="0" i="0" u="none" strike="noStrike" baseline="0" noProof="0" dirty="0">
                          <a:solidFill>
                            <a:srgbClr val="000000"/>
                          </a:solidFill>
                          <a:latin typeface="游ゴシック"/>
                          <a:ea typeface="游ゴシック"/>
                        </a:rPr>
                        <a:t>場所によっては、売れない。</a:t>
                      </a:r>
                      <a:endParaRPr lang="ja-JP" sz="1800" b="0" i="0" u="none" strike="noStrike" baseline="0" noProof="0" dirty="0">
                        <a:solidFill>
                          <a:srgbClr val="000000"/>
                        </a:solidFill>
                        <a:latin typeface="游ゴシック"/>
                        <a:ea typeface="游ゴシック"/>
                      </a:endParaRPr>
                    </a:p>
                    <a:p>
                      <a:pPr marL="285750" lvl="0" indent="-285750">
                        <a:buFont typeface="Arial"/>
                        <a:buChar char="•"/>
                      </a:pPr>
                      <a:r>
                        <a:rPr kumimoji="1" lang="ja-JP" altLang="en-US" dirty="0">
                          <a:highlight>
                            <a:srgbClr val="FFFF00"/>
                          </a:highlight>
                        </a:rPr>
                        <a:t>めんどくさい</a:t>
                      </a:r>
                      <a:endParaRPr kumimoji="1" lang="en-US" altLang="ja-JP" dirty="0">
                        <a:highlight>
                          <a:srgbClr val="FFFF00"/>
                        </a:highlight>
                      </a:endParaRPr>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19702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C70DE-D87A-382F-6679-0C396C9A7F6F}"/>
              </a:ext>
            </a:extLst>
          </p:cNvPr>
          <p:cNvSpPr>
            <a:spLocks noGrp="1"/>
          </p:cNvSpPr>
          <p:nvPr>
            <p:ph type="ctrTitle"/>
          </p:nvPr>
        </p:nvSpPr>
        <p:spPr>
          <a:xfrm>
            <a:off x="1574800" y="207963"/>
            <a:ext cx="9499600" cy="1078970"/>
          </a:xfrm>
        </p:spPr>
        <p:txBody>
          <a:bodyPr/>
          <a:lstStyle/>
          <a:p>
            <a:r>
              <a:rPr kumimoji="1" lang="en-US" altLang="ja-JP" dirty="0"/>
              <a:t>STP</a:t>
            </a:r>
            <a:r>
              <a:rPr kumimoji="1" lang="ja-JP" altLang="en-US" dirty="0"/>
              <a:t>分析</a:t>
            </a:r>
          </a:p>
        </p:txBody>
      </p:sp>
      <p:graphicFrame>
        <p:nvGraphicFramePr>
          <p:cNvPr id="7" name="コンテンツ プレースホルダー 3">
            <a:extLst>
              <a:ext uri="{FF2B5EF4-FFF2-40B4-BE49-F238E27FC236}">
                <a16:creationId xmlns:a16="http://schemas.microsoft.com/office/drawing/2014/main" id="{E8A6024E-10D3-4F73-B66F-544507BD60F7}"/>
              </a:ext>
            </a:extLst>
          </p:cNvPr>
          <p:cNvGraphicFramePr>
            <a:graphicFrameLocks/>
          </p:cNvGraphicFramePr>
          <p:nvPr>
            <p:extLst>
              <p:ext uri="{D42A27DB-BD31-4B8C-83A1-F6EECF244321}">
                <p14:modId xmlns:p14="http://schemas.microsoft.com/office/powerpoint/2010/main" val="625519344"/>
              </p:ext>
            </p:extLst>
          </p:nvPr>
        </p:nvGraphicFramePr>
        <p:xfrm>
          <a:off x="1066800" y="1191069"/>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dirty="0"/>
                        <a:t>Segmentation</a:t>
                      </a:r>
                    </a:p>
                    <a:p>
                      <a:endParaRPr kumimoji="1" lang="ja-JP" altLang="en-US" dirty="0"/>
                    </a:p>
                  </a:txBody>
                  <a:tcPr/>
                </a:tc>
                <a:tc>
                  <a:txBody>
                    <a:bodyPr/>
                    <a:lstStyle/>
                    <a:p>
                      <a:r>
                        <a:rPr kumimoji="1" lang="ja-JP" altLang="en-US" dirty="0"/>
                        <a:t>性別：男女</a:t>
                      </a:r>
                      <a:endParaRPr kumimoji="1" lang="en-US" altLang="ja-JP" dirty="0"/>
                    </a:p>
                    <a:p>
                      <a:r>
                        <a:rPr kumimoji="1" lang="ja-JP" altLang="en-US" dirty="0"/>
                        <a:t>年齢：２５～５０代</a:t>
                      </a:r>
                      <a:endParaRPr kumimoji="1" lang="en-US" altLang="ja-JP" dirty="0"/>
                    </a:p>
                    <a:p>
                      <a:r>
                        <a:rPr kumimoji="1" lang="ja-JP" altLang="en-US" dirty="0"/>
                        <a:t>性格：</a:t>
                      </a:r>
                      <a:r>
                        <a:rPr kumimoji="1" lang="en-US" altLang="ja-JP" dirty="0"/>
                        <a:t>DIY</a:t>
                      </a:r>
                      <a:r>
                        <a:rPr kumimoji="1" lang="ja-JP" altLang="en-US" dirty="0"/>
                        <a:t>好き、家を安く購入したい、自分オリジナルの家を作ってみたい人。</a:t>
                      </a:r>
                      <a:endParaRPr lang="ja-JP" altLang="en-US" dirty="0"/>
                    </a:p>
                    <a:p>
                      <a:pPr lvl="0">
                        <a:buNone/>
                      </a:pPr>
                      <a:endParaRPr lang="ja-JP" altLang="en-US" dirty="0"/>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dirty="0"/>
                        <a:t>競合：不動産会社、リフォーム事業</a:t>
                      </a:r>
                      <a:r>
                        <a:rPr lang="ja-JP" altLang="en-US" dirty="0"/>
                        <a:t>者</a:t>
                      </a:r>
                      <a:endParaRPr kumimoji="1" lang="en-US" altLang="ja-JP" dirty="0"/>
                    </a:p>
                    <a:p>
                      <a:r>
                        <a:rPr kumimoji="1" lang="ja-JP" altLang="en-US" dirty="0"/>
                        <a:t>自らの手でリフォームで差別化する。</a:t>
                      </a:r>
                      <a:endParaRPr kumimoji="1" lang="en-US" altLang="ja-JP" dirty="0"/>
                    </a:p>
                    <a:p>
                      <a:endParaRPr kumimoji="1" lang="ja-JP" altLang="en-US" dirty="0"/>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15429508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835</Words>
  <Application>Microsoft Office PowerPoint</Application>
  <PresentationFormat>ワイド画面</PresentationFormat>
  <Paragraphs>95</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Gill Sans</vt:lpstr>
      <vt:lpstr>游ゴシック</vt:lpstr>
      <vt:lpstr>游ゴシック Light</vt:lpstr>
      <vt:lpstr>Aptos Black</vt:lpstr>
      <vt:lpstr>Arial</vt:lpstr>
      <vt:lpstr>Bradley Hand ITC</vt:lpstr>
      <vt:lpstr>Calibri</vt:lpstr>
      <vt:lpstr>Office テーマ</vt:lpstr>
      <vt:lpstr>空き家問題</vt:lpstr>
      <vt:lpstr>空き家を購入者自身でリノベーションしていく</vt:lpstr>
      <vt:lpstr>らくくら企業理念</vt:lpstr>
      <vt:lpstr>大まかな内容</vt:lpstr>
      <vt:lpstr>PowerPoint プレゼンテーション</vt:lpstr>
      <vt:lpstr>この事業方式をとるメリット</vt:lpstr>
      <vt:lpstr>アンケート調査内容、結果</vt:lpstr>
      <vt:lpstr>PowerPoint プレゼンテーション</vt:lpstr>
      <vt:lpstr>STP分析</vt:lpstr>
      <vt:lpstr>PowerPoint プレゼンテーション</vt:lpstr>
      <vt:lpstr>自社の強み</vt:lpstr>
      <vt:lpstr>創業計画書リンク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空き家問題</dc:title>
  <dc:creator>駿 小清水</dc:creator>
  <cp:lastModifiedBy>駿 小清水</cp:lastModifiedBy>
  <cp:revision>4</cp:revision>
  <dcterms:created xsi:type="dcterms:W3CDTF">2024-01-02T12:57:54Z</dcterms:created>
  <dcterms:modified xsi:type="dcterms:W3CDTF">2024-01-15T11:54:33Z</dcterms:modified>
</cp:coreProperties>
</file>