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Inter SemiBo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86E0BD-5CA0-4473-BA1E-B3BC9DFFD756}">
  <a:tblStyle styleId="{AE86E0BD-5CA0-4473-BA1E-B3BC9DFFD756}" styleName="Table_0"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E"/>
          </a:solidFill>
        </a:fill>
      </a:tcStyle>
    </a:wholeTbl>
    <a:band1H>
      <a:tcTxStyle/>
      <a:tcStyle>
        <a:fill>
          <a:solidFill>
            <a:srgbClr val="CBD0DB"/>
          </a:solidFill>
        </a:fill>
      </a:tcStyle>
    </a:band1H>
    <a:band2H>
      <a:tcTxStyle/>
    </a:band2H>
    <a:band1V>
      <a:tcTxStyle/>
      <a:tcStyle>
        <a:fill>
          <a:solidFill>
            <a:srgbClr val="CBD0DB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fill>
          <a:solidFill>
            <a:srgbClr val="26599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fill>
          <a:solidFill>
            <a:srgbClr val="26599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26599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26599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nterSemiBold-regular.fntdata"/><Relationship Id="rId14" Type="http://schemas.openxmlformats.org/officeDocument/2006/relationships/slide" Target="slides/slide9.xml"/><Relationship Id="rId16" Type="http://schemas.openxmlformats.org/officeDocument/2006/relationships/font" Target="fonts/Inter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a5178bf3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5178bf3d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a5178bf3d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94b145e1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94b145e1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9432b042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19432b042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9432b042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19432b042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7feb7f4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c7feb7f4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32056c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432056c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7feb7f4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c7feb7f4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5178bf3d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a5178bf3d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796150" y="1875600"/>
            <a:ext cx="61110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3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Block #6 - Déterminer les facteurs pour prévenir le risque de Burnout en entreprise</a:t>
            </a:r>
            <a:endParaRPr sz="3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13625" y="4328575"/>
            <a:ext cx="4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753900" y="3813125"/>
            <a:ext cx="436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HAVUGIMANA Lydie</a:t>
            </a:r>
            <a:endParaRPr sz="1700"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Pitch</a:t>
            </a:r>
            <a:endParaRPr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627225" y="1478550"/>
            <a:ext cx="566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Focalisation sur la période Covid and post-Covid.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Prédire le risque de Burnout dans une entreprise à travers différents facteurs.</a:t>
            </a:r>
            <a:endParaRPr sz="1800"/>
          </a:p>
        </p:txBody>
      </p:sp>
      <p:sp>
        <p:nvSpPr>
          <p:cNvPr id="68" name="Google Shape;68;p14"/>
          <p:cNvSpPr txBox="1"/>
          <p:nvPr/>
        </p:nvSpPr>
        <p:spPr>
          <a:xfrm>
            <a:off x="1240825" y="3050350"/>
            <a:ext cx="643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Burnout : l’épuisement physique, émotionnel et mental ressenti face à des situations de travail exigeantes.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1217839" y="40925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Methodology</a:t>
            </a:r>
            <a:endParaRPr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006150" y="1091638"/>
            <a:ext cx="566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fr" sz="1700">
                <a:solidFill>
                  <a:schemeClr val="dk1"/>
                </a:solidFill>
              </a:rPr>
              <a:t>Dataset from Kaggle</a:t>
            </a:r>
            <a:endParaRPr sz="1700"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21535" l="5027" r="16170" t="53897"/>
          <a:stretch/>
        </p:blipFill>
        <p:spPr>
          <a:xfrm>
            <a:off x="435287" y="1687350"/>
            <a:ext cx="8293877" cy="1454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065950" y="3291150"/>
            <a:ext cx="3351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fr" sz="1700"/>
              <a:t>Exploratory Data Analysis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fr" sz="1700"/>
              <a:t>Preprocessing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fr" sz="1700"/>
              <a:t>Modelization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fr" sz="1700"/>
              <a:t>Conclusion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7" name="Google Shape;87;p16"/>
          <p:cNvSpPr txBox="1"/>
          <p:nvPr>
            <p:ph idx="4294967295" type="ctrTitle"/>
          </p:nvPr>
        </p:nvSpPr>
        <p:spPr>
          <a:xfrm>
            <a:off x="1114892" y="409250"/>
            <a:ext cx="1620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Results</a:t>
            </a:r>
            <a:endParaRPr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11301" l="6227" r="54780" t="32278"/>
          <a:stretch/>
        </p:blipFill>
        <p:spPr>
          <a:xfrm>
            <a:off x="4721988" y="979838"/>
            <a:ext cx="4205126" cy="34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16641" l="7038" r="54563" t="27607"/>
          <a:stretch/>
        </p:blipFill>
        <p:spPr>
          <a:xfrm>
            <a:off x="330875" y="979850"/>
            <a:ext cx="4205126" cy="343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7"/>
          <p:cNvSpPr txBox="1"/>
          <p:nvPr>
            <p:ph idx="4294967295" type="ctrTitle"/>
          </p:nvPr>
        </p:nvSpPr>
        <p:spPr>
          <a:xfrm>
            <a:off x="1159342" y="409250"/>
            <a:ext cx="141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Results</a:t>
            </a:r>
            <a:endParaRPr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17460" l="6085" r="53662" t="27494"/>
          <a:stretch/>
        </p:blipFill>
        <p:spPr>
          <a:xfrm>
            <a:off x="232200" y="1052050"/>
            <a:ext cx="4455211" cy="342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5">
            <a:alphaModFix/>
          </a:blip>
          <a:srcRect b="16532" l="6768" r="55014" t="27177"/>
          <a:stretch/>
        </p:blipFill>
        <p:spPr>
          <a:xfrm>
            <a:off x="4798300" y="1052050"/>
            <a:ext cx="4136496" cy="342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ctrTitle"/>
          </p:nvPr>
        </p:nvSpPr>
        <p:spPr>
          <a:xfrm>
            <a:off x="1245564" y="20145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Results</a:t>
            </a:r>
            <a:endParaRPr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1245579" y="8687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{AE86E0BD-5CA0-4473-BA1E-B3BC9DFFD756}</a:tableStyleId>
              </a:tblPr>
              <a:tblGrid>
                <a:gridCol w="2123925"/>
                <a:gridCol w="2123925"/>
                <a:gridCol w="2123925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u="none" cap="none" strike="noStrike"/>
                        <a:t>Prediction Model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u="none" cap="none" strike="noStrike"/>
                        <a:t>Train set R</a:t>
                      </a:r>
                      <a:r>
                        <a:rPr lang="fr" sz="1600"/>
                        <a:t>² </a:t>
                      </a:r>
                      <a:r>
                        <a:rPr lang="fr" sz="1600" u="none" cap="none" strike="noStrike"/>
                        <a:t>score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u="none" cap="none" strike="noStrike"/>
                        <a:t>Test set </a:t>
                      </a:r>
                      <a:r>
                        <a:rPr lang="fr" sz="1600"/>
                        <a:t>R² </a:t>
                      </a:r>
                      <a:r>
                        <a:rPr lang="fr" sz="1600" u="none" cap="none" strike="noStrike"/>
                        <a:t>score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79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Linear Regression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u="none" cap="none" strike="noStrike"/>
                        <a:t>9</a:t>
                      </a:r>
                      <a:r>
                        <a:rPr lang="fr" sz="1600"/>
                        <a:t>2</a:t>
                      </a:r>
                      <a:r>
                        <a:rPr lang="fr" sz="1600" u="none" cap="none" strike="noStrike"/>
                        <a:t>%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u="none" cap="none" strike="noStrike"/>
                        <a:t>9</a:t>
                      </a:r>
                      <a:r>
                        <a:rPr lang="fr" sz="1600"/>
                        <a:t>1</a:t>
                      </a:r>
                      <a:r>
                        <a:rPr lang="fr" sz="1600" u="none" cap="none" strike="noStrike"/>
                        <a:t>%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5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Ridge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92%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fr" sz="1600" u="none" cap="none" strike="noStrike"/>
                        <a:t>9</a:t>
                      </a:r>
                      <a:r>
                        <a:rPr lang="fr" sz="1600"/>
                        <a:t>1</a:t>
                      </a:r>
                      <a:r>
                        <a:rPr lang="fr" sz="1600" u="none" cap="none" strike="noStrike"/>
                        <a:t>%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Decision Tree Regressor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fr" sz="1600"/>
                        <a:t>95</a:t>
                      </a:r>
                      <a:r>
                        <a:rPr lang="fr" sz="1600" u="none" cap="none" strike="noStrike"/>
                        <a:t>%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u="none" cap="none" strike="noStrike"/>
                        <a:t>9</a:t>
                      </a:r>
                      <a:r>
                        <a:rPr lang="fr" sz="1600"/>
                        <a:t>0</a:t>
                      </a:r>
                      <a:r>
                        <a:rPr lang="fr" sz="1600" u="none" cap="none" strike="noStrike"/>
                        <a:t>%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Random Forest Regressor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95%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91%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5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Gradient Boost Regressor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95%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92%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ctrTitle"/>
          </p:nvPr>
        </p:nvSpPr>
        <p:spPr>
          <a:xfrm>
            <a:off x="1245564" y="20145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Results</a:t>
            </a:r>
            <a:endParaRPr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10178" l="5717" r="29745" t="30020"/>
          <a:stretch/>
        </p:blipFill>
        <p:spPr>
          <a:xfrm>
            <a:off x="1182550" y="1146100"/>
            <a:ext cx="6630274" cy="34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What’s next? </a:t>
            </a:r>
            <a:endParaRPr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2116950" y="1604725"/>
            <a:ext cx="49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2272475" y="1715825"/>
            <a:ext cx="4321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Introduire et changer les facteurs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Essayer d’autres modèles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Changements à apporter pour éviter le risque de Burnout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4294967295" type="ctrTitle"/>
          </p:nvPr>
        </p:nvSpPr>
        <p:spPr>
          <a:xfrm>
            <a:off x="1234275" y="1513050"/>
            <a:ext cx="6827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44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Thank you for listening</a:t>
            </a:r>
            <a:endParaRPr sz="43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44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Any questions ?</a:t>
            </a:r>
            <a:endParaRPr i="0" sz="44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800" y="458025"/>
            <a:ext cx="797425" cy="8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