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12A714-FE92-45CB-99D2-4A62BE04E8BE}">
  <a:tblStyle styleId="{1F12A714-FE92-45CB-99D2-4A62BE04E8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cf78db9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cf78db9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cf78db9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cf78db9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2772ae9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2772ae9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cf78db9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cf78db9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12772ae9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2772ae9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2772ae9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2772ae9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cf78db9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8cf78db9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12772ae9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12772ae9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cf78db9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cf78db9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cf78db9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8cf78db9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8cf78db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8cf78db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2de0f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12de0f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2de0f6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2de0f6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2de0f6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12de0f6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2de0f6b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2de0f6b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2de0f6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2de0f6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2de0f6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2de0f6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12de0f6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12de0f6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cf78db9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cf78db9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bdc0952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bdc0952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6bdc0952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6bdc0952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cf78db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cf78db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12de0f6b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12de0f6b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12de0f6b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12de0f6b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12de0f6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12de0f6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12de0f6b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12de0f6b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12772ae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12772ae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cf78db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cf78db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2de0f6b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2de0f6b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2de0f6b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12de0f6b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2de0f6b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2de0f6b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cf78db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cf78db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cf78db9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cf78db9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Asupkay/Chir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Chirp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Twitter Sentiment Analysis</a:t>
            </a:r>
            <a:endParaRPr/>
          </a:p>
        </p:txBody>
      </p:sp>
      <p:pic>
        <p:nvPicPr>
          <p:cNvPr id="56" name="Google Shape;56;p13"/>
          <p:cNvPicPr preferRelativeResize="0"/>
          <p:nvPr/>
        </p:nvPicPr>
        <p:blipFill>
          <a:blip r:embed="rId3">
            <a:alphaModFix/>
          </a:blip>
          <a:stretch>
            <a:fillRect/>
          </a:stretch>
        </p:blipFill>
        <p:spPr>
          <a:xfrm>
            <a:off x="5427475" y="1637425"/>
            <a:ext cx="1072975" cy="1072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2040112" y="0"/>
            <a:ext cx="5063763"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2079789" y="0"/>
            <a:ext cx="4984423"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2071988" y="0"/>
            <a:ext cx="5000022"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2077376" y="0"/>
            <a:ext cx="498924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2354363" y="364925"/>
            <a:ext cx="4435275" cy="441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7"/>
          <p:cNvPicPr preferRelativeResize="0"/>
          <p:nvPr/>
        </p:nvPicPr>
        <p:blipFill rotWithShape="1">
          <a:blip r:embed="rId3">
            <a:alphaModFix/>
          </a:blip>
          <a:srcRect b="0" l="54098" r="0" t="39500"/>
          <a:stretch/>
        </p:blipFill>
        <p:spPr>
          <a:xfrm>
            <a:off x="2543350" y="1123425"/>
            <a:ext cx="4057301" cy="289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38" name="Google Shape;13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Three-Tier Architecture</a:t>
            </a:r>
            <a:endParaRPr/>
          </a:p>
        </p:txBody>
      </p:sp>
      <p:pic>
        <p:nvPicPr>
          <p:cNvPr id="139" name="Google Shape;139;p28"/>
          <p:cNvPicPr preferRelativeResize="0"/>
          <p:nvPr/>
        </p:nvPicPr>
        <p:blipFill rotWithShape="1">
          <a:blip r:embed="rId3">
            <a:alphaModFix/>
          </a:blip>
          <a:srcRect b="9109" l="0" r="0" t="-9110"/>
          <a:stretch/>
        </p:blipFill>
        <p:spPr>
          <a:xfrm>
            <a:off x="1033450" y="1648500"/>
            <a:ext cx="7077075" cy="280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9"/>
          <p:cNvPicPr preferRelativeResize="0"/>
          <p:nvPr/>
        </p:nvPicPr>
        <p:blipFill>
          <a:blip r:embed="rId3">
            <a:alphaModFix/>
          </a:blip>
          <a:stretch>
            <a:fillRect/>
          </a:stretch>
        </p:blipFill>
        <p:spPr>
          <a:xfrm>
            <a:off x="572413" y="832625"/>
            <a:ext cx="7999176" cy="366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Cases/User Scenarios</a:t>
            </a:r>
            <a:endParaRPr/>
          </a:p>
        </p:txBody>
      </p:sp>
      <p:pic>
        <p:nvPicPr>
          <p:cNvPr id="150" name="Google Shape;150;p30"/>
          <p:cNvPicPr preferRelativeResize="0"/>
          <p:nvPr/>
        </p:nvPicPr>
        <p:blipFill>
          <a:blip r:embed="rId3">
            <a:alphaModFix/>
          </a:blip>
          <a:stretch>
            <a:fillRect/>
          </a:stretch>
        </p:blipFill>
        <p:spPr>
          <a:xfrm>
            <a:off x="1261175" y="496500"/>
            <a:ext cx="7393450" cy="458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Tool Selection</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Since our team built a web application using JavaScript instead of Python, we were forced to look for an alternative to Radon to measure the maintainability, cyclomatic complexity, and other raw metrics of our source code.</a:t>
            </a:r>
            <a:endParaRPr/>
          </a:p>
          <a:p>
            <a:pPr indent="-342900" lvl="0" marL="457200" rtl="0" algn="just">
              <a:spcBef>
                <a:spcPts val="0"/>
              </a:spcBef>
              <a:spcAft>
                <a:spcPts val="0"/>
              </a:spcAft>
              <a:buSzPts val="1800"/>
              <a:buChar char="-"/>
            </a:pPr>
            <a:r>
              <a:rPr lang="en"/>
              <a:t>After experimenting with VS Code Extensions and various online static analysis tools, we settled on Plato, an open-source code visualization, static analysis, and complexity tool.</a:t>
            </a:r>
            <a:endParaRPr/>
          </a:p>
          <a:p>
            <a:pPr indent="-342900" lvl="0" marL="457200" rtl="0" algn="just">
              <a:spcBef>
                <a:spcPts val="0"/>
              </a:spcBef>
              <a:spcAft>
                <a:spcPts val="0"/>
              </a:spcAft>
              <a:buSzPts val="1800"/>
              <a:buChar char="-"/>
            </a:pPr>
            <a:r>
              <a:rPr lang="en"/>
              <a:t>Plato utilizes a node module, complexity-report, to generate a report with various metrics and statistics of our source code.</a:t>
            </a:r>
            <a:endParaRPr/>
          </a:p>
          <a:p>
            <a:pPr indent="-342900" lvl="0" marL="457200" rtl="0" algn="just">
              <a:spcBef>
                <a:spcPts val="0"/>
              </a:spcBef>
              <a:spcAft>
                <a:spcPts val="0"/>
              </a:spcAft>
              <a:buSzPts val="1800"/>
              <a:buChar char="-"/>
            </a:pPr>
            <a:r>
              <a:rPr lang="en"/>
              <a:t>The reasons we chose this tool were usability and performance; the tool was installed using npm, can be executed from the command line, and generates easy-to-interpret 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Chirp is a website that provides data visualizations of user sentiment and language over time for a specific company. It also displays current news about the company.</a:t>
            </a:r>
            <a:endParaRPr/>
          </a:p>
          <a:p>
            <a:pPr indent="0" lvl="0" marL="0" rtl="0" algn="l">
              <a:spcBef>
                <a:spcPts val="1600"/>
              </a:spcBef>
              <a:spcAft>
                <a:spcPts val="0"/>
              </a:spcAft>
              <a:buNone/>
            </a:pPr>
            <a:r>
              <a:rPr b="1" lang="en"/>
              <a:t>Manifesto:</a:t>
            </a:r>
            <a:endParaRPr b="1"/>
          </a:p>
          <a:p>
            <a:pPr indent="0" lvl="0" marL="0" rtl="0" algn="l">
              <a:spcBef>
                <a:spcPts val="1600"/>
              </a:spcBef>
              <a:spcAft>
                <a:spcPts val="1600"/>
              </a:spcAft>
              <a:buNone/>
            </a:pPr>
            <a:r>
              <a:rPr i="1" lang="en"/>
              <a:t>Software that helps both companies and consumers to understand the effect of a company’s recent events on the public’s perception of the company. This software will help companies strategize when releasing a new product/service or understand the impact a recent scandal had on their public perception. The software will also help consumers of tech companies understand the public’s opinion of those companies.</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Overview</a:t>
            </a:r>
            <a:endParaRPr/>
          </a:p>
        </p:txBody>
      </p:sp>
      <p:sp>
        <p:nvSpPr>
          <p:cNvPr id="162" name="Google Shape;162;p32"/>
          <p:cNvSpPr txBox="1"/>
          <p:nvPr>
            <p:ph idx="1" type="body"/>
          </p:nvPr>
        </p:nvSpPr>
        <p:spPr>
          <a:xfrm>
            <a:off x="311700" y="1152475"/>
            <a:ext cx="8520600" cy="345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Below is a list of the files that Plato analyzed:</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sz="1200"/>
          </a:p>
        </p:txBody>
      </p:sp>
      <p:graphicFrame>
        <p:nvGraphicFramePr>
          <p:cNvPr id="163" name="Google Shape;163;p32"/>
          <p:cNvGraphicFramePr/>
          <p:nvPr/>
        </p:nvGraphicFramePr>
        <p:xfrm>
          <a:off x="952500" y="1627675"/>
          <a:ext cx="3000000" cy="3000000"/>
        </p:xfrm>
        <a:graphic>
          <a:graphicData uri="http://schemas.openxmlformats.org/drawingml/2006/table">
            <a:tbl>
              <a:tblPr>
                <a:noFill/>
                <a:tableStyleId>{1F12A714-FE92-45CB-99D2-4A62BE04E8BE}</a:tableStyleId>
              </a:tblPr>
              <a:tblGrid>
                <a:gridCol w="3619500"/>
                <a:gridCol w="3619500"/>
              </a:tblGrid>
              <a:tr h="351975">
                <a:tc>
                  <a:txBody>
                    <a:bodyPr>
                      <a:noAutofit/>
                    </a:bodyPr>
                    <a:lstStyle/>
                    <a:p>
                      <a:pPr indent="0" lvl="0" marL="0" rtl="0" algn="ctr">
                        <a:spcBef>
                          <a:spcPts val="0"/>
                        </a:spcBef>
                        <a:spcAft>
                          <a:spcPts val="0"/>
                        </a:spcAft>
                        <a:buNone/>
                      </a:pPr>
                      <a:r>
                        <a:rPr b="1" lang="en">
                          <a:solidFill>
                            <a:srgbClr val="FFFFFF"/>
                          </a:solidFill>
                        </a:rPr>
                        <a:t>Frontend</a:t>
                      </a:r>
                      <a:endParaRPr b="1">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FFFFF"/>
                          </a:solidFill>
                        </a:rPr>
                        <a:t>Backend</a:t>
                      </a:r>
                      <a:endParaRPr b="1">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Chart_App.js, chart.js</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FFFFFF"/>
                          </a:solidFill>
                        </a:rPr>
                        <a:t>app.js</a:t>
                      </a:r>
                      <a:endParaRPr sz="1200">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Dashboard.js, priorityQueue.js</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FFFFFF"/>
                          </a:solidFill>
                        </a:rPr>
                        <a:t>database.js</a:t>
                      </a:r>
                      <a:endParaRPr sz="1200">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Login.js</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FFFFFF"/>
                          </a:solidFill>
                        </a:rPr>
                        <a:t>news.js</a:t>
                      </a:r>
                      <a:endParaRPr sz="1200">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NavBar.js</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FFFFFF"/>
                          </a:solidFill>
                        </a:rPr>
                        <a:t>streams.js</a:t>
                      </a:r>
                      <a:endParaRPr sz="1200">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Client.js (Newsfeed)</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solidFill>
                          <a:srgbClr val="FFFFFF"/>
                        </a:solidFill>
                      </a:endParaRPr>
                    </a:p>
                  </a:txBody>
                  <a:tcPr marT="91425" marB="91425" marR="91425" marL="91425"/>
                </a:tc>
              </a:tr>
              <a:tr h="351975">
                <a:tc>
                  <a:txBody>
                    <a:bodyPr>
                      <a:noAutofit/>
                    </a:bodyPr>
                    <a:lstStyle/>
                    <a:p>
                      <a:pPr indent="0" lvl="0" marL="0" rtl="0" algn="ctr">
                        <a:spcBef>
                          <a:spcPts val="0"/>
                        </a:spcBef>
                        <a:spcAft>
                          <a:spcPts val="0"/>
                        </a:spcAft>
                        <a:buNone/>
                      </a:pPr>
                      <a:r>
                        <a:rPr lang="en" sz="1200">
                          <a:solidFill>
                            <a:srgbClr val="FFFFFF"/>
                          </a:solidFill>
                        </a:rPr>
                        <a:t>pie.js</a:t>
                      </a:r>
                      <a:endParaRPr sz="12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Dashboard</a:t>
            </a:r>
            <a:endParaRPr/>
          </a:p>
        </p:txBody>
      </p:sp>
      <p:pic>
        <p:nvPicPr>
          <p:cNvPr id="169" name="Google Shape;169;p33"/>
          <p:cNvPicPr preferRelativeResize="0"/>
          <p:nvPr/>
        </p:nvPicPr>
        <p:blipFill>
          <a:blip r:embed="rId3">
            <a:alphaModFix/>
          </a:blip>
          <a:stretch>
            <a:fillRect/>
          </a:stretch>
        </p:blipFill>
        <p:spPr>
          <a:xfrm>
            <a:off x="1265600" y="1017725"/>
            <a:ext cx="6612789" cy="3820975"/>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Maintainability</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The Maintainability Index for Plato ranges from 0-100 instead of the usual 171 and lower because the team believed that the difference between 0 and some negative value was not very useful and any code that approaches 0 is already clearly hard to maintain.</a:t>
            </a:r>
            <a:endParaRPr/>
          </a:p>
          <a:p>
            <a:pPr indent="-342900" lvl="0" marL="457200" rtl="0" algn="just">
              <a:spcBef>
                <a:spcPts val="0"/>
              </a:spcBef>
              <a:spcAft>
                <a:spcPts val="0"/>
              </a:spcAft>
              <a:buSzPts val="1800"/>
              <a:buChar char="-"/>
            </a:pPr>
            <a:r>
              <a:rPr lang="en"/>
              <a:t>The thresholds are broken down from 0-100 in an 80-20 split to keep the noise level low and only flag code that was really suspicious.</a:t>
            </a:r>
            <a:endParaRPr/>
          </a:p>
          <a:p>
            <a:pPr indent="-342900" lvl="0" marL="457200" rtl="0" algn="just">
              <a:spcBef>
                <a:spcPts val="0"/>
              </a:spcBef>
              <a:spcAft>
                <a:spcPts val="0"/>
              </a:spcAft>
              <a:buSzPts val="1800"/>
              <a:buChar char="-"/>
            </a:pPr>
            <a:r>
              <a:rPr lang="en"/>
              <a:t>Therefore:</a:t>
            </a:r>
            <a:endParaRPr/>
          </a:p>
          <a:p>
            <a:pPr indent="-317500" lvl="1" marL="914400" rtl="0" algn="just">
              <a:spcBef>
                <a:spcPts val="0"/>
              </a:spcBef>
              <a:spcAft>
                <a:spcPts val="0"/>
              </a:spcAft>
              <a:buSzPts val="1400"/>
              <a:buChar char="-"/>
            </a:pPr>
            <a:r>
              <a:rPr lang="en"/>
              <a:t>0-9 = Red</a:t>
            </a:r>
            <a:endParaRPr/>
          </a:p>
          <a:p>
            <a:pPr indent="-317500" lvl="1" marL="914400" rtl="0" algn="just">
              <a:spcBef>
                <a:spcPts val="0"/>
              </a:spcBef>
              <a:spcAft>
                <a:spcPts val="0"/>
              </a:spcAft>
              <a:buSzPts val="1400"/>
              <a:buChar char="-"/>
            </a:pPr>
            <a:r>
              <a:rPr lang="en"/>
              <a:t>10-19 = Yellow</a:t>
            </a:r>
            <a:endParaRPr/>
          </a:p>
          <a:p>
            <a:pPr indent="-317500" lvl="1" marL="914400" rtl="0" algn="just">
              <a:spcBef>
                <a:spcPts val="0"/>
              </a:spcBef>
              <a:spcAft>
                <a:spcPts val="0"/>
              </a:spcAft>
              <a:buSzPts val="1400"/>
              <a:buChar char="-"/>
            </a:pPr>
            <a:r>
              <a:rPr lang="en"/>
              <a:t>20-100 = Green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Maintainability</a:t>
            </a:r>
            <a:endParaRPr/>
          </a:p>
        </p:txBody>
      </p:sp>
      <p:pic>
        <p:nvPicPr>
          <p:cNvPr id="181" name="Google Shape;181;p35"/>
          <p:cNvPicPr preferRelativeResize="0"/>
          <p:nvPr/>
        </p:nvPicPr>
        <p:blipFill>
          <a:blip r:embed="rId3">
            <a:alphaModFix/>
          </a:blip>
          <a:stretch>
            <a:fillRect/>
          </a:stretch>
        </p:blipFill>
        <p:spPr>
          <a:xfrm>
            <a:off x="152400" y="1017725"/>
            <a:ext cx="8839201" cy="2255998"/>
          </a:xfrm>
          <a:prstGeom prst="rect">
            <a:avLst/>
          </a:prstGeom>
          <a:noFill/>
          <a:ln cap="flat" cmpd="sng" w="9525">
            <a:solidFill>
              <a:srgbClr val="999999"/>
            </a:solidFill>
            <a:prstDash val="solid"/>
            <a:round/>
            <a:headEnd len="sm" w="sm" type="none"/>
            <a:tailEnd len="sm" w="sm" type="none"/>
          </a:ln>
        </p:spPr>
      </p:pic>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342900" lvl="0" marL="457200" marR="0" rtl="0" algn="just">
              <a:lnSpc>
                <a:spcPct val="115000"/>
              </a:lnSpc>
              <a:spcBef>
                <a:spcPts val="1600"/>
              </a:spcBef>
              <a:spcAft>
                <a:spcPts val="0"/>
              </a:spcAft>
              <a:buSzPts val="1800"/>
              <a:buChar char="-"/>
            </a:pPr>
            <a:r>
              <a:rPr lang="en"/>
              <a:t>Based on the data in the chart above, database.js, which is the file that is responsible for saving and retrieving the sentiment, language, and news data from the Firebase Database, has the lowest maintainability score at 48.24.</a:t>
            </a:r>
            <a:endParaRPr/>
          </a:p>
          <a:p>
            <a:pPr indent="-342900" lvl="0" marL="457200" marR="0" rtl="0" algn="just">
              <a:lnSpc>
                <a:spcPct val="115000"/>
              </a:lnSpc>
              <a:spcBef>
                <a:spcPts val="0"/>
              </a:spcBef>
              <a:spcAft>
                <a:spcPts val="0"/>
              </a:spcAft>
              <a:buSzPts val="1800"/>
              <a:buChar char="-"/>
            </a:pPr>
            <a:r>
              <a:rPr lang="en"/>
              <a:t>The second lowest is Dashboard.js at 66.99.</a:t>
            </a:r>
            <a:endParaRPr/>
          </a:p>
          <a:p>
            <a:pPr indent="-342900" lvl="0" marL="457200" marR="0" rtl="0" algn="just">
              <a:lnSpc>
                <a:spcPct val="115000"/>
              </a:lnSpc>
              <a:spcBef>
                <a:spcPts val="0"/>
              </a:spcBef>
              <a:spcAft>
                <a:spcPts val="0"/>
              </a:spcAft>
              <a:buSzPts val="1800"/>
              <a:buChar char="-"/>
            </a:pPr>
            <a:r>
              <a:rPr lang="en"/>
              <a:t>The highest maintainability is chart.js at 100.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Lines of Code</a:t>
            </a:r>
            <a:endParaRPr/>
          </a:p>
        </p:txBody>
      </p:sp>
      <p:sp>
        <p:nvSpPr>
          <p:cNvPr id="188" name="Google Shape;1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342900" lvl="0" marL="457200" marR="0" rtl="0" algn="just">
              <a:lnSpc>
                <a:spcPct val="115000"/>
              </a:lnSpc>
              <a:spcBef>
                <a:spcPts val="1600"/>
              </a:spcBef>
              <a:spcAft>
                <a:spcPts val="0"/>
              </a:spcAft>
              <a:buSzPts val="1800"/>
              <a:buChar char="-"/>
            </a:pPr>
            <a:r>
              <a:rPr lang="en"/>
              <a:t>Another important metric that can affect the maintainability is lines of code (LOC). Based on the above chart, Dashboard.js, which if you remember had the second lowest maintainability rating, has 298 LOC. This number is substantially higher than the average 65 LOC and is a large driver of the high maintainability score.</a:t>
            </a:r>
            <a:endParaRPr/>
          </a:p>
          <a:p>
            <a:pPr indent="-342900" lvl="0" marL="457200" marR="0" rtl="0" algn="just">
              <a:lnSpc>
                <a:spcPct val="115000"/>
              </a:lnSpc>
              <a:spcBef>
                <a:spcPts val="0"/>
              </a:spcBef>
              <a:spcAft>
                <a:spcPts val="0"/>
              </a:spcAft>
              <a:buSzPts val="1800"/>
              <a:buChar char="-"/>
            </a:pPr>
            <a:r>
              <a:rPr lang="en"/>
              <a:t>chart.js, on the other hand, only has 6 LOC.</a:t>
            </a:r>
            <a:endParaRPr/>
          </a:p>
        </p:txBody>
      </p:sp>
      <p:pic>
        <p:nvPicPr>
          <p:cNvPr id="189" name="Google Shape;189;p36"/>
          <p:cNvPicPr preferRelativeResize="0"/>
          <p:nvPr/>
        </p:nvPicPr>
        <p:blipFill>
          <a:blip r:embed="rId3">
            <a:alphaModFix/>
          </a:blip>
          <a:stretch>
            <a:fillRect/>
          </a:stretch>
        </p:blipFill>
        <p:spPr>
          <a:xfrm>
            <a:off x="139800" y="1017725"/>
            <a:ext cx="8842247" cy="2258568"/>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Estimated Errors in Implementation</a:t>
            </a:r>
            <a:endParaRPr/>
          </a:p>
        </p:txBody>
      </p:sp>
      <p:sp>
        <p:nvSpPr>
          <p:cNvPr id="195" name="Google Shape;19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0" lvl="0" marL="0" marR="0" rtl="0" algn="just">
              <a:lnSpc>
                <a:spcPct val="115000"/>
              </a:lnSpc>
              <a:spcBef>
                <a:spcPts val="1600"/>
              </a:spcBef>
              <a:spcAft>
                <a:spcPts val="0"/>
              </a:spcAft>
              <a:buNone/>
            </a:pPr>
            <a:r>
              <a:t/>
            </a:r>
            <a:endParaRPr/>
          </a:p>
          <a:p>
            <a:pPr indent="-342900" lvl="0" marL="457200" marR="0" rtl="0" algn="just">
              <a:lnSpc>
                <a:spcPct val="115000"/>
              </a:lnSpc>
              <a:spcBef>
                <a:spcPts val="1600"/>
              </a:spcBef>
              <a:spcAft>
                <a:spcPts val="0"/>
              </a:spcAft>
              <a:buSzPts val="1800"/>
              <a:buChar char="-"/>
            </a:pPr>
            <a:r>
              <a:rPr lang="en"/>
              <a:t>Estimated Errors in Implementation, or the Number of Delivered Bugs, is a Halstead Maintainability Metric that can be calculated by dividing the volume (a measure of the size of a piece of code) by 3000.</a:t>
            </a:r>
            <a:endParaRPr/>
          </a:p>
          <a:p>
            <a:pPr indent="-342900" lvl="0" marL="457200" marR="0" rtl="0" algn="just">
              <a:lnSpc>
                <a:spcPct val="115000"/>
              </a:lnSpc>
              <a:spcBef>
                <a:spcPts val="0"/>
              </a:spcBef>
              <a:spcAft>
                <a:spcPts val="0"/>
              </a:spcAft>
              <a:buSzPts val="1800"/>
              <a:buChar char="-"/>
            </a:pPr>
            <a:r>
              <a:rPr lang="en"/>
              <a:t>Dashboard.js, which had the highest LOC and second highest Maintainability score, has the highest estimated number of delivered bugs at 2.19.</a:t>
            </a:r>
            <a:endParaRPr/>
          </a:p>
          <a:p>
            <a:pPr indent="-342900" lvl="0" marL="457200" marR="0" rtl="0" algn="just">
              <a:lnSpc>
                <a:spcPct val="115000"/>
              </a:lnSpc>
              <a:spcBef>
                <a:spcPts val="0"/>
              </a:spcBef>
              <a:spcAft>
                <a:spcPts val="0"/>
              </a:spcAft>
              <a:buSzPts val="1800"/>
              <a:buChar char="-"/>
            </a:pPr>
            <a:r>
              <a:rPr lang="en"/>
              <a:t>The remainder of the files estimated less than 0.56.</a:t>
            </a:r>
            <a:endParaRPr/>
          </a:p>
        </p:txBody>
      </p:sp>
      <p:pic>
        <p:nvPicPr>
          <p:cNvPr id="196" name="Google Shape;196;p37"/>
          <p:cNvPicPr preferRelativeResize="0"/>
          <p:nvPr/>
        </p:nvPicPr>
        <p:blipFill>
          <a:blip r:embed="rId3">
            <a:alphaModFix/>
          </a:blip>
          <a:stretch>
            <a:fillRect/>
          </a:stretch>
        </p:blipFill>
        <p:spPr>
          <a:xfrm>
            <a:off x="150875" y="1017725"/>
            <a:ext cx="8842247" cy="2258568"/>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Complexity</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a:p>
          <a:p>
            <a:pPr indent="0" lvl="0" marL="0" marR="0" rtl="0" algn="just">
              <a:lnSpc>
                <a:spcPct val="100000"/>
              </a:lnSpc>
              <a:spcBef>
                <a:spcPts val="1600"/>
              </a:spcBef>
              <a:spcAft>
                <a:spcPts val="0"/>
              </a:spcAft>
              <a:buNone/>
            </a:pPr>
            <a:r>
              <a:t/>
            </a:r>
            <a:endParaRPr/>
          </a:p>
          <a:p>
            <a:pPr indent="0" lvl="0" marL="0" marR="0" rtl="0" algn="just">
              <a:lnSpc>
                <a:spcPct val="100000"/>
              </a:lnSpc>
              <a:spcBef>
                <a:spcPts val="1600"/>
              </a:spcBef>
              <a:spcAft>
                <a:spcPts val="0"/>
              </a:spcAft>
              <a:buNone/>
            </a:pPr>
            <a:r>
              <a:t/>
            </a:r>
            <a:endParaRPr/>
          </a:p>
          <a:p>
            <a:pPr indent="0" lvl="0" marL="0" marR="0" rtl="0" algn="just">
              <a:lnSpc>
                <a:spcPct val="100000"/>
              </a:lnSpc>
              <a:spcBef>
                <a:spcPts val="1600"/>
              </a:spcBef>
              <a:spcAft>
                <a:spcPts val="0"/>
              </a:spcAft>
              <a:buNone/>
            </a:pPr>
            <a:r>
              <a:t/>
            </a:r>
            <a:endParaRPr/>
          </a:p>
          <a:p>
            <a:pPr indent="0" lvl="0" marL="0" marR="0" rtl="0" algn="just">
              <a:lnSpc>
                <a:spcPct val="100000"/>
              </a:lnSpc>
              <a:spcBef>
                <a:spcPts val="1600"/>
              </a:spcBef>
              <a:spcAft>
                <a:spcPts val="0"/>
              </a:spcAft>
              <a:buNone/>
            </a:pPr>
            <a:r>
              <a:t/>
            </a:r>
            <a:endParaRPr/>
          </a:p>
          <a:p>
            <a:pPr indent="-342900" lvl="0" marL="457200" marR="0" rtl="0" algn="just">
              <a:lnSpc>
                <a:spcPct val="100000"/>
              </a:lnSpc>
              <a:spcBef>
                <a:spcPts val="1600"/>
              </a:spcBef>
              <a:spcAft>
                <a:spcPts val="0"/>
              </a:spcAft>
              <a:buSzPts val="1800"/>
              <a:buChar char="-"/>
            </a:pPr>
            <a:r>
              <a:rPr lang="en"/>
              <a:t>The above chart shows that the file with the highest cyclomatic complexity is priorityQueue.js with a score of 7 while majority of the files have a score of 1.</a:t>
            </a:r>
            <a:endParaRPr/>
          </a:p>
          <a:p>
            <a:pPr indent="-342900" lvl="0" marL="457200" marR="0" rtl="0" algn="just">
              <a:lnSpc>
                <a:spcPct val="100000"/>
              </a:lnSpc>
              <a:spcBef>
                <a:spcPts val="0"/>
              </a:spcBef>
              <a:spcAft>
                <a:spcPts val="0"/>
              </a:spcAft>
              <a:buSzPts val="1800"/>
              <a:buChar char="-"/>
            </a:pPr>
            <a:r>
              <a:rPr lang="en"/>
              <a:t>A score less than 10 usually indicates that the code is relatively easy to maintain so based on this metric, our code is not too complex.</a:t>
            </a:r>
            <a:endParaRPr/>
          </a:p>
        </p:txBody>
      </p:sp>
      <p:pic>
        <p:nvPicPr>
          <p:cNvPr id="203" name="Google Shape;203;p38"/>
          <p:cNvPicPr preferRelativeResize="0"/>
          <p:nvPr/>
        </p:nvPicPr>
        <p:blipFill>
          <a:blip r:embed="rId3">
            <a:alphaModFix/>
          </a:blip>
          <a:stretch>
            <a:fillRect/>
          </a:stretch>
        </p:blipFill>
        <p:spPr>
          <a:xfrm>
            <a:off x="2384350" y="1017724"/>
            <a:ext cx="4375300" cy="263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Backlog</a:t>
            </a:r>
            <a:endParaRPr sz="2800">
              <a:solidFill>
                <a:srgbClr val="FFFFFF"/>
              </a:solidFill>
            </a:endParaRPr>
          </a:p>
        </p:txBody>
      </p:sp>
      <p:graphicFrame>
        <p:nvGraphicFramePr>
          <p:cNvPr id="209" name="Google Shape;209;p39"/>
          <p:cNvGraphicFramePr/>
          <p:nvPr/>
        </p:nvGraphicFramePr>
        <p:xfrm>
          <a:off x="952500" y="1125325"/>
          <a:ext cx="3000000" cy="3000000"/>
        </p:xfrm>
        <a:graphic>
          <a:graphicData uri="http://schemas.openxmlformats.org/drawingml/2006/table">
            <a:tbl>
              <a:tblPr>
                <a:noFill/>
                <a:tableStyleId>{1F12A714-FE92-45CB-99D2-4A62BE04E8BE}</a:tableStyleId>
              </a:tblPr>
              <a:tblGrid>
                <a:gridCol w="1665700"/>
                <a:gridCol w="5573300"/>
              </a:tblGrid>
              <a:tr h="381000">
                <a:tc>
                  <a:txBody>
                    <a:bodyPr>
                      <a:noAutofit/>
                    </a:bodyPr>
                    <a:lstStyle/>
                    <a:p>
                      <a:pPr indent="0" lvl="0" marL="0" rtl="0" algn="ctr">
                        <a:spcBef>
                          <a:spcPts val="0"/>
                        </a:spcBef>
                        <a:spcAft>
                          <a:spcPts val="0"/>
                        </a:spcAft>
                        <a:buNone/>
                      </a:pPr>
                      <a:r>
                        <a:rPr b="1" lang="en">
                          <a:solidFill>
                            <a:srgbClr val="FFFFFF"/>
                          </a:solidFill>
                        </a:rPr>
                        <a:t>Week</a:t>
                      </a:r>
                      <a:endParaRPr b="1">
                        <a:solidFill>
                          <a:srgbClr val="FFFFFF"/>
                        </a:solidFill>
                      </a:endParaRPr>
                    </a:p>
                  </a:txBody>
                  <a:tcPr marT="91425" marB="91425" marR="91425" marL="91425">
                    <a:lnT cap="flat" cmpd="sng" w="9525">
                      <a:solidFill>
                        <a:srgbClr val="999999"/>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solidFill>
                            <a:srgbClr val="FFFFFF"/>
                          </a:solidFill>
                        </a:rPr>
                        <a:t>Log</a:t>
                      </a:r>
                      <a:endParaRPr b="1">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1</a:t>
                      </a:r>
                      <a:endParaRPr>
                        <a:solidFill>
                          <a:srgbClr val="FFFFFF"/>
                        </a:solidFill>
                      </a:endParaRPr>
                    </a:p>
                  </a:txBody>
                  <a:tcPr marT="91425" marB="91425" marR="91425" marL="91425"/>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Finalized project topic in class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Explored more ideas about the project</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2</a:t>
                      </a:r>
                      <a:endParaRPr>
                        <a:solidFill>
                          <a:srgbClr val="FFFFFF"/>
                        </a:solidFill>
                      </a:endParaRPr>
                    </a:p>
                  </a:txBody>
                  <a:tcPr marT="91425" marB="91425" marR="91425" marL="91425"/>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Created a repository on GitHub and finalized the MVP for our project.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Worked on the architecture and development plan</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3</a:t>
                      </a:r>
                      <a:endParaRPr>
                        <a:solidFill>
                          <a:srgbClr val="FFFFFF"/>
                        </a:solidFill>
                      </a:endParaRPr>
                    </a:p>
                  </a:txBody>
                  <a:tcPr marT="91425" marB="91425" marR="91425" marL="91425"/>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Developed Login component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Began streaming tweets &amp; filtering for English tweets</a:t>
                      </a:r>
                      <a:endParaRPr>
                        <a:solidFill>
                          <a:srgbClr val="FFFFFF"/>
                        </a:solidFill>
                      </a:endParaRPr>
                    </a:p>
                    <a:p>
                      <a:pPr indent="-317500" lvl="0" marL="457200" rtl="0" algn="l">
                        <a:spcBef>
                          <a:spcPts val="0"/>
                        </a:spcBef>
                        <a:spcAft>
                          <a:spcPts val="0"/>
                        </a:spcAft>
                        <a:buClr>
                          <a:schemeClr val="dk1"/>
                        </a:buClr>
                        <a:buSzPts val="1400"/>
                        <a:buChar char="●"/>
                      </a:pPr>
                      <a:r>
                        <a:rPr lang="en">
                          <a:solidFill>
                            <a:schemeClr val="dk1"/>
                          </a:solidFill>
                        </a:rPr>
                        <a:t>Began analyzing tweets and identify language of tweets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Configured Firebase </a:t>
                      </a:r>
                      <a:endParaRPr>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4</a:t>
                      </a:r>
                      <a:endParaRPr>
                        <a:solidFill>
                          <a:srgbClr val="FFFFFF"/>
                        </a:solidFill>
                      </a:endParaRPr>
                    </a:p>
                  </a:txBody>
                  <a:tcPr marT="91425" marB="91425" marR="91425" marL="91425"/>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Developed real time graph for Bitcoin data</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Refactored architecture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Wrote code to store sentiment &amp; language data in the DB</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Created room using socket.io for communication</a:t>
                      </a:r>
                      <a:endParaRPr>
                        <a:solidFill>
                          <a:srgbClr val="FFFFFF"/>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Backlog (cont.)</a:t>
            </a:r>
            <a:endParaRPr sz="2800">
              <a:solidFill>
                <a:srgbClr val="FFFFFF"/>
              </a:solidFill>
            </a:endParaRPr>
          </a:p>
        </p:txBody>
      </p:sp>
      <p:graphicFrame>
        <p:nvGraphicFramePr>
          <p:cNvPr id="215" name="Google Shape;215;p40"/>
          <p:cNvGraphicFramePr/>
          <p:nvPr/>
        </p:nvGraphicFramePr>
        <p:xfrm>
          <a:off x="952500" y="1184550"/>
          <a:ext cx="3000000" cy="3000000"/>
        </p:xfrm>
        <a:graphic>
          <a:graphicData uri="http://schemas.openxmlformats.org/drawingml/2006/table">
            <a:tbl>
              <a:tblPr>
                <a:noFill/>
                <a:tableStyleId>{1F12A714-FE92-45CB-99D2-4A62BE04E8BE}</a:tableStyleId>
              </a:tblPr>
              <a:tblGrid>
                <a:gridCol w="1539900"/>
                <a:gridCol w="5699100"/>
              </a:tblGrid>
              <a:tr h="381000">
                <a:tc>
                  <a:txBody>
                    <a:bodyPr>
                      <a:noAutofit/>
                    </a:bodyPr>
                    <a:lstStyle/>
                    <a:p>
                      <a:pPr indent="0" lvl="0" marL="0" rtl="0" algn="ctr">
                        <a:spcBef>
                          <a:spcPts val="0"/>
                        </a:spcBef>
                        <a:spcAft>
                          <a:spcPts val="0"/>
                        </a:spcAft>
                        <a:buNone/>
                      </a:pPr>
                      <a:r>
                        <a:rPr b="1" lang="en">
                          <a:solidFill>
                            <a:srgbClr val="FFFFFF"/>
                          </a:solidFill>
                        </a:rPr>
                        <a:t>Week</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FFFFF"/>
                          </a:solidFill>
                        </a:rPr>
                        <a:t>Log</a:t>
                      </a:r>
                      <a:endParaRPr b="1">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Developed News Feed component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Wrote code to retrieve sentiment &amp; language from Firebase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Developed Pie chart component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Integrated all the frontend components (Login, News Feed, Bitcoin and Pie chart)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Changed the data structure in firebase to store data for different companies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Modularized code and added comments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Added authentication to database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Explored more ideas with professor and discussed areas to work on for rest of the semester</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Backlog (cont.)</a:t>
            </a:r>
            <a:endParaRPr sz="2800">
              <a:solidFill>
                <a:srgbClr val="FFFFFF"/>
              </a:solidFill>
            </a:endParaRPr>
          </a:p>
        </p:txBody>
      </p:sp>
      <p:graphicFrame>
        <p:nvGraphicFramePr>
          <p:cNvPr id="221" name="Google Shape;221;p41"/>
          <p:cNvGraphicFramePr/>
          <p:nvPr/>
        </p:nvGraphicFramePr>
        <p:xfrm>
          <a:off x="952500" y="1221550"/>
          <a:ext cx="3000000" cy="3000000"/>
        </p:xfrm>
        <a:graphic>
          <a:graphicData uri="http://schemas.openxmlformats.org/drawingml/2006/table">
            <a:tbl>
              <a:tblPr>
                <a:noFill/>
                <a:tableStyleId>{1F12A714-FE92-45CB-99D2-4A62BE04E8BE}</a:tableStyleId>
              </a:tblPr>
              <a:tblGrid>
                <a:gridCol w="1539900"/>
                <a:gridCol w="5699100"/>
              </a:tblGrid>
              <a:tr h="381000">
                <a:tc>
                  <a:txBody>
                    <a:bodyPr>
                      <a:noAutofit/>
                    </a:bodyPr>
                    <a:lstStyle/>
                    <a:p>
                      <a:pPr indent="0" lvl="0" marL="0" rtl="0" algn="ctr">
                        <a:spcBef>
                          <a:spcPts val="0"/>
                        </a:spcBef>
                        <a:spcAft>
                          <a:spcPts val="0"/>
                        </a:spcAft>
                        <a:buNone/>
                      </a:pPr>
                      <a:r>
                        <a:rPr b="1" lang="en">
                          <a:solidFill>
                            <a:srgbClr val="FFFFFF"/>
                          </a:solidFill>
                        </a:rPr>
                        <a:t>Week</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FFFFF"/>
                          </a:solidFill>
                        </a:rPr>
                        <a:t>Log</a:t>
                      </a:r>
                      <a:endParaRPr b="1">
                        <a:solidFill>
                          <a:srgbClr val="FFFFFF"/>
                        </a:solidFill>
                      </a:endParaRPr>
                    </a:p>
                  </a:txBody>
                  <a:tcPr marT="91425" marB="91425" marR="91425" marL="91425"/>
                </a:tc>
              </a:tr>
              <a:tr h="381000">
                <a:tc>
                  <a:txBody>
                    <a:bodyPr>
                      <a:noAutofit/>
                    </a:bodyPr>
                    <a:lstStyle/>
                    <a:p>
                      <a:pPr indent="0" lvl="0" marL="0" rtl="0" algn="ctr">
                        <a:spcBef>
                          <a:spcPts val="0"/>
                        </a:spcBef>
                        <a:spcAft>
                          <a:spcPts val="0"/>
                        </a:spcAft>
                        <a:buNone/>
                      </a:pPr>
                      <a:r>
                        <a:rPr lang="en">
                          <a:solidFill>
                            <a:srgbClr val="FFFFFF"/>
                          </a:solidFill>
                        </a:rPr>
                        <a:t>Week 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Spring Break</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Integrated frontend and backend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10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Refactored code module/component wise</a:t>
                      </a:r>
                      <a:endParaRPr>
                        <a:solidFill>
                          <a:srgbClr val="FFFFFF"/>
                        </a:solidFill>
                      </a:endParaRPr>
                    </a:p>
                    <a:p>
                      <a:pPr indent="-317500" lvl="0" marL="457200" rtl="0" algn="l">
                        <a:spcBef>
                          <a:spcPts val="0"/>
                        </a:spcBef>
                        <a:spcAft>
                          <a:spcPts val="0"/>
                        </a:spcAft>
                        <a:buClr>
                          <a:schemeClr val="dk1"/>
                        </a:buClr>
                        <a:buSzPts val="1400"/>
                        <a:buChar char="●"/>
                      </a:pPr>
                      <a:r>
                        <a:rPr lang="en">
                          <a:solidFill>
                            <a:schemeClr val="dk1"/>
                          </a:solidFill>
                        </a:rPr>
                        <a:t>Started analyzing sentiments for 2 companies at a time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Wrote backend code to save news in database instead of stream from News API</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11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Storing</a:t>
                      </a:r>
                      <a:r>
                        <a:rPr lang="en">
                          <a:solidFill>
                            <a:srgbClr val="FFFFFF"/>
                          </a:solidFill>
                        </a:rPr>
                        <a:t> News Feed for 2 companies at a time</a:t>
                      </a:r>
                      <a:endParaRPr>
                        <a:solidFill>
                          <a:srgbClr val="FFFFFF"/>
                        </a:solidFill>
                      </a:endParaRPr>
                    </a:p>
                    <a:p>
                      <a:pPr indent="-317500" lvl="0" marL="457200" rtl="0" algn="l">
                        <a:spcBef>
                          <a:spcPts val="0"/>
                        </a:spcBef>
                        <a:spcAft>
                          <a:spcPts val="0"/>
                        </a:spcAft>
                        <a:buClr>
                          <a:schemeClr val="dk1"/>
                        </a:buClr>
                        <a:buSzPts val="1400"/>
                        <a:buChar char="●"/>
                      </a:pPr>
                      <a:r>
                        <a:rPr lang="en">
                          <a:solidFill>
                            <a:schemeClr val="dk1"/>
                          </a:solidFill>
                        </a:rPr>
                        <a:t>Began showing historic &amp; real time sentiment data on frontend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Began displaying historic &amp; real time language count on pie chart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Added priority queue to only show top 10 languages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lgn="ctr">
                        <a:spcBef>
                          <a:spcPts val="0"/>
                        </a:spcBef>
                        <a:spcAft>
                          <a:spcPts val="0"/>
                        </a:spcAft>
                        <a:buNone/>
                      </a:pPr>
                      <a:r>
                        <a:rPr lang="en">
                          <a:solidFill>
                            <a:srgbClr val="FFFFFF"/>
                          </a:solidFill>
                        </a:rPr>
                        <a:t>Week 12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317500" lvl="0" marL="457200" rtl="0" algn="l">
                        <a:spcBef>
                          <a:spcPts val="0"/>
                        </a:spcBef>
                        <a:spcAft>
                          <a:spcPts val="0"/>
                        </a:spcAft>
                        <a:buClr>
                          <a:srgbClr val="FFFFFF"/>
                        </a:buClr>
                        <a:buSzPts val="1400"/>
                        <a:buChar char="●"/>
                      </a:pPr>
                      <a:r>
                        <a:rPr lang="en">
                          <a:solidFill>
                            <a:srgbClr val="FFFFFF"/>
                          </a:solidFill>
                        </a:rPr>
                        <a:t>Worked on the Stock component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Started working on presentation</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&amp; Responsibilities</a:t>
            </a:r>
            <a:endParaRPr/>
          </a:p>
        </p:txBody>
      </p:sp>
      <p:graphicFrame>
        <p:nvGraphicFramePr>
          <p:cNvPr id="68" name="Google Shape;68;p15"/>
          <p:cNvGraphicFramePr/>
          <p:nvPr/>
        </p:nvGraphicFramePr>
        <p:xfrm>
          <a:off x="311700" y="1111610"/>
          <a:ext cx="3000000" cy="3000000"/>
        </p:xfrm>
        <a:graphic>
          <a:graphicData uri="http://schemas.openxmlformats.org/drawingml/2006/table">
            <a:tbl>
              <a:tblPr>
                <a:noFill/>
                <a:tableStyleId>{1F12A714-FE92-45CB-99D2-4A62BE04E8BE}</a:tableStyleId>
              </a:tblPr>
              <a:tblGrid>
                <a:gridCol w="4260300"/>
                <a:gridCol w="4260300"/>
              </a:tblGrid>
              <a:tr h="464500">
                <a:tc>
                  <a:txBody>
                    <a:bodyPr>
                      <a:noAutofit/>
                    </a:bodyPr>
                    <a:lstStyle/>
                    <a:p>
                      <a:pPr indent="0" lvl="0" marL="0" rtl="0" algn="ctr">
                        <a:spcBef>
                          <a:spcPts val="0"/>
                        </a:spcBef>
                        <a:spcAft>
                          <a:spcPts val="0"/>
                        </a:spcAft>
                        <a:buNone/>
                      </a:pPr>
                      <a:r>
                        <a:rPr b="1" lang="en">
                          <a:solidFill>
                            <a:srgbClr val="FFFFFF"/>
                          </a:solidFill>
                        </a:rPr>
                        <a:t>Role</a:t>
                      </a:r>
                      <a:endParaRPr b="1">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solidFill>
                            <a:srgbClr val="FFFFFF"/>
                          </a:solidFill>
                        </a:rPr>
                        <a:t>Assigned Person</a:t>
                      </a:r>
                      <a:endParaRPr b="1">
                        <a:solidFill>
                          <a:srgbClr val="FFFFFF"/>
                        </a:solidFill>
                      </a:endParaRPr>
                    </a:p>
                  </a:txBody>
                  <a:tcPr marT="91425" marB="91425" marR="91425" marL="91425"/>
                </a:tc>
              </a:tr>
              <a:tr h="430675">
                <a:tc>
                  <a:txBody>
                    <a:bodyPr>
                      <a:noAutofit/>
                    </a:bodyPr>
                    <a:lstStyle/>
                    <a:p>
                      <a:pPr indent="0" lvl="0" marL="0" rtl="0" algn="ctr">
                        <a:spcBef>
                          <a:spcPts val="0"/>
                        </a:spcBef>
                        <a:spcAft>
                          <a:spcPts val="0"/>
                        </a:spcAft>
                        <a:buNone/>
                      </a:pPr>
                      <a:r>
                        <a:rPr lang="en" sz="1100">
                          <a:solidFill>
                            <a:srgbClr val="FFFFFF"/>
                          </a:solidFill>
                        </a:rPr>
                        <a:t>Development Lead</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Alex Supkay</a:t>
                      </a:r>
                      <a:endParaRPr sz="11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432925">
                <a:tc>
                  <a:txBody>
                    <a:bodyPr>
                      <a:noAutofit/>
                    </a:bodyPr>
                    <a:lstStyle/>
                    <a:p>
                      <a:pPr indent="0" lvl="0" marL="0" rtl="0" algn="ctr">
                        <a:spcBef>
                          <a:spcPts val="0"/>
                        </a:spcBef>
                        <a:spcAft>
                          <a:spcPts val="0"/>
                        </a:spcAft>
                        <a:buNone/>
                      </a:pPr>
                      <a:r>
                        <a:rPr lang="en" sz="1100">
                          <a:solidFill>
                            <a:srgbClr val="FFFFFF"/>
                          </a:solidFill>
                        </a:rPr>
                        <a:t>Developer(s)</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Kyle Rozanitis, Alex Supkay, Pratik Shah, Siddhart Lapsiwala</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2925">
                <a:tc>
                  <a:txBody>
                    <a:bodyPr>
                      <a:noAutofit/>
                    </a:bodyPr>
                    <a:lstStyle/>
                    <a:p>
                      <a:pPr indent="0" lvl="0" marL="0" rtl="0" algn="ctr">
                        <a:spcBef>
                          <a:spcPts val="0"/>
                        </a:spcBef>
                        <a:spcAft>
                          <a:spcPts val="0"/>
                        </a:spcAft>
                        <a:buNone/>
                      </a:pPr>
                      <a:r>
                        <a:rPr lang="en" sz="1100">
                          <a:solidFill>
                            <a:srgbClr val="FFFFFF"/>
                          </a:solidFill>
                        </a:rPr>
                        <a:t>Architect(s)</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1"/>
                          </a:solidFill>
                        </a:rPr>
                        <a:t>Kyle Rozanitis, Alex Supkay, Pratik Shah, Siddhart Lapsiwala</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432925">
                <a:tc>
                  <a:txBody>
                    <a:bodyPr>
                      <a:noAutofit/>
                    </a:bodyPr>
                    <a:lstStyle/>
                    <a:p>
                      <a:pPr indent="0" lvl="0" marL="0" rtl="0" algn="ctr">
                        <a:spcBef>
                          <a:spcPts val="0"/>
                        </a:spcBef>
                        <a:spcAft>
                          <a:spcPts val="0"/>
                        </a:spcAft>
                        <a:buNone/>
                      </a:pPr>
                      <a:r>
                        <a:rPr lang="en" sz="1100">
                          <a:solidFill>
                            <a:srgbClr val="FFFFFF"/>
                          </a:solidFill>
                        </a:rPr>
                        <a:t>Test Lead</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Siddhart Lapsiwala</a:t>
                      </a:r>
                      <a:endParaRPr sz="1100">
                        <a:solidFill>
                          <a:srgbClr val="FFFFFF"/>
                        </a:solidFill>
                      </a:endParaRPr>
                    </a:p>
                  </a:txBody>
                  <a:tcPr marT="91425" marB="91425" marR="91425" marL="91425"/>
                </a:tc>
              </a:tr>
              <a:tr h="432925">
                <a:tc>
                  <a:txBody>
                    <a:bodyPr>
                      <a:noAutofit/>
                    </a:bodyPr>
                    <a:lstStyle/>
                    <a:p>
                      <a:pPr indent="0" lvl="0" marL="0" rtl="0" algn="ctr">
                        <a:spcBef>
                          <a:spcPts val="0"/>
                        </a:spcBef>
                        <a:spcAft>
                          <a:spcPts val="0"/>
                        </a:spcAft>
                        <a:buNone/>
                      </a:pPr>
                      <a:r>
                        <a:rPr lang="en" sz="1100">
                          <a:solidFill>
                            <a:srgbClr val="FFFFFF"/>
                          </a:solidFill>
                        </a:rPr>
                        <a:t>Tester(s)</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1"/>
                          </a:solidFill>
                        </a:rPr>
                        <a:t>Kyle Rozanitis, Alex Supkay, Pratik Shah, Siddhart Lapsiwala</a:t>
                      </a:r>
                      <a:endParaRPr sz="1100">
                        <a:solidFill>
                          <a:srgbClr val="FFFFFF"/>
                        </a:solidFill>
                      </a:endParaRPr>
                    </a:p>
                  </a:txBody>
                  <a:tcPr marT="91425" marB="91425" marR="91425" marL="91425"/>
                </a:tc>
              </a:tr>
              <a:tr h="432925">
                <a:tc>
                  <a:txBody>
                    <a:bodyPr>
                      <a:noAutofit/>
                    </a:bodyPr>
                    <a:lstStyle/>
                    <a:p>
                      <a:pPr indent="0" lvl="0" marL="0" rtl="0" algn="ctr">
                        <a:spcBef>
                          <a:spcPts val="0"/>
                        </a:spcBef>
                        <a:spcAft>
                          <a:spcPts val="0"/>
                        </a:spcAft>
                        <a:buNone/>
                      </a:pPr>
                      <a:r>
                        <a:rPr lang="en" sz="1100">
                          <a:solidFill>
                            <a:srgbClr val="FFFFFF"/>
                          </a:solidFill>
                        </a:rPr>
                        <a:t>Product Champion (Customer Representative)</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1"/>
                          </a:solidFill>
                        </a:rPr>
                        <a:t>Pratik Shah</a:t>
                      </a:r>
                      <a:endParaRPr sz="1100">
                        <a:solidFill>
                          <a:schemeClr val="dk1"/>
                        </a:solidFill>
                      </a:endParaRPr>
                    </a:p>
                  </a:txBody>
                  <a:tcPr marT="91425" marB="91425" marR="91425" marL="91425"/>
                </a:tc>
              </a:tr>
              <a:tr h="432925">
                <a:tc>
                  <a:txBody>
                    <a:bodyPr>
                      <a:noAutofit/>
                    </a:bodyPr>
                    <a:lstStyle/>
                    <a:p>
                      <a:pPr indent="0" lvl="0" marL="0" rtl="0" algn="ctr">
                        <a:spcBef>
                          <a:spcPts val="0"/>
                        </a:spcBef>
                        <a:spcAft>
                          <a:spcPts val="0"/>
                        </a:spcAft>
                        <a:buNone/>
                      </a:pPr>
                      <a:r>
                        <a:rPr lang="en" sz="1100">
                          <a:solidFill>
                            <a:srgbClr val="FFFFFF"/>
                          </a:solidFill>
                        </a:rPr>
                        <a:t>Documentation</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1"/>
                          </a:solidFill>
                        </a:rPr>
                        <a:t>Kyle Rozanitis</a:t>
                      </a:r>
                      <a:endParaRPr sz="1100">
                        <a:solidFill>
                          <a:schemeClr val="dk1"/>
                        </a:solidFill>
                      </a:endParaRPr>
                    </a:p>
                  </a:txBody>
                  <a:tcPr marT="91425" marB="91425" marR="91425" marL="91425"/>
                </a:tc>
              </a:tr>
              <a:tr h="432925">
                <a:tc>
                  <a:txBody>
                    <a:bodyPr>
                      <a:noAutofit/>
                    </a:bodyPr>
                    <a:lstStyle/>
                    <a:p>
                      <a:pPr indent="0" lvl="0" marL="0" rtl="0" algn="ctr">
                        <a:spcBef>
                          <a:spcPts val="0"/>
                        </a:spcBef>
                        <a:spcAft>
                          <a:spcPts val="0"/>
                        </a:spcAft>
                        <a:buNone/>
                      </a:pPr>
                      <a:r>
                        <a:rPr lang="en" sz="1100">
                          <a:solidFill>
                            <a:srgbClr val="FFFFFF"/>
                          </a:solidFill>
                        </a:rPr>
                        <a:t>Risk Management</a:t>
                      </a:r>
                      <a:endParaRPr sz="1100">
                        <a:solidFill>
                          <a:srgbClr val="FFFFFF"/>
                        </a:solidFill>
                      </a:endParaRPr>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chemeClr val="dk1"/>
                          </a:solidFill>
                        </a:rPr>
                        <a:t>Alex Supkay</a:t>
                      </a:r>
                      <a:endParaRPr sz="1100">
                        <a:solidFill>
                          <a:schemeClr val="dk1"/>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Version</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Deferred User Stories (Product Backlog)</a:t>
            </a:r>
            <a:endParaRPr b="1"/>
          </a:p>
          <a:p>
            <a:pPr indent="-342900" lvl="0" marL="457200" rtl="0" algn="l">
              <a:spcBef>
                <a:spcPts val="1600"/>
              </a:spcBef>
              <a:spcAft>
                <a:spcPts val="0"/>
              </a:spcAft>
              <a:buSzPts val="1800"/>
              <a:buChar char="●"/>
            </a:pPr>
            <a:r>
              <a:rPr lang="en"/>
              <a:t>More companies and displaying sentiments in same graph for more detailed comparison.</a:t>
            </a:r>
            <a:endParaRPr/>
          </a:p>
          <a:p>
            <a:pPr indent="-342900" lvl="0" marL="457200" rtl="0" algn="l">
              <a:spcBef>
                <a:spcPts val="0"/>
              </a:spcBef>
              <a:spcAft>
                <a:spcPts val="0"/>
              </a:spcAft>
              <a:buSzPts val="1800"/>
              <a:buChar char="●"/>
            </a:pPr>
            <a:r>
              <a:rPr lang="en"/>
              <a:t>Generate reports in excel.</a:t>
            </a:r>
            <a:endParaRPr/>
          </a:p>
          <a:p>
            <a:pPr indent="0" lvl="0" marL="0" rtl="0" algn="l">
              <a:spcBef>
                <a:spcPts val="1600"/>
              </a:spcBef>
              <a:spcAft>
                <a:spcPts val="0"/>
              </a:spcAft>
              <a:buNone/>
            </a:pPr>
            <a:r>
              <a:rPr b="1" lang="en"/>
              <a:t>Other</a:t>
            </a:r>
            <a:endParaRPr b="1"/>
          </a:p>
          <a:p>
            <a:pPr indent="-342900" lvl="0" marL="457200" rtl="0" algn="l">
              <a:spcBef>
                <a:spcPts val="1600"/>
              </a:spcBef>
              <a:spcAft>
                <a:spcPts val="0"/>
              </a:spcAft>
              <a:buSzPts val="1800"/>
              <a:buChar char="●"/>
            </a:pPr>
            <a:r>
              <a:rPr lang="en"/>
              <a:t>Automation testing framework</a:t>
            </a:r>
            <a:endParaRPr/>
          </a:p>
          <a:p>
            <a:pPr indent="-342900" lvl="0" marL="457200" rtl="0" algn="l">
              <a:spcBef>
                <a:spcPts val="0"/>
              </a:spcBef>
              <a:spcAft>
                <a:spcPts val="0"/>
              </a:spcAft>
              <a:buSzPts val="1800"/>
              <a:buChar char="●"/>
            </a:pPr>
            <a:r>
              <a:rPr lang="en"/>
              <a:t>Implement CI/CD pipeline.</a:t>
            </a:r>
            <a:endParaRPr/>
          </a:p>
          <a:p>
            <a:pPr indent="-342900" lvl="0" marL="457200" rtl="0" algn="l">
              <a:spcBef>
                <a:spcPts val="0"/>
              </a:spcBef>
              <a:spcAft>
                <a:spcPts val="0"/>
              </a:spcAft>
              <a:buSzPts val="1800"/>
              <a:buChar char="●"/>
            </a:pPr>
            <a:r>
              <a:rPr lang="en"/>
              <a:t>Docker Containers</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Mortem</a:t>
            </a:r>
            <a:endParaRPr/>
          </a:p>
        </p:txBody>
      </p:sp>
      <p:sp>
        <p:nvSpPr>
          <p:cNvPr id="233" name="Google Shape;233;p43"/>
          <p:cNvSpPr txBox="1"/>
          <p:nvPr>
            <p:ph idx="1" type="body"/>
          </p:nvPr>
        </p:nvSpPr>
        <p:spPr>
          <a:xfrm>
            <a:off x="311700" y="1125600"/>
            <a:ext cx="8520600" cy="41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Would adopt differently for next version: </a:t>
            </a:r>
            <a:endParaRPr b="1"/>
          </a:p>
          <a:p>
            <a:pPr indent="-342900" lvl="0" marL="457200" rtl="0" algn="l">
              <a:spcBef>
                <a:spcPts val="1600"/>
              </a:spcBef>
              <a:spcAft>
                <a:spcPts val="0"/>
              </a:spcAft>
              <a:buSzPts val="1800"/>
              <a:buChar char="●"/>
            </a:pPr>
            <a:r>
              <a:rPr lang="en"/>
              <a:t>Small sprints and fix work items during sprint</a:t>
            </a:r>
            <a:endParaRPr/>
          </a:p>
          <a:p>
            <a:pPr indent="-342900" lvl="0" marL="457200" rtl="0" algn="l">
              <a:spcBef>
                <a:spcPts val="0"/>
              </a:spcBef>
              <a:spcAft>
                <a:spcPts val="0"/>
              </a:spcAft>
              <a:buSzPts val="1800"/>
              <a:buChar char="●"/>
            </a:pPr>
            <a:r>
              <a:rPr lang="en"/>
              <a:t>More frequent meetups and communication during sprint.</a:t>
            </a:r>
            <a:endParaRPr/>
          </a:p>
          <a:p>
            <a:pPr indent="-342900" lvl="0" marL="457200" rtl="0" algn="l">
              <a:spcBef>
                <a:spcPts val="0"/>
              </a:spcBef>
              <a:spcAft>
                <a:spcPts val="0"/>
              </a:spcAft>
              <a:buSzPts val="1800"/>
              <a:buChar char="●"/>
            </a:pPr>
            <a:r>
              <a:rPr lang="en"/>
              <a:t>More mature Git process throughout the project. </a:t>
            </a:r>
            <a:endParaRPr/>
          </a:p>
          <a:p>
            <a:pPr indent="0" lvl="0" marL="0" rtl="0" algn="l">
              <a:spcBef>
                <a:spcPts val="1600"/>
              </a:spcBef>
              <a:spcAft>
                <a:spcPts val="0"/>
              </a:spcAft>
              <a:buNone/>
            </a:pPr>
            <a:r>
              <a:rPr b="1" lang="en"/>
              <a:t>Keep Doing:</a:t>
            </a:r>
            <a:endParaRPr/>
          </a:p>
          <a:p>
            <a:pPr indent="-342900" lvl="0" marL="457200" rtl="0" algn="l">
              <a:spcBef>
                <a:spcPts val="1600"/>
              </a:spcBef>
              <a:spcAft>
                <a:spcPts val="0"/>
              </a:spcAft>
              <a:buSzPts val="1800"/>
              <a:buChar char="●"/>
            </a:pPr>
            <a:r>
              <a:rPr lang="en"/>
              <a:t>Good choice of tools(React,firebase db,GIT,etc)</a:t>
            </a:r>
            <a:endParaRPr/>
          </a:p>
          <a:p>
            <a:pPr indent="-342900" lvl="0" marL="457200" rtl="0" algn="l">
              <a:spcBef>
                <a:spcPts val="0"/>
              </a:spcBef>
              <a:spcAft>
                <a:spcPts val="0"/>
              </a:spcAft>
              <a:buSzPts val="1800"/>
              <a:buChar char="●"/>
            </a:pPr>
            <a:r>
              <a:rPr lang="en"/>
              <a:t>Dividing task among frontend and backend.</a:t>
            </a:r>
            <a:endParaRPr/>
          </a:p>
          <a:p>
            <a:pPr indent="-342900" lvl="0" marL="457200" rtl="0" algn="l">
              <a:spcBef>
                <a:spcPts val="0"/>
              </a:spcBef>
              <a:spcAft>
                <a:spcPts val="0"/>
              </a:spcAft>
              <a:buSzPts val="1800"/>
              <a:buChar char="●"/>
            </a:pPr>
            <a:r>
              <a:rPr lang="en"/>
              <a:t>Switching developers among frontend and backend(all developers have knowledge full application.).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Future Work</a:t>
            </a:r>
            <a:endParaRPr sz="2800">
              <a:solidFill>
                <a:srgbClr val="FFFFFF"/>
              </a:solidFill>
            </a:endParaRPr>
          </a:p>
        </p:txBody>
      </p:sp>
      <p:sp>
        <p:nvSpPr>
          <p:cNvPr id="239" name="Google Shape;239;p44"/>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ADADAD"/>
              </a:buClr>
              <a:buSzPts val="1800"/>
              <a:buChar char="●"/>
            </a:pPr>
            <a:r>
              <a:rPr lang="en" sz="1800">
                <a:solidFill>
                  <a:srgbClr val="ADADAD"/>
                </a:solidFill>
              </a:rPr>
              <a:t>This project has a good foundation for any team who wants to work on Twitter sentiment analysis. The functionalities are modularized and easy to understand.</a:t>
            </a:r>
            <a:endParaRPr sz="1800">
              <a:solidFill>
                <a:srgbClr val="ADADAD"/>
              </a:solidFill>
            </a:endParaRPr>
          </a:p>
          <a:p>
            <a:pPr indent="-342900" lvl="0" marL="457200" rtl="0" algn="l">
              <a:lnSpc>
                <a:spcPct val="115000"/>
              </a:lnSpc>
              <a:spcBef>
                <a:spcPts val="0"/>
              </a:spcBef>
              <a:spcAft>
                <a:spcPts val="0"/>
              </a:spcAft>
              <a:buClr>
                <a:srgbClr val="ADADAD"/>
              </a:buClr>
              <a:buSzPts val="1800"/>
              <a:buChar char="●"/>
            </a:pPr>
            <a:r>
              <a:rPr lang="en" sz="1800">
                <a:solidFill>
                  <a:srgbClr val="ADADAD"/>
                </a:solidFill>
              </a:rPr>
              <a:t>Some of the interesting functionalities for future work:</a:t>
            </a:r>
            <a:endParaRPr sz="1800">
              <a:solidFill>
                <a:srgbClr val="ADADAD"/>
              </a:solidFill>
            </a:endParaRPr>
          </a:p>
          <a:p>
            <a:pPr indent="-342900" lvl="0" marL="914400" rtl="0" algn="l">
              <a:lnSpc>
                <a:spcPct val="115000"/>
              </a:lnSpc>
              <a:spcBef>
                <a:spcPts val="0"/>
              </a:spcBef>
              <a:spcAft>
                <a:spcPts val="0"/>
              </a:spcAft>
              <a:buClr>
                <a:srgbClr val="ADADAD"/>
              </a:buClr>
              <a:buSzPts val="1800"/>
              <a:buAutoNum type="arabicPeriod"/>
            </a:pPr>
            <a:r>
              <a:rPr lang="en" sz="1800">
                <a:solidFill>
                  <a:srgbClr val="ADADAD"/>
                </a:solidFill>
              </a:rPr>
              <a:t>Comparing sentiment values for more than 2 companies in same chart</a:t>
            </a:r>
            <a:endParaRPr sz="1800">
              <a:solidFill>
                <a:srgbClr val="ADADAD"/>
              </a:solidFill>
            </a:endParaRPr>
          </a:p>
          <a:p>
            <a:pPr indent="-342900" lvl="0" marL="914400" rtl="0" algn="l">
              <a:lnSpc>
                <a:spcPct val="115000"/>
              </a:lnSpc>
              <a:spcBef>
                <a:spcPts val="0"/>
              </a:spcBef>
              <a:spcAft>
                <a:spcPts val="0"/>
              </a:spcAft>
              <a:buClr>
                <a:srgbClr val="ADADAD"/>
              </a:buClr>
              <a:buSzPts val="1800"/>
              <a:buAutoNum type="arabicPeriod"/>
            </a:pPr>
            <a:r>
              <a:rPr lang="en" sz="1800">
                <a:solidFill>
                  <a:srgbClr val="ADADAD"/>
                </a:solidFill>
              </a:rPr>
              <a:t>Displaying updated highest and lowest sentiment value for each company</a:t>
            </a:r>
            <a:endParaRPr sz="1800">
              <a:solidFill>
                <a:srgbClr val="ADADAD"/>
              </a:solidFill>
            </a:endParaRPr>
          </a:p>
          <a:p>
            <a:pPr indent="-342900" lvl="0" marL="914400" rtl="0" algn="l">
              <a:lnSpc>
                <a:spcPct val="115000"/>
              </a:lnSpc>
              <a:spcBef>
                <a:spcPts val="0"/>
              </a:spcBef>
              <a:spcAft>
                <a:spcPts val="0"/>
              </a:spcAft>
              <a:buClr>
                <a:srgbClr val="ADADAD"/>
              </a:buClr>
              <a:buSzPts val="1800"/>
              <a:buAutoNum type="arabicPeriod"/>
            </a:pPr>
            <a:r>
              <a:rPr lang="en" sz="1800">
                <a:solidFill>
                  <a:srgbClr val="ADADAD"/>
                </a:solidFill>
              </a:rPr>
              <a:t>Displaying the tweet that is analyzed of having highest or lowest sentiment value.</a:t>
            </a:r>
            <a:endParaRPr sz="1800">
              <a:solidFill>
                <a:srgbClr val="ADADAD"/>
              </a:solidFill>
            </a:endParaRPr>
          </a:p>
          <a:p>
            <a:pPr indent="-342900" lvl="0" marL="914400" rtl="0" algn="l">
              <a:lnSpc>
                <a:spcPct val="115000"/>
              </a:lnSpc>
              <a:spcBef>
                <a:spcPts val="0"/>
              </a:spcBef>
              <a:spcAft>
                <a:spcPts val="0"/>
              </a:spcAft>
              <a:buClr>
                <a:srgbClr val="ADADAD"/>
              </a:buClr>
              <a:buSzPts val="1800"/>
              <a:buAutoNum type="arabicPeriod"/>
            </a:pPr>
            <a:r>
              <a:rPr lang="en" sz="1800">
                <a:solidFill>
                  <a:srgbClr val="ADADAD"/>
                </a:solidFill>
              </a:rPr>
              <a:t>Displaying sentiment values on the chart for a day, week, month or year</a:t>
            </a:r>
            <a:endParaRPr sz="1800">
              <a:solidFill>
                <a:srgbClr val="ADADAD"/>
              </a:solidFill>
            </a:endParaRPr>
          </a:p>
          <a:p>
            <a:pPr indent="-342900" lvl="0" marL="914400" rtl="0" algn="l">
              <a:lnSpc>
                <a:spcPct val="115000"/>
              </a:lnSpc>
              <a:spcBef>
                <a:spcPts val="0"/>
              </a:spcBef>
              <a:spcAft>
                <a:spcPts val="0"/>
              </a:spcAft>
              <a:buClr>
                <a:srgbClr val="ADADAD"/>
              </a:buClr>
              <a:buSzPts val="1800"/>
              <a:buAutoNum type="arabicPeriod"/>
            </a:pPr>
            <a:r>
              <a:rPr lang="en" sz="1800">
                <a:solidFill>
                  <a:srgbClr val="ADADAD"/>
                </a:solidFill>
              </a:rPr>
              <a:t>Sharing the sentiment value score on social media</a:t>
            </a:r>
            <a:endParaRPr sz="1800">
              <a:solidFill>
                <a:srgbClr val="ADADAD"/>
              </a:solidFill>
            </a:endParaRPr>
          </a:p>
          <a:p>
            <a:pPr indent="0" lvl="0" marL="0" rtl="0" algn="l">
              <a:lnSpc>
                <a:spcPct val="115000"/>
              </a:lnSpc>
              <a:spcBef>
                <a:spcPts val="1600"/>
              </a:spcBef>
              <a:spcAft>
                <a:spcPts val="1600"/>
              </a:spcAft>
              <a:buNone/>
            </a:pPr>
            <a:r>
              <a:rPr lang="en" sz="1800">
                <a:solidFill>
                  <a:srgbClr val="ADADAD"/>
                </a:solidFill>
              </a:rPr>
              <a:t>Some of these functionalities require Premium Twitter Developer account.</a:t>
            </a:r>
            <a:endParaRPr sz="1800">
              <a:solidFill>
                <a:srgbClr val="ADADAD"/>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nvSpPr>
        <p:spPr>
          <a:xfrm>
            <a:off x="311700" y="1564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The Course</a:t>
            </a:r>
            <a:endParaRPr sz="2800">
              <a:solidFill>
                <a:srgbClr val="FFFFFF"/>
              </a:solidFill>
            </a:endParaRPr>
          </a:p>
        </p:txBody>
      </p:sp>
      <p:sp>
        <p:nvSpPr>
          <p:cNvPr id="245" name="Google Shape;245;p45"/>
          <p:cNvSpPr txBox="1"/>
          <p:nvPr/>
        </p:nvSpPr>
        <p:spPr>
          <a:xfrm>
            <a:off x="311700" y="692550"/>
            <a:ext cx="8520600" cy="37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ADADAD"/>
                </a:solidFill>
              </a:rPr>
              <a:t>W</a:t>
            </a:r>
            <a:r>
              <a:rPr lang="en" sz="1600">
                <a:solidFill>
                  <a:srgbClr val="ADADAD"/>
                </a:solidFill>
              </a:rPr>
              <a:t>hat was the most valuable? </a:t>
            </a:r>
            <a:endParaRPr sz="1600">
              <a:solidFill>
                <a:srgbClr val="ADADAD"/>
              </a:solidFill>
            </a:endParaRPr>
          </a:p>
          <a:p>
            <a:pPr indent="-330200" lvl="0" marL="457200" rtl="0" algn="l">
              <a:lnSpc>
                <a:spcPct val="115000"/>
              </a:lnSpc>
              <a:spcBef>
                <a:spcPts val="1600"/>
              </a:spcBef>
              <a:spcAft>
                <a:spcPts val="0"/>
              </a:spcAft>
              <a:buClr>
                <a:srgbClr val="ADADAD"/>
              </a:buClr>
              <a:buSzPts val="1600"/>
              <a:buChar char="●"/>
            </a:pPr>
            <a:r>
              <a:rPr lang="en" sz="1600">
                <a:solidFill>
                  <a:srgbClr val="ADADAD"/>
                </a:solidFill>
              </a:rPr>
              <a:t>Working on latest technologies in team with deadlines (Demos) </a:t>
            </a:r>
            <a:endParaRPr sz="1600">
              <a:solidFill>
                <a:srgbClr val="ADADAD"/>
              </a:solidFill>
            </a:endParaRPr>
          </a:p>
          <a:p>
            <a:pPr indent="-330200" lvl="0" marL="457200" rtl="0" algn="l">
              <a:lnSpc>
                <a:spcPct val="115000"/>
              </a:lnSpc>
              <a:spcBef>
                <a:spcPts val="0"/>
              </a:spcBef>
              <a:spcAft>
                <a:spcPts val="0"/>
              </a:spcAft>
              <a:buClr>
                <a:srgbClr val="ADADAD"/>
              </a:buClr>
              <a:buSzPts val="1600"/>
              <a:buChar char="●"/>
            </a:pPr>
            <a:r>
              <a:rPr lang="en" sz="1600">
                <a:solidFill>
                  <a:srgbClr val="ADADAD"/>
                </a:solidFill>
              </a:rPr>
              <a:t>Learning projects of other teams</a:t>
            </a:r>
            <a:endParaRPr sz="1600">
              <a:solidFill>
                <a:srgbClr val="ADADAD"/>
              </a:solidFill>
            </a:endParaRPr>
          </a:p>
          <a:p>
            <a:pPr indent="0" lvl="0" marL="0" rtl="0" algn="l">
              <a:lnSpc>
                <a:spcPct val="115000"/>
              </a:lnSpc>
              <a:spcBef>
                <a:spcPts val="1600"/>
              </a:spcBef>
              <a:spcAft>
                <a:spcPts val="0"/>
              </a:spcAft>
              <a:buNone/>
            </a:pPr>
            <a:r>
              <a:rPr lang="en" sz="1600">
                <a:solidFill>
                  <a:srgbClr val="ADADAD"/>
                </a:solidFill>
              </a:rPr>
              <a:t>What was the least valuable? </a:t>
            </a:r>
            <a:endParaRPr sz="1600">
              <a:solidFill>
                <a:srgbClr val="ADADAD"/>
              </a:solidFill>
            </a:endParaRPr>
          </a:p>
          <a:p>
            <a:pPr indent="-330200" lvl="0" marL="457200" rtl="0" algn="l">
              <a:lnSpc>
                <a:spcPct val="115000"/>
              </a:lnSpc>
              <a:spcBef>
                <a:spcPts val="1600"/>
              </a:spcBef>
              <a:spcAft>
                <a:spcPts val="0"/>
              </a:spcAft>
              <a:buClr>
                <a:srgbClr val="ADADAD"/>
              </a:buClr>
              <a:buSzPts val="1600"/>
              <a:buChar char="●"/>
            </a:pPr>
            <a:r>
              <a:rPr lang="en" sz="1600">
                <a:solidFill>
                  <a:srgbClr val="ADADAD"/>
                </a:solidFill>
              </a:rPr>
              <a:t>An extra week before Demo 2 would be helpful as we found it difficult to work on proposed architecture as it was frequently changing with the change in requirements</a:t>
            </a:r>
            <a:endParaRPr sz="1600">
              <a:solidFill>
                <a:srgbClr val="ADADAD"/>
              </a:solidFill>
            </a:endParaRPr>
          </a:p>
          <a:p>
            <a:pPr indent="0" lvl="0" marL="0" rtl="0" algn="l">
              <a:lnSpc>
                <a:spcPct val="115000"/>
              </a:lnSpc>
              <a:spcBef>
                <a:spcPts val="1600"/>
              </a:spcBef>
              <a:spcAft>
                <a:spcPts val="0"/>
              </a:spcAft>
              <a:buNone/>
            </a:pPr>
            <a:r>
              <a:rPr lang="en" sz="1600">
                <a:solidFill>
                  <a:srgbClr val="ADADAD"/>
                </a:solidFill>
              </a:rPr>
              <a:t>What would you keep? </a:t>
            </a:r>
            <a:endParaRPr sz="1600">
              <a:solidFill>
                <a:srgbClr val="ADADAD"/>
              </a:solidFill>
            </a:endParaRPr>
          </a:p>
          <a:p>
            <a:pPr indent="-330200" lvl="0" marL="457200" rtl="0" algn="l">
              <a:lnSpc>
                <a:spcPct val="115000"/>
              </a:lnSpc>
              <a:spcBef>
                <a:spcPts val="1600"/>
              </a:spcBef>
              <a:spcAft>
                <a:spcPts val="0"/>
              </a:spcAft>
              <a:buClr>
                <a:srgbClr val="ADADAD"/>
              </a:buClr>
              <a:buSzPts val="1600"/>
              <a:buChar char="●"/>
            </a:pPr>
            <a:r>
              <a:rPr lang="en" sz="1600">
                <a:solidFill>
                  <a:srgbClr val="ADADAD"/>
                </a:solidFill>
              </a:rPr>
              <a:t> Mid course evaluation and demos</a:t>
            </a:r>
            <a:endParaRPr sz="1600">
              <a:solidFill>
                <a:srgbClr val="ADADAD"/>
              </a:solidFill>
            </a:endParaRPr>
          </a:p>
          <a:p>
            <a:pPr indent="0" lvl="0" marL="0" rtl="0" algn="l">
              <a:lnSpc>
                <a:spcPct val="115000"/>
              </a:lnSpc>
              <a:spcBef>
                <a:spcPts val="1600"/>
              </a:spcBef>
              <a:spcAft>
                <a:spcPts val="0"/>
              </a:spcAft>
              <a:buNone/>
            </a:pPr>
            <a:r>
              <a:rPr lang="en" sz="1600">
                <a:solidFill>
                  <a:srgbClr val="ADADAD"/>
                </a:solidFill>
              </a:rPr>
              <a:t>What would you change? </a:t>
            </a:r>
            <a:endParaRPr sz="1600">
              <a:solidFill>
                <a:srgbClr val="ADADAD"/>
              </a:solidFill>
            </a:endParaRPr>
          </a:p>
          <a:p>
            <a:pPr indent="-330200" lvl="0" marL="457200" rtl="0" algn="l">
              <a:lnSpc>
                <a:spcPct val="115000"/>
              </a:lnSpc>
              <a:spcBef>
                <a:spcPts val="1600"/>
              </a:spcBef>
              <a:spcAft>
                <a:spcPts val="0"/>
              </a:spcAft>
              <a:buClr>
                <a:srgbClr val="ADADAD"/>
              </a:buClr>
              <a:buSzPts val="1600"/>
              <a:buChar char="●"/>
            </a:pPr>
            <a:r>
              <a:rPr lang="en" sz="1600">
                <a:solidFill>
                  <a:srgbClr val="ADADAD"/>
                </a:solidFill>
              </a:rPr>
              <a:t>Assignment to calculate code complexity and working on </a:t>
            </a:r>
            <a:r>
              <a:rPr lang="en" sz="1600">
                <a:solidFill>
                  <a:schemeClr val="lt2"/>
                </a:solidFill>
              </a:rPr>
              <a:t>metrics </a:t>
            </a:r>
            <a:endParaRPr sz="1600">
              <a:solidFill>
                <a:srgbClr val="ADADAD"/>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nvSpPr>
        <p:spPr>
          <a:xfrm>
            <a:off x="3539400" y="2189025"/>
            <a:ext cx="20652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800">
                <a:solidFill>
                  <a:srgbClr val="FFFFFF"/>
                </a:solidFill>
              </a:rPr>
              <a:t>Thank you!</a:t>
            </a:r>
            <a:endParaRPr i="1" sz="2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Repositories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All of our code and documentation is stored in this GitHub repo: </a:t>
            </a:r>
            <a:r>
              <a:rPr lang="en" u="sng">
                <a:solidFill>
                  <a:schemeClr val="hlink"/>
                </a:solidFill>
                <a:hlinkClick r:id="rId3"/>
              </a:rPr>
              <a:t>https://github.com/Asupkay/Chirp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Plan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 </a:t>
            </a:r>
            <a:endParaRPr/>
          </a:p>
          <a:p>
            <a:pPr indent="-317500" lvl="1" marL="914400" rtl="0" algn="l">
              <a:spcBef>
                <a:spcPts val="0"/>
              </a:spcBef>
              <a:spcAft>
                <a:spcPts val="0"/>
              </a:spcAft>
              <a:buSzPts val="1400"/>
              <a:buChar char="-"/>
            </a:pPr>
            <a:r>
              <a:rPr lang="en"/>
              <a:t>Agile Scrum</a:t>
            </a:r>
            <a:endParaRPr/>
          </a:p>
          <a:p>
            <a:pPr indent="-342900" lvl="0" marL="457200" rtl="0" algn="l">
              <a:spcBef>
                <a:spcPts val="0"/>
              </a:spcBef>
              <a:spcAft>
                <a:spcPts val="0"/>
              </a:spcAft>
              <a:buSzPts val="1800"/>
              <a:buChar char="-"/>
            </a:pPr>
            <a:r>
              <a:rPr lang="en"/>
              <a:t>Languages: </a:t>
            </a:r>
            <a:endParaRPr/>
          </a:p>
          <a:p>
            <a:pPr indent="-317500" lvl="1" marL="914400" rtl="0" algn="l">
              <a:spcBef>
                <a:spcPts val="0"/>
              </a:spcBef>
              <a:spcAft>
                <a:spcPts val="0"/>
              </a:spcAft>
              <a:buSzPts val="1400"/>
              <a:buChar char="-"/>
            </a:pPr>
            <a:r>
              <a:rPr lang="en"/>
              <a:t>JavaScript, Node.js, JSX, CSS</a:t>
            </a:r>
            <a:endParaRPr/>
          </a:p>
          <a:p>
            <a:pPr indent="-342900" lvl="0" marL="457200" rtl="0" algn="l">
              <a:spcBef>
                <a:spcPts val="0"/>
              </a:spcBef>
              <a:spcAft>
                <a:spcPts val="0"/>
              </a:spcAft>
              <a:buSzPts val="1800"/>
              <a:buChar char="-"/>
            </a:pPr>
            <a:r>
              <a:rPr lang="en"/>
              <a:t>Packages: </a:t>
            </a:r>
            <a:endParaRPr/>
          </a:p>
          <a:p>
            <a:pPr indent="-317500" lvl="1" marL="914400" rtl="0" algn="l">
              <a:spcBef>
                <a:spcPts val="0"/>
              </a:spcBef>
              <a:spcAft>
                <a:spcPts val="0"/>
              </a:spcAft>
              <a:buSzPts val="1400"/>
              <a:buChar char="-"/>
            </a:pPr>
            <a:r>
              <a:rPr lang="en"/>
              <a:t>Express, React, Sentiment (Sentiment Analysis), Franc (Language Analysis), Iso-Converter (Convert ISO 639-3 codes to Plain Text English), News API (News Aggregator), Socket.IO, Firebase API,Twitter Real-time filter API</a:t>
            </a:r>
            <a:endParaRPr/>
          </a:p>
          <a:p>
            <a:pPr indent="-342900" lvl="0" marL="457200" rtl="0" algn="l">
              <a:spcBef>
                <a:spcPts val="0"/>
              </a:spcBef>
              <a:spcAft>
                <a:spcPts val="0"/>
              </a:spcAft>
              <a:buSzPts val="1800"/>
              <a:buChar char="-"/>
            </a:pPr>
            <a:r>
              <a:rPr lang="en"/>
              <a:t>Database: </a:t>
            </a:r>
            <a:endParaRPr/>
          </a:p>
          <a:p>
            <a:pPr indent="-317500" lvl="1" marL="914400" rtl="0" algn="l">
              <a:spcBef>
                <a:spcPts val="0"/>
              </a:spcBef>
              <a:spcAft>
                <a:spcPts val="0"/>
              </a:spcAft>
              <a:buSzPts val="1400"/>
              <a:buChar char="-"/>
            </a:pPr>
            <a:r>
              <a:rPr lang="en"/>
              <a:t>Firebase Realtime Database</a:t>
            </a:r>
            <a:endParaRPr/>
          </a:p>
          <a:p>
            <a:pPr indent="-342900" lvl="0" marL="457200" rtl="0" algn="l">
              <a:spcBef>
                <a:spcPts val="0"/>
              </a:spcBef>
              <a:spcAft>
                <a:spcPts val="0"/>
              </a:spcAft>
              <a:buSzPts val="1800"/>
              <a:buChar char="-"/>
            </a:pPr>
            <a:r>
              <a:rPr lang="en"/>
              <a:t>Infrastructure</a:t>
            </a:r>
            <a:endParaRPr/>
          </a:p>
          <a:p>
            <a:pPr indent="-317500" lvl="1" marL="914400" rtl="0" algn="l">
              <a:spcBef>
                <a:spcPts val="0"/>
              </a:spcBef>
              <a:spcAft>
                <a:spcPts val="0"/>
              </a:spcAft>
              <a:buSzPts val="1400"/>
              <a:buChar char="-"/>
            </a:pPr>
            <a:r>
              <a:rPr lang="en"/>
              <a:t>Google Cloud Compute Engine, NGINX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Plan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Early on, our team decided that the best course of action would be to </a:t>
            </a:r>
            <a:r>
              <a:rPr lang="en"/>
              <a:t>split the team into two individual scrum teams:</a:t>
            </a:r>
            <a:endParaRPr/>
          </a:p>
          <a:p>
            <a:pPr indent="-317500" lvl="1" marL="914400" rtl="0" algn="l">
              <a:spcBef>
                <a:spcPts val="0"/>
              </a:spcBef>
              <a:spcAft>
                <a:spcPts val="0"/>
              </a:spcAft>
              <a:buSzPts val="1400"/>
              <a:buChar char="-"/>
            </a:pPr>
            <a:r>
              <a:rPr lang="en"/>
              <a:t>Frontend (Sidd, Pratik)</a:t>
            </a:r>
            <a:endParaRPr/>
          </a:p>
          <a:p>
            <a:pPr indent="-317500" lvl="1" marL="914400" rtl="0" algn="l">
              <a:spcBef>
                <a:spcPts val="0"/>
              </a:spcBef>
              <a:spcAft>
                <a:spcPts val="0"/>
              </a:spcAft>
              <a:buSzPts val="1400"/>
              <a:buChar char="-"/>
            </a:pPr>
            <a:r>
              <a:rPr lang="en"/>
              <a:t>Backend (Alex, Kyle)</a:t>
            </a:r>
            <a:endParaRPr/>
          </a:p>
          <a:p>
            <a:pPr indent="-342900" lvl="0" marL="457200" rtl="0" algn="l">
              <a:spcBef>
                <a:spcPts val="0"/>
              </a:spcBef>
              <a:spcAft>
                <a:spcPts val="0"/>
              </a:spcAft>
              <a:buSzPts val="1800"/>
              <a:buChar char="-"/>
            </a:pPr>
            <a:r>
              <a:rPr lang="en"/>
              <a:t>Shortly after our first code review, when the framework for the website had been created and sentiment and language data was successfully being stored in Firebase, we switched the responsibilities so that Kyle and Alex began working on the frontend and Sidd and Pratik began working on the backend.</a:t>
            </a:r>
            <a:endParaRPr/>
          </a:p>
          <a:p>
            <a:pPr indent="-342900" lvl="0" marL="457200" rtl="0" algn="l">
              <a:spcBef>
                <a:spcPts val="0"/>
              </a:spcBef>
              <a:spcAft>
                <a:spcPts val="0"/>
              </a:spcAft>
              <a:buSzPts val="1800"/>
              <a:buChar char="-"/>
            </a:pPr>
            <a:r>
              <a:rPr lang="en"/>
              <a:t>During the semester, both teams created separate branches (frontend and backend), worked on the agreed functionality, and </a:t>
            </a:r>
            <a:r>
              <a:rPr lang="en"/>
              <a:t>committed</a:t>
            </a:r>
            <a:r>
              <a:rPr lang="en"/>
              <a:t> only to those respective branches.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Plan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Prior to switching roles, both scrum teams modularized their code and added comments.</a:t>
            </a:r>
            <a:endParaRPr/>
          </a:p>
          <a:p>
            <a:pPr indent="-342900" lvl="0" marL="457200" rtl="0" algn="l">
              <a:spcBef>
                <a:spcPts val="0"/>
              </a:spcBef>
              <a:spcAft>
                <a:spcPts val="0"/>
              </a:spcAft>
              <a:buSzPts val="1800"/>
              <a:buChar char="-"/>
            </a:pPr>
            <a:r>
              <a:rPr lang="en"/>
              <a:t>The sub-branches were then merged back to the master branch and broken off again.</a:t>
            </a:r>
            <a:endParaRPr/>
          </a:p>
          <a:p>
            <a:pPr indent="-342900" lvl="0" marL="457200" rtl="0" algn="l">
              <a:spcBef>
                <a:spcPts val="0"/>
              </a:spcBef>
              <a:spcAft>
                <a:spcPts val="0"/>
              </a:spcAft>
              <a:buSzPts val="1800"/>
              <a:buChar char="-"/>
            </a:pPr>
            <a:r>
              <a:rPr lang="en"/>
              <a:t>During the semester, two code reviews took place where both teams presented to their colleagues their current progress for the most recent sprints.</a:t>
            </a:r>
            <a:endParaRPr/>
          </a:p>
          <a:p>
            <a:pPr indent="-342900" lvl="0" marL="457200" rtl="0" algn="l">
              <a:spcBef>
                <a:spcPts val="0"/>
              </a:spcBef>
              <a:spcAft>
                <a:spcPts val="0"/>
              </a:spcAft>
              <a:buSzPts val="1800"/>
              <a:buChar char="-"/>
            </a:pPr>
            <a:r>
              <a:rPr lang="en"/>
              <a:t>Both teams also pair programmed often throughout the semester.</a:t>
            </a:r>
            <a:endParaRPr/>
          </a:p>
          <a:p>
            <a:pPr indent="-342900" lvl="0" marL="457200" rtl="0" algn="l">
              <a:spcBef>
                <a:spcPts val="0"/>
              </a:spcBef>
              <a:spcAft>
                <a:spcPts val="0"/>
              </a:spcAft>
              <a:buSzPts val="1800"/>
              <a:buChar char="-"/>
            </a:pPr>
            <a:r>
              <a:rPr lang="en"/>
              <a:t>Our team utilized Slack and met every Thursday after-class. Additionally, both scrum teams met on their own time to continue working.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(Screenshots)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106300"/>
            <a:ext cx="8839199" cy="29308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