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Questrial"/>
      <p:regular r:id="rId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Questrial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0ccbdc9d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0ccbdc9d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784855" y="816181"/>
            <a:ext cx="1251300" cy="1721400"/>
          </a:xfrm>
          <a:prstGeom prst="rect">
            <a:avLst/>
          </a:prstGeom>
          <a:solidFill>
            <a:srgbClr val="D35940"/>
          </a:solidFill>
          <a:ln cap="flat" cmpd="sng" w="15875">
            <a:solidFill>
              <a:srgbClr val="D359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Main Raspberry Pi used as a controller</a:t>
            </a:r>
            <a:endParaRPr/>
          </a:p>
        </p:txBody>
      </p:sp>
      <p:cxnSp>
        <p:nvCxnSpPr>
          <p:cNvPr id="55" name="Google Shape;55;p13"/>
          <p:cNvCxnSpPr>
            <a:stCxn id="56" idx="3"/>
          </p:cNvCxnSpPr>
          <p:nvPr/>
        </p:nvCxnSpPr>
        <p:spPr>
          <a:xfrm>
            <a:off x="1568303" y="1214132"/>
            <a:ext cx="2169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7" name="Google Shape;57;p13"/>
          <p:cNvCxnSpPr/>
          <p:nvPr/>
        </p:nvCxnSpPr>
        <p:spPr>
          <a:xfrm>
            <a:off x="1570352" y="2107159"/>
            <a:ext cx="2169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8" name="Google Shape;58;p13"/>
          <p:cNvSpPr/>
          <p:nvPr/>
        </p:nvSpPr>
        <p:spPr>
          <a:xfrm>
            <a:off x="3727605" y="816181"/>
            <a:ext cx="1251300" cy="795900"/>
          </a:xfrm>
          <a:prstGeom prst="rect">
            <a:avLst/>
          </a:prstGeom>
          <a:solidFill>
            <a:srgbClr val="D35940"/>
          </a:solidFill>
          <a:ln cap="flat" cmpd="sng" w="15875">
            <a:solidFill>
              <a:srgbClr val="D359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Raspberry Pi Controlling </a:t>
            </a:r>
            <a:r>
              <a:rPr b="0" i="0" lang="en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Lights</a:t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317002" y="1741586"/>
            <a:ext cx="1251300" cy="795900"/>
          </a:xfrm>
          <a:prstGeom prst="rect">
            <a:avLst/>
          </a:prstGeom>
          <a:solidFill>
            <a:srgbClr val="D35940"/>
          </a:solidFill>
          <a:ln cap="flat" cmpd="sng" w="15875">
            <a:solidFill>
              <a:srgbClr val="D359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Camera connected to Raspberry Pi</a:t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3727604" y="1741586"/>
            <a:ext cx="1251300" cy="795900"/>
          </a:xfrm>
          <a:prstGeom prst="rect">
            <a:avLst/>
          </a:prstGeom>
          <a:solidFill>
            <a:srgbClr val="D35940"/>
          </a:solidFill>
          <a:ln cap="flat" cmpd="sng" w="15875">
            <a:solidFill>
              <a:srgbClr val="D359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Raspberry Pi Controlling </a:t>
            </a:r>
            <a:r>
              <a:rPr b="0" i="0" lang="en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Coffee Machine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317003" y="816182"/>
            <a:ext cx="1251300" cy="795900"/>
          </a:xfrm>
          <a:prstGeom prst="rect">
            <a:avLst/>
          </a:prstGeom>
          <a:solidFill>
            <a:srgbClr val="D35940"/>
          </a:solidFill>
          <a:ln cap="flat" cmpd="sng" w="15875">
            <a:solidFill>
              <a:srgbClr val="D359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Camera connected to Raspberry Pi</a:t>
            </a:r>
            <a:endParaRPr/>
          </a:p>
        </p:txBody>
      </p:sp>
      <p:cxnSp>
        <p:nvCxnSpPr>
          <p:cNvPr id="61" name="Google Shape;61;p13"/>
          <p:cNvCxnSpPr>
            <a:endCxn id="58" idx="1"/>
          </p:cNvCxnSpPr>
          <p:nvPr/>
        </p:nvCxnSpPr>
        <p:spPr>
          <a:xfrm>
            <a:off x="3036105" y="1214131"/>
            <a:ext cx="691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2" name="Google Shape;62;p13"/>
          <p:cNvCxnSpPr/>
          <p:nvPr/>
        </p:nvCxnSpPr>
        <p:spPr>
          <a:xfrm>
            <a:off x="3036463" y="2139537"/>
            <a:ext cx="691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3" name="Google Shape;63;p13"/>
          <p:cNvSpPr/>
          <p:nvPr/>
        </p:nvSpPr>
        <p:spPr>
          <a:xfrm>
            <a:off x="1784855" y="2909808"/>
            <a:ext cx="1251300" cy="731100"/>
          </a:xfrm>
          <a:prstGeom prst="rect">
            <a:avLst/>
          </a:prstGeom>
          <a:solidFill>
            <a:srgbClr val="D35940"/>
          </a:solidFill>
          <a:ln cap="flat" cmpd="sng" w="15875">
            <a:solidFill>
              <a:srgbClr val="D359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Message Queue</a:t>
            </a:r>
            <a:endParaRPr/>
          </a:p>
        </p:txBody>
      </p:sp>
      <p:cxnSp>
        <p:nvCxnSpPr>
          <p:cNvPr id="64" name="Google Shape;64;p13"/>
          <p:cNvCxnSpPr/>
          <p:nvPr/>
        </p:nvCxnSpPr>
        <p:spPr>
          <a:xfrm>
            <a:off x="2387820" y="2537486"/>
            <a:ext cx="0" cy="37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5" name="Google Shape;65;p13"/>
          <p:cNvSpPr/>
          <p:nvPr/>
        </p:nvSpPr>
        <p:spPr>
          <a:xfrm>
            <a:off x="5670353" y="4161665"/>
            <a:ext cx="1251300" cy="731100"/>
          </a:xfrm>
          <a:prstGeom prst="rect">
            <a:avLst/>
          </a:prstGeom>
          <a:solidFill>
            <a:srgbClr val="D35940"/>
          </a:solidFill>
          <a:ln cap="flat" cmpd="sng" w="15875">
            <a:solidFill>
              <a:srgbClr val="D359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Web Server</a:t>
            </a:r>
            <a:endParaRPr/>
          </a:p>
        </p:txBody>
      </p:sp>
      <p:cxnSp>
        <p:nvCxnSpPr>
          <p:cNvPr id="66" name="Google Shape;66;p13"/>
          <p:cNvCxnSpPr>
            <a:endCxn id="67" idx="0"/>
          </p:cNvCxnSpPr>
          <p:nvPr/>
        </p:nvCxnSpPr>
        <p:spPr>
          <a:xfrm>
            <a:off x="2410505" y="3640865"/>
            <a:ext cx="0" cy="52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8" name="Google Shape;68;p13"/>
          <p:cNvSpPr/>
          <p:nvPr/>
        </p:nvSpPr>
        <p:spPr>
          <a:xfrm>
            <a:off x="3727604" y="4161665"/>
            <a:ext cx="1251300" cy="731100"/>
          </a:xfrm>
          <a:prstGeom prst="rect">
            <a:avLst/>
          </a:prstGeom>
          <a:solidFill>
            <a:srgbClr val="D35940"/>
          </a:solidFill>
          <a:ln cap="flat" cmpd="sng" w="15875">
            <a:solidFill>
              <a:srgbClr val="D359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Database</a:t>
            </a:r>
            <a:endParaRPr/>
          </a:p>
        </p:txBody>
      </p:sp>
      <p:cxnSp>
        <p:nvCxnSpPr>
          <p:cNvPr id="69" name="Google Shape;69;p13"/>
          <p:cNvCxnSpPr/>
          <p:nvPr/>
        </p:nvCxnSpPr>
        <p:spPr>
          <a:xfrm>
            <a:off x="3035941" y="4515090"/>
            <a:ext cx="691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70" name="Google Shape;70;p13"/>
          <p:cNvGrpSpPr/>
          <p:nvPr/>
        </p:nvGrpSpPr>
        <p:grpSpPr>
          <a:xfrm>
            <a:off x="6636589" y="1954120"/>
            <a:ext cx="2335442" cy="1678203"/>
            <a:chOff x="8181558" y="3193474"/>
            <a:chExt cx="2865925" cy="1723532"/>
          </a:xfrm>
        </p:grpSpPr>
        <p:sp>
          <p:nvSpPr>
            <p:cNvPr id="71" name="Google Shape;71;p13"/>
            <p:cNvSpPr/>
            <p:nvPr/>
          </p:nvSpPr>
          <p:spPr>
            <a:xfrm>
              <a:off x="8187089" y="3193474"/>
              <a:ext cx="2860200" cy="1723500"/>
            </a:xfrm>
            <a:prstGeom prst="rect">
              <a:avLst/>
            </a:prstGeom>
            <a:solidFill>
              <a:srgbClr val="D35940"/>
            </a:solidFill>
            <a:ln cap="flat" cmpd="sng" w="15875">
              <a:solidFill>
                <a:srgbClr val="D359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800" u="none" cap="none" strike="noStrike">
                  <a:solidFill>
                    <a:srgbClr val="FFFFFF"/>
                  </a:solidFill>
                  <a:latin typeface="Questrial"/>
                  <a:ea typeface="Questrial"/>
                  <a:cs typeface="Questrial"/>
                  <a:sym typeface="Questrial"/>
                </a:rPr>
                <a:t>Web Interface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8181558" y="4430677"/>
              <a:ext cx="1086000" cy="486300"/>
            </a:xfrm>
            <a:prstGeom prst="rect">
              <a:avLst/>
            </a:prstGeom>
            <a:solidFill>
              <a:srgbClr val="D35940"/>
            </a:solidFill>
            <a:ln cap="flat" cmpd="sng" w="158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800" u="none" cap="none" strike="noStrike">
                  <a:solidFill>
                    <a:srgbClr val="FFFFFF"/>
                  </a:solidFill>
                  <a:latin typeface="Questrial"/>
                  <a:ea typeface="Questrial"/>
                  <a:cs typeface="Questrial"/>
                  <a:sym typeface="Questrial"/>
                </a:rPr>
                <a:t>Chatbot</a:t>
              </a: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10101583" y="3857106"/>
              <a:ext cx="945900" cy="1059900"/>
            </a:xfrm>
            <a:prstGeom prst="rect">
              <a:avLst/>
            </a:prstGeom>
            <a:solidFill>
              <a:srgbClr val="D35940"/>
            </a:solidFill>
            <a:ln cap="flat" cmpd="sng" w="158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800" u="none" cap="none" strike="noStrike">
                  <a:solidFill>
                    <a:srgbClr val="FFFFFF"/>
                  </a:solidFill>
                  <a:latin typeface="Questrial"/>
                  <a:ea typeface="Questrial"/>
                  <a:cs typeface="Questrial"/>
                  <a:sym typeface="Questrial"/>
                </a:rPr>
                <a:t>Notifications</a:t>
              </a:r>
              <a:endParaRPr/>
            </a:p>
          </p:txBody>
        </p:sp>
      </p:grpSp>
      <p:sp>
        <p:nvSpPr>
          <p:cNvPr id="67" name="Google Shape;67;p13"/>
          <p:cNvSpPr/>
          <p:nvPr/>
        </p:nvSpPr>
        <p:spPr>
          <a:xfrm>
            <a:off x="1784855" y="4161665"/>
            <a:ext cx="1251300" cy="731100"/>
          </a:xfrm>
          <a:prstGeom prst="rect">
            <a:avLst/>
          </a:prstGeom>
          <a:solidFill>
            <a:srgbClr val="D35940"/>
          </a:solidFill>
          <a:ln cap="flat" cmpd="sng" w="15875">
            <a:solidFill>
              <a:srgbClr val="D359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Worker</a:t>
            </a:r>
            <a:endParaRPr/>
          </a:p>
        </p:txBody>
      </p:sp>
      <p:cxnSp>
        <p:nvCxnSpPr>
          <p:cNvPr id="74" name="Google Shape;74;p13"/>
          <p:cNvCxnSpPr>
            <a:endCxn id="68" idx="3"/>
          </p:cNvCxnSpPr>
          <p:nvPr/>
        </p:nvCxnSpPr>
        <p:spPr>
          <a:xfrm rot="10800000">
            <a:off x="4978904" y="4527215"/>
            <a:ext cx="691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5" name="Google Shape;75;p13"/>
          <p:cNvCxnSpPr>
            <a:stCxn id="71" idx="2"/>
            <a:endCxn id="65" idx="3"/>
          </p:cNvCxnSpPr>
          <p:nvPr/>
        </p:nvCxnSpPr>
        <p:spPr>
          <a:xfrm rot="5400000">
            <a:off x="6916685" y="3637392"/>
            <a:ext cx="894900" cy="8847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6" name="Google Shape;76;p13"/>
          <p:cNvCxnSpPr>
            <a:stCxn id="65" idx="0"/>
            <a:endCxn id="63" idx="3"/>
          </p:cNvCxnSpPr>
          <p:nvPr/>
        </p:nvCxnSpPr>
        <p:spPr>
          <a:xfrm flipH="1" rot="5400000">
            <a:off x="4223003" y="2088665"/>
            <a:ext cx="886200" cy="32598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7" name="Google Shape;77;p13"/>
          <p:cNvSpPr/>
          <p:nvPr/>
        </p:nvSpPr>
        <p:spPr>
          <a:xfrm>
            <a:off x="171983" y="264989"/>
            <a:ext cx="5881200" cy="243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 txBox="1"/>
          <p:nvPr/>
        </p:nvSpPr>
        <p:spPr>
          <a:xfrm>
            <a:off x="171963" y="250725"/>
            <a:ext cx="13560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Physical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/>
          <p:nvPr/>
        </p:nvSpPr>
        <p:spPr>
          <a:xfrm>
            <a:off x="877500" y="1599750"/>
            <a:ext cx="2511000" cy="1566000"/>
          </a:xfrm>
          <a:prstGeom prst="rect">
            <a:avLst/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Raspberry</a:t>
            </a:r>
            <a:r>
              <a:rPr lang="en"/>
              <a:t> Pi With Camera</a:t>
            </a:r>
            <a:endParaRPr/>
          </a:p>
        </p:txBody>
      </p:sp>
      <p:sp>
        <p:nvSpPr>
          <p:cNvPr id="84" name="Google Shape;84;p14"/>
          <p:cNvSpPr/>
          <p:nvPr/>
        </p:nvSpPr>
        <p:spPr>
          <a:xfrm>
            <a:off x="5782500" y="1599750"/>
            <a:ext cx="2511000" cy="15660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Server/Cloud Worker</a:t>
            </a:r>
            <a:endParaRPr/>
          </a:p>
        </p:txBody>
      </p:sp>
      <p:cxnSp>
        <p:nvCxnSpPr>
          <p:cNvPr id="85" name="Google Shape;85;p14"/>
          <p:cNvCxnSpPr/>
          <p:nvPr/>
        </p:nvCxnSpPr>
        <p:spPr>
          <a:xfrm flipH="1">
            <a:off x="4588950" y="0"/>
            <a:ext cx="7800" cy="514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" name="Google Shape;86;p14"/>
          <p:cNvSpPr txBox="1"/>
          <p:nvPr/>
        </p:nvSpPr>
        <p:spPr>
          <a:xfrm>
            <a:off x="6750" y="27000"/>
            <a:ext cx="11070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4"/>
          <p:cNvSpPr txBox="1"/>
          <p:nvPr/>
        </p:nvSpPr>
        <p:spPr>
          <a:xfrm>
            <a:off x="6750" y="6750"/>
            <a:ext cx="9855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Physical</a:t>
            </a:r>
            <a:endParaRPr/>
          </a:p>
        </p:txBody>
      </p:sp>
      <p:sp>
        <p:nvSpPr>
          <p:cNvPr id="88" name="Google Shape;88;p14"/>
          <p:cNvSpPr txBox="1"/>
          <p:nvPr/>
        </p:nvSpPr>
        <p:spPr>
          <a:xfrm>
            <a:off x="4588950" y="6750"/>
            <a:ext cx="9855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</a:t>
            </a:r>
            <a:endParaRPr/>
          </a:p>
        </p:txBody>
      </p:sp>
      <p:cxnSp>
        <p:nvCxnSpPr>
          <p:cNvPr id="89" name="Google Shape;89;p14"/>
          <p:cNvCxnSpPr/>
          <p:nvPr/>
        </p:nvCxnSpPr>
        <p:spPr>
          <a:xfrm flipH="1" rot="10800000">
            <a:off x="3381750" y="2767350"/>
            <a:ext cx="23829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4"/>
          <p:cNvCxnSpPr/>
          <p:nvPr/>
        </p:nvCxnSpPr>
        <p:spPr>
          <a:xfrm flipH="1">
            <a:off x="3388350" y="1977750"/>
            <a:ext cx="23964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" name="Google Shape;91;p14"/>
          <p:cNvSpPr txBox="1"/>
          <p:nvPr/>
        </p:nvSpPr>
        <p:spPr>
          <a:xfrm>
            <a:off x="3435225" y="2821350"/>
            <a:ext cx="11070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Picture</a:t>
            </a:r>
            <a:endParaRPr sz="1200"/>
          </a:p>
        </p:txBody>
      </p:sp>
      <p:sp>
        <p:nvSpPr>
          <p:cNvPr id="92" name="Google Shape;92;p14"/>
          <p:cNvSpPr txBox="1"/>
          <p:nvPr/>
        </p:nvSpPr>
        <p:spPr>
          <a:xfrm>
            <a:off x="4636125" y="2015250"/>
            <a:ext cx="11070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Identification</a:t>
            </a:r>
            <a:endParaRPr sz="1200"/>
          </a:p>
        </p:txBody>
      </p:sp>
      <p:sp>
        <p:nvSpPr>
          <p:cNvPr id="93" name="Google Shape;93;p14"/>
          <p:cNvSpPr txBox="1"/>
          <p:nvPr/>
        </p:nvSpPr>
        <p:spPr>
          <a:xfrm>
            <a:off x="529800" y="3287250"/>
            <a:ext cx="3206400" cy="15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Raspberry Pi will identify generally that a person has walked it. It will take the picture, and send it to the web cloud worker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Technologies:</a:t>
            </a:r>
            <a:endParaRPr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OpenCV</a:t>
            </a:r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5449500" y="3327750"/>
            <a:ext cx="3206400" cy="15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server will take the picture and match it against a more specific model that knows what individual people look like and return their identification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