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Inter"/>
      <p:regular r:id="rId25"/>
      <p:bold r:id="rId26"/>
    </p:embeddedFon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jg9/c4hZgD15oiGw0XfyvcdnKO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bold.fntdata"/><Relationship Id="rId25" Type="http://schemas.openxmlformats.org/officeDocument/2006/relationships/font" Target="fonts/Inter-regular.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GB"/>
              <a:t>Speech emotion recognition with librosa</a:t>
            </a:r>
            <a:endParaRPr/>
          </a:p>
        </p:txBody>
      </p:sp>
      <p:sp>
        <p:nvSpPr>
          <p:cNvPr id="55" name="Google Shape;55;p1"/>
          <p:cNvSpPr txBox="1"/>
          <p:nvPr>
            <p:ph idx="1" type="subTitle"/>
          </p:nvPr>
        </p:nvSpPr>
        <p:spPr>
          <a:xfrm>
            <a:off x="311700" y="3244975"/>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17647"/>
              <a:buNone/>
            </a:pPr>
            <a:r>
              <a:rPr lang="en-GB"/>
              <a:t>By Sashank Bommadevara</a:t>
            </a:r>
            <a:endParaRPr/>
          </a:p>
          <a:p>
            <a:pPr indent="0" lvl="0" marL="0" rtl="0" algn="ctr">
              <a:lnSpc>
                <a:spcPct val="100000"/>
              </a:lnSpc>
              <a:spcBef>
                <a:spcPts val="0"/>
              </a:spcBef>
              <a:spcAft>
                <a:spcPts val="0"/>
              </a:spcAft>
              <a:buSzPct val="117647"/>
              <a:buNone/>
            </a:pPr>
            <a:r>
              <a:rPr lang="en-GB"/>
              <a:t>CWID: A20491471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Getting dataset to ready for our model</a:t>
            </a:r>
            <a:endParaRPr/>
          </a:p>
        </p:txBody>
      </p:sp>
      <p:sp>
        <p:nvSpPr>
          <p:cNvPr id="109" name="Google Shape;109;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The input and the output variables are separated in variables ‘x’ and ‘y’.</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GB"/>
              <a:t>Choose only necessary features and remove the redundant ones.</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GB"/>
              <a:t>Loaded the dataset in the IDE and split the dataset into 80% train and 20% test.</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Code</a:t>
            </a:r>
            <a:endParaRPr/>
          </a:p>
        </p:txBody>
      </p:sp>
      <p:pic>
        <p:nvPicPr>
          <p:cNvPr id="115" name="Google Shape;115;p11"/>
          <p:cNvPicPr preferRelativeResize="0"/>
          <p:nvPr/>
        </p:nvPicPr>
        <p:blipFill rotWithShape="1">
          <a:blip r:embed="rId4">
            <a:alphaModFix/>
          </a:blip>
          <a:srcRect b="0" l="0" r="0" t="0"/>
          <a:stretch/>
        </p:blipFill>
        <p:spPr>
          <a:xfrm>
            <a:off x="626165" y="1039351"/>
            <a:ext cx="5150712" cy="3659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Extract Features Definition</a:t>
            </a:r>
            <a:endParaRPr/>
          </a:p>
        </p:txBody>
      </p:sp>
      <p:sp>
        <p:nvSpPr>
          <p:cNvPr id="121" name="Google Shape;121;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i="0" lang="en-GB">
                <a:solidFill>
                  <a:srgbClr val="333333"/>
                </a:solidFill>
                <a:latin typeface="Helvetica Neue"/>
                <a:ea typeface="Helvetica Neue"/>
                <a:cs typeface="Helvetica Neue"/>
                <a:sym typeface="Helvetica Neue"/>
              </a:rPr>
              <a:t>MFCC: </a:t>
            </a:r>
            <a:r>
              <a:rPr b="0" i="0" lang="en-GB">
                <a:solidFill>
                  <a:srgbClr val="333333"/>
                </a:solidFill>
                <a:latin typeface="Helvetica Neue"/>
                <a:ea typeface="Helvetica Neue"/>
                <a:cs typeface="Helvetica Neue"/>
                <a:sym typeface="Helvetica Neue"/>
              </a:rPr>
              <a:t>Mel Frequency Cepstral Coefficient, represents the short-term power spectrum of a sound.</a:t>
            </a:r>
            <a:endParaRPr/>
          </a:p>
          <a:p>
            <a:pPr indent="-342900" lvl="0" marL="457200" rtl="0" algn="l">
              <a:lnSpc>
                <a:spcPct val="115000"/>
              </a:lnSpc>
              <a:spcBef>
                <a:spcPts val="0"/>
              </a:spcBef>
              <a:spcAft>
                <a:spcPts val="0"/>
              </a:spcAft>
              <a:buSzPts val="1800"/>
              <a:buChar char="●"/>
            </a:pPr>
            <a:r>
              <a:rPr b="1" i="0" lang="en-GB">
                <a:solidFill>
                  <a:srgbClr val="333333"/>
                </a:solidFill>
                <a:latin typeface="Helvetica Neue"/>
                <a:ea typeface="Helvetica Neue"/>
                <a:cs typeface="Helvetica Neue"/>
                <a:sym typeface="Helvetica Neue"/>
              </a:rPr>
              <a:t>Chroma:</a:t>
            </a:r>
            <a:r>
              <a:rPr b="0" i="0" lang="en-GB">
                <a:solidFill>
                  <a:srgbClr val="333333"/>
                </a:solidFill>
                <a:latin typeface="Helvetica Neue"/>
                <a:ea typeface="Helvetica Neue"/>
                <a:cs typeface="Helvetica Neue"/>
                <a:sym typeface="Helvetica Neue"/>
              </a:rPr>
              <a:t> Chroma is a method of converting sounds into numerical numbers. Most of the time, Chroma can be converted to a vector data format. A overview of Chroma history comprises the feature extraction process and can become an important aspect of data engineering. Chroma is a 12-element vector that calculates energy based on sound pitch.</a:t>
            </a:r>
            <a:endParaRPr/>
          </a:p>
          <a:p>
            <a:pPr indent="-342900" lvl="0" marL="457200" rtl="0" algn="l">
              <a:lnSpc>
                <a:spcPct val="115000"/>
              </a:lnSpc>
              <a:spcBef>
                <a:spcPts val="0"/>
              </a:spcBef>
              <a:spcAft>
                <a:spcPts val="0"/>
              </a:spcAft>
              <a:buSzPts val="1800"/>
              <a:buChar char="●"/>
            </a:pPr>
            <a:r>
              <a:rPr b="1" lang="en-GB">
                <a:solidFill>
                  <a:srgbClr val="333333"/>
                </a:solidFill>
                <a:latin typeface="Helvetica Neue"/>
                <a:ea typeface="Helvetica Neue"/>
                <a:cs typeface="Helvetica Neue"/>
                <a:sym typeface="Helvetica Neue"/>
              </a:rPr>
              <a:t>STFT</a:t>
            </a:r>
            <a:r>
              <a:rPr lang="en-GB">
                <a:solidFill>
                  <a:srgbClr val="333333"/>
                </a:solidFill>
                <a:latin typeface="Helvetica Neue"/>
                <a:ea typeface="Helvetica Neue"/>
                <a:cs typeface="Helvetica Neue"/>
                <a:sym typeface="Helvetica Neue"/>
              </a:rPr>
              <a:t>: Short-Time Fourier Transform</a:t>
            </a:r>
            <a:endParaRPr b="0" i="0">
              <a:solidFill>
                <a:srgbClr val="333333"/>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SzPts val="1800"/>
              <a:buChar char="●"/>
            </a:pPr>
            <a:r>
              <a:rPr b="1" i="0" lang="en-GB">
                <a:solidFill>
                  <a:srgbClr val="333333"/>
                </a:solidFill>
                <a:latin typeface="Helvetica Neue"/>
                <a:ea typeface="Helvetica Neue"/>
                <a:cs typeface="Helvetica Neue"/>
                <a:sym typeface="Helvetica Neue"/>
              </a:rPr>
              <a:t>Mel: </a:t>
            </a:r>
            <a:r>
              <a:rPr b="0" i="0" lang="en-GB">
                <a:solidFill>
                  <a:srgbClr val="333333"/>
                </a:solidFill>
                <a:latin typeface="Helvetica Neue"/>
                <a:ea typeface="Helvetica Neue"/>
                <a:cs typeface="Helvetica Neue"/>
                <a:sym typeface="Helvetica Neue"/>
              </a:rPr>
              <a:t>Spectrogram Frequency</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Initialize the Multi Layer Perceptron Classifier</a:t>
            </a:r>
            <a:endParaRPr/>
          </a:p>
        </p:txBody>
      </p:sp>
      <p:sp>
        <p:nvSpPr>
          <p:cNvPr id="127" name="Google Shape;12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This multi-layer perceptron classifier uses stochastic gradient descent or LBFGS to optimize the log-loss function. The MLPClassifier uses an internal neural network for classification, unlike SVM or Naive Bayes. This ANN model is feedforward ANN model.</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GB"/>
              <a:t>After initializing the model, we fit the data and train the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Code</a:t>
            </a:r>
            <a:endParaRPr/>
          </a:p>
        </p:txBody>
      </p:sp>
      <p:pic>
        <p:nvPicPr>
          <p:cNvPr id="133" name="Google Shape;133;p14"/>
          <p:cNvPicPr preferRelativeResize="0"/>
          <p:nvPr/>
        </p:nvPicPr>
        <p:blipFill rotWithShape="1">
          <a:blip r:embed="rId4">
            <a:alphaModFix/>
          </a:blip>
          <a:srcRect b="0" l="0" r="0" t="0"/>
          <a:stretch/>
        </p:blipFill>
        <p:spPr>
          <a:xfrm>
            <a:off x="0" y="1581614"/>
            <a:ext cx="9144000" cy="2914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15"/>
          <p:cNvSpPr txBox="1"/>
          <p:nvPr>
            <p:ph type="title"/>
          </p:nvPr>
        </p:nvSpPr>
        <p:spPr>
          <a:xfrm>
            <a:off x="276475" y="480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Getting predictions</a:t>
            </a:r>
            <a:endParaRPr/>
          </a:p>
        </p:txBody>
      </p:sp>
      <p:sp>
        <p:nvSpPr>
          <p:cNvPr id="139" name="Google Shape;13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After training the model check for its performance using the test data by making necessary predictions.</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GB"/>
              <a:t>The final achieved accuracy is: </a:t>
            </a:r>
            <a:r>
              <a:rPr lang="en-GB">
                <a:solidFill>
                  <a:schemeClr val="dk1"/>
                </a:solidFill>
              </a:rPr>
              <a:t>75%</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Code</a:t>
            </a:r>
            <a:endParaRPr/>
          </a:p>
        </p:txBody>
      </p:sp>
      <p:pic>
        <p:nvPicPr>
          <p:cNvPr id="145" name="Google Shape;145;p16"/>
          <p:cNvPicPr preferRelativeResize="0"/>
          <p:nvPr/>
        </p:nvPicPr>
        <p:blipFill rotWithShape="1">
          <a:blip r:embed="rId4">
            <a:alphaModFix/>
          </a:blip>
          <a:srcRect b="0" l="0" r="0" t="0"/>
          <a:stretch/>
        </p:blipFill>
        <p:spPr>
          <a:xfrm>
            <a:off x="0" y="1786375"/>
            <a:ext cx="9144000" cy="15707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Conslusion</a:t>
            </a:r>
            <a:endParaRPr/>
          </a:p>
        </p:txBody>
      </p:sp>
      <p:sp>
        <p:nvSpPr>
          <p:cNvPr id="151" name="Google Shape;151;p17"/>
          <p:cNvSpPr txBox="1"/>
          <p:nvPr>
            <p:ph idx="1" type="body"/>
          </p:nvPr>
        </p:nvSpPr>
        <p:spPr>
          <a:xfrm>
            <a:off x="29155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800"/>
              <a:buFont typeface="Arial"/>
              <a:buNone/>
            </a:pPr>
            <a:r>
              <a:rPr lang="en-GB"/>
              <a:t>Hence, the MLP Classifier achieved good accuracy and satisfied in prediction of output with minimal loss. So, i conclude that the MLP Classifier is one of the speech recognition model which can yield good 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Future Work</a:t>
            </a:r>
            <a:endParaRPr/>
          </a:p>
        </p:txBody>
      </p:sp>
      <p:sp>
        <p:nvSpPr>
          <p:cNvPr id="157" name="Google Shape;15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To Build a model that can identify emotion from Natural speech instead of professional environment with minimal noise and environmental interference.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Thank you !</a:t>
            </a:r>
            <a:endParaRPr/>
          </a:p>
        </p:txBody>
      </p:sp>
      <p:sp>
        <p:nvSpPr>
          <p:cNvPr id="163" name="Google Shape;163;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800"/>
              <a:buNone/>
            </a:pPr>
            <a:r>
              <a:t/>
            </a:r>
            <a:endParaRPr/>
          </a:p>
          <a:p>
            <a:pPr indent="0" lvl="0" marL="0" rtl="0" algn="ctr">
              <a:lnSpc>
                <a:spcPct val="115000"/>
              </a:lnSpc>
              <a:spcBef>
                <a:spcPts val="1200"/>
              </a:spcBef>
              <a:spcAft>
                <a:spcPts val="1200"/>
              </a:spcAft>
              <a:buSzPts val="1800"/>
              <a:buNone/>
            </a:pPr>
            <a:r>
              <a:rPr lang="en-GB"/>
              <a:t>Your queries will be answered now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Objective of this project</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1350">
                <a:solidFill>
                  <a:srgbClr val="444444"/>
                </a:solidFill>
                <a:highlight>
                  <a:srgbClr val="FFFFFF"/>
                </a:highlight>
                <a:latin typeface="Georgia"/>
                <a:ea typeface="Georgia"/>
                <a:cs typeface="Georgia"/>
                <a:sym typeface="Georgia"/>
              </a:rPr>
              <a:t>To build a model to recognize emotion from speech using the librosa and sklearn libraries and the RAVDESS 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Motivation</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Have you ever used a telephone service? How did you find the experience? When you have a robot asking you questions, it may be really annoying. Assume you are unhappy and decide to phone the firm again, only to be met with a robot on the other end of the line. That is an example of how you could use machine learning to understand speech emotion and enhance customer service. Adding emotions to robots has been identified as a vital step in making machines seem and behave like humans.</a:t>
            </a:r>
            <a:endParaRPr/>
          </a:p>
          <a:p>
            <a:pPr indent="-342900" lvl="0" marL="457200" rtl="0" algn="l">
              <a:lnSpc>
                <a:spcPct val="115000"/>
              </a:lnSpc>
              <a:spcBef>
                <a:spcPts val="0"/>
              </a:spcBef>
              <a:spcAft>
                <a:spcPts val="0"/>
              </a:spcAft>
              <a:buSzPts val="1800"/>
              <a:buChar char="●"/>
            </a:pPr>
            <a:r>
              <a:rPr lang="en-GB"/>
              <a:t>The goal of this project is to create an emotion recognizer from voice data using the librosa audio analysis package.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Speech Emotion Recognition</a:t>
            </a:r>
            <a:endParaRPr/>
          </a:p>
        </p:txBody>
      </p:sp>
      <p:sp>
        <p:nvSpPr>
          <p:cNvPr id="73" name="Google Shape;7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Speech emotion recognition is the process of trying to identify affective and emotional states in human speech. This makes use of the fact that tone and pitch in the voice frequently convey underlying emotion. In order to comprehend human emotion, animals like dogs and horses also use this phenomenon.</a:t>
            </a:r>
            <a:endParaRPr/>
          </a:p>
          <a:p>
            <a:pPr indent="0" lvl="0" marL="0" rtl="0" algn="l">
              <a:lnSpc>
                <a:spcPct val="115000"/>
              </a:lnSpc>
              <a:spcBef>
                <a:spcPts val="1200"/>
              </a:spcBef>
              <a:spcAft>
                <a:spcPts val="1200"/>
              </a:spcAft>
              <a:buSzPts val="1800"/>
              <a:buNone/>
            </a:pPr>
            <a:r>
              <a:rPr lang="en-GB"/>
              <a:t>The relevance of emotion recognition is growing as user experience and the use of Voice User Interfaces improve (VUIs). Creating emotion recognition systems based on speech has practical applications. However, when the system is used in actual applications, the real-world background noise impairs the effectiveness of speech-based emotion identification.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Usage of Speech Emotion Recognition</a:t>
            </a:r>
            <a:endParaRPr/>
          </a:p>
        </p:txBody>
      </p:sp>
      <p:sp>
        <p:nvSpPr>
          <p:cNvPr id="79" name="Google Shape;79;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0" i="0" lang="en-GB">
                <a:latin typeface="Inter"/>
                <a:ea typeface="Inter"/>
                <a:cs typeface="Inter"/>
                <a:sym typeface="Inter"/>
              </a:rPr>
              <a:t>SER(Speech Emotion Recognition) is used in call center for classifying calls according to emotions and can be used as the performance parameter for conversational analysis thus identifying the unsatisfied customer, customer satisfaction and so on.. for helping companies improving their services</a:t>
            </a:r>
            <a:endParaRPr/>
          </a:p>
          <a:p>
            <a:pPr indent="-342900" lvl="0" marL="457200" rtl="0" algn="l">
              <a:lnSpc>
                <a:spcPct val="115000"/>
              </a:lnSpc>
              <a:spcBef>
                <a:spcPts val="0"/>
              </a:spcBef>
              <a:spcAft>
                <a:spcPts val="0"/>
              </a:spcAft>
              <a:buSzPts val="1800"/>
              <a:buChar char="●"/>
            </a:pPr>
            <a:r>
              <a:rPr b="0" i="0" lang="en-GB">
                <a:latin typeface="Inter"/>
                <a:ea typeface="Inter"/>
                <a:cs typeface="Inter"/>
                <a:sym typeface="Inter"/>
              </a:rPr>
              <a:t>It can also be used in-car board system based on information of the mental state of the driver can be provided to the system to initiate his/her safety preventing accidents to happen</a:t>
            </a:r>
            <a:endParaRPr/>
          </a:p>
          <a:p>
            <a:pPr indent="-342900" lvl="0" marL="457200" rtl="0" algn="l">
              <a:lnSpc>
                <a:spcPct val="115000"/>
              </a:lnSpc>
              <a:spcBef>
                <a:spcPts val="0"/>
              </a:spcBef>
              <a:spcAft>
                <a:spcPts val="0"/>
              </a:spcAft>
              <a:buSzPts val="1800"/>
              <a:buChar char="●"/>
            </a:pPr>
            <a:r>
              <a:rPr lang="en-GB"/>
              <a:t>Telemedical Application to know the Mental state of the caller.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About librosa</a:t>
            </a:r>
            <a:endParaRPr/>
          </a:p>
        </p:txBody>
      </p:sp>
      <p:sp>
        <p:nvSpPr>
          <p:cNvPr id="85" name="Google Shape;8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A Python module called librosa is used to analyze audio and music. It standardizes interfaces and names, provides a flatter package layout, backwards compatibility, modular functions, and readable code. Additionally, we show how to install it (as well as a few other packages) using pip in this Python mini-project.</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GB">
                <a:solidFill>
                  <a:schemeClr val="dk1"/>
                </a:solidFill>
              </a:rPr>
              <a:t>To install librosa use the below command:</a:t>
            </a:r>
            <a:endParaRPr>
              <a:solidFill>
                <a:schemeClr val="dk1"/>
              </a:solidFill>
            </a:endParaRPr>
          </a:p>
          <a:p>
            <a:pPr indent="-342900" lvl="0" marL="457200" rtl="0" algn="l">
              <a:lnSpc>
                <a:spcPct val="115000"/>
              </a:lnSpc>
              <a:spcBef>
                <a:spcPts val="1200"/>
              </a:spcBef>
              <a:spcAft>
                <a:spcPts val="0"/>
              </a:spcAft>
              <a:buSzPts val="1800"/>
              <a:buChar char="-"/>
            </a:pPr>
            <a:r>
              <a:rPr lang="en-GB"/>
              <a:t>pip install librosa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Environment used in this project</a:t>
            </a:r>
            <a:endParaRPr/>
          </a:p>
        </p:txBody>
      </p:sp>
      <p:sp>
        <p:nvSpPr>
          <p:cNvPr id="91" name="Google Shape;91;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lang="en-GB"/>
              <a:t>IDE:                  Jupyter Notebook by Anaconda</a:t>
            </a:r>
            <a:endParaRPr/>
          </a:p>
          <a:p>
            <a:pPr indent="0" lvl="0" marL="0" rtl="0" algn="l">
              <a:lnSpc>
                <a:spcPct val="115000"/>
              </a:lnSpc>
              <a:spcBef>
                <a:spcPts val="1200"/>
              </a:spcBef>
              <a:spcAft>
                <a:spcPts val="0"/>
              </a:spcAft>
              <a:buSzPts val="1800"/>
              <a:buNone/>
            </a:pPr>
            <a:r>
              <a:rPr lang="en-GB"/>
              <a:t>Language:        Python 3.9</a:t>
            </a:r>
            <a:endParaRPr/>
          </a:p>
          <a:p>
            <a:pPr indent="0" lvl="0" marL="0" rtl="0" algn="l">
              <a:lnSpc>
                <a:spcPct val="115000"/>
              </a:lnSpc>
              <a:spcBef>
                <a:spcPts val="1200"/>
              </a:spcBef>
              <a:spcAft>
                <a:spcPts val="0"/>
              </a:spcAft>
              <a:buSzPts val="1800"/>
              <a:buNone/>
            </a:pPr>
            <a:r>
              <a:rPr lang="en-GB"/>
              <a:t>OS:                   Windows 11</a:t>
            </a:r>
            <a:endParaRPr/>
          </a:p>
          <a:p>
            <a:pPr indent="0" lvl="0" marL="0" rtl="0" algn="l">
              <a:lnSpc>
                <a:spcPct val="115000"/>
              </a:lnSpc>
              <a:spcBef>
                <a:spcPts val="1200"/>
              </a:spcBef>
              <a:spcAft>
                <a:spcPts val="0"/>
              </a:spcAft>
              <a:buSzPts val="1800"/>
              <a:buNone/>
            </a:pPr>
            <a:r>
              <a:rPr lang="en-GB"/>
              <a:t>Libraries used:  librosa, soundfile, numpy, sklearn, pyaudio</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The Dataset</a:t>
            </a:r>
            <a:endParaRPr/>
          </a:p>
        </p:txBody>
      </p:sp>
      <p:sp>
        <p:nvSpPr>
          <p:cNvPr id="97" name="Google Shape;9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We'll utilize the RAVDESS dataset, which is available for free download and stands for Ryerson Audio-Visual Database of Emotional Speech and Song, for this Python mini-project. In this dataset, 7356 files were evaluated on emotional validity, intensity, and sincerity by 247 people ten times. The complete dataset, consisting of 24 actors, weighs in at 24.8GB, but we've reduced the sample rate across the board.</a:t>
            </a:r>
            <a:endParaRPr/>
          </a:p>
          <a:p>
            <a:pPr indent="0" lvl="0" marL="0" rtl="0" algn="l">
              <a:lnSpc>
                <a:spcPct val="115000"/>
              </a:lnSpc>
              <a:spcBef>
                <a:spcPts val="1200"/>
              </a:spcBef>
              <a:spcAft>
                <a:spcPts val="0"/>
              </a:spcAft>
              <a:buSzPts val="1800"/>
              <a:buNone/>
            </a:pPr>
            <a:r>
              <a:rPr lang="en-GB">
                <a:solidFill>
                  <a:schemeClr val="dk1"/>
                </a:solidFill>
              </a:rPr>
              <a:t>Dataset download link:</a:t>
            </a:r>
            <a:endParaRPr/>
          </a:p>
          <a:p>
            <a:pPr indent="0" lvl="0" marL="0" rtl="0" algn="l">
              <a:lnSpc>
                <a:spcPct val="115000"/>
              </a:lnSpc>
              <a:spcBef>
                <a:spcPts val="1200"/>
              </a:spcBef>
              <a:spcAft>
                <a:spcPts val="0"/>
              </a:spcAft>
              <a:buSzPts val="1800"/>
              <a:buNone/>
            </a:pPr>
            <a:r>
              <a:rPr lang="en-GB">
                <a:solidFill>
                  <a:schemeClr val="dk1"/>
                </a:solidFill>
              </a:rPr>
              <a:t>https://www.kaggle.com/datasets/uwrfkaggler/ravdess-emotional-speech-audio</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Code</a:t>
            </a:r>
            <a:endParaRPr/>
          </a:p>
        </p:txBody>
      </p:sp>
      <p:pic>
        <p:nvPicPr>
          <p:cNvPr id="103" name="Google Shape;103;p9"/>
          <p:cNvPicPr preferRelativeResize="0"/>
          <p:nvPr/>
        </p:nvPicPr>
        <p:blipFill rotWithShape="1">
          <a:blip r:embed="rId4">
            <a:alphaModFix/>
          </a:blip>
          <a:srcRect b="0" l="0" r="0" t="0"/>
          <a:stretch/>
        </p:blipFill>
        <p:spPr>
          <a:xfrm>
            <a:off x="0" y="1433741"/>
            <a:ext cx="9144000" cy="22760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