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Ex1.xml" ContentType="application/vnd.ms-office.chartex+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Ex2.xml" ContentType="application/vnd.ms-office.chartex+xml"/>
  <Override PartName="/ppt/charts/style13.xml" ContentType="application/vnd.ms-office.chartstyle+xml"/>
  <Override PartName="/ppt/charts/colors13.xml" ContentType="application/vnd.ms-office.chartcolorstyle+xml"/>
  <Override PartName="/ppt/charts/chart12.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3.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Ex3.xml" ContentType="application/vnd.ms-office.chartex+xml"/>
  <Override PartName="/ppt/charts/style16.xml" ContentType="application/vnd.ms-office.chartstyle+xml"/>
  <Override PartName="/ppt/charts/colors16.xml" ContentType="application/vnd.ms-office.chartcolorstyle+xml"/>
  <Override PartName="/ppt/charts/chart14.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5.xml" ContentType="application/vnd.openxmlformats-officedocument.drawingml.chart+xml"/>
  <Override PartName="/ppt/charts/style18.xml" ContentType="application/vnd.ms-office.chartstyle+xml"/>
  <Override PartName="/ppt/charts/colors18.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30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A4F10D-4957-5E25-A77B-7F2B61CC17CE}" v="776" dt="2025-06-15T16:56:12.4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A662BA512D757925/EXCEL_Dashboar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A662BA512D757925/EXCEL_Dashboard.xlsx" TargetMode="External"/><Relationship Id="rId2" Type="http://schemas.microsoft.com/office/2011/relationships/chartColorStyle" Target="colors11.xml"/><Relationship Id="rId1" Type="http://schemas.microsoft.com/office/2011/relationships/chartStyle" Target="style11.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A662BA512D757925/EXCEL_Dashboard.xlsx" TargetMode="External"/><Relationship Id="rId2" Type="http://schemas.microsoft.com/office/2011/relationships/chartColorStyle" Target="colors12.xml"/><Relationship Id="rId1" Type="http://schemas.microsoft.com/office/2011/relationships/chartStyle" Target="style12.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A662BA512D757925/EXCEL_Dashboard.xlsx" TargetMode="External"/><Relationship Id="rId2" Type="http://schemas.microsoft.com/office/2011/relationships/chartColorStyle" Target="colors14.xml"/><Relationship Id="rId1" Type="http://schemas.microsoft.com/office/2011/relationships/chartStyle" Target="style14.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A662BA512D757925/EXCEL_Dashboard.xlsx" TargetMode="External"/><Relationship Id="rId2" Type="http://schemas.microsoft.com/office/2011/relationships/chartColorStyle" Target="colors15.xml"/><Relationship Id="rId1" Type="http://schemas.microsoft.com/office/2011/relationships/chartStyle" Target="style15.xml"/></Relationships>
</file>

<file path=ppt/charts/_rels/chart14.xml.rels><?xml version="1.0" encoding="UTF-8" standalone="yes"?>
<Relationships xmlns="http://schemas.openxmlformats.org/package/2006/relationships"><Relationship Id="rId3" Type="http://schemas.openxmlformats.org/officeDocument/2006/relationships/oleObject" Target="https://d.docs.live.net/A662BA512D757925/EXCEL_Dashboard.xlsx" TargetMode="External"/><Relationship Id="rId2" Type="http://schemas.microsoft.com/office/2011/relationships/chartColorStyle" Target="colors17.xml"/><Relationship Id="rId1" Type="http://schemas.microsoft.com/office/2011/relationships/chartStyle" Target="style17.xml"/></Relationships>
</file>

<file path=ppt/charts/_rels/chart15.xml.rels><?xml version="1.0" encoding="UTF-8" standalone="yes"?>
<Relationships xmlns="http://schemas.openxmlformats.org/package/2006/relationships"><Relationship Id="rId3" Type="http://schemas.openxmlformats.org/officeDocument/2006/relationships/oleObject" Target="https://d.docs.live.net/A662BA512D757925/EXCEL_Dashboard.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A662BA512D757925/EXCEL_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A662BA512D757925/EXCEL_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A662BA512D757925/EXCEL_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A662BA512D757925/EXCEL_Dashboar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A662BA512D757925/EXCEL_Dashboar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A662BA512D757925/EXCEL_Dashboar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A662BA512D757925/EXCEL_Dashboar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A662BA512D757925/EXCEL_Dashboard.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https://d.docs.live.net/A662BA512D757925/EXCEL_Dashboard.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https://d.docs.live.net/A662BA512D757925/EXCEL_Dashboard.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oleObject" Target="https://d.docs.live.net/A662BA512D757925/EXCEL_Dashboar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[EXCEL_Dashboard.xlsx]Question-1!PivotTable11</c:name>
    <c:fmtId val="-1"/>
  </c:pivotSource>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IN">
                <a:solidFill>
                  <a:sysClr val="windowText" lastClr="000000"/>
                </a:solidFill>
              </a:rPr>
              <a:t>Count of games_name by season</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'Question-1'!$C$53</c:f>
              <c:strCache>
                <c:ptCount val="1"/>
                <c:pt idx="0">
                  <c:v>Total</c:v>
                </c:pt>
              </c:strCache>
            </c:strRef>
          </c:tx>
          <c:spPr>
            <a:solidFill>
              <a:schemeClr val="accent2"/>
            </a:solidFill>
            <a:ln>
              <a:noFill/>
            </a:ln>
            <a:effectLst/>
          </c:spPr>
          <c:invertIfNegative val="0"/>
          <c:cat>
            <c:strRef>
              <c:f>'Question-1'!$B$54:$B$55</c:f>
              <c:strCache>
                <c:ptCount val="2"/>
                <c:pt idx="0">
                  <c:v>Summer</c:v>
                </c:pt>
                <c:pt idx="1">
                  <c:v>Winter</c:v>
                </c:pt>
              </c:strCache>
            </c:strRef>
          </c:cat>
          <c:val>
            <c:numRef>
              <c:f>'Question-1'!$C$54:$C$55</c:f>
              <c:numCache>
                <c:formatCode>General</c:formatCode>
                <c:ptCount val="2"/>
                <c:pt idx="0">
                  <c:v>30</c:v>
                </c:pt>
                <c:pt idx="1">
                  <c:v>22</c:v>
                </c:pt>
              </c:numCache>
            </c:numRef>
          </c:val>
          <c:extLst>
            <c:ext xmlns:c16="http://schemas.microsoft.com/office/drawing/2014/chart" uri="{C3380CC4-5D6E-409C-BE32-E72D297353CC}">
              <c16:uniqueId val="{00000000-A0FE-403D-BB8A-83638856D8F3}"/>
            </c:ext>
          </c:extLst>
        </c:ser>
        <c:dLbls>
          <c:showLegendKey val="0"/>
          <c:showVal val="0"/>
          <c:showCatName val="0"/>
          <c:showSerName val="0"/>
          <c:showPercent val="0"/>
          <c:showBubbleSize val="0"/>
        </c:dLbls>
        <c:gapWidth val="219"/>
        <c:overlap val="-27"/>
        <c:axId val="1265541072"/>
        <c:axId val="1265535792"/>
      </c:barChart>
      <c:catAx>
        <c:axId val="1265541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1265535792"/>
        <c:crosses val="autoZero"/>
        <c:auto val="1"/>
        <c:lblAlgn val="ctr"/>
        <c:lblOffset val="100"/>
        <c:noMultiLvlLbl val="0"/>
      </c:catAx>
      <c:valAx>
        <c:axId val="1265535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1265541072"/>
        <c:crosses val="autoZero"/>
        <c:crossBetween val="between"/>
      </c:valAx>
      <c:spPr>
        <a:noFill/>
        <a:ln>
          <a:noFill/>
        </a:ln>
        <a:effectLst/>
      </c:spPr>
    </c:plotArea>
    <c:plotVisOnly val="1"/>
    <c:dispBlanksAs val="gap"/>
    <c:showDLblsOverMax val="0"/>
  </c:chart>
  <c:spPr>
    <a:solidFill>
      <a:schemeClr val="bg1"/>
    </a:solidFill>
    <a:ln w="9525" cap="flat" cmpd="sng" algn="ctr">
      <a:solidFill>
        <a:sysClr val="windowText" lastClr="0000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region_name by sport_name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solidFill>
              <a:schemeClr val="accent1"/>
            </a:solidFill>
            <a:ln>
              <a:noFill/>
            </a:ln>
            <a:effectLst/>
          </c:spPr>
          <c:invertIfNegative val="0"/>
          <c:cat>
            <c:strLit>
              <c:ptCount val="15"/>
              <c:pt idx="0">
                <c:v>Aeronautics</c:v>
              </c:pt>
              <c:pt idx="1">
                <c:v>Alpine Skiing</c:v>
              </c:pt>
              <c:pt idx="2">
                <c:v>Alpinism</c:v>
              </c:pt>
              <c:pt idx="3">
                <c:v>Archery</c:v>
              </c:pt>
              <c:pt idx="4">
                <c:v>Art Competitions</c:v>
              </c:pt>
              <c:pt idx="5">
                <c:v>Athletics</c:v>
              </c:pt>
              <c:pt idx="6">
                <c:v>Badminton</c:v>
              </c:pt>
              <c:pt idx="7">
                <c:v>Baseball</c:v>
              </c:pt>
              <c:pt idx="8">
                <c:v>Basketball</c:v>
              </c:pt>
              <c:pt idx="9">
                <c:v>Basque Pelota</c:v>
              </c:pt>
              <c:pt idx="10">
                <c:v>Beach Volleyball</c:v>
              </c:pt>
              <c:pt idx="11">
                <c:v>Biathlon</c:v>
              </c:pt>
              <c:pt idx="12">
                <c:v>Bobsleigh</c:v>
              </c:pt>
              <c:pt idx="13">
                <c:v>Boxing</c:v>
              </c:pt>
              <c:pt idx="14">
                <c:v>Canoeing</c:v>
              </c:pt>
            </c:strLit>
          </c:cat>
          <c:val>
            <c:numLit>
              <c:formatCode>General</c:formatCode>
              <c:ptCount val="15"/>
              <c:pt idx="0">
                <c:v>1</c:v>
              </c:pt>
              <c:pt idx="1">
                <c:v>101</c:v>
              </c:pt>
              <c:pt idx="2">
                <c:v>4</c:v>
              </c:pt>
              <c:pt idx="3">
                <c:v>98</c:v>
              </c:pt>
              <c:pt idx="4">
                <c:v>44</c:v>
              </c:pt>
              <c:pt idx="5">
                <c:v>225</c:v>
              </c:pt>
              <c:pt idx="6">
                <c:v>69</c:v>
              </c:pt>
              <c:pt idx="7">
                <c:v>16</c:v>
              </c:pt>
              <c:pt idx="8">
                <c:v>63</c:v>
              </c:pt>
              <c:pt idx="9">
                <c:v>1</c:v>
              </c:pt>
              <c:pt idx="10">
                <c:v>43</c:v>
              </c:pt>
              <c:pt idx="11">
                <c:v>55</c:v>
              </c:pt>
              <c:pt idx="12">
                <c:v>54</c:v>
              </c:pt>
              <c:pt idx="13">
                <c:v>174</c:v>
              </c:pt>
              <c:pt idx="14">
                <c:v>52</c:v>
              </c:pt>
            </c:numLit>
          </c:val>
          <c:extLst>
            <c:ext xmlns:c16="http://schemas.microsoft.com/office/drawing/2014/chart" uri="{C3380CC4-5D6E-409C-BE32-E72D297353CC}">
              <c16:uniqueId val="{00000000-13BA-4AB1-9BEE-A52AC931C20D}"/>
            </c:ext>
          </c:extLst>
        </c:ser>
        <c:dLbls>
          <c:showLegendKey val="0"/>
          <c:showVal val="0"/>
          <c:showCatName val="0"/>
          <c:showSerName val="0"/>
          <c:showPercent val="0"/>
          <c:showBubbleSize val="0"/>
        </c:dLbls>
        <c:gapWidth val="182"/>
        <c:axId val="704180928"/>
        <c:axId val="704181888"/>
      </c:barChart>
      <c:catAx>
        <c:axId val="7041809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181888"/>
        <c:crosses val="autoZero"/>
        <c:auto val="1"/>
        <c:lblAlgn val="ctr"/>
        <c:lblOffset val="100"/>
        <c:noMultiLvlLbl val="0"/>
      </c:catAx>
      <c:valAx>
        <c:axId val="7041818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18092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1"/>
          <c:order val="0"/>
          <c:tx>
            <c:strRef>
              <c:f>Question-12!$U$8</c:f>
              <c:strCache>
                <c:ptCount val="1"/>
                <c:pt idx="0">
                  <c:v>total_medals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Question-12!$S$9:$S$236</c:f>
              <c:strCache>
                <c:ptCount val="228"/>
                <c:pt idx="0">
                  <c:v>Unified Team</c:v>
                </c:pt>
                <c:pt idx="1">
                  <c:v>Individual Olympic Athletes</c:v>
                </c:pt>
                <c:pt idx="2">
                  <c:v>Bohemia</c:v>
                </c:pt>
                <c:pt idx="3">
                  <c:v>Czech Republic</c:v>
                </c:pt>
                <c:pt idx="4">
                  <c:v>Liechtenstein</c:v>
                </c:pt>
                <c:pt idx="5">
                  <c:v>Slovenia</c:v>
                </c:pt>
                <c:pt idx="6">
                  <c:v>Andorra</c:v>
                </c:pt>
                <c:pt idx="7">
                  <c:v>West Indies Federation</c:v>
                </c:pt>
                <c:pt idx="8">
                  <c:v>United Arab Republic</c:v>
                </c:pt>
                <c:pt idx="9">
                  <c:v>Saar</c:v>
                </c:pt>
                <c:pt idx="10">
                  <c:v>Luxembourg</c:v>
                </c:pt>
                <c:pt idx="11">
                  <c:v>Belarus</c:v>
                </c:pt>
                <c:pt idx="12">
                  <c:v>Estonia</c:v>
                </c:pt>
                <c:pt idx="13">
                  <c:v>Romania</c:v>
                </c:pt>
                <c:pt idx="14">
                  <c:v>Slovakia</c:v>
                </c:pt>
                <c:pt idx="15">
                  <c:v>Hungary</c:v>
                </c:pt>
                <c:pt idx="16">
                  <c:v>Monaco</c:v>
                </c:pt>
                <c:pt idx="17">
                  <c:v>Ukraine</c:v>
                </c:pt>
                <c:pt idx="18">
                  <c:v>Jamaica</c:v>
                </c:pt>
                <c:pt idx="19">
                  <c:v>Bulgaria</c:v>
                </c:pt>
                <c:pt idx="20">
                  <c:v>Russia</c:v>
                </c:pt>
                <c:pt idx="21">
                  <c:v>Czechoslovakia</c:v>
                </c:pt>
                <c:pt idx="22">
                  <c:v>Finland</c:v>
                </c:pt>
                <c:pt idx="23">
                  <c:v>Bahamas</c:v>
                </c:pt>
                <c:pt idx="24">
                  <c:v>Trinidad and Tobago</c:v>
                </c:pt>
                <c:pt idx="25">
                  <c:v>East Germany</c:v>
                </c:pt>
                <c:pt idx="26">
                  <c:v>Austria</c:v>
                </c:pt>
                <c:pt idx="27">
                  <c:v>Norway</c:v>
                </c:pt>
                <c:pt idx="28">
                  <c:v>Serbia and Montenegro</c:v>
                </c:pt>
                <c:pt idx="29">
                  <c:v>West Germany</c:v>
                </c:pt>
                <c:pt idx="30">
                  <c:v>Italy</c:v>
                </c:pt>
                <c:pt idx="31">
                  <c:v>Switzerland</c:v>
                </c:pt>
                <c:pt idx="32">
                  <c:v>France</c:v>
                </c:pt>
                <c:pt idx="33">
                  <c:v>Turks and Caicos Islands</c:v>
                </c:pt>
                <c:pt idx="34">
                  <c:v>Germany</c:v>
                </c:pt>
                <c:pt idx="35">
                  <c:v>Latvia</c:v>
                </c:pt>
                <c:pt idx="36">
                  <c:v>Sweden</c:v>
                </c:pt>
                <c:pt idx="37">
                  <c:v>Kazakhstan</c:v>
                </c:pt>
                <c:pt idx="38">
                  <c:v>Soviet Union</c:v>
                </c:pt>
                <c:pt idx="39">
                  <c:v>Suriname</c:v>
                </c:pt>
                <c:pt idx="40">
                  <c:v>Yugoslavia</c:v>
                </c:pt>
                <c:pt idx="41">
                  <c:v>Croatia</c:v>
                </c:pt>
                <c:pt idx="42">
                  <c:v>Hong Kong</c:v>
                </c:pt>
                <c:pt idx="43">
                  <c:v>Singapore</c:v>
                </c:pt>
                <c:pt idx="44">
                  <c:v>Cayman Islands</c:v>
                </c:pt>
                <c:pt idx="45">
                  <c:v>Bosnia and Herzegovina</c:v>
                </c:pt>
                <c:pt idx="46">
                  <c:v>Lithuania</c:v>
                </c:pt>
                <c:pt idx="47">
                  <c:v>Iceland</c:v>
                </c:pt>
                <c:pt idx="48">
                  <c:v>Serbia</c:v>
                </c:pt>
                <c:pt idx="49">
                  <c:v>Japan</c:v>
                </c:pt>
                <c:pt idx="50">
                  <c:v>Poland</c:v>
                </c:pt>
                <c:pt idx="51">
                  <c:v>Portugal</c:v>
                </c:pt>
                <c:pt idx="52">
                  <c:v>Canada</c:v>
                </c:pt>
                <c:pt idx="53">
                  <c:v>Spain</c:v>
                </c:pt>
                <c:pt idx="54">
                  <c:v>Australia</c:v>
                </c:pt>
                <c:pt idx="55">
                  <c:v>Moldova</c:v>
                </c:pt>
                <c:pt idx="56">
                  <c:v>Netherlands</c:v>
                </c:pt>
                <c:pt idx="57">
                  <c:v>Newfoundland</c:v>
                </c:pt>
                <c:pt idx="58">
                  <c:v>Virgin Islands</c:v>
                </c:pt>
                <c:pt idx="59">
                  <c:v>North Korea</c:v>
                </c:pt>
                <c:pt idx="60">
                  <c:v>San Marino</c:v>
                </c:pt>
                <c:pt idx="61">
                  <c:v>UK</c:v>
                </c:pt>
                <c:pt idx="62">
                  <c:v>Macedonia</c:v>
                </c:pt>
                <c:pt idx="63">
                  <c:v>Belgium</c:v>
                </c:pt>
                <c:pt idx="64">
                  <c:v>Gambia</c:v>
                </c:pt>
                <c:pt idx="65">
                  <c:v>Taiwan</c:v>
                </c:pt>
                <c:pt idx="66">
                  <c:v>Cuba</c:v>
                </c:pt>
                <c:pt idx="67">
                  <c:v>USA</c:v>
                </c:pt>
                <c:pt idx="68">
                  <c:v>Sierra Leone</c:v>
                </c:pt>
                <c:pt idx="69">
                  <c:v>Barbados</c:v>
                </c:pt>
                <c:pt idx="70">
                  <c:v>China</c:v>
                </c:pt>
                <c:pt idx="71">
                  <c:v>Greece</c:v>
                </c:pt>
                <c:pt idx="72">
                  <c:v>Lebanon</c:v>
                </c:pt>
                <c:pt idx="73">
                  <c:v>Cyprus</c:v>
                </c:pt>
                <c:pt idx="74">
                  <c:v>Namibia</c:v>
                </c:pt>
                <c:pt idx="75">
                  <c:v>Israel</c:v>
                </c:pt>
                <c:pt idx="76">
                  <c:v>Antigua and Barbuda</c:v>
                </c:pt>
                <c:pt idx="77">
                  <c:v>Mongolia</c:v>
                </c:pt>
                <c:pt idx="78">
                  <c:v>Brazil</c:v>
                </c:pt>
                <c:pt idx="79">
                  <c:v>Mexico</c:v>
                </c:pt>
                <c:pt idx="80">
                  <c:v>South Korea</c:v>
                </c:pt>
                <c:pt idx="81">
                  <c:v>Denmark</c:v>
                </c:pt>
                <c:pt idx="82">
                  <c:v>United Arab Emirates</c:v>
                </c:pt>
                <c:pt idx="83">
                  <c:v>Georgia</c:v>
                </c:pt>
                <c:pt idx="84">
                  <c:v>Montenegro</c:v>
                </c:pt>
                <c:pt idx="85">
                  <c:v>Philippines</c:v>
                </c:pt>
                <c:pt idx="86">
                  <c:v>Australasia</c:v>
                </c:pt>
                <c:pt idx="87">
                  <c:v>Kyrgyzstan</c:v>
                </c:pt>
                <c:pt idx="88">
                  <c:v>Argentina</c:v>
                </c:pt>
                <c:pt idx="89">
                  <c:v>Chile</c:v>
                </c:pt>
                <c:pt idx="90">
                  <c:v>Fiji</c:v>
                </c:pt>
                <c:pt idx="91">
                  <c:v>Liberia</c:v>
                </c:pt>
                <c:pt idx="92">
                  <c:v>Papua New Guinea</c:v>
                </c:pt>
                <c:pt idx="93">
                  <c:v>South Africa</c:v>
                </c:pt>
                <c:pt idx="94">
                  <c:v>Ecuador</c:v>
                </c:pt>
                <c:pt idx="95">
                  <c:v>Malaysia</c:v>
                </c:pt>
                <c:pt idx="96">
                  <c:v>Uzbekistan</c:v>
                </c:pt>
                <c:pt idx="97">
                  <c:v>Guatemala</c:v>
                </c:pt>
                <c:pt idx="98">
                  <c:v>New Zealand</c:v>
                </c:pt>
                <c:pt idx="99">
                  <c:v>Bermuda</c:v>
                </c:pt>
                <c:pt idx="100">
                  <c:v>Colombia</c:v>
                </c:pt>
                <c:pt idx="101">
                  <c:v>Turkey</c:v>
                </c:pt>
                <c:pt idx="102">
                  <c:v>El Salvador</c:v>
                </c:pt>
                <c:pt idx="103">
                  <c:v>Albania</c:v>
                </c:pt>
                <c:pt idx="104">
                  <c:v>Guam</c:v>
                </c:pt>
                <c:pt idx="105">
                  <c:v>Ireland</c:v>
                </c:pt>
                <c:pt idx="106">
                  <c:v>Seychelles</c:v>
                </c:pt>
                <c:pt idx="107">
                  <c:v>Boliva</c:v>
                </c:pt>
                <c:pt idx="108">
                  <c:v>Bhutan</c:v>
                </c:pt>
                <c:pt idx="109">
                  <c:v>Costa Rica</c:v>
                </c:pt>
                <c:pt idx="110">
                  <c:v>Oman</c:v>
                </c:pt>
                <c:pt idx="111">
                  <c:v>Senegal</c:v>
                </c:pt>
                <c:pt idx="112">
                  <c:v>Netherlands Antilles</c:v>
                </c:pt>
                <c:pt idx="113">
                  <c:v>Venezuela</c:v>
                </c:pt>
                <c:pt idx="114">
                  <c:v>Azerbaijan</c:v>
                </c:pt>
                <c:pt idx="115">
                  <c:v>Puerto Rico</c:v>
                </c:pt>
                <c:pt idx="116">
                  <c:v>Thailand</c:v>
                </c:pt>
                <c:pt idx="117">
                  <c:v>Armenia</c:v>
                </c:pt>
                <c:pt idx="118">
                  <c:v>Eritrea</c:v>
                </c:pt>
                <c:pt idx="119">
                  <c:v>Angola</c:v>
                </c:pt>
                <c:pt idx="120">
                  <c:v>Ethiopia</c:v>
                </c:pt>
                <c:pt idx="121">
                  <c:v>Mauritius</c:v>
                </c:pt>
                <c:pt idx="122">
                  <c:v>Panama</c:v>
                </c:pt>
                <c:pt idx="123">
                  <c:v>India</c:v>
                </c:pt>
                <c:pt idx="124">
                  <c:v>Egypt</c:v>
                </c:pt>
                <c:pt idx="125">
                  <c:v>Ivory Coast</c:v>
                </c:pt>
                <c:pt idx="126">
                  <c:v>Malaya</c:v>
                </c:pt>
                <c:pt idx="127">
                  <c:v>Virgin Islands, British</c:v>
                </c:pt>
                <c:pt idx="128">
                  <c:v>Zimbabwe</c:v>
                </c:pt>
                <c:pt idx="129">
                  <c:v>Madagascar</c:v>
                </c:pt>
                <c:pt idx="130">
                  <c:v>Swaziland</c:v>
                </c:pt>
                <c:pt idx="131">
                  <c:v>Pakistan</c:v>
                </c:pt>
                <c:pt idx="132">
                  <c:v>Republic of Congo</c:v>
                </c:pt>
                <c:pt idx="133">
                  <c:v>Saudi Arabia</c:v>
                </c:pt>
                <c:pt idx="134">
                  <c:v>Sri Lanka</c:v>
                </c:pt>
                <c:pt idx="135">
                  <c:v>Chad</c:v>
                </c:pt>
                <c:pt idx="136">
                  <c:v>Maldives</c:v>
                </c:pt>
                <c:pt idx="137">
                  <c:v>Mozambique</c:v>
                </c:pt>
                <c:pt idx="138">
                  <c:v>Nigeria</c:v>
                </c:pt>
                <c:pt idx="139">
                  <c:v>Rwanda</c:v>
                </c:pt>
                <c:pt idx="140">
                  <c:v>Kuwait</c:v>
                </c:pt>
                <c:pt idx="141">
                  <c:v>Uruguay</c:v>
                </c:pt>
                <c:pt idx="142">
                  <c:v>Burundi</c:v>
                </c:pt>
                <c:pt idx="143">
                  <c:v>Tajikistan</c:v>
                </c:pt>
                <c:pt idx="144">
                  <c:v>Vietnam (pre)</c:v>
                </c:pt>
                <c:pt idx="145">
                  <c:v>Equatorial Guinea</c:v>
                </c:pt>
                <c:pt idx="146">
                  <c:v>Peru</c:v>
                </c:pt>
                <c:pt idx="147">
                  <c:v>Indonesia</c:v>
                </c:pt>
                <c:pt idx="148">
                  <c:v>Algeria</c:v>
                </c:pt>
                <c:pt idx="149">
                  <c:v>Kenya</c:v>
                </c:pt>
                <c:pt idx="150">
                  <c:v>Tanzania</c:v>
                </c:pt>
                <c:pt idx="151">
                  <c:v>Saint Vincent</c:v>
                </c:pt>
                <c:pt idx="152">
                  <c:v>Belize</c:v>
                </c:pt>
                <c:pt idx="153">
                  <c:v>Iran</c:v>
                </c:pt>
                <c:pt idx="154">
                  <c:v>Ghana</c:v>
                </c:pt>
                <c:pt idx="155">
                  <c:v>Vietnam</c:v>
                </c:pt>
                <c:pt idx="156">
                  <c:v>Malawi</c:v>
                </c:pt>
                <c:pt idx="157">
                  <c:v>Somalia</c:v>
                </c:pt>
                <c:pt idx="158">
                  <c:v>Botswana</c:v>
                </c:pt>
                <c:pt idx="159">
                  <c:v>Malta</c:v>
                </c:pt>
                <c:pt idx="160">
                  <c:v>Bangladesh</c:v>
                </c:pt>
                <c:pt idx="161">
                  <c:v>Morocco</c:v>
                </c:pt>
                <c:pt idx="162">
                  <c:v>Uganda</c:v>
                </c:pt>
                <c:pt idx="163">
                  <c:v>Micronesia</c:v>
                </c:pt>
                <c:pt idx="164">
                  <c:v>Togo</c:v>
                </c:pt>
                <c:pt idx="165">
                  <c:v>Cameroon</c:v>
                </c:pt>
                <c:pt idx="166">
                  <c:v>Bahrain</c:v>
                </c:pt>
                <c:pt idx="167">
                  <c:v>Cambodia</c:v>
                </c:pt>
                <c:pt idx="168">
                  <c:v>Guinea-Bissau</c:v>
                </c:pt>
                <c:pt idx="169">
                  <c:v>Nauru</c:v>
                </c:pt>
                <c:pt idx="170">
                  <c:v>Sudan</c:v>
                </c:pt>
                <c:pt idx="171">
                  <c:v>Vanuatu</c:v>
                </c:pt>
                <c:pt idx="172">
                  <c:v>Turkmenistan</c:v>
                </c:pt>
                <c:pt idx="173">
                  <c:v>Aruba</c:v>
                </c:pt>
                <c:pt idx="174">
                  <c:v>Cape Verde</c:v>
                </c:pt>
                <c:pt idx="175">
                  <c:v>Djibouti</c:v>
                </c:pt>
                <c:pt idx="176">
                  <c:v>Guyana</c:v>
                </c:pt>
                <c:pt idx="177">
                  <c:v>Qatar</c:v>
                </c:pt>
                <c:pt idx="178">
                  <c:v>Saint Lucia</c:v>
                </c:pt>
                <c:pt idx="179">
                  <c:v>Burkina Faso</c:v>
                </c:pt>
                <c:pt idx="180">
                  <c:v>Solomon Islands</c:v>
                </c:pt>
                <c:pt idx="181">
                  <c:v>Haiti</c:v>
                </c:pt>
                <c:pt idx="182">
                  <c:v>Benin</c:v>
                </c:pt>
                <c:pt idx="183">
                  <c:v>Central African Republic</c:v>
                </c:pt>
                <c:pt idx="184">
                  <c:v>Democratic Republic of the Congo</c:v>
                </c:pt>
                <c:pt idx="185">
                  <c:v>Honduras</c:v>
                </c:pt>
                <c:pt idx="186">
                  <c:v>Tunisia</c:v>
                </c:pt>
                <c:pt idx="187">
                  <c:v>Cook Islands</c:v>
                </c:pt>
                <c:pt idx="188">
                  <c:v>Dominican Republic</c:v>
                </c:pt>
                <c:pt idx="189">
                  <c:v>Jordan</c:v>
                </c:pt>
                <c:pt idx="190">
                  <c:v>Mauritania</c:v>
                </c:pt>
                <c:pt idx="191">
                  <c:v>Nicaragua</c:v>
                </c:pt>
                <c:pt idx="192">
                  <c:v>South Sudan</c:v>
                </c:pt>
                <c:pt idx="193">
                  <c:v>Zambia</c:v>
                </c:pt>
                <c:pt idx="194">
                  <c:v>Guinea</c:v>
                </c:pt>
                <c:pt idx="195">
                  <c:v>Gabon</c:v>
                </c:pt>
                <c:pt idx="196">
                  <c:v>Paraguay</c:v>
                </c:pt>
                <c:pt idx="197">
                  <c:v>Sao Tome and Principe</c:v>
                </c:pt>
                <c:pt idx="198">
                  <c:v>Zimbabwe (Rhodesia)</c:v>
                </c:pt>
                <c:pt idx="199">
                  <c:v>Lesotho</c:v>
                </c:pt>
                <c:pt idx="200">
                  <c:v>Myanmar</c:v>
                </c:pt>
                <c:pt idx="201">
                  <c:v>American Samoa</c:v>
                </c:pt>
                <c:pt idx="202">
                  <c:v>Comoros</c:v>
                </c:pt>
                <c:pt idx="203">
                  <c:v>Afghanistan</c:v>
                </c:pt>
                <c:pt idx="204">
                  <c:v>Grenada</c:v>
                </c:pt>
                <c:pt idx="205">
                  <c:v>Timor-Leste</c:v>
                </c:pt>
                <c:pt idx="206">
                  <c:v>Mali</c:v>
                </c:pt>
                <c:pt idx="207">
                  <c:v>Samoa</c:v>
                </c:pt>
                <c:pt idx="208">
                  <c:v>Kiribati</c:v>
                </c:pt>
                <c:pt idx="209">
                  <c:v>Tonga</c:v>
                </c:pt>
                <c:pt idx="210">
                  <c:v>Iraq</c:v>
                </c:pt>
                <c:pt idx="211">
                  <c:v>Libya</c:v>
                </c:pt>
                <c:pt idx="212">
                  <c:v>Refugee Olympic Team</c:v>
                </c:pt>
                <c:pt idx="213">
                  <c:v>Nepal</c:v>
                </c:pt>
                <c:pt idx="214">
                  <c:v>Palau</c:v>
                </c:pt>
                <c:pt idx="215">
                  <c:v>Syria</c:v>
                </c:pt>
                <c:pt idx="216">
                  <c:v>Marshall Islands</c:v>
                </c:pt>
                <c:pt idx="217">
                  <c:v>Tuvalu</c:v>
                </c:pt>
                <c:pt idx="218">
                  <c:v>Laos</c:v>
                </c:pt>
                <c:pt idx="219">
                  <c:v>Yemen</c:v>
                </c:pt>
                <c:pt idx="220">
                  <c:v>Kosovo</c:v>
                </c:pt>
                <c:pt idx="221">
                  <c:v>Dominica</c:v>
                </c:pt>
                <c:pt idx="222">
                  <c:v>Brunei</c:v>
                </c:pt>
                <c:pt idx="223">
                  <c:v>North Yemen</c:v>
                </c:pt>
                <c:pt idx="224">
                  <c:v>Palestine</c:v>
                </c:pt>
                <c:pt idx="225">
                  <c:v>Niger</c:v>
                </c:pt>
                <c:pt idx="226">
                  <c:v>North Borneo</c:v>
                </c:pt>
                <c:pt idx="227">
                  <c:v>South Yemen</c:v>
                </c:pt>
              </c:strCache>
            </c:strRef>
          </c:cat>
          <c:val>
            <c:numRef>
              <c:f>Question-12!$U$9:$U$236</c:f>
              <c:numCache>
                <c:formatCode>General</c:formatCode>
                <c:ptCount val="228"/>
                <c:pt idx="0">
                  <c:v>1927</c:v>
                </c:pt>
                <c:pt idx="1">
                  <c:v>236</c:v>
                </c:pt>
                <c:pt idx="2">
                  <c:v>151</c:v>
                </c:pt>
                <c:pt idx="3">
                  <c:v>2076</c:v>
                </c:pt>
                <c:pt idx="4">
                  <c:v>368</c:v>
                </c:pt>
                <c:pt idx="5">
                  <c:v>1174</c:v>
                </c:pt>
                <c:pt idx="6">
                  <c:v>169</c:v>
                </c:pt>
                <c:pt idx="7">
                  <c:v>36</c:v>
                </c:pt>
                <c:pt idx="8">
                  <c:v>119</c:v>
                </c:pt>
                <c:pt idx="9">
                  <c:v>96</c:v>
                </c:pt>
                <c:pt idx="10">
                  <c:v>975</c:v>
                </c:pt>
                <c:pt idx="11">
                  <c:v>1939</c:v>
                </c:pt>
                <c:pt idx="12">
                  <c:v>892</c:v>
                </c:pt>
                <c:pt idx="13">
                  <c:v>4358</c:v>
                </c:pt>
                <c:pt idx="14">
                  <c:v>1137</c:v>
                </c:pt>
                <c:pt idx="15">
                  <c:v>6514</c:v>
                </c:pt>
                <c:pt idx="16">
                  <c:v>191</c:v>
                </c:pt>
                <c:pt idx="17">
                  <c:v>2705</c:v>
                </c:pt>
                <c:pt idx="18">
                  <c:v>863</c:v>
                </c:pt>
                <c:pt idx="19">
                  <c:v>3508</c:v>
                </c:pt>
                <c:pt idx="20">
                  <c:v>5563</c:v>
                </c:pt>
                <c:pt idx="21">
                  <c:v>4516</c:v>
                </c:pt>
                <c:pt idx="22">
                  <c:v>5473</c:v>
                </c:pt>
                <c:pt idx="23">
                  <c:v>376</c:v>
                </c:pt>
                <c:pt idx="24">
                  <c:v>377</c:v>
                </c:pt>
                <c:pt idx="25">
                  <c:v>3078</c:v>
                </c:pt>
                <c:pt idx="26">
                  <c:v>5016</c:v>
                </c:pt>
                <c:pt idx="27">
                  <c:v>4969</c:v>
                </c:pt>
                <c:pt idx="28">
                  <c:v>459</c:v>
                </c:pt>
                <c:pt idx="29">
                  <c:v>3814</c:v>
                </c:pt>
                <c:pt idx="30">
                  <c:v>10355</c:v>
                </c:pt>
                <c:pt idx="31">
                  <c:v>5832</c:v>
                </c:pt>
                <c:pt idx="32">
                  <c:v>11475</c:v>
                </c:pt>
                <c:pt idx="33">
                  <c:v>42</c:v>
                </c:pt>
                <c:pt idx="34">
                  <c:v>10496</c:v>
                </c:pt>
                <c:pt idx="35">
                  <c:v>942</c:v>
                </c:pt>
                <c:pt idx="36">
                  <c:v>8335</c:v>
                </c:pt>
                <c:pt idx="37">
                  <c:v>1516</c:v>
                </c:pt>
                <c:pt idx="38">
                  <c:v>6171</c:v>
                </c:pt>
                <c:pt idx="39">
                  <c:v>67</c:v>
                </c:pt>
                <c:pt idx="40">
                  <c:v>2642</c:v>
                </c:pt>
                <c:pt idx="41">
                  <c:v>918</c:v>
                </c:pt>
                <c:pt idx="42">
                  <c:v>683</c:v>
                </c:pt>
                <c:pt idx="43">
                  <c:v>342</c:v>
                </c:pt>
                <c:pt idx="44">
                  <c:v>81</c:v>
                </c:pt>
                <c:pt idx="45">
                  <c:v>155</c:v>
                </c:pt>
                <c:pt idx="46">
                  <c:v>658</c:v>
                </c:pt>
                <c:pt idx="47">
                  <c:v>627</c:v>
                </c:pt>
                <c:pt idx="48">
                  <c:v>483</c:v>
                </c:pt>
                <c:pt idx="49">
                  <c:v>8331</c:v>
                </c:pt>
                <c:pt idx="50">
                  <c:v>6209</c:v>
                </c:pt>
                <c:pt idx="51">
                  <c:v>1478</c:v>
                </c:pt>
                <c:pt idx="52">
                  <c:v>9540</c:v>
                </c:pt>
                <c:pt idx="53">
                  <c:v>5312</c:v>
                </c:pt>
                <c:pt idx="54">
                  <c:v>7584</c:v>
                </c:pt>
                <c:pt idx="55">
                  <c:v>264</c:v>
                </c:pt>
                <c:pt idx="56">
                  <c:v>5880</c:v>
                </c:pt>
                <c:pt idx="57">
                  <c:v>2</c:v>
                </c:pt>
                <c:pt idx="58">
                  <c:v>290</c:v>
                </c:pt>
                <c:pt idx="59">
                  <c:v>805</c:v>
                </c:pt>
                <c:pt idx="60">
                  <c:v>183</c:v>
                </c:pt>
                <c:pt idx="61">
                  <c:v>11536</c:v>
                </c:pt>
                <c:pt idx="62">
                  <c:v>93</c:v>
                </c:pt>
                <c:pt idx="63">
                  <c:v>3256</c:v>
                </c:pt>
                <c:pt idx="64">
                  <c:v>57</c:v>
                </c:pt>
                <c:pt idx="65">
                  <c:v>1082</c:v>
                </c:pt>
                <c:pt idx="66">
                  <c:v>2491</c:v>
                </c:pt>
                <c:pt idx="67">
                  <c:v>18127</c:v>
                </c:pt>
                <c:pt idx="68">
                  <c:v>117</c:v>
                </c:pt>
                <c:pt idx="69">
                  <c:v>219</c:v>
                </c:pt>
                <c:pt idx="70">
                  <c:v>5133</c:v>
                </c:pt>
                <c:pt idx="71">
                  <c:v>2222</c:v>
                </c:pt>
                <c:pt idx="72">
                  <c:v>271</c:v>
                </c:pt>
                <c:pt idx="73">
                  <c:v>232</c:v>
                </c:pt>
                <c:pt idx="74">
                  <c:v>77</c:v>
                </c:pt>
                <c:pt idx="75">
                  <c:v>671</c:v>
                </c:pt>
                <c:pt idx="76">
                  <c:v>132</c:v>
                </c:pt>
                <c:pt idx="77">
                  <c:v>554</c:v>
                </c:pt>
                <c:pt idx="78">
                  <c:v>3797</c:v>
                </c:pt>
                <c:pt idx="79">
                  <c:v>2683</c:v>
                </c:pt>
                <c:pt idx="80">
                  <c:v>4418</c:v>
                </c:pt>
                <c:pt idx="81">
                  <c:v>3572</c:v>
                </c:pt>
                <c:pt idx="82">
                  <c:v>112</c:v>
                </c:pt>
                <c:pt idx="83">
                  <c:v>310</c:v>
                </c:pt>
                <c:pt idx="84">
                  <c:v>102</c:v>
                </c:pt>
                <c:pt idx="85">
                  <c:v>631</c:v>
                </c:pt>
                <c:pt idx="86">
                  <c:v>94</c:v>
                </c:pt>
                <c:pt idx="87">
                  <c:v>238</c:v>
                </c:pt>
                <c:pt idx="88">
                  <c:v>3073</c:v>
                </c:pt>
                <c:pt idx="89">
                  <c:v>841</c:v>
                </c:pt>
                <c:pt idx="90">
                  <c:v>225</c:v>
                </c:pt>
                <c:pt idx="91">
                  <c:v>74</c:v>
                </c:pt>
                <c:pt idx="92">
                  <c:v>106</c:v>
                </c:pt>
                <c:pt idx="93">
                  <c:v>1645</c:v>
                </c:pt>
                <c:pt idx="94">
                  <c:v>274</c:v>
                </c:pt>
                <c:pt idx="95">
                  <c:v>536</c:v>
                </c:pt>
                <c:pt idx="96">
                  <c:v>527</c:v>
                </c:pt>
                <c:pt idx="97">
                  <c:v>424</c:v>
                </c:pt>
                <c:pt idx="98">
                  <c:v>2346</c:v>
                </c:pt>
                <c:pt idx="99">
                  <c:v>204</c:v>
                </c:pt>
                <c:pt idx="100">
                  <c:v>1032</c:v>
                </c:pt>
                <c:pt idx="101">
                  <c:v>1210</c:v>
                </c:pt>
                <c:pt idx="102">
                  <c:v>210</c:v>
                </c:pt>
                <c:pt idx="103">
                  <c:v>78</c:v>
                </c:pt>
                <c:pt idx="104">
                  <c:v>111</c:v>
                </c:pt>
                <c:pt idx="105">
                  <c:v>1229</c:v>
                </c:pt>
                <c:pt idx="106">
                  <c:v>111</c:v>
                </c:pt>
                <c:pt idx="107">
                  <c:v>151</c:v>
                </c:pt>
                <c:pt idx="108">
                  <c:v>36</c:v>
                </c:pt>
                <c:pt idx="109">
                  <c:v>263</c:v>
                </c:pt>
                <c:pt idx="110">
                  <c:v>58</c:v>
                </c:pt>
                <c:pt idx="111">
                  <c:v>378</c:v>
                </c:pt>
                <c:pt idx="112">
                  <c:v>91</c:v>
                </c:pt>
                <c:pt idx="113">
                  <c:v>917</c:v>
                </c:pt>
                <c:pt idx="114">
                  <c:v>322</c:v>
                </c:pt>
                <c:pt idx="115">
                  <c:v>924</c:v>
                </c:pt>
                <c:pt idx="116">
                  <c:v>714</c:v>
                </c:pt>
                <c:pt idx="117">
                  <c:v>241</c:v>
                </c:pt>
                <c:pt idx="118">
                  <c:v>43</c:v>
                </c:pt>
                <c:pt idx="119">
                  <c:v>267</c:v>
                </c:pt>
                <c:pt idx="120">
                  <c:v>360</c:v>
                </c:pt>
                <c:pt idx="121">
                  <c:v>144</c:v>
                </c:pt>
                <c:pt idx="122">
                  <c:v>136</c:v>
                </c:pt>
                <c:pt idx="123">
                  <c:v>1263</c:v>
                </c:pt>
                <c:pt idx="124">
                  <c:v>1445</c:v>
                </c:pt>
                <c:pt idx="125">
                  <c:v>180</c:v>
                </c:pt>
                <c:pt idx="126">
                  <c:v>29</c:v>
                </c:pt>
                <c:pt idx="127">
                  <c:v>45</c:v>
                </c:pt>
                <c:pt idx="128">
                  <c:v>311</c:v>
                </c:pt>
                <c:pt idx="129">
                  <c:v>120</c:v>
                </c:pt>
                <c:pt idx="130">
                  <c:v>67</c:v>
                </c:pt>
                <c:pt idx="131">
                  <c:v>519</c:v>
                </c:pt>
                <c:pt idx="132">
                  <c:v>89</c:v>
                </c:pt>
                <c:pt idx="133">
                  <c:v>211</c:v>
                </c:pt>
                <c:pt idx="134">
                  <c:v>140</c:v>
                </c:pt>
                <c:pt idx="135">
                  <c:v>41</c:v>
                </c:pt>
                <c:pt idx="136">
                  <c:v>49</c:v>
                </c:pt>
                <c:pt idx="137">
                  <c:v>68</c:v>
                </c:pt>
                <c:pt idx="138">
                  <c:v>882</c:v>
                </c:pt>
                <c:pt idx="139">
                  <c:v>52</c:v>
                </c:pt>
                <c:pt idx="140">
                  <c:v>256</c:v>
                </c:pt>
                <c:pt idx="141">
                  <c:v>544</c:v>
                </c:pt>
                <c:pt idx="142">
                  <c:v>39</c:v>
                </c:pt>
                <c:pt idx="143">
                  <c:v>70</c:v>
                </c:pt>
                <c:pt idx="144">
                  <c:v>50</c:v>
                </c:pt>
                <c:pt idx="145">
                  <c:v>40</c:v>
                </c:pt>
                <c:pt idx="146">
                  <c:v>502</c:v>
                </c:pt>
                <c:pt idx="147">
                  <c:v>402</c:v>
                </c:pt>
                <c:pt idx="148">
                  <c:v>555</c:v>
                </c:pt>
                <c:pt idx="149">
                  <c:v>739</c:v>
                </c:pt>
                <c:pt idx="150">
                  <c:v>149</c:v>
                </c:pt>
                <c:pt idx="151">
                  <c:v>42</c:v>
                </c:pt>
                <c:pt idx="152">
                  <c:v>76</c:v>
                </c:pt>
                <c:pt idx="153">
                  <c:v>728</c:v>
                </c:pt>
                <c:pt idx="154">
                  <c:v>354</c:v>
                </c:pt>
                <c:pt idx="155">
                  <c:v>154</c:v>
                </c:pt>
                <c:pt idx="156">
                  <c:v>87</c:v>
                </c:pt>
                <c:pt idx="157">
                  <c:v>28</c:v>
                </c:pt>
                <c:pt idx="158">
                  <c:v>89</c:v>
                </c:pt>
                <c:pt idx="159">
                  <c:v>114</c:v>
                </c:pt>
                <c:pt idx="160">
                  <c:v>55</c:v>
                </c:pt>
                <c:pt idx="161">
                  <c:v>542</c:v>
                </c:pt>
                <c:pt idx="162">
                  <c:v>253</c:v>
                </c:pt>
                <c:pt idx="163">
                  <c:v>26</c:v>
                </c:pt>
                <c:pt idx="164">
                  <c:v>57</c:v>
                </c:pt>
                <c:pt idx="165">
                  <c:v>307</c:v>
                </c:pt>
                <c:pt idx="166">
                  <c:v>113</c:v>
                </c:pt>
                <c:pt idx="167">
                  <c:v>59</c:v>
                </c:pt>
                <c:pt idx="168">
                  <c:v>21</c:v>
                </c:pt>
                <c:pt idx="169">
                  <c:v>14</c:v>
                </c:pt>
                <c:pt idx="170">
                  <c:v>63</c:v>
                </c:pt>
                <c:pt idx="171">
                  <c:v>35</c:v>
                </c:pt>
                <c:pt idx="172">
                  <c:v>57</c:v>
                </c:pt>
                <c:pt idx="173">
                  <c:v>44</c:v>
                </c:pt>
                <c:pt idx="174">
                  <c:v>18</c:v>
                </c:pt>
                <c:pt idx="175">
                  <c:v>36</c:v>
                </c:pt>
                <c:pt idx="176">
                  <c:v>95</c:v>
                </c:pt>
                <c:pt idx="177">
                  <c:v>177</c:v>
                </c:pt>
                <c:pt idx="178">
                  <c:v>29</c:v>
                </c:pt>
                <c:pt idx="179">
                  <c:v>41</c:v>
                </c:pt>
                <c:pt idx="180">
                  <c:v>26</c:v>
                </c:pt>
                <c:pt idx="181">
                  <c:v>90</c:v>
                </c:pt>
                <c:pt idx="182">
                  <c:v>58</c:v>
                </c:pt>
                <c:pt idx="183">
                  <c:v>66</c:v>
                </c:pt>
                <c:pt idx="184">
                  <c:v>93</c:v>
                </c:pt>
                <c:pt idx="185">
                  <c:v>171</c:v>
                </c:pt>
                <c:pt idx="186">
                  <c:v>561</c:v>
                </c:pt>
                <c:pt idx="187">
                  <c:v>39</c:v>
                </c:pt>
                <c:pt idx="188">
                  <c:v>263</c:v>
                </c:pt>
                <c:pt idx="189">
                  <c:v>80</c:v>
                </c:pt>
                <c:pt idx="190">
                  <c:v>28</c:v>
                </c:pt>
                <c:pt idx="191">
                  <c:v>121</c:v>
                </c:pt>
                <c:pt idx="192">
                  <c:v>4</c:v>
                </c:pt>
                <c:pt idx="193">
                  <c:v>154</c:v>
                </c:pt>
                <c:pt idx="194">
                  <c:v>49</c:v>
                </c:pt>
                <c:pt idx="195">
                  <c:v>63</c:v>
                </c:pt>
                <c:pt idx="196">
                  <c:v>136</c:v>
                </c:pt>
                <c:pt idx="197">
                  <c:v>17</c:v>
                </c:pt>
                <c:pt idx="198">
                  <c:v>13</c:v>
                </c:pt>
                <c:pt idx="199">
                  <c:v>66</c:v>
                </c:pt>
                <c:pt idx="200">
                  <c:v>103</c:v>
                </c:pt>
                <c:pt idx="201">
                  <c:v>37</c:v>
                </c:pt>
                <c:pt idx="202">
                  <c:v>19</c:v>
                </c:pt>
                <c:pt idx="203">
                  <c:v>78</c:v>
                </c:pt>
                <c:pt idx="204">
                  <c:v>50</c:v>
                </c:pt>
                <c:pt idx="205">
                  <c:v>10</c:v>
                </c:pt>
                <c:pt idx="206">
                  <c:v>88</c:v>
                </c:pt>
                <c:pt idx="207">
                  <c:v>65</c:v>
                </c:pt>
                <c:pt idx="208">
                  <c:v>11</c:v>
                </c:pt>
                <c:pt idx="209">
                  <c:v>46</c:v>
                </c:pt>
                <c:pt idx="210">
                  <c:v>158</c:v>
                </c:pt>
                <c:pt idx="211">
                  <c:v>42</c:v>
                </c:pt>
                <c:pt idx="212">
                  <c:v>12</c:v>
                </c:pt>
                <c:pt idx="213">
                  <c:v>69</c:v>
                </c:pt>
                <c:pt idx="214">
                  <c:v>25</c:v>
                </c:pt>
                <c:pt idx="215">
                  <c:v>155</c:v>
                </c:pt>
                <c:pt idx="216">
                  <c:v>14</c:v>
                </c:pt>
                <c:pt idx="217">
                  <c:v>7</c:v>
                </c:pt>
                <c:pt idx="218">
                  <c:v>54</c:v>
                </c:pt>
                <c:pt idx="219">
                  <c:v>32</c:v>
                </c:pt>
                <c:pt idx="220">
                  <c:v>9</c:v>
                </c:pt>
                <c:pt idx="221">
                  <c:v>19</c:v>
                </c:pt>
                <c:pt idx="222">
                  <c:v>10</c:v>
                </c:pt>
                <c:pt idx="223">
                  <c:v>11</c:v>
                </c:pt>
                <c:pt idx="224">
                  <c:v>22</c:v>
                </c:pt>
                <c:pt idx="225">
                  <c:v>28</c:v>
                </c:pt>
                <c:pt idx="226">
                  <c:v>2</c:v>
                </c:pt>
                <c:pt idx="227">
                  <c:v>5</c:v>
                </c:pt>
              </c:numCache>
            </c:numRef>
          </c:val>
          <c:smooth val="0"/>
          <c:extLst>
            <c:ext xmlns:c16="http://schemas.microsoft.com/office/drawing/2014/chart" uri="{C3380CC4-5D6E-409C-BE32-E72D297353CC}">
              <c16:uniqueId val="{00000000-F9F9-44AE-BCDA-D8CE88E07159}"/>
            </c:ext>
          </c:extLst>
        </c:ser>
        <c:dLbls>
          <c:showLegendKey val="0"/>
          <c:showVal val="0"/>
          <c:showCatName val="0"/>
          <c:showSerName val="0"/>
          <c:showPercent val="0"/>
          <c:showBubbleSize val="0"/>
        </c:dLbls>
        <c:marker val="1"/>
        <c:smooth val="0"/>
        <c:axId val="704183808"/>
        <c:axId val="704181888"/>
      </c:lineChart>
      <c:catAx>
        <c:axId val="7041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1" u="none" strike="noStrike" kern="1200" baseline="0">
                <a:solidFill>
                  <a:schemeClr val="tx1">
                    <a:lumMod val="65000"/>
                    <a:lumOff val="35000"/>
                  </a:schemeClr>
                </a:solidFill>
                <a:latin typeface="+mn-lt"/>
                <a:ea typeface="+mn-ea"/>
                <a:cs typeface="+mn-cs"/>
              </a:defRPr>
            </a:pPr>
            <a:endParaRPr lang="en-US"/>
          </a:p>
        </c:txPr>
        <c:crossAx val="704181888"/>
        <c:crosses val="autoZero"/>
        <c:auto val="1"/>
        <c:lblAlgn val="ctr"/>
        <c:lblOffset val="100"/>
        <c:noMultiLvlLbl val="0"/>
      </c:catAx>
      <c:valAx>
        <c:axId val="704181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04183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region_name by sport_name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solidFill>
              <a:schemeClr val="accent1"/>
            </a:solidFill>
            <a:ln>
              <a:noFill/>
            </a:ln>
            <a:effectLst/>
          </c:spPr>
          <c:invertIfNegative val="0"/>
          <c:cat>
            <c:strLit>
              <c:ptCount val="15"/>
              <c:pt idx="0">
                <c:v>Aeronautics</c:v>
              </c:pt>
              <c:pt idx="1">
                <c:v>Alpine Skiing</c:v>
              </c:pt>
              <c:pt idx="2">
                <c:v>Alpinism</c:v>
              </c:pt>
              <c:pt idx="3">
                <c:v>Archery</c:v>
              </c:pt>
              <c:pt idx="4">
                <c:v>Art Competitions</c:v>
              </c:pt>
              <c:pt idx="5">
                <c:v>Athletics</c:v>
              </c:pt>
              <c:pt idx="6">
                <c:v>Badminton</c:v>
              </c:pt>
              <c:pt idx="7">
                <c:v>Baseball</c:v>
              </c:pt>
              <c:pt idx="8">
                <c:v>Basketball</c:v>
              </c:pt>
              <c:pt idx="9">
                <c:v>Basque Pelota</c:v>
              </c:pt>
              <c:pt idx="10">
                <c:v>Beach Volleyball</c:v>
              </c:pt>
              <c:pt idx="11">
                <c:v>Biathlon</c:v>
              </c:pt>
              <c:pt idx="12">
                <c:v>Bobsleigh</c:v>
              </c:pt>
              <c:pt idx="13">
                <c:v>Boxing</c:v>
              </c:pt>
              <c:pt idx="14">
                <c:v>Canoeing</c:v>
              </c:pt>
            </c:strLit>
          </c:cat>
          <c:val>
            <c:numLit>
              <c:formatCode>General</c:formatCode>
              <c:ptCount val="15"/>
              <c:pt idx="0">
                <c:v>1</c:v>
              </c:pt>
              <c:pt idx="1">
                <c:v>101</c:v>
              </c:pt>
              <c:pt idx="2">
                <c:v>4</c:v>
              </c:pt>
              <c:pt idx="3">
                <c:v>98</c:v>
              </c:pt>
              <c:pt idx="4">
                <c:v>44</c:v>
              </c:pt>
              <c:pt idx="5">
                <c:v>225</c:v>
              </c:pt>
              <c:pt idx="6">
                <c:v>69</c:v>
              </c:pt>
              <c:pt idx="7">
                <c:v>16</c:v>
              </c:pt>
              <c:pt idx="8">
                <c:v>63</c:v>
              </c:pt>
              <c:pt idx="9">
                <c:v>1</c:v>
              </c:pt>
              <c:pt idx="10">
                <c:v>43</c:v>
              </c:pt>
              <c:pt idx="11">
                <c:v>55</c:v>
              </c:pt>
              <c:pt idx="12">
                <c:v>54</c:v>
              </c:pt>
              <c:pt idx="13">
                <c:v>174</c:v>
              </c:pt>
              <c:pt idx="14">
                <c:v>52</c:v>
              </c:pt>
            </c:numLit>
          </c:val>
          <c:extLst>
            <c:ext xmlns:c16="http://schemas.microsoft.com/office/drawing/2014/chart" uri="{C3380CC4-5D6E-409C-BE32-E72D297353CC}">
              <c16:uniqueId val="{00000000-8A4A-44E4-B3F8-A682E6217993}"/>
            </c:ext>
          </c:extLst>
        </c:ser>
        <c:dLbls>
          <c:showLegendKey val="0"/>
          <c:showVal val="0"/>
          <c:showCatName val="0"/>
          <c:showSerName val="0"/>
          <c:showPercent val="0"/>
          <c:showBubbleSize val="0"/>
        </c:dLbls>
        <c:gapWidth val="182"/>
        <c:axId val="704120928"/>
        <c:axId val="704141088"/>
      </c:barChart>
      <c:catAx>
        <c:axId val="7041209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141088"/>
        <c:crosses val="autoZero"/>
        <c:auto val="1"/>
        <c:lblAlgn val="ctr"/>
        <c:lblOffset val="100"/>
        <c:noMultiLvlLbl val="0"/>
      </c:catAx>
      <c:valAx>
        <c:axId val="7041410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12092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strRef>
              <c:f>Question-15!$U$8</c:f>
              <c:strCache>
                <c:ptCount val="1"/>
                <c:pt idx="0">
                  <c:v>medals_won</c:v>
                </c:pt>
              </c:strCache>
            </c:strRef>
          </c:tx>
          <c:spPr>
            <a:solidFill>
              <a:schemeClr val="accent6"/>
            </a:solidFill>
            <a:ln>
              <a:noFill/>
            </a:ln>
            <a:effectLst/>
          </c:spPr>
          <c:cat>
            <c:strRef>
              <c:f>Question-15!$S$9:$S$602</c:f>
              <c:strCache>
                <c:ptCount val="594"/>
                <c:pt idx="0">
                  <c:v>Algeria</c:v>
                </c:pt>
                <c:pt idx="1">
                  <c:v>Algeria</c:v>
                </c:pt>
                <c:pt idx="2">
                  <c:v>Algeria</c:v>
                </c:pt>
                <c:pt idx="3">
                  <c:v>American Samoa</c:v>
                </c:pt>
                <c:pt idx="4">
                  <c:v>American Samoa</c:v>
                </c:pt>
                <c:pt idx="5">
                  <c:v>American Samoa</c:v>
                </c:pt>
                <c:pt idx="6">
                  <c:v>Andorra</c:v>
                </c:pt>
                <c:pt idx="7">
                  <c:v>Andorra</c:v>
                </c:pt>
                <c:pt idx="8">
                  <c:v>Angola</c:v>
                </c:pt>
                <c:pt idx="9">
                  <c:v>Angola</c:v>
                </c:pt>
                <c:pt idx="10">
                  <c:v>Antigua and Barbuda</c:v>
                </c:pt>
                <c:pt idx="11">
                  <c:v>Argentina</c:v>
                </c:pt>
                <c:pt idx="12">
                  <c:v>Argentina</c:v>
                </c:pt>
                <c:pt idx="13">
                  <c:v>Argentina</c:v>
                </c:pt>
                <c:pt idx="14">
                  <c:v>Aruba</c:v>
                </c:pt>
                <c:pt idx="15">
                  <c:v>Aruba</c:v>
                </c:pt>
                <c:pt idx="16">
                  <c:v>Australia</c:v>
                </c:pt>
                <c:pt idx="17">
                  <c:v>Austria</c:v>
                </c:pt>
                <c:pt idx="18">
                  <c:v>Azerbaijan</c:v>
                </c:pt>
                <c:pt idx="19">
                  <c:v>Azerbaijan</c:v>
                </c:pt>
                <c:pt idx="20">
                  <c:v>Bahamas</c:v>
                </c:pt>
                <c:pt idx="21">
                  <c:v>Bahamas</c:v>
                </c:pt>
                <c:pt idx="22">
                  <c:v>Bangladesh</c:v>
                </c:pt>
                <c:pt idx="23">
                  <c:v>Barbados</c:v>
                </c:pt>
                <c:pt idx="24">
                  <c:v>Belgium</c:v>
                </c:pt>
                <c:pt idx="25">
                  <c:v>Belize</c:v>
                </c:pt>
                <c:pt idx="26">
                  <c:v>Benin</c:v>
                </c:pt>
                <c:pt idx="27">
                  <c:v>Benin</c:v>
                </c:pt>
                <c:pt idx="28">
                  <c:v>Bermuda</c:v>
                </c:pt>
                <c:pt idx="29">
                  <c:v>Bermuda</c:v>
                </c:pt>
                <c:pt idx="30">
                  <c:v>Bhutan</c:v>
                </c:pt>
                <c:pt idx="31">
                  <c:v>Bohemia</c:v>
                </c:pt>
                <c:pt idx="32">
                  <c:v>Boliva</c:v>
                </c:pt>
                <c:pt idx="33">
                  <c:v>Boliva</c:v>
                </c:pt>
                <c:pt idx="34">
                  <c:v>Bosnia and Herzegovina</c:v>
                </c:pt>
                <c:pt idx="35">
                  <c:v>Brazil</c:v>
                </c:pt>
                <c:pt idx="36">
                  <c:v>Brazil</c:v>
                </c:pt>
                <c:pt idx="37">
                  <c:v>Brazil</c:v>
                </c:pt>
                <c:pt idx="38">
                  <c:v>Brunei</c:v>
                </c:pt>
                <c:pt idx="39">
                  <c:v>Bulgaria</c:v>
                </c:pt>
                <c:pt idx="40">
                  <c:v>Burundi</c:v>
                </c:pt>
                <c:pt idx="41">
                  <c:v>Cambodia</c:v>
                </c:pt>
                <c:pt idx="42">
                  <c:v>Cambodia</c:v>
                </c:pt>
                <c:pt idx="43">
                  <c:v>Cambodia</c:v>
                </c:pt>
                <c:pt idx="44">
                  <c:v>Cameroon</c:v>
                </c:pt>
                <c:pt idx="45">
                  <c:v>Cameroon</c:v>
                </c:pt>
                <c:pt idx="46">
                  <c:v>Cameroon</c:v>
                </c:pt>
                <c:pt idx="47">
                  <c:v>Cape Verde</c:v>
                </c:pt>
                <c:pt idx="48">
                  <c:v>Chile</c:v>
                </c:pt>
                <c:pt idx="49">
                  <c:v>Chile</c:v>
                </c:pt>
                <c:pt idx="50">
                  <c:v>Chile</c:v>
                </c:pt>
                <c:pt idx="51">
                  <c:v>Colombia</c:v>
                </c:pt>
                <c:pt idx="52">
                  <c:v>Colombia</c:v>
                </c:pt>
                <c:pt idx="53">
                  <c:v>Costa Rica</c:v>
                </c:pt>
                <c:pt idx="54">
                  <c:v>Costa Rica</c:v>
                </c:pt>
                <c:pt idx="55">
                  <c:v>Costa Rica</c:v>
                </c:pt>
                <c:pt idx="56">
                  <c:v>Costa Rica</c:v>
                </c:pt>
                <c:pt idx="57">
                  <c:v>Croatia</c:v>
                </c:pt>
                <c:pt idx="58">
                  <c:v>Cuba</c:v>
                </c:pt>
                <c:pt idx="59">
                  <c:v>Cyprus</c:v>
                </c:pt>
                <c:pt idx="60">
                  <c:v>Cyprus</c:v>
                </c:pt>
                <c:pt idx="61">
                  <c:v>Cyprus</c:v>
                </c:pt>
                <c:pt idx="62">
                  <c:v>Czech Republic</c:v>
                </c:pt>
                <c:pt idx="63">
                  <c:v>Czech Republic</c:v>
                </c:pt>
                <c:pt idx="64">
                  <c:v>Czechoslovakia</c:v>
                </c:pt>
                <c:pt idx="65">
                  <c:v>Denmark</c:v>
                </c:pt>
                <c:pt idx="66">
                  <c:v>Denmark</c:v>
                </c:pt>
                <c:pt idx="67">
                  <c:v>Denmark</c:v>
                </c:pt>
                <c:pt idx="68">
                  <c:v>Djibouti</c:v>
                </c:pt>
                <c:pt idx="69">
                  <c:v>Dominican Republic</c:v>
                </c:pt>
                <c:pt idx="70">
                  <c:v>Dominican Republic</c:v>
                </c:pt>
                <c:pt idx="71">
                  <c:v>Ecuador</c:v>
                </c:pt>
                <c:pt idx="72">
                  <c:v>Ecuador</c:v>
                </c:pt>
                <c:pt idx="73">
                  <c:v>Ecuador</c:v>
                </c:pt>
                <c:pt idx="74">
                  <c:v>Egypt</c:v>
                </c:pt>
                <c:pt idx="75">
                  <c:v>Egypt</c:v>
                </c:pt>
                <c:pt idx="76">
                  <c:v>Egypt</c:v>
                </c:pt>
                <c:pt idx="77">
                  <c:v>El Salvador</c:v>
                </c:pt>
                <c:pt idx="78">
                  <c:v>El Salvador</c:v>
                </c:pt>
                <c:pt idx="79">
                  <c:v>Equatorial Guinea</c:v>
                </c:pt>
                <c:pt idx="80">
                  <c:v>Eritrea</c:v>
                </c:pt>
                <c:pt idx="81">
                  <c:v>Ethiopia</c:v>
                </c:pt>
                <c:pt idx="82">
                  <c:v>Fiji</c:v>
                </c:pt>
                <c:pt idx="83">
                  <c:v>Fiji</c:v>
                </c:pt>
                <c:pt idx="84">
                  <c:v>Georgia</c:v>
                </c:pt>
                <c:pt idx="85">
                  <c:v>Georgia</c:v>
                </c:pt>
                <c:pt idx="86">
                  <c:v>Germany</c:v>
                </c:pt>
                <c:pt idx="87">
                  <c:v>Ghana</c:v>
                </c:pt>
                <c:pt idx="88">
                  <c:v>Ghana</c:v>
                </c:pt>
                <c:pt idx="89">
                  <c:v>Ghana</c:v>
                </c:pt>
                <c:pt idx="90">
                  <c:v>Greece</c:v>
                </c:pt>
                <c:pt idx="91">
                  <c:v>Guam</c:v>
                </c:pt>
                <c:pt idx="92">
                  <c:v>Haiti</c:v>
                </c:pt>
                <c:pt idx="93">
                  <c:v>Haiti</c:v>
                </c:pt>
                <c:pt idx="94">
                  <c:v>Honduras</c:v>
                </c:pt>
                <c:pt idx="95">
                  <c:v>Hong Kong</c:v>
                </c:pt>
                <c:pt idx="96">
                  <c:v>Hungary</c:v>
                </c:pt>
                <c:pt idx="97">
                  <c:v>Iceland</c:v>
                </c:pt>
                <c:pt idx="98">
                  <c:v>India</c:v>
                </c:pt>
                <c:pt idx="99">
                  <c:v>Individual Olympic Athletes</c:v>
                </c:pt>
                <c:pt idx="100">
                  <c:v>Individual Olympic Athletes</c:v>
                </c:pt>
                <c:pt idx="101">
                  <c:v>Individual Olympic Athletes</c:v>
                </c:pt>
                <c:pt idx="102">
                  <c:v>Indonesia</c:v>
                </c:pt>
                <c:pt idx="103">
                  <c:v>Iraq</c:v>
                </c:pt>
                <c:pt idx="104">
                  <c:v>Ireland</c:v>
                </c:pt>
                <c:pt idx="105">
                  <c:v>Ireland</c:v>
                </c:pt>
                <c:pt idx="106">
                  <c:v>Israel</c:v>
                </c:pt>
                <c:pt idx="107">
                  <c:v>Italy</c:v>
                </c:pt>
                <c:pt idx="108">
                  <c:v>Ivory Coast</c:v>
                </c:pt>
                <c:pt idx="109">
                  <c:v>Jamaica</c:v>
                </c:pt>
                <c:pt idx="110">
                  <c:v>Jamaica</c:v>
                </c:pt>
                <c:pt idx="111">
                  <c:v>Kazakhstan</c:v>
                </c:pt>
                <c:pt idx="112">
                  <c:v>Kazakhstan</c:v>
                </c:pt>
                <c:pt idx="113">
                  <c:v>Kenya</c:v>
                </c:pt>
                <c:pt idx="114">
                  <c:v>Kenya</c:v>
                </c:pt>
                <c:pt idx="115">
                  <c:v>Kosovo</c:v>
                </c:pt>
                <c:pt idx="116">
                  <c:v>Kosovo</c:v>
                </c:pt>
                <c:pt idx="117">
                  <c:v>Kuwait</c:v>
                </c:pt>
                <c:pt idx="118">
                  <c:v>Kyrgyzstan</c:v>
                </c:pt>
                <c:pt idx="119">
                  <c:v>Kyrgyzstan</c:v>
                </c:pt>
                <c:pt idx="120">
                  <c:v>Latvia</c:v>
                </c:pt>
                <c:pt idx="121">
                  <c:v>Lebanon</c:v>
                </c:pt>
                <c:pt idx="122">
                  <c:v>Libya</c:v>
                </c:pt>
                <c:pt idx="123">
                  <c:v>Liechtenstein</c:v>
                </c:pt>
                <c:pt idx="124">
                  <c:v>Luxembourg</c:v>
                </c:pt>
                <c:pt idx="125">
                  <c:v>Madagascar</c:v>
                </c:pt>
                <c:pt idx="126">
                  <c:v>Malaya</c:v>
                </c:pt>
                <c:pt idx="127">
                  <c:v>Malaysia</c:v>
                </c:pt>
                <c:pt idx="128">
                  <c:v>Malta</c:v>
                </c:pt>
                <c:pt idx="129">
                  <c:v>Mauritius</c:v>
                </c:pt>
                <c:pt idx="130">
                  <c:v>Mauritius</c:v>
                </c:pt>
                <c:pt idx="131">
                  <c:v>Mauritius</c:v>
                </c:pt>
                <c:pt idx="132">
                  <c:v>Mauritius</c:v>
                </c:pt>
                <c:pt idx="133">
                  <c:v>Moldova</c:v>
                </c:pt>
                <c:pt idx="134">
                  <c:v>Monaco</c:v>
                </c:pt>
                <c:pt idx="135">
                  <c:v>Monaco</c:v>
                </c:pt>
                <c:pt idx="136">
                  <c:v>Montenegro</c:v>
                </c:pt>
                <c:pt idx="137">
                  <c:v>Montenegro</c:v>
                </c:pt>
                <c:pt idx="138">
                  <c:v>Morocco</c:v>
                </c:pt>
                <c:pt idx="139">
                  <c:v>Morocco</c:v>
                </c:pt>
                <c:pt idx="140">
                  <c:v>Myanmar</c:v>
                </c:pt>
                <c:pt idx="141">
                  <c:v>Myanmar</c:v>
                </c:pt>
                <c:pt idx="142">
                  <c:v>Namibia</c:v>
                </c:pt>
                <c:pt idx="143">
                  <c:v>Nauru</c:v>
                </c:pt>
                <c:pt idx="144">
                  <c:v>Nepal</c:v>
                </c:pt>
                <c:pt idx="145">
                  <c:v>Netherlands Antilles</c:v>
                </c:pt>
                <c:pt idx="146">
                  <c:v>New Zealand</c:v>
                </c:pt>
                <c:pt idx="147">
                  <c:v>New Zealand</c:v>
                </c:pt>
                <c:pt idx="148">
                  <c:v>New Zealand</c:v>
                </c:pt>
                <c:pt idx="149">
                  <c:v>New Zealand</c:v>
                </c:pt>
                <c:pt idx="150">
                  <c:v>Newfoundland</c:v>
                </c:pt>
                <c:pt idx="151">
                  <c:v>Nicaragua</c:v>
                </c:pt>
                <c:pt idx="152">
                  <c:v>Nigeria</c:v>
                </c:pt>
                <c:pt idx="153">
                  <c:v>North Borneo</c:v>
                </c:pt>
                <c:pt idx="154">
                  <c:v>North Korea</c:v>
                </c:pt>
                <c:pt idx="155">
                  <c:v>North Yemen</c:v>
                </c:pt>
                <c:pt idx="156">
                  <c:v>North Yemen</c:v>
                </c:pt>
                <c:pt idx="157">
                  <c:v>Pakistan</c:v>
                </c:pt>
                <c:pt idx="158">
                  <c:v>Palau</c:v>
                </c:pt>
                <c:pt idx="159">
                  <c:v>Palau</c:v>
                </c:pt>
                <c:pt idx="160">
                  <c:v>Palestine</c:v>
                </c:pt>
                <c:pt idx="161">
                  <c:v>Panama</c:v>
                </c:pt>
                <c:pt idx="162">
                  <c:v>Papua New Guinea</c:v>
                </c:pt>
                <c:pt idx="163">
                  <c:v>Papua New Guinea</c:v>
                </c:pt>
                <c:pt idx="164">
                  <c:v>Paraguay</c:v>
                </c:pt>
                <c:pt idx="165">
                  <c:v>Paraguay</c:v>
                </c:pt>
                <c:pt idx="166">
                  <c:v>Peru</c:v>
                </c:pt>
                <c:pt idx="167">
                  <c:v>Peru</c:v>
                </c:pt>
                <c:pt idx="168">
                  <c:v>Peru</c:v>
                </c:pt>
                <c:pt idx="169">
                  <c:v>Philippines</c:v>
                </c:pt>
                <c:pt idx="170">
                  <c:v>Philippines</c:v>
                </c:pt>
                <c:pt idx="171">
                  <c:v>Philippines</c:v>
                </c:pt>
                <c:pt idx="172">
                  <c:v>Poland</c:v>
                </c:pt>
                <c:pt idx="173">
                  <c:v>Portugal</c:v>
                </c:pt>
                <c:pt idx="174">
                  <c:v>Portugal</c:v>
                </c:pt>
                <c:pt idx="175">
                  <c:v>Portugal</c:v>
                </c:pt>
                <c:pt idx="176">
                  <c:v>Puerto Rico</c:v>
                </c:pt>
                <c:pt idx="177">
                  <c:v>Puerto Rico</c:v>
                </c:pt>
                <c:pt idx="178">
                  <c:v>Puerto Rico</c:v>
                </c:pt>
                <c:pt idx="179">
                  <c:v>Puerto Rico</c:v>
                </c:pt>
                <c:pt idx="180">
                  <c:v>Puerto Rico</c:v>
                </c:pt>
                <c:pt idx="181">
                  <c:v>Puerto Rico</c:v>
                </c:pt>
                <c:pt idx="182">
                  <c:v>Puerto Rico</c:v>
                </c:pt>
                <c:pt idx="183">
                  <c:v>Qatar</c:v>
                </c:pt>
                <c:pt idx="184">
                  <c:v>Qatar</c:v>
                </c:pt>
                <c:pt idx="185">
                  <c:v>Qatar</c:v>
                </c:pt>
                <c:pt idx="186">
                  <c:v>Refugee Olympic Team</c:v>
                </c:pt>
                <c:pt idx="187">
                  <c:v>Russia</c:v>
                </c:pt>
                <c:pt idx="188">
                  <c:v>Samoa</c:v>
                </c:pt>
                <c:pt idx="189">
                  <c:v>Samoa</c:v>
                </c:pt>
                <c:pt idx="190">
                  <c:v>Samoa</c:v>
                </c:pt>
                <c:pt idx="191">
                  <c:v>San Marino</c:v>
                </c:pt>
                <c:pt idx="192">
                  <c:v>San Marino</c:v>
                </c:pt>
                <c:pt idx="193">
                  <c:v>San Marino</c:v>
                </c:pt>
                <c:pt idx="194">
                  <c:v>Saudi Arabia</c:v>
                </c:pt>
                <c:pt idx="195">
                  <c:v>Senegal</c:v>
                </c:pt>
                <c:pt idx="196">
                  <c:v>Serbia</c:v>
                </c:pt>
                <c:pt idx="197">
                  <c:v>Serbia</c:v>
                </c:pt>
                <c:pt idx="198">
                  <c:v>Serbia and Montenegro</c:v>
                </c:pt>
                <c:pt idx="199">
                  <c:v>Serbia and Montenegro</c:v>
                </c:pt>
                <c:pt idx="200">
                  <c:v>Seychelles</c:v>
                </c:pt>
                <c:pt idx="201">
                  <c:v>Sierra Leone</c:v>
                </c:pt>
                <c:pt idx="202">
                  <c:v>Singapore</c:v>
                </c:pt>
                <c:pt idx="203">
                  <c:v>Singapore</c:v>
                </c:pt>
                <c:pt idx="204">
                  <c:v>Slovakia</c:v>
                </c:pt>
                <c:pt idx="205">
                  <c:v>Slovakia</c:v>
                </c:pt>
                <c:pt idx="206">
                  <c:v>Slovakia</c:v>
                </c:pt>
                <c:pt idx="207">
                  <c:v>Slovakia</c:v>
                </c:pt>
                <c:pt idx="208">
                  <c:v>Slovenia</c:v>
                </c:pt>
                <c:pt idx="209">
                  <c:v>Slovenia</c:v>
                </c:pt>
                <c:pt idx="210">
                  <c:v>South Africa</c:v>
                </c:pt>
                <c:pt idx="211">
                  <c:v>South Africa</c:v>
                </c:pt>
                <c:pt idx="212">
                  <c:v>South Africa</c:v>
                </c:pt>
                <c:pt idx="213">
                  <c:v>South Yemen</c:v>
                </c:pt>
                <c:pt idx="214">
                  <c:v>Spain</c:v>
                </c:pt>
                <c:pt idx="215">
                  <c:v>Spain</c:v>
                </c:pt>
                <c:pt idx="216">
                  <c:v>Sri Lanka</c:v>
                </c:pt>
                <c:pt idx="217">
                  <c:v>Swaziland</c:v>
                </c:pt>
                <c:pt idx="218">
                  <c:v>Switzerland</c:v>
                </c:pt>
                <c:pt idx="219">
                  <c:v>Switzerland</c:v>
                </c:pt>
                <c:pt idx="220">
                  <c:v>Switzerland</c:v>
                </c:pt>
                <c:pt idx="221">
                  <c:v>Switzerland</c:v>
                </c:pt>
                <c:pt idx="222">
                  <c:v>Taiwan</c:v>
                </c:pt>
                <c:pt idx="223">
                  <c:v>Taiwan</c:v>
                </c:pt>
                <c:pt idx="224">
                  <c:v>Taiwan</c:v>
                </c:pt>
                <c:pt idx="225">
                  <c:v>Tajikistan</c:v>
                </c:pt>
                <c:pt idx="226">
                  <c:v>Tajikistan</c:v>
                </c:pt>
                <c:pt idx="227">
                  <c:v>Tajikistan</c:v>
                </c:pt>
                <c:pt idx="228">
                  <c:v>Thailand</c:v>
                </c:pt>
                <c:pt idx="229">
                  <c:v>Togo</c:v>
                </c:pt>
                <c:pt idx="230">
                  <c:v>Trinidad and Tobago</c:v>
                </c:pt>
                <c:pt idx="231">
                  <c:v>Trinidad and Tobago</c:v>
                </c:pt>
                <c:pt idx="232">
                  <c:v>Tunisia</c:v>
                </c:pt>
                <c:pt idx="233">
                  <c:v>Turkey</c:v>
                </c:pt>
                <c:pt idx="234">
                  <c:v>Turkey</c:v>
                </c:pt>
                <c:pt idx="235">
                  <c:v>Turkey</c:v>
                </c:pt>
                <c:pt idx="236">
                  <c:v>Turkmenistan</c:v>
                </c:pt>
                <c:pt idx="237">
                  <c:v>Turkmenistan</c:v>
                </c:pt>
                <c:pt idx="238">
                  <c:v>Tuvalu</c:v>
                </c:pt>
                <c:pt idx="239">
                  <c:v>Uganda</c:v>
                </c:pt>
                <c:pt idx="240">
                  <c:v>United Arab Emirates</c:v>
                </c:pt>
                <c:pt idx="241">
                  <c:v>United Arab Emirates</c:v>
                </c:pt>
                <c:pt idx="242">
                  <c:v>Uruguay</c:v>
                </c:pt>
                <c:pt idx="243">
                  <c:v>USA</c:v>
                </c:pt>
                <c:pt idx="244">
                  <c:v>Uzbekistan</c:v>
                </c:pt>
                <c:pt idx="245">
                  <c:v>Vanuatu</c:v>
                </c:pt>
                <c:pt idx="246">
                  <c:v>Vanuatu</c:v>
                </c:pt>
                <c:pt idx="247">
                  <c:v>Venezuela</c:v>
                </c:pt>
                <c:pt idx="248">
                  <c:v>Venezuela</c:v>
                </c:pt>
                <c:pt idx="249">
                  <c:v>Vietnam</c:v>
                </c:pt>
                <c:pt idx="250">
                  <c:v>Vietnam</c:v>
                </c:pt>
                <c:pt idx="251">
                  <c:v>Virgin Islands</c:v>
                </c:pt>
                <c:pt idx="252">
                  <c:v>Virgin Islands, British</c:v>
                </c:pt>
                <c:pt idx="253">
                  <c:v>Yemen</c:v>
                </c:pt>
                <c:pt idx="254">
                  <c:v>Yugoslavia</c:v>
                </c:pt>
                <c:pt idx="255">
                  <c:v>Yugoslavia</c:v>
                </c:pt>
                <c:pt idx="256">
                  <c:v>Zambia</c:v>
                </c:pt>
                <c:pt idx="257">
                  <c:v>Zimbabwe</c:v>
                </c:pt>
                <c:pt idx="258">
                  <c:v>Albania</c:v>
                </c:pt>
                <c:pt idx="259">
                  <c:v>Algeria</c:v>
                </c:pt>
                <c:pt idx="260">
                  <c:v>Algeria</c:v>
                </c:pt>
                <c:pt idx="261">
                  <c:v>Algeria</c:v>
                </c:pt>
                <c:pt idx="262">
                  <c:v>American Samoa</c:v>
                </c:pt>
                <c:pt idx="263">
                  <c:v>Andorra</c:v>
                </c:pt>
                <c:pt idx="264">
                  <c:v>Andorra</c:v>
                </c:pt>
                <c:pt idx="265">
                  <c:v>Argentina</c:v>
                </c:pt>
                <c:pt idx="266">
                  <c:v>Argentina</c:v>
                </c:pt>
                <c:pt idx="267">
                  <c:v>Armenia</c:v>
                </c:pt>
                <c:pt idx="268">
                  <c:v>Armenia</c:v>
                </c:pt>
                <c:pt idx="269">
                  <c:v>Armenia</c:v>
                </c:pt>
                <c:pt idx="270">
                  <c:v>Aruba</c:v>
                </c:pt>
                <c:pt idx="271">
                  <c:v>Australasia</c:v>
                </c:pt>
                <c:pt idx="272">
                  <c:v>Australasia</c:v>
                </c:pt>
                <c:pt idx="273">
                  <c:v>Australasia</c:v>
                </c:pt>
                <c:pt idx="274">
                  <c:v>Australia</c:v>
                </c:pt>
                <c:pt idx="275">
                  <c:v>Australia</c:v>
                </c:pt>
                <c:pt idx="276">
                  <c:v>Azerbaijan</c:v>
                </c:pt>
                <c:pt idx="277">
                  <c:v>Azerbaijan</c:v>
                </c:pt>
                <c:pt idx="278">
                  <c:v>Bahamas</c:v>
                </c:pt>
                <c:pt idx="279">
                  <c:v>Bahamas</c:v>
                </c:pt>
                <c:pt idx="280">
                  <c:v>Bahrain</c:v>
                </c:pt>
                <c:pt idx="281">
                  <c:v>Bangladesh</c:v>
                </c:pt>
                <c:pt idx="282">
                  <c:v>Barbados</c:v>
                </c:pt>
                <c:pt idx="283">
                  <c:v>Barbados</c:v>
                </c:pt>
                <c:pt idx="284">
                  <c:v>Barbados</c:v>
                </c:pt>
                <c:pt idx="285">
                  <c:v>Barbados</c:v>
                </c:pt>
                <c:pt idx="286">
                  <c:v>Belgium</c:v>
                </c:pt>
                <c:pt idx="287">
                  <c:v>Belgium</c:v>
                </c:pt>
                <c:pt idx="288">
                  <c:v>Belize</c:v>
                </c:pt>
                <c:pt idx="289">
                  <c:v>Belize</c:v>
                </c:pt>
                <c:pt idx="290">
                  <c:v>Belize</c:v>
                </c:pt>
                <c:pt idx="291">
                  <c:v>Benin</c:v>
                </c:pt>
                <c:pt idx="292">
                  <c:v>Benin</c:v>
                </c:pt>
                <c:pt idx="293">
                  <c:v>Bermuda</c:v>
                </c:pt>
                <c:pt idx="294">
                  <c:v>Bermuda</c:v>
                </c:pt>
                <c:pt idx="295">
                  <c:v>Bohemia</c:v>
                </c:pt>
                <c:pt idx="296">
                  <c:v>Boliva</c:v>
                </c:pt>
                <c:pt idx="297">
                  <c:v>Boliva</c:v>
                </c:pt>
                <c:pt idx="298">
                  <c:v>Boliva</c:v>
                </c:pt>
                <c:pt idx="299">
                  <c:v>Bosnia and Herzegovina</c:v>
                </c:pt>
                <c:pt idx="300">
                  <c:v>Bosnia and Herzegovina</c:v>
                </c:pt>
                <c:pt idx="301">
                  <c:v>Bosnia and Herzegovina</c:v>
                </c:pt>
                <c:pt idx="302">
                  <c:v>Botswana</c:v>
                </c:pt>
                <c:pt idx="303">
                  <c:v>Botswana</c:v>
                </c:pt>
                <c:pt idx="304">
                  <c:v>Brazil</c:v>
                </c:pt>
                <c:pt idx="305">
                  <c:v>Brazil</c:v>
                </c:pt>
                <c:pt idx="306">
                  <c:v>Brazil</c:v>
                </c:pt>
                <c:pt idx="307">
                  <c:v>Brunei</c:v>
                </c:pt>
                <c:pt idx="308">
                  <c:v>Brunei</c:v>
                </c:pt>
                <c:pt idx="309">
                  <c:v>Bulgaria</c:v>
                </c:pt>
                <c:pt idx="310">
                  <c:v>Burkina Faso</c:v>
                </c:pt>
                <c:pt idx="311">
                  <c:v>Cambodia</c:v>
                </c:pt>
                <c:pt idx="312">
                  <c:v>Cape Verde</c:v>
                </c:pt>
                <c:pt idx="313">
                  <c:v>Cape Verde</c:v>
                </c:pt>
                <c:pt idx="314">
                  <c:v>Central African Republic</c:v>
                </c:pt>
                <c:pt idx="315">
                  <c:v>Central African Republic</c:v>
                </c:pt>
                <c:pt idx="316">
                  <c:v>Chad</c:v>
                </c:pt>
                <c:pt idx="317">
                  <c:v>Chile</c:v>
                </c:pt>
                <c:pt idx="318">
                  <c:v>Chile</c:v>
                </c:pt>
                <c:pt idx="319">
                  <c:v>Chile</c:v>
                </c:pt>
                <c:pt idx="320">
                  <c:v>Colombia</c:v>
                </c:pt>
                <c:pt idx="321">
                  <c:v>Colombia</c:v>
                </c:pt>
                <c:pt idx="322">
                  <c:v>Colombia</c:v>
                </c:pt>
                <c:pt idx="323">
                  <c:v>Colombia</c:v>
                </c:pt>
                <c:pt idx="324">
                  <c:v>Comoros</c:v>
                </c:pt>
                <c:pt idx="325">
                  <c:v>Costa Rica</c:v>
                </c:pt>
                <c:pt idx="326">
                  <c:v>Croatia</c:v>
                </c:pt>
                <c:pt idx="327">
                  <c:v>Croatia</c:v>
                </c:pt>
                <c:pt idx="328">
                  <c:v>Croatia</c:v>
                </c:pt>
                <c:pt idx="329">
                  <c:v>Croatia</c:v>
                </c:pt>
                <c:pt idx="330">
                  <c:v>Cuba</c:v>
                </c:pt>
                <c:pt idx="331">
                  <c:v>Cyprus</c:v>
                </c:pt>
                <c:pt idx="332">
                  <c:v>Czech Republic</c:v>
                </c:pt>
                <c:pt idx="333">
                  <c:v>Czech Republic</c:v>
                </c:pt>
                <c:pt idx="334">
                  <c:v>Czech Republic</c:v>
                </c:pt>
                <c:pt idx="335">
                  <c:v>Czechoslovakia</c:v>
                </c:pt>
                <c:pt idx="336">
                  <c:v>Democratic Republic of the Congo</c:v>
                </c:pt>
                <c:pt idx="337">
                  <c:v>Democratic Republic of the Congo</c:v>
                </c:pt>
                <c:pt idx="338">
                  <c:v>Denmark</c:v>
                </c:pt>
                <c:pt idx="339">
                  <c:v>Djibouti</c:v>
                </c:pt>
                <c:pt idx="340">
                  <c:v>Dominica</c:v>
                </c:pt>
                <c:pt idx="341">
                  <c:v>Dominican Republic</c:v>
                </c:pt>
                <c:pt idx="342">
                  <c:v>Dominican Republic</c:v>
                </c:pt>
                <c:pt idx="343">
                  <c:v>Dominican Republic</c:v>
                </c:pt>
                <c:pt idx="344">
                  <c:v>Dominican Republic</c:v>
                </c:pt>
                <c:pt idx="345">
                  <c:v>East Germany</c:v>
                </c:pt>
                <c:pt idx="346">
                  <c:v>Ecuador</c:v>
                </c:pt>
                <c:pt idx="347">
                  <c:v>Ecuador</c:v>
                </c:pt>
                <c:pt idx="348">
                  <c:v>Ecuador</c:v>
                </c:pt>
                <c:pt idx="349">
                  <c:v>Ecuador</c:v>
                </c:pt>
                <c:pt idx="350">
                  <c:v>El Salvador</c:v>
                </c:pt>
                <c:pt idx="351">
                  <c:v>Equatorial Guinea</c:v>
                </c:pt>
                <c:pt idx="352">
                  <c:v>Estonia</c:v>
                </c:pt>
                <c:pt idx="353">
                  <c:v>Estonia</c:v>
                </c:pt>
                <c:pt idx="354">
                  <c:v>Fiji</c:v>
                </c:pt>
                <c:pt idx="355">
                  <c:v>Fiji</c:v>
                </c:pt>
                <c:pt idx="356">
                  <c:v>Finland</c:v>
                </c:pt>
                <c:pt idx="357">
                  <c:v>Finland</c:v>
                </c:pt>
                <c:pt idx="358">
                  <c:v>France</c:v>
                </c:pt>
                <c:pt idx="359">
                  <c:v>France</c:v>
                </c:pt>
                <c:pt idx="360">
                  <c:v>Gabon</c:v>
                </c:pt>
                <c:pt idx="361">
                  <c:v>Gambia</c:v>
                </c:pt>
                <c:pt idx="362">
                  <c:v>Gambia</c:v>
                </c:pt>
                <c:pt idx="363">
                  <c:v>Gambia</c:v>
                </c:pt>
                <c:pt idx="364">
                  <c:v>Gambia</c:v>
                </c:pt>
                <c:pt idx="365">
                  <c:v>Georgia</c:v>
                </c:pt>
                <c:pt idx="366">
                  <c:v>Georgia</c:v>
                </c:pt>
                <c:pt idx="367">
                  <c:v>Ghana</c:v>
                </c:pt>
                <c:pt idx="368">
                  <c:v>Greece</c:v>
                </c:pt>
                <c:pt idx="369">
                  <c:v>Greece</c:v>
                </c:pt>
                <c:pt idx="370">
                  <c:v>Greece</c:v>
                </c:pt>
                <c:pt idx="371">
                  <c:v>Grenada</c:v>
                </c:pt>
                <c:pt idx="372">
                  <c:v>Guam</c:v>
                </c:pt>
                <c:pt idx="373">
                  <c:v>Guam</c:v>
                </c:pt>
                <c:pt idx="374">
                  <c:v>Guam</c:v>
                </c:pt>
                <c:pt idx="375">
                  <c:v>Guatemala</c:v>
                </c:pt>
                <c:pt idx="376">
                  <c:v>Guatemala</c:v>
                </c:pt>
                <c:pt idx="377">
                  <c:v>Guinea</c:v>
                </c:pt>
                <c:pt idx="378">
                  <c:v>Guinea</c:v>
                </c:pt>
                <c:pt idx="379">
                  <c:v>Guinea-Bissau</c:v>
                </c:pt>
                <c:pt idx="380">
                  <c:v>Guyana</c:v>
                </c:pt>
                <c:pt idx="381">
                  <c:v>Haiti</c:v>
                </c:pt>
                <c:pt idx="382">
                  <c:v>Honduras</c:v>
                </c:pt>
                <c:pt idx="383">
                  <c:v>Honduras</c:v>
                </c:pt>
                <c:pt idx="384">
                  <c:v>Honduras</c:v>
                </c:pt>
                <c:pt idx="385">
                  <c:v>Honduras</c:v>
                </c:pt>
                <c:pt idx="386">
                  <c:v>Honduras</c:v>
                </c:pt>
                <c:pt idx="387">
                  <c:v>Hong Kong</c:v>
                </c:pt>
                <c:pt idx="388">
                  <c:v>Hong Kong</c:v>
                </c:pt>
                <c:pt idx="389">
                  <c:v>Hungary</c:v>
                </c:pt>
                <c:pt idx="390">
                  <c:v>Iceland</c:v>
                </c:pt>
                <c:pt idx="391">
                  <c:v>India</c:v>
                </c:pt>
                <c:pt idx="392">
                  <c:v>Individual Olympic Athletes</c:v>
                </c:pt>
                <c:pt idx="393">
                  <c:v>Individual Olympic Athletes</c:v>
                </c:pt>
                <c:pt idx="394">
                  <c:v>Individual Olympic Athletes</c:v>
                </c:pt>
                <c:pt idx="395">
                  <c:v>Iran</c:v>
                </c:pt>
                <c:pt idx="396">
                  <c:v>Iran</c:v>
                </c:pt>
                <c:pt idx="397">
                  <c:v>Iran</c:v>
                </c:pt>
                <c:pt idx="398">
                  <c:v>Iraq</c:v>
                </c:pt>
                <c:pt idx="399">
                  <c:v>Iraq</c:v>
                </c:pt>
                <c:pt idx="400">
                  <c:v>Iraq</c:v>
                </c:pt>
                <c:pt idx="401">
                  <c:v>Iraq</c:v>
                </c:pt>
                <c:pt idx="402">
                  <c:v>Ireland</c:v>
                </c:pt>
                <c:pt idx="403">
                  <c:v>Israel</c:v>
                </c:pt>
                <c:pt idx="404">
                  <c:v>Israel</c:v>
                </c:pt>
                <c:pt idx="405">
                  <c:v>Israel</c:v>
                </c:pt>
                <c:pt idx="406">
                  <c:v>Ivory Coast</c:v>
                </c:pt>
                <c:pt idx="407">
                  <c:v>Jamaica</c:v>
                </c:pt>
                <c:pt idx="408">
                  <c:v>Jamaica</c:v>
                </c:pt>
                <c:pt idx="409">
                  <c:v>Jamaica</c:v>
                </c:pt>
                <c:pt idx="410">
                  <c:v>Jamaica</c:v>
                </c:pt>
                <c:pt idx="411">
                  <c:v>Jordan</c:v>
                </c:pt>
                <c:pt idx="412">
                  <c:v>Jordan</c:v>
                </c:pt>
                <c:pt idx="413">
                  <c:v>Jordan</c:v>
                </c:pt>
                <c:pt idx="414">
                  <c:v>Jordan</c:v>
                </c:pt>
                <c:pt idx="415">
                  <c:v>Kazakhstan</c:v>
                </c:pt>
                <c:pt idx="416">
                  <c:v>Kazakhstan</c:v>
                </c:pt>
                <c:pt idx="417">
                  <c:v>Kenya</c:v>
                </c:pt>
                <c:pt idx="418">
                  <c:v>Kosovo</c:v>
                </c:pt>
                <c:pt idx="419">
                  <c:v>Kosovo</c:v>
                </c:pt>
                <c:pt idx="420">
                  <c:v>Kuwait</c:v>
                </c:pt>
                <c:pt idx="421">
                  <c:v>Kuwait</c:v>
                </c:pt>
                <c:pt idx="422">
                  <c:v>Kyrgyzstan</c:v>
                </c:pt>
                <c:pt idx="423">
                  <c:v>Kyrgyzstan</c:v>
                </c:pt>
                <c:pt idx="424">
                  <c:v>Laos</c:v>
                </c:pt>
                <c:pt idx="425">
                  <c:v>Laos</c:v>
                </c:pt>
                <c:pt idx="426">
                  <c:v>Laos</c:v>
                </c:pt>
                <c:pt idx="427">
                  <c:v>Latvia</c:v>
                </c:pt>
                <c:pt idx="428">
                  <c:v>Latvia</c:v>
                </c:pt>
                <c:pt idx="429">
                  <c:v>Latvia</c:v>
                </c:pt>
                <c:pt idx="430">
                  <c:v>Lebanon</c:v>
                </c:pt>
                <c:pt idx="431">
                  <c:v>Lebanon</c:v>
                </c:pt>
                <c:pt idx="432">
                  <c:v>Lebanon</c:v>
                </c:pt>
                <c:pt idx="433">
                  <c:v>Lebanon</c:v>
                </c:pt>
                <c:pt idx="434">
                  <c:v>Lesotho</c:v>
                </c:pt>
                <c:pt idx="435">
                  <c:v>Lesotho</c:v>
                </c:pt>
                <c:pt idx="436">
                  <c:v>Libya</c:v>
                </c:pt>
                <c:pt idx="437">
                  <c:v>Libya</c:v>
                </c:pt>
                <c:pt idx="438">
                  <c:v>Liechtenstein</c:v>
                </c:pt>
                <c:pt idx="439">
                  <c:v>Lithuania</c:v>
                </c:pt>
                <c:pt idx="440">
                  <c:v>Lithuania</c:v>
                </c:pt>
                <c:pt idx="441">
                  <c:v>Luxembourg</c:v>
                </c:pt>
                <c:pt idx="442">
                  <c:v>Luxembourg</c:v>
                </c:pt>
                <c:pt idx="443">
                  <c:v>Macedonia</c:v>
                </c:pt>
                <c:pt idx="444">
                  <c:v>Madagascar</c:v>
                </c:pt>
                <c:pt idx="445">
                  <c:v>Madagascar</c:v>
                </c:pt>
                <c:pt idx="446">
                  <c:v>Malawi</c:v>
                </c:pt>
                <c:pt idx="447">
                  <c:v>Malaysia</c:v>
                </c:pt>
                <c:pt idx="448">
                  <c:v>Malaysia</c:v>
                </c:pt>
                <c:pt idx="449">
                  <c:v>Maldives</c:v>
                </c:pt>
                <c:pt idx="450">
                  <c:v>Malta</c:v>
                </c:pt>
                <c:pt idx="451">
                  <c:v>Marshall Islands</c:v>
                </c:pt>
                <c:pt idx="452">
                  <c:v>Marshall Islands</c:v>
                </c:pt>
                <c:pt idx="453">
                  <c:v>Mauritius</c:v>
                </c:pt>
                <c:pt idx="454">
                  <c:v>Mexico</c:v>
                </c:pt>
                <c:pt idx="455">
                  <c:v>Micronesia</c:v>
                </c:pt>
                <c:pt idx="456">
                  <c:v>Micronesia</c:v>
                </c:pt>
                <c:pt idx="457">
                  <c:v>Moldova</c:v>
                </c:pt>
                <c:pt idx="458">
                  <c:v>Monaco</c:v>
                </c:pt>
                <c:pt idx="459">
                  <c:v>Monaco</c:v>
                </c:pt>
                <c:pt idx="460">
                  <c:v>Monaco</c:v>
                </c:pt>
                <c:pt idx="461">
                  <c:v>Mongolia</c:v>
                </c:pt>
                <c:pt idx="462">
                  <c:v>Montenegro</c:v>
                </c:pt>
                <c:pt idx="463">
                  <c:v>Morocco</c:v>
                </c:pt>
                <c:pt idx="464">
                  <c:v>Morocco</c:v>
                </c:pt>
                <c:pt idx="465">
                  <c:v>Morocco</c:v>
                </c:pt>
                <c:pt idx="466">
                  <c:v>Morocco</c:v>
                </c:pt>
                <c:pt idx="467">
                  <c:v>Nepal</c:v>
                </c:pt>
                <c:pt idx="468">
                  <c:v>Netherlands</c:v>
                </c:pt>
                <c:pt idx="469">
                  <c:v>Netherlands</c:v>
                </c:pt>
                <c:pt idx="470">
                  <c:v>Netherlands Antilles</c:v>
                </c:pt>
                <c:pt idx="471">
                  <c:v>Netherlands Antilles</c:v>
                </c:pt>
                <c:pt idx="472">
                  <c:v>New Zealand</c:v>
                </c:pt>
                <c:pt idx="473">
                  <c:v>New Zealand</c:v>
                </c:pt>
                <c:pt idx="474">
                  <c:v>New Zealand</c:v>
                </c:pt>
                <c:pt idx="475">
                  <c:v>Nicaragua</c:v>
                </c:pt>
                <c:pt idx="476">
                  <c:v>Nicaragua</c:v>
                </c:pt>
                <c:pt idx="477">
                  <c:v>Niger</c:v>
                </c:pt>
                <c:pt idx="478">
                  <c:v>Niger</c:v>
                </c:pt>
                <c:pt idx="479">
                  <c:v>Niger</c:v>
                </c:pt>
                <c:pt idx="480">
                  <c:v>Nigeria</c:v>
                </c:pt>
                <c:pt idx="481">
                  <c:v>Norway</c:v>
                </c:pt>
                <c:pt idx="482">
                  <c:v>Norway</c:v>
                </c:pt>
                <c:pt idx="483">
                  <c:v>Oman</c:v>
                </c:pt>
                <c:pt idx="484">
                  <c:v>Oman</c:v>
                </c:pt>
                <c:pt idx="485">
                  <c:v>Pakistan</c:v>
                </c:pt>
                <c:pt idx="486">
                  <c:v>Pakistan</c:v>
                </c:pt>
                <c:pt idx="487">
                  <c:v>Palau</c:v>
                </c:pt>
                <c:pt idx="488">
                  <c:v>Palestine</c:v>
                </c:pt>
                <c:pt idx="489">
                  <c:v>Panama</c:v>
                </c:pt>
                <c:pt idx="490">
                  <c:v>Paraguay</c:v>
                </c:pt>
                <c:pt idx="491">
                  <c:v>Peru</c:v>
                </c:pt>
                <c:pt idx="492">
                  <c:v>Philippines</c:v>
                </c:pt>
                <c:pt idx="493">
                  <c:v>Philippines</c:v>
                </c:pt>
                <c:pt idx="494">
                  <c:v>Philippines</c:v>
                </c:pt>
                <c:pt idx="495">
                  <c:v>Philippines</c:v>
                </c:pt>
                <c:pt idx="496">
                  <c:v>Philippines</c:v>
                </c:pt>
                <c:pt idx="497">
                  <c:v>Poland</c:v>
                </c:pt>
                <c:pt idx="498">
                  <c:v>Portugal</c:v>
                </c:pt>
                <c:pt idx="499">
                  <c:v>Portugal</c:v>
                </c:pt>
                <c:pt idx="500">
                  <c:v>Portugal</c:v>
                </c:pt>
                <c:pt idx="501">
                  <c:v>Portugal</c:v>
                </c:pt>
                <c:pt idx="502">
                  <c:v>Portugal</c:v>
                </c:pt>
                <c:pt idx="503">
                  <c:v>Qatar</c:v>
                </c:pt>
                <c:pt idx="504">
                  <c:v>Qatar</c:v>
                </c:pt>
                <c:pt idx="505">
                  <c:v>Qatar</c:v>
                </c:pt>
                <c:pt idx="506">
                  <c:v>Qatar</c:v>
                </c:pt>
                <c:pt idx="507">
                  <c:v>Republic of Congo</c:v>
                </c:pt>
                <c:pt idx="508">
                  <c:v>Romania</c:v>
                </c:pt>
                <c:pt idx="509">
                  <c:v>Romania</c:v>
                </c:pt>
                <c:pt idx="510">
                  <c:v>Romania</c:v>
                </c:pt>
                <c:pt idx="511">
                  <c:v>Russia</c:v>
                </c:pt>
                <c:pt idx="512">
                  <c:v>Rwanda</c:v>
                </c:pt>
                <c:pt idx="513">
                  <c:v>Saar</c:v>
                </c:pt>
                <c:pt idx="514">
                  <c:v>Samoa</c:v>
                </c:pt>
                <c:pt idx="515">
                  <c:v>San Marino</c:v>
                </c:pt>
                <c:pt idx="516">
                  <c:v>Saudi Arabia</c:v>
                </c:pt>
                <c:pt idx="517">
                  <c:v>Senegal</c:v>
                </c:pt>
                <c:pt idx="518">
                  <c:v>Serbia</c:v>
                </c:pt>
                <c:pt idx="519">
                  <c:v>Serbia and Montenegro</c:v>
                </c:pt>
                <c:pt idx="520">
                  <c:v>Serbia and Montenegro</c:v>
                </c:pt>
                <c:pt idx="521">
                  <c:v>Serbia and Montenegro</c:v>
                </c:pt>
                <c:pt idx="522">
                  <c:v>Sierra Leone</c:v>
                </c:pt>
                <c:pt idx="523">
                  <c:v>Singapore</c:v>
                </c:pt>
                <c:pt idx="524">
                  <c:v>Singapore</c:v>
                </c:pt>
                <c:pt idx="525">
                  <c:v>Slovakia</c:v>
                </c:pt>
                <c:pt idx="526">
                  <c:v>Slovenia</c:v>
                </c:pt>
                <c:pt idx="527">
                  <c:v>Solomon Islands</c:v>
                </c:pt>
                <c:pt idx="528">
                  <c:v>Solomon Islands</c:v>
                </c:pt>
                <c:pt idx="529">
                  <c:v>Solomon Islands</c:v>
                </c:pt>
                <c:pt idx="530">
                  <c:v>South Africa</c:v>
                </c:pt>
                <c:pt idx="531">
                  <c:v>South Africa</c:v>
                </c:pt>
                <c:pt idx="532">
                  <c:v>South Korea</c:v>
                </c:pt>
                <c:pt idx="533">
                  <c:v>Sri Lanka</c:v>
                </c:pt>
                <c:pt idx="534">
                  <c:v>Sri Lanka</c:v>
                </c:pt>
                <c:pt idx="535">
                  <c:v>Sri Lanka</c:v>
                </c:pt>
                <c:pt idx="536">
                  <c:v>Sudan</c:v>
                </c:pt>
                <c:pt idx="537">
                  <c:v>Sudan</c:v>
                </c:pt>
                <c:pt idx="538">
                  <c:v>Swaziland</c:v>
                </c:pt>
                <c:pt idx="539">
                  <c:v>Sweden</c:v>
                </c:pt>
                <c:pt idx="540">
                  <c:v>Sweden</c:v>
                </c:pt>
                <c:pt idx="541">
                  <c:v>Switzerland</c:v>
                </c:pt>
                <c:pt idx="542">
                  <c:v>Switzerland</c:v>
                </c:pt>
                <c:pt idx="543">
                  <c:v>Switzerland</c:v>
                </c:pt>
                <c:pt idx="544">
                  <c:v>Switzerland</c:v>
                </c:pt>
                <c:pt idx="545">
                  <c:v>Syria</c:v>
                </c:pt>
                <c:pt idx="546">
                  <c:v>Syria</c:v>
                </c:pt>
                <c:pt idx="547">
                  <c:v>Syria</c:v>
                </c:pt>
                <c:pt idx="548">
                  <c:v>Syria</c:v>
                </c:pt>
                <c:pt idx="549">
                  <c:v>Syria</c:v>
                </c:pt>
                <c:pt idx="550">
                  <c:v>Taiwan</c:v>
                </c:pt>
                <c:pt idx="551">
                  <c:v>Tajikistan</c:v>
                </c:pt>
                <c:pt idx="552">
                  <c:v>Tanzania</c:v>
                </c:pt>
                <c:pt idx="553">
                  <c:v>Thailand</c:v>
                </c:pt>
                <c:pt idx="554">
                  <c:v>Timor-Leste</c:v>
                </c:pt>
                <c:pt idx="555">
                  <c:v>Timor-Leste</c:v>
                </c:pt>
                <c:pt idx="556">
                  <c:v>Togo</c:v>
                </c:pt>
                <c:pt idx="557">
                  <c:v>Togo</c:v>
                </c:pt>
                <c:pt idx="558">
                  <c:v>Togo</c:v>
                </c:pt>
                <c:pt idx="559">
                  <c:v>Togo</c:v>
                </c:pt>
                <c:pt idx="560">
                  <c:v>Tonga</c:v>
                </c:pt>
                <c:pt idx="561">
                  <c:v>Tonga</c:v>
                </c:pt>
                <c:pt idx="562">
                  <c:v>Tonga</c:v>
                </c:pt>
                <c:pt idx="563">
                  <c:v>Trinidad and Tobago</c:v>
                </c:pt>
                <c:pt idx="564">
                  <c:v>Trinidad and Tobago</c:v>
                </c:pt>
                <c:pt idx="565">
                  <c:v>Trinidad and Tobago</c:v>
                </c:pt>
                <c:pt idx="566">
                  <c:v>Turkey</c:v>
                </c:pt>
                <c:pt idx="567">
                  <c:v>Turkey</c:v>
                </c:pt>
                <c:pt idx="568">
                  <c:v>Uganda</c:v>
                </c:pt>
                <c:pt idx="569">
                  <c:v>UK</c:v>
                </c:pt>
                <c:pt idx="570">
                  <c:v>United Arab Emirates</c:v>
                </c:pt>
                <c:pt idx="571">
                  <c:v>United Arab Emirates</c:v>
                </c:pt>
                <c:pt idx="572">
                  <c:v>United Arab Emirates</c:v>
                </c:pt>
                <c:pt idx="573">
                  <c:v>Uruguay</c:v>
                </c:pt>
                <c:pt idx="574">
                  <c:v>Uruguay</c:v>
                </c:pt>
                <c:pt idx="575">
                  <c:v>Vanuatu</c:v>
                </c:pt>
                <c:pt idx="576">
                  <c:v>Vanuatu</c:v>
                </c:pt>
                <c:pt idx="577">
                  <c:v>Venezuela</c:v>
                </c:pt>
                <c:pt idx="578">
                  <c:v>Venezuela</c:v>
                </c:pt>
                <c:pt idx="579">
                  <c:v>Venezuela</c:v>
                </c:pt>
                <c:pt idx="580">
                  <c:v>Vietnam</c:v>
                </c:pt>
                <c:pt idx="581">
                  <c:v>Vietnam</c:v>
                </c:pt>
                <c:pt idx="582">
                  <c:v>Vietnam (pre)</c:v>
                </c:pt>
                <c:pt idx="583">
                  <c:v>Virgin Islands, British</c:v>
                </c:pt>
                <c:pt idx="584">
                  <c:v>Virgin Islands, British</c:v>
                </c:pt>
                <c:pt idx="585">
                  <c:v>West Germany</c:v>
                </c:pt>
                <c:pt idx="586">
                  <c:v>West Indies Federation</c:v>
                </c:pt>
                <c:pt idx="587">
                  <c:v>Yemen</c:v>
                </c:pt>
                <c:pt idx="588">
                  <c:v>Zambia</c:v>
                </c:pt>
                <c:pt idx="589">
                  <c:v>Zambia</c:v>
                </c:pt>
                <c:pt idx="590">
                  <c:v>Zimbabwe</c:v>
                </c:pt>
                <c:pt idx="591">
                  <c:v>Zimbabwe</c:v>
                </c:pt>
                <c:pt idx="592">
                  <c:v>Zimbabwe (Rhodesia)</c:v>
                </c:pt>
                <c:pt idx="593">
                  <c:v>Zimbabwe (Rhodesia)</c:v>
                </c:pt>
              </c:strCache>
            </c:strRef>
          </c:cat>
          <c:val>
            <c:numRef>
              <c:f>Question-15!$U$9:$U$602</c:f>
              <c:numCache>
                <c:formatCode>General</c:formatCode>
                <c:ptCount val="594"/>
                <c:pt idx="0">
                  <c:v>2</c:v>
                </c:pt>
                <c:pt idx="1">
                  <c:v>2</c:v>
                </c:pt>
                <c:pt idx="2">
                  <c:v>2</c:v>
                </c:pt>
                <c:pt idx="3">
                  <c:v>2</c:v>
                </c:pt>
                <c:pt idx="4">
                  <c:v>2</c:v>
                </c:pt>
                <c:pt idx="5">
                  <c:v>2</c:v>
                </c:pt>
                <c:pt idx="6">
                  <c:v>2</c:v>
                </c:pt>
                <c:pt idx="7">
                  <c:v>2</c:v>
                </c:pt>
                <c:pt idx="8">
                  <c:v>2</c:v>
                </c:pt>
                <c:pt idx="9">
                  <c:v>2</c:v>
                </c:pt>
                <c:pt idx="10">
                  <c:v>2</c:v>
                </c:pt>
                <c:pt idx="11">
                  <c:v>2</c:v>
                </c:pt>
                <c:pt idx="12">
                  <c:v>2</c:v>
                </c:pt>
                <c:pt idx="13">
                  <c:v>2</c:v>
                </c:pt>
                <c:pt idx="14">
                  <c:v>2</c:v>
                </c:pt>
                <c:pt idx="15">
                  <c:v>2</c:v>
                </c:pt>
                <c:pt idx="16">
                  <c:v>2</c:v>
                </c:pt>
                <c:pt idx="17">
                  <c:v>2</c:v>
                </c:pt>
                <c:pt idx="18">
                  <c:v>2</c:v>
                </c:pt>
                <c:pt idx="19">
                  <c:v>2</c:v>
                </c:pt>
                <c:pt idx="20">
                  <c:v>2</c:v>
                </c:pt>
                <c:pt idx="21">
                  <c:v>2</c:v>
                </c:pt>
                <c:pt idx="22">
                  <c:v>2</c:v>
                </c:pt>
                <c:pt idx="23">
                  <c:v>2</c:v>
                </c:pt>
                <c:pt idx="24">
                  <c:v>2</c:v>
                </c:pt>
                <c:pt idx="25">
                  <c:v>2</c:v>
                </c:pt>
                <c:pt idx="26">
                  <c:v>2</c:v>
                </c:pt>
                <c:pt idx="27">
                  <c:v>2</c:v>
                </c:pt>
                <c:pt idx="28">
                  <c:v>2</c:v>
                </c:pt>
                <c:pt idx="29">
                  <c:v>2</c:v>
                </c:pt>
                <c:pt idx="30">
                  <c:v>2</c:v>
                </c:pt>
                <c:pt idx="31">
                  <c:v>2</c:v>
                </c:pt>
                <c:pt idx="32">
                  <c:v>2</c:v>
                </c:pt>
                <c:pt idx="33">
                  <c:v>2</c:v>
                </c:pt>
                <c:pt idx="34">
                  <c:v>2</c:v>
                </c:pt>
                <c:pt idx="35">
                  <c:v>2</c:v>
                </c:pt>
                <c:pt idx="36">
                  <c:v>2</c:v>
                </c:pt>
                <c:pt idx="37">
                  <c:v>2</c:v>
                </c:pt>
                <c:pt idx="38">
                  <c:v>2</c:v>
                </c:pt>
                <c:pt idx="39">
                  <c:v>2</c:v>
                </c:pt>
                <c:pt idx="40">
                  <c:v>2</c:v>
                </c:pt>
                <c:pt idx="41">
                  <c:v>2</c:v>
                </c:pt>
                <c:pt idx="42">
                  <c:v>2</c:v>
                </c:pt>
                <c:pt idx="43">
                  <c:v>2</c:v>
                </c:pt>
                <c:pt idx="44">
                  <c:v>2</c:v>
                </c:pt>
                <c:pt idx="45">
                  <c:v>2</c:v>
                </c:pt>
                <c:pt idx="46">
                  <c:v>2</c:v>
                </c:pt>
                <c:pt idx="47">
                  <c:v>2</c:v>
                </c:pt>
                <c:pt idx="48">
                  <c:v>2</c:v>
                </c:pt>
                <c:pt idx="49">
                  <c:v>2</c:v>
                </c:pt>
                <c:pt idx="50">
                  <c:v>2</c:v>
                </c:pt>
                <c:pt idx="51">
                  <c:v>2</c:v>
                </c:pt>
                <c:pt idx="52">
                  <c:v>2</c:v>
                </c:pt>
                <c:pt idx="53">
                  <c:v>2</c:v>
                </c:pt>
                <c:pt idx="54">
                  <c:v>2</c:v>
                </c:pt>
                <c:pt idx="55">
                  <c:v>2</c:v>
                </c:pt>
                <c:pt idx="56">
                  <c:v>2</c:v>
                </c:pt>
                <c:pt idx="57">
                  <c:v>2</c:v>
                </c:pt>
                <c:pt idx="58">
                  <c:v>2</c:v>
                </c:pt>
                <c:pt idx="59">
                  <c:v>2</c:v>
                </c:pt>
                <c:pt idx="60">
                  <c:v>2</c:v>
                </c:pt>
                <c:pt idx="61">
                  <c:v>2</c:v>
                </c:pt>
                <c:pt idx="62">
                  <c:v>2</c:v>
                </c:pt>
                <c:pt idx="63">
                  <c:v>2</c:v>
                </c:pt>
                <c:pt idx="64">
                  <c:v>2</c:v>
                </c:pt>
                <c:pt idx="65">
                  <c:v>2</c:v>
                </c:pt>
                <c:pt idx="66">
                  <c:v>2</c:v>
                </c:pt>
                <c:pt idx="67">
                  <c:v>2</c:v>
                </c:pt>
                <c:pt idx="68">
                  <c:v>2</c:v>
                </c:pt>
                <c:pt idx="69">
                  <c:v>2</c:v>
                </c:pt>
                <c:pt idx="70">
                  <c:v>2</c:v>
                </c:pt>
                <c:pt idx="71">
                  <c:v>2</c:v>
                </c:pt>
                <c:pt idx="72">
                  <c:v>2</c:v>
                </c:pt>
                <c:pt idx="73">
                  <c:v>2</c:v>
                </c:pt>
                <c:pt idx="74">
                  <c:v>2</c:v>
                </c:pt>
                <c:pt idx="75">
                  <c:v>2</c:v>
                </c:pt>
                <c:pt idx="76">
                  <c:v>2</c:v>
                </c:pt>
                <c:pt idx="77">
                  <c:v>2</c:v>
                </c:pt>
                <c:pt idx="78">
                  <c:v>2</c:v>
                </c:pt>
                <c:pt idx="79">
                  <c:v>2</c:v>
                </c:pt>
                <c:pt idx="80">
                  <c:v>2</c:v>
                </c:pt>
                <c:pt idx="81">
                  <c:v>2</c:v>
                </c:pt>
                <c:pt idx="82">
                  <c:v>2</c:v>
                </c:pt>
                <c:pt idx="83">
                  <c:v>2</c:v>
                </c:pt>
                <c:pt idx="84">
                  <c:v>2</c:v>
                </c:pt>
                <c:pt idx="85">
                  <c:v>2</c:v>
                </c:pt>
                <c:pt idx="86">
                  <c:v>2</c:v>
                </c:pt>
                <c:pt idx="87">
                  <c:v>2</c:v>
                </c:pt>
                <c:pt idx="88">
                  <c:v>2</c:v>
                </c:pt>
                <c:pt idx="89">
                  <c:v>2</c:v>
                </c:pt>
                <c:pt idx="90">
                  <c:v>2</c:v>
                </c:pt>
                <c:pt idx="91">
                  <c:v>2</c:v>
                </c:pt>
                <c:pt idx="92">
                  <c:v>2</c:v>
                </c:pt>
                <c:pt idx="93">
                  <c:v>2</c:v>
                </c:pt>
                <c:pt idx="94">
                  <c:v>2</c:v>
                </c:pt>
                <c:pt idx="95">
                  <c:v>2</c:v>
                </c:pt>
                <c:pt idx="96">
                  <c:v>2</c:v>
                </c:pt>
                <c:pt idx="97">
                  <c:v>2</c:v>
                </c:pt>
                <c:pt idx="98">
                  <c:v>2</c:v>
                </c:pt>
                <c:pt idx="99">
                  <c:v>2</c:v>
                </c:pt>
                <c:pt idx="100">
                  <c:v>2</c:v>
                </c:pt>
                <c:pt idx="101">
                  <c:v>2</c:v>
                </c:pt>
                <c:pt idx="102">
                  <c:v>2</c:v>
                </c:pt>
                <c:pt idx="103">
                  <c:v>2</c:v>
                </c:pt>
                <c:pt idx="104">
                  <c:v>2</c:v>
                </c:pt>
                <c:pt idx="105">
                  <c:v>2</c:v>
                </c:pt>
                <c:pt idx="106">
                  <c:v>2</c:v>
                </c:pt>
                <c:pt idx="107">
                  <c:v>2</c:v>
                </c:pt>
                <c:pt idx="108">
                  <c:v>2</c:v>
                </c:pt>
                <c:pt idx="109">
                  <c:v>2</c:v>
                </c:pt>
                <c:pt idx="110">
                  <c:v>2</c:v>
                </c:pt>
                <c:pt idx="111">
                  <c:v>2</c:v>
                </c:pt>
                <c:pt idx="112">
                  <c:v>2</c:v>
                </c:pt>
                <c:pt idx="113">
                  <c:v>2</c:v>
                </c:pt>
                <c:pt idx="114">
                  <c:v>2</c:v>
                </c:pt>
                <c:pt idx="115">
                  <c:v>2</c:v>
                </c:pt>
                <c:pt idx="116">
                  <c:v>2</c:v>
                </c:pt>
                <c:pt idx="117">
                  <c:v>2</c:v>
                </c:pt>
                <c:pt idx="118">
                  <c:v>2</c:v>
                </c:pt>
                <c:pt idx="119">
                  <c:v>2</c:v>
                </c:pt>
                <c:pt idx="120">
                  <c:v>2</c:v>
                </c:pt>
                <c:pt idx="121">
                  <c:v>2</c:v>
                </c:pt>
                <c:pt idx="122">
                  <c:v>2</c:v>
                </c:pt>
                <c:pt idx="123">
                  <c:v>2</c:v>
                </c:pt>
                <c:pt idx="124">
                  <c:v>2</c:v>
                </c:pt>
                <c:pt idx="125">
                  <c:v>2</c:v>
                </c:pt>
                <c:pt idx="126">
                  <c:v>2</c:v>
                </c:pt>
                <c:pt idx="127">
                  <c:v>2</c:v>
                </c:pt>
                <c:pt idx="128">
                  <c:v>2</c:v>
                </c:pt>
                <c:pt idx="129">
                  <c:v>2</c:v>
                </c:pt>
                <c:pt idx="130">
                  <c:v>2</c:v>
                </c:pt>
                <c:pt idx="131">
                  <c:v>2</c:v>
                </c:pt>
                <c:pt idx="132">
                  <c:v>2</c:v>
                </c:pt>
                <c:pt idx="133">
                  <c:v>2</c:v>
                </c:pt>
                <c:pt idx="134">
                  <c:v>2</c:v>
                </c:pt>
                <c:pt idx="135">
                  <c:v>2</c:v>
                </c:pt>
                <c:pt idx="136">
                  <c:v>2</c:v>
                </c:pt>
                <c:pt idx="137">
                  <c:v>2</c:v>
                </c:pt>
                <c:pt idx="138">
                  <c:v>2</c:v>
                </c:pt>
                <c:pt idx="139">
                  <c:v>2</c:v>
                </c:pt>
                <c:pt idx="140">
                  <c:v>2</c:v>
                </c:pt>
                <c:pt idx="141">
                  <c:v>2</c:v>
                </c:pt>
                <c:pt idx="142">
                  <c:v>2</c:v>
                </c:pt>
                <c:pt idx="143">
                  <c:v>2</c:v>
                </c:pt>
                <c:pt idx="144">
                  <c:v>2</c:v>
                </c:pt>
                <c:pt idx="145">
                  <c:v>2</c:v>
                </c:pt>
                <c:pt idx="146">
                  <c:v>2</c:v>
                </c:pt>
                <c:pt idx="147">
                  <c:v>2</c:v>
                </c:pt>
                <c:pt idx="148">
                  <c:v>2</c:v>
                </c:pt>
                <c:pt idx="149">
                  <c:v>2</c:v>
                </c:pt>
                <c:pt idx="150">
                  <c:v>2</c:v>
                </c:pt>
                <c:pt idx="151">
                  <c:v>2</c:v>
                </c:pt>
                <c:pt idx="152">
                  <c:v>2</c:v>
                </c:pt>
                <c:pt idx="153">
                  <c:v>2</c:v>
                </c:pt>
                <c:pt idx="154">
                  <c:v>2</c:v>
                </c:pt>
                <c:pt idx="155">
                  <c:v>2</c:v>
                </c:pt>
                <c:pt idx="156">
                  <c:v>2</c:v>
                </c:pt>
                <c:pt idx="157">
                  <c:v>2</c:v>
                </c:pt>
                <c:pt idx="158">
                  <c:v>2</c:v>
                </c:pt>
                <c:pt idx="159">
                  <c:v>2</c:v>
                </c:pt>
                <c:pt idx="160">
                  <c:v>2</c:v>
                </c:pt>
                <c:pt idx="161">
                  <c:v>2</c:v>
                </c:pt>
                <c:pt idx="162">
                  <c:v>2</c:v>
                </c:pt>
                <c:pt idx="163">
                  <c:v>2</c:v>
                </c:pt>
                <c:pt idx="164">
                  <c:v>2</c:v>
                </c:pt>
                <c:pt idx="165">
                  <c:v>2</c:v>
                </c:pt>
                <c:pt idx="166">
                  <c:v>2</c:v>
                </c:pt>
                <c:pt idx="167">
                  <c:v>2</c:v>
                </c:pt>
                <c:pt idx="168">
                  <c:v>2</c:v>
                </c:pt>
                <c:pt idx="169">
                  <c:v>2</c:v>
                </c:pt>
                <c:pt idx="170">
                  <c:v>2</c:v>
                </c:pt>
                <c:pt idx="171">
                  <c:v>2</c:v>
                </c:pt>
                <c:pt idx="172">
                  <c:v>2</c:v>
                </c:pt>
                <c:pt idx="173">
                  <c:v>2</c:v>
                </c:pt>
                <c:pt idx="174">
                  <c:v>2</c:v>
                </c:pt>
                <c:pt idx="175">
                  <c:v>2</c:v>
                </c:pt>
                <c:pt idx="176">
                  <c:v>2</c:v>
                </c:pt>
                <c:pt idx="177">
                  <c:v>2</c:v>
                </c:pt>
                <c:pt idx="178">
                  <c:v>2</c:v>
                </c:pt>
                <c:pt idx="179">
                  <c:v>2</c:v>
                </c:pt>
                <c:pt idx="180">
                  <c:v>2</c:v>
                </c:pt>
                <c:pt idx="181">
                  <c:v>2</c:v>
                </c:pt>
                <c:pt idx="182">
                  <c:v>2</c:v>
                </c:pt>
                <c:pt idx="183">
                  <c:v>2</c:v>
                </c:pt>
                <c:pt idx="184">
                  <c:v>2</c:v>
                </c:pt>
                <c:pt idx="185">
                  <c:v>2</c:v>
                </c:pt>
                <c:pt idx="186">
                  <c:v>2</c:v>
                </c:pt>
                <c:pt idx="187">
                  <c:v>2</c:v>
                </c:pt>
                <c:pt idx="188">
                  <c:v>2</c:v>
                </c:pt>
                <c:pt idx="189">
                  <c:v>2</c:v>
                </c:pt>
                <c:pt idx="190">
                  <c:v>2</c:v>
                </c:pt>
                <c:pt idx="191">
                  <c:v>2</c:v>
                </c:pt>
                <c:pt idx="192">
                  <c:v>2</c:v>
                </c:pt>
                <c:pt idx="193">
                  <c:v>2</c:v>
                </c:pt>
                <c:pt idx="194">
                  <c:v>2</c:v>
                </c:pt>
                <c:pt idx="195">
                  <c:v>2</c:v>
                </c:pt>
                <c:pt idx="196">
                  <c:v>2</c:v>
                </c:pt>
                <c:pt idx="197">
                  <c:v>2</c:v>
                </c:pt>
                <c:pt idx="198">
                  <c:v>2</c:v>
                </c:pt>
                <c:pt idx="199">
                  <c:v>2</c:v>
                </c:pt>
                <c:pt idx="200">
                  <c:v>2</c:v>
                </c:pt>
                <c:pt idx="201">
                  <c:v>2</c:v>
                </c:pt>
                <c:pt idx="202">
                  <c:v>2</c:v>
                </c:pt>
                <c:pt idx="203">
                  <c:v>2</c:v>
                </c:pt>
                <c:pt idx="204">
                  <c:v>2</c:v>
                </c:pt>
                <c:pt idx="205">
                  <c:v>2</c:v>
                </c:pt>
                <c:pt idx="206">
                  <c:v>2</c:v>
                </c:pt>
                <c:pt idx="207">
                  <c:v>2</c:v>
                </c:pt>
                <c:pt idx="208">
                  <c:v>2</c:v>
                </c:pt>
                <c:pt idx="209">
                  <c:v>2</c:v>
                </c:pt>
                <c:pt idx="210">
                  <c:v>2</c:v>
                </c:pt>
                <c:pt idx="211">
                  <c:v>2</c:v>
                </c:pt>
                <c:pt idx="212">
                  <c:v>2</c:v>
                </c:pt>
                <c:pt idx="213">
                  <c:v>2</c:v>
                </c:pt>
                <c:pt idx="214">
                  <c:v>2</c:v>
                </c:pt>
                <c:pt idx="215">
                  <c:v>2</c:v>
                </c:pt>
                <c:pt idx="216">
                  <c:v>2</c:v>
                </c:pt>
                <c:pt idx="217">
                  <c:v>2</c:v>
                </c:pt>
                <c:pt idx="218">
                  <c:v>2</c:v>
                </c:pt>
                <c:pt idx="219">
                  <c:v>2</c:v>
                </c:pt>
                <c:pt idx="220">
                  <c:v>2</c:v>
                </c:pt>
                <c:pt idx="221">
                  <c:v>2</c:v>
                </c:pt>
                <c:pt idx="222">
                  <c:v>2</c:v>
                </c:pt>
                <c:pt idx="223">
                  <c:v>2</c:v>
                </c:pt>
                <c:pt idx="224">
                  <c:v>2</c:v>
                </c:pt>
                <c:pt idx="225">
                  <c:v>2</c:v>
                </c:pt>
                <c:pt idx="226">
                  <c:v>2</c:v>
                </c:pt>
                <c:pt idx="227">
                  <c:v>2</c:v>
                </c:pt>
                <c:pt idx="228">
                  <c:v>2</c:v>
                </c:pt>
                <c:pt idx="229">
                  <c:v>2</c:v>
                </c:pt>
                <c:pt idx="230">
                  <c:v>2</c:v>
                </c:pt>
                <c:pt idx="231">
                  <c:v>2</c:v>
                </c:pt>
                <c:pt idx="232">
                  <c:v>2</c:v>
                </c:pt>
                <c:pt idx="233">
                  <c:v>2</c:v>
                </c:pt>
                <c:pt idx="234">
                  <c:v>2</c:v>
                </c:pt>
                <c:pt idx="235">
                  <c:v>2</c:v>
                </c:pt>
                <c:pt idx="236">
                  <c:v>2</c:v>
                </c:pt>
                <c:pt idx="237">
                  <c:v>2</c:v>
                </c:pt>
                <c:pt idx="238">
                  <c:v>2</c:v>
                </c:pt>
                <c:pt idx="239">
                  <c:v>2</c:v>
                </c:pt>
                <c:pt idx="240">
                  <c:v>2</c:v>
                </c:pt>
                <c:pt idx="241">
                  <c:v>2</c:v>
                </c:pt>
                <c:pt idx="242">
                  <c:v>2</c:v>
                </c:pt>
                <c:pt idx="243">
                  <c:v>2</c:v>
                </c:pt>
                <c:pt idx="244">
                  <c:v>2</c:v>
                </c:pt>
                <c:pt idx="245">
                  <c:v>2</c:v>
                </c:pt>
                <c:pt idx="246">
                  <c:v>2</c:v>
                </c:pt>
                <c:pt idx="247">
                  <c:v>2</c:v>
                </c:pt>
                <c:pt idx="248">
                  <c:v>2</c:v>
                </c:pt>
                <c:pt idx="249">
                  <c:v>2</c:v>
                </c:pt>
                <c:pt idx="250">
                  <c:v>2</c:v>
                </c:pt>
                <c:pt idx="251">
                  <c:v>2</c:v>
                </c:pt>
                <c:pt idx="252">
                  <c:v>2</c:v>
                </c:pt>
                <c:pt idx="253">
                  <c:v>2</c:v>
                </c:pt>
                <c:pt idx="254">
                  <c:v>2</c:v>
                </c:pt>
                <c:pt idx="255">
                  <c:v>2</c:v>
                </c:pt>
                <c:pt idx="256">
                  <c:v>2</c:v>
                </c:pt>
                <c:pt idx="257">
                  <c:v>2</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c:v>
                </c:pt>
                <c:pt idx="273">
                  <c:v>1</c:v>
                </c:pt>
                <c:pt idx="274">
                  <c:v>1</c:v>
                </c:pt>
                <c:pt idx="275">
                  <c:v>1</c:v>
                </c:pt>
                <c:pt idx="276">
                  <c:v>1</c:v>
                </c:pt>
                <c:pt idx="277">
                  <c:v>1</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c:v>
                </c:pt>
                <c:pt idx="294">
                  <c:v>1</c:v>
                </c:pt>
                <c:pt idx="295">
                  <c:v>1</c:v>
                </c:pt>
                <c:pt idx="296">
                  <c:v>1</c:v>
                </c:pt>
                <c:pt idx="297">
                  <c:v>1</c:v>
                </c:pt>
                <c:pt idx="298">
                  <c:v>1</c:v>
                </c:pt>
                <c:pt idx="299">
                  <c:v>1</c:v>
                </c:pt>
                <c:pt idx="300">
                  <c:v>1</c:v>
                </c:pt>
                <c:pt idx="301">
                  <c:v>1</c:v>
                </c:pt>
                <c:pt idx="302">
                  <c:v>1</c:v>
                </c:pt>
                <c:pt idx="303">
                  <c:v>1</c:v>
                </c:pt>
                <c:pt idx="304">
                  <c:v>1</c:v>
                </c:pt>
                <c:pt idx="305">
                  <c:v>1</c:v>
                </c:pt>
                <c:pt idx="306">
                  <c:v>1</c:v>
                </c:pt>
                <c:pt idx="307">
                  <c:v>1</c:v>
                </c:pt>
                <c:pt idx="308">
                  <c:v>1</c:v>
                </c:pt>
                <c:pt idx="309">
                  <c:v>1</c:v>
                </c:pt>
                <c:pt idx="310">
                  <c:v>1</c:v>
                </c:pt>
                <c:pt idx="311">
                  <c:v>1</c:v>
                </c:pt>
                <c:pt idx="312">
                  <c:v>1</c:v>
                </c:pt>
                <c:pt idx="313">
                  <c:v>1</c:v>
                </c:pt>
                <c:pt idx="314">
                  <c:v>1</c:v>
                </c:pt>
                <c:pt idx="315">
                  <c:v>1</c:v>
                </c:pt>
                <c:pt idx="316">
                  <c:v>1</c:v>
                </c:pt>
                <c:pt idx="317">
                  <c:v>1</c:v>
                </c:pt>
                <c:pt idx="318">
                  <c:v>1</c:v>
                </c:pt>
                <c:pt idx="319">
                  <c:v>1</c:v>
                </c:pt>
                <c:pt idx="320">
                  <c:v>1</c:v>
                </c:pt>
                <c:pt idx="321">
                  <c:v>1</c:v>
                </c:pt>
                <c:pt idx="322">
                  <c:v>1</c:v>
                </c:pt>
                <c:pt idx="323">
                  <c:v>1</c:v>
                </c:pt>
                <c:pt idx="324">
                  <c:v>1</c:v>
                </c:pt>
                <c:pt idx="325">
                  <c:v>1</c:v>
                </c:pt>
                <c:pt idx="326">
                  <c:v>1</c:v>
                </c:pt>
                <c:pt idx="327">
                  <c:v>1</c:v>
                </c:pt>
                <c:pt idx="328">
                  <c:v>1</c:v>
                </c:pt>
                <c:pt idx="329">
                  <c:v>1</c:v>
                </c:pt>
                <c:pt idx="330">
                  <c:v>1</c:v>
                </c:pt>
                <c:pt idx="331">
                  <c:v>1</c:v>
                </c:pt>
                <c:pt idx="332">
                  <c:v>1</c:v>
                </c:pt>
                <c:pt idx="333">
                  <c:v>1</c:v>
                </c:pt>
                <c:pt idx="334">
                  <c:v>1</c:v>
                </c:pt>
                <c:pt idx="335">
                  <c:v>1</c:v>
                </c:pt>
                <c:pt idx="336">
                  <c:v>1</c:v>
                </c:pt>
                <c:pt idx="337">
                  <c:v>1</c:v>
                </c:pt>
                <c:pt idx="338">
                  <c:v>1</c:v>
                </c:pt>
                <c:pt idx="339">
                  <c:v>1</c:v>
                </c:pt>
                <c:pt idx="340">
                  <c:v>1</c:v>
                </c:pt>
                <c:pt idx="341">
                  <c:v>1</c:v>
                </c:pt>
                <c:pt idx="342">
                  <c:v>1</c:v>
                </c:pt>
                <c:pt idx="343">
                  <c:v>1</c:v>
                </c:pt>
                <c:pt idx="344">
                  <c:v>1</c:v>
                </c:pt>
                <c:pt idx="345">
                  <c:v>1</c:v>
                </c:pt>
                <c:pt idx="346">
                  <c:v>1</c:v>
                </c:pt>
                <c:pt idx="347">
                  <c:v>1</c:v>
                </c:pt>
                <c:pt idx="348">
                  <c:v>1</c:v>
                </c:pt>
                <c:pt idx="349">
                  <c:v>1</c:v>
                </c:pt>
                <c:pt idx="350">
                  <c:v>1</c:v>
                </c:pt>
                <c:pt idx="351">
                  <c:v>1</c:v>
                </c:pt>
                <c:pt idx="352">
                  <c:v>1</c:v>
                </c:pt>
                <c:pt idx="353">
                  <c:v>1</c:v>
                </c:pt>
                <c:pt idx="354">
                  <c:v>1</c:v>
                </c:pt>
                <c:pt idx="355">
                  <c:v>1</c:v>
                </c:pt>
                <c:pt idx="356">
                  <c:v>1</c:v>
                </c:pt>
                <c:pt idx="357">
                  <c:v>1</c:v>
                </c:pt>
                <c:pt idx="358">
                  <c:v>1</c:v>
                </c:pt>
                <c:pt idx="359">
                  <c:v>1</c:v>
                </c:pt>
                <c:pt idx="360">
                  <c:v>1</c:v>
                </c:pt>
                <c:pt idx="361">
                  <c:v>1</c:v>
                </c:pt>
                <c:pt idx="362">
                  <c:v>1</c:v>
                </c:pt>
                <c:pt idx="363">
                  <c:v>1</c:v>
                </c:pt>
                <c:pt idx="364">
                  <c:v>1</c:v>
                </c:pt>
                <c:pt idx="365">
                  <c:v>1</c:v>
                </c:pt>
                <c:pt idx="366">
                  <c:v>1</c:v>
                </c:pt>
                <c:pt idx="367">
                  <c:v>1</c:v>
                </c:pt>
                <c:pt idx="368">
                  <c:v>1</c:v>
                </c:pt>
                <c:pt idx="369">
                  <c:v>1</c:v>
                </c:pt>
                <c:pt idx="370">
                  <c:v>1</c:v>
                </c:pt>
                <c:pt idx="371">
                  <c:v>1</c:v>
                </c:pt>
                <c:pt idx="372">
                  <c:v>1</c:v>
                </c:pt>
                <c:pt idx="373">
                  <c:v>1</c:v>
                </c:pt>
                <c:pt idx="374">
                  <c:v>1</c:v>
                </c:pt>
                <c:pt idx="375">
                  <c:v>1</c:v>
                </c:pt>
                <c:pt idx="376">
                  <c:v>1</c:v>
                </c:pt>
                <c:pt idx="377">
                  <c:v>1</c:v>
                </c:pt>
                <c:pt idx="378">
                  <c:v>1</c:v>
                </c:pt>
                <c:pt idx="379">
                  <c:v>1</c:v>
                </c:pt>
                <c:pt idx="380">
                  <c:v>1</c:v>
                </c:pt>
                <c:pt idx="381">
                  <c:v>1</c:v>
                </c:pt>
                <c:pt idx="382">
                  <c:v>1</c:v>
                </c:pt>
                <c:pt idx="383">
                  <c:v>1</c:v>
                </c:pt>
                <c:pt idx="384">
                  <c:v>1</c:v>
                </c:pt>
                <c:pt idx="385">
                  <c:v>1</c:v>
                </c:pt>
                <c:pt idx="386">
                  <c:v>1</c:v>
                </c:pt>
                <c:pt idx="387">
                  <c:v>1</c:v>
                </c:pt>
                <c:pt idx="388">
                  <c:v>1</c:v>
                </c:pt>
                <c:pt idx="389">
                  <c:v>1</c:v>
                </c:pt>
                <c:pt idx="390">
                  <c:v>1</c:v>
                </c:pt>
                <c:pt idx="391">
                  <c:v>1</c:v>
                </c:pt>
                <c:pt idx="392">
                  <c:v>1</c:v>
                </c:pt>
                <c:pt idx="393">
                  <c:v>1</c:v>
                </c:pt>
                <c:pt idx="394">
                  <c:v>1</c:v>
                </c:pt>
                <c:pt idx="395">
                  <c:v>1</c:v>
                </c:pt>
                <c:pt idx="396">
                  <c:v>1</c:v>
                </c:pt>
                <c:pt idx="397">
                  <c:v>1</c:v>
                </c:pt>
                <c:pt idx="398">
                  <c:v>1</c:v>
                </c:pt>
                <c:pt idx="399">
                  <c:v>1</c:v>
                </c:pt>
                <c:pt idx="400">
                  <c:v>1</c:v>
                </c:pt>
                <c:pt idx="401">
                  <c:v>1</c:v>
                </c:pt>
                <c:pt idx="402">
                  <c:v>1</c:v>
                </c:pt>
                <c:pt idx="403">
                  <c:v>1</c:v>
                </c:pt>
                <c:pt idx="404">
                  <c:v>1</c:v>
                </c:pt>
                <c:pt idx="405">
                  <c:v>1</c:v>
                </c:pt>
                <c:pt idx="406">
                  <c:v>1</c:v>
                </c:pt>
                <c:pt idx="407">
                  <c:v>1</c:v>
                </c:pt>
                <c:pt idx="408">
                  <c:v>1</c:v>
                </c:pt>
                <c:pt idx="409">
                  <c:v>1</c:v>
                </c:pt>
                <c:pt idx="410">
                  <c:v>1</c:v>
                </c:pt>
                <c:pt idx="411">
                  <c:v>1</c:v>
                </c:pt>
                <c:pt idx="412">
                  <c:v>1</c:v>
                </c:pt>
                <c:pt idx="413">
                  <c:v>1</c:v>
                </c:pt>
                <c:pt idx="414">
                  <c:v>1</c:v>
                </c:pt>
                <c:pt idx="415">
                  <c:v>1</c:v>
                </c:pt>
                <c:pt idx="416">
                  <c:v>1</c:v>
                </c:pt>
                <c:pt idx="417">
                  <c:v>1</c:v>
                </c:pt>
                <c:pt idx="418">
                  <c:v>1</c:v>
                </c:pt>
                <c:pt idx="419">
                  <c:v>1</c:v>
                </c:pt>
                <c:pt idx="420">
                  <c:v>1</c:v>
                </c:pt>
                <c:pt idx="421">
                  <c:v>1</c:v>
                </c:pt>
                <c:pt idx="422">
                  <c:v>1</c:v>
                </c:pt>
                <c:pt idx="423">
                  <c:v>1</c:v>
                </c:pt>
                <c:pt idx="424">
                  <c:v>1</c:v>
                </c:pt>
                <c:pt idx="425">
                  <c:v>1</c:v>
                </c:pt>
                <c:pt idx="426">
                  <c:v>1</c:v>
                </c:pt>
                <c:pt idx="427">
                  <c:v>1</c:v>
                </c:pt>
                <c:pt idx="428">
                  <c:v>1</c:v>
                </c:pt>
                <c:pt idx="429">
                  <c:v>1</c:v>
                </c:pt>
                <c:pt idx="430">
                  <c:v>1</c:v>
                </c:pt>
                <c:pt idx="431">
                  <c:v>1</c:v>
                </c:pt>
                <c:pt idx="432">
                  <c:v>1</c:v>
                </c:pt>
                <c:pt idx="433">
                  <c:v>1</c:v>
                </c:pt>
                <c:pt idx="434">
                  <c:v>1</c:v>
                </c:pt>
                <c:pt idx="435">
                  <c:v>1</c:v>
                </c:pt>
                <c:pt idx="436">
                  <c:v>1</c:v>
                </c:pt>
                <c:pt idx="437">
                  <c:v>1</c:v>
                </c:pt>
                <c:pt idx="438">
                  <c:v>1</c:v>
                </c:pt>
                <c:pt idx="439">
                  <c:v>1</c:v>
                </c:pt>
                <c:pt idx="440">
                  <c:v>1</c:v>
                </c:pt>
                <c:pt idx="441">
                  <c:v>1</c:v>
                </c:pt>
                <c:pt idx="442">
                  <c:v>1</c:v>
                </c:pt>
                <c:pt idx="443">
                  <c:v>1</c:v>
                </c:pt>
                <c:pt idx="444">
                  <c:v>1</c:v>
                </c:pt>
                <c:pt idx="445">
                  <c:v>1</c:v>
                </c:pt>
                <c:pt idx="446">
                  <c:v>1</c:v>
                </c:pt>
                <c:pt idx="447">
                  <c:v>1</c:v>
                </c:pt>
                <c:pt idx="448">
                  <c:v>1</c:v>
                </c:pt>
                <c:pt idx="449">
                  <c:v>1</c:v>
                </c:pt>
                <c:pt idx="450">
                  <c:v>1</c:v>
                </c:pt>
                <c:pt idx="451">
                  <c:v>1</c:v>
                </c:pt>
                <c:pt idx="452">
                  <c:v>1</c:v>
                </c:pt>
                <c:pt idx="453">
                  <c:v>1</c:v>
                </c:pt>
                <c:pt idx="454">
                  <c:v>1</c:v>
                </c:pt>
                <c:pt idx="455">
                  <c:v>1</c:v>
                </c:pt>
                <c:pt idx="456">
                  <c:v>1</c:v>
                </c:pt>
                <c:pt idx="457">
                  <c:v>1</c:v>
                </c:pt>
                <c:pt idx="458">
                  <c:v>1</c:v>
                </c:pt>
                <c:pt idx="459">
                  <c:v>1</c:v>
                </c:pt>
                <c:pt idx="460">
                  <c:v>1</c:v>
                </c:pt>
                <c:pt idx="461">
                  <c:v>1</c:v>
                </c:pt>
                <c:pt idx="462">
                  <c:v>1</c:v>
                </c:pt>
                <c:pt idx="463">
                  <c:v>1</c:v>
                </c:pt>
                <c:pt idx="464">
                  <c:v>1</c:v>
                </c:pt>
                <c:pt idx="465">
                  <c:v>1</c:v>
                </c:pt>
                <c:pt idx="466">
                  <c:v>1</c:v>
                </c:pt>
                <c:pt idx="467">
                  <c:v>1</c:v>
                </c:pt>
                <c:pt idx="468">
                  <c:v>1</c:v>
                </c:pt>
                <c:pt idx="469">
                  <c:v>1</c:v>
                </c:pt>
                <c:pt idx="470">
                  <c:v>1</c:v>
                </c:pt>
                <c:pt idx="471">
                  <c:v>1</c:v>
                </c:pt>
                <c:pt idx="472">
                  <c:v>1</c:v>
                </c:pt>
                <c:pt idx="473">
                  <c:v>1</c:v>
                </c:pt>
                <c:pt idx="474">
                  <c:v>1</c:v>
                </c:pt>
                <c:pt idx="475">
                  <c:v>1</c:v>
                </c:pt>
                <c:pt idx="476">
                  <c:v>1</c:v>
                </c:pt>
                <c:pt idx="477">
                  <c:v>1</c:v>
                </c:pt>
                <c:pt idx="478">
                  <c:v>1</c:v>
                </c:pt>
                <c:pt idx="479">
                  <c:v>1</c:v>
                </c:pt>
                <c:pt idx="480">
                  <c:v>1</c:v>
                </c:pt>
                <c:pt idx="481">
                  <c:v>1</c:v>
                </c:pt>
                <c:pt idx="482">
                  <c:v>1</c:v>
                </c:pt>
                <c:pt idx="483">
                  <c:v>1</c:v>
                </c:pt>
                <c:pt idx="484">
                  <c:v>1</c:v>
                </c:pt>
                <c:pt idx="485">
                  <c:v>1</c:v>
                </c:pt>
                <c:pt idx="486">
                  <c:v>1</c:v>
                </c:pt>
                <c:pt idx="487">
                  <c:v>1</c:v>
                </c:pt>
                <c:pt idx="488">
                  <c:v>1</c:v>
                </c:pt>
                <c:pt idx="489">
                  <c:v>1</c:v>
                </c:pt>
                <c:pt idx="490">
                  <c:v>1</c:v>
                </c:pt>
                <c:pt idx="491">
                  <c:v>1</c:v>
                </c:pt>
                <c:pt idx="492">
                  <c:v>1</c:v>
                </c:pt>
                <c:pt idx="493">
                  <c:v>1</c:v>
                </c:pt>
                <c:pt idx="494">
                  <c:v>1</c:v>
                </c:pt>
                <c:pt idx="495">
                  <c:v>1</c:v>
                </c:pt>
                <c:pt idx="496">
                  <c:v>1</c:v>
                </c:pt>
                <c:pt idx="497">
                  <c:v>1</c:v>
                </c:pt>
                <c:pt idx="498">
                  <c:v>1</c:v>
                </c:pt>
                <c:pt idx="499">
                  <c:v>1</c:v>
                </c:pt>
                <c:pt idx="500">
                  <c:v>1</c:v>
                </c:pt>
                <c:pt idx="501">
                  <c:v>1</c:v>
                </c:pt>
                <c:pt idx="502">
                  <c:v>1</c:v>
                </c:pt>
                <c:pt idx="503">
                  <c:v>1</c:v>
                </c:pt>
                <c:pt idx="504">
                  <c:v>1</c:v>
                </c:pt>
                <c:pt idx="505">
                  <c:v>1</c:v>
                </c:pt>
                <c:pt idx="506">
                  <c:v>1</c:v>
                </c:pt>
                <c:pt idx="507">
                  <c:v>1</c:v>
                </c:pt>
                <c:pt idx="508">
                  <c:v>1</c:v>
                </c:pt>
                <c:pt idx="509">
                  <c:v>1</c:v>
                </c:pt>
                <c:pt idx="510">
                  <c:v>1</c:v>
                </c:pt>
                <c:pt idx="511">
                  <c:v>1</c:v>
                </c:pt>
                <c:pt idx="512">
                  <c:v>1</c:v>
                </c:pt>
                <c:pt idx="513">
                  <c:v>1</c:v>
                </c:pt>
                <c:pt idx="514">
                  <c:v>1</c:v>
                </c:pt>
                <c:pt idx="515">
                  <c:v>1</c:v>
                </c:pt>
                <c:pt idx="516">
                  <c:v>1</c:v>
                </c:pt>
                <c:pt idx="517">
                  <c:v>1</c:v>
                </c:pt>
                <c:pt idx="518">
                  <c:v>1</c:v>
                </c:pt>
                <c:pt idx="519">
                  <c:v>1</c:v>
                </c:pt>
                <c:pt idx="520">
                  <c:v>1</c:v>
                </c:pt>
                <c:pt idx="521">
                  <c:v>1</c:v>
                </c:pt>
                <c:pt idx="522">
                  <c:v>1</c:v>
                </c:pt>
                <c:pt idx="523">
                  <c:v>1</c:v>
                </c:pt>
                <c:pt idx="524">
                  <c:v>1</c:v>
                </c:pt>
                <c:pt idx="525">
                  <c:v>1</c:v>
                </c:pt>
                <c:pt idx="526">
                  <c:v>1</c:v>
                </c:pt>
                <c:pt idx="527">
                  <c:v>1</c:v>
                </c:pt>
                <c:pt idx="528">
                  <c:v>1</c:v>
                </c:pt>
                <c:pt idx="529">
                  <c:v>1</c:v>
                </c:pt>
                <c:pt idx="530">
                  <c:v>1</c:v>
                </c:pt>
                <c:pt idx="531">
                  <c:v>1</c:v>
                </c:pt>
                <c:pt idx="532">
                  <c:v>1</c:v>
                </c:pt>
                <c:pt idx="533">
                  <c:v>1</c:v>
                </c:pt>
                <c:pt idx="534">
                  <c:v>1</c:v>
                </c:pt>
                <c:pt idx="535">
                  <c:v>1</c:v>
                </c:pt>
                <c:pt idx="536">
                  <c:v>1</c:v>
                </c:pt>
                <c:pt idx="537">
                  <c:v>1</c:v>
                </c:pt>
                <c:pt idx="538">
                  <c:v>1</c:v>
                </c:pt>
                <c:pt idx="539">
                  <c:v>1</c:v>
                </c:pt>
                <c:pt idx="540">
                  <c:v>1</c:v>
                </c:pt>
                <c:pt idx="541">
                  <c:v>1</c:v>
                </c:pt>
                <c:pt idx="542">
                  <c:v>1</c:v>
                </c:pt>
                <c:pt idx="543">
                  <c:v>1</c:v>
                </c:pt>
                <c:pt idx="544">
                  <c:v>1</c:v>
                </c:pt>
                <c:pt idx="545">
                  <c:v>1</c:v>
                </c:pt>
                <c:pt idx="546">
                  <c:v>1</c:v>
                </c:pt>
                <c:pt idx="547">
                  <c:v>1</c:v>
                </c:pt>
                <c:pt idx="548">
                  <c:v>1</c:v>
                </c:pt>
                <c:pt idx="549">
                  <c:v>1</c:v>
                </c:pt>
                <c:pt idx="550">
                  <c:v>1</c:v>
                </c:pt>
                <c:pt idx="551">
                  <c:v>1</c:v>
                </c:pt>
                <c:pt idx="552">
                  <c:v>1</c:v>
                </c:pt>
                <c:pt idx="553">
                  <c:v>1</c:v>
                </c:pt>
                <c:pt idx="554">
                  <c:v>1</c:v>
                </c:pt>
                <c:pt idx="555">
                  <c:v>1</c:v>
                </c:pt>
                <c:pt idx="556">
                  <c:v>1</c:v>
                </c:pt>
                <c:pt idx="557">
                  <c:v>1</c:v>
                </c:pt>
                <c:pt idx="558">
                  <c:v>1</c:v>
                </c:pt>
                <c:pt idx="559">
                  <c:v>1</c:v>
                </c:pt>
                <c:pt idx="560">
                  <c:v>1</c:v>
                </c:pt>
                <c:pt idx="561">
                  <c:v>1</c:v>
                </c:pt>
                <c:pt idx="562">
                  <c:v>1</c:v>
                </c:pt>
                <c:pt idx="563">
                  <c:v>1</c:v>
                </c:pt>
                <c:pt idx="564">
                  <c:v>1</c:v>
                </c:pt>
                <c:pt idx="565">
                  <c:v>1</c:v>
                </c:pt>
                <c:pt idx="566">
                  <c:v>1</c:v>
                </c:pt>
                <c:pt idx="567">
                  <c:v>1</c:v>
                </c:pt>
                <c:pt idx="568">
                  <c:v>1</c:v>
                </c:pt>
                <c:pt idx="569">
                  <c:v>1</c:v>
                </c:pt>
                <c:pt idx="570">
                  <c:v>1</c:v>
                </c:pt>
                <c:pt idx="571">
                  <c:v>1</c:v>
                </c:pt>
                <c:pt idx="572">
                  <c:v>1</c:v>
                </c:pt>
                <c:pt idx="573">
                  <c:v>1</c:v>
                </c:pt>
                <c:pt idx="574">
                  <c:v>1</c:v>
                </c:pt>
                <c:pt idx="575">
                  <c:v>1</c:v>
                </c:pt>
                <c:pt idx="576">
                  <c:v>1</c:v>
                </c:pt>
                <c:pt idx="577">
                  <c:v>1</c:v>
                </c:pt>
                <c:pt idx="578">
                  <c:v>1</c:v>
                </c:pt>
                <c:pt idx="579">
                  <c:v>1</c:v>
                </c:pt>
                <c:pt idx="580">
                  <c:v>1</c:v>
                </c:pt>
                <c:pt idx="581">
                  <c:v>1</c:v>
                </c:pt>
                <c:pt idx="582">
                  <c:v>1</c:v>
                </c:pt>
                <c:pt idx="583">
                  <c:v>1</c:v>
                </c:pt>
                <c:pt idx="584">
                  <c:v>1</c:v>
                </c:pt>
                <c:pt idx="585">
                  <c:v>1</c:v>
                </c:pt>
                <c:pt idx="586">
                  <c:v>1</c:v>
                </c:pt>
                <c:pt idx="587">
                  <c:v>1</c:v>
                </c:pt>
                <c:pt idx="588">
                  <c:v>1</c:v>
                </c:pt>
                <c:pt idx="589">
                  <c:v>1</c:v>
                </c:pt>
                <c:pt idx="590">
                  <c:v>1</c:v>
                </c:pt>
                <c:pt idx="591">
                  <c:v>1</c:v>
                </c:pt>
                <c:pt idx="592">
                  <c:v>1</c:v>
                </c:pt>
                <c:pt idx="593">
                  <c:v>1</c:v>
                </c:pt>
              </c:numCache>
            </c:numRef>
          </c:val>
          <c:extLst>
            <c:ext xmlns:c16="http://schemas.microsoft.com/office/drawing/2014/chart" uri="{C3380CC4-5D6E-409C-BE32-E72D297353CC}">
              <c16:uniqueId val="{00000000-505A-48AD-91DB-7996D893515E}"/>
            </c:ext>
          </c:extLst>
        </c:ser>
        <c:dLbls>
          <c:showLegendKey val="0"/>
          <c:showVal val="0"/>
          <c:showCatName val="0"/>
          <c:showSerName val="0"/>
          <c:showPercent val="0"/>
          <c:showBubbleSize val="0"/>
        </c:dLbls>
        <c:axId val="1419487551"/>
        <c:axId val="1419486111"/>
      </c:areaChart>
      <c:catAx>
        <c:axId val="141948755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9486111"/>
        <c:crosses val="autoZero"/>
        <c:auto val="1"/>
        <c:lblAlgn val="ctr"/>
        <c:lblOffset val="100"/>
        <c:noMultiLvlLbl val="0"/>
      </c:catAx>
      <c:valAx>
        <c:axId val="14194861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9487551"/>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region_name by sport_name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solidFill>
              <a:schemeClr val="accent1"/>
            </a:solidFill>
            <a:ln>
              <a:noFill/>
            </a:ln>
            <a:effectLst/>
          </c:spPr>
          <c:invertIfNegative val="0"/>
          <c:cat>
            <c:strLit>
              <c:ptCount val="15"/>
              <c:pt idx="0">
                <c:v>Aeronautics</c:v>
              </c:pt>
              <c:pt idx="1">
                <c:v>Alpine Skiing</c:v>
              </c:pt>
              <c:pt idx="2">
                <c:v>Alpinism</c:v>
              </c:pt>
              <c:pt idx="3">
                <c:v>Archery</c:v>
              </c:pt>
              <c:pt idx="4">
                <c:v>Art Competitions</c:v>
              </c:pt>
              <c:pt idx="5">
                <c:v>Athletics</c:v>
              </c:pt>
              <c:pt idx="6">
                <c:v>Badminton</c:v>
              </c:pt>
              <c:pt idx="7">
                <c:v>Baseball</c:v>
              </c:pt>
              <c:pt idx="8">
                <c:v>Basketball</c:v>
              </c:pt>
              <c:pt idx="9">
                <c:v>Basque Pelota</c:v>
              </c:pt>
              <c:pt idx="10">
                <c:v>Beach Volleyball</c:v>
              </c:pt>
              <c:pt idx="11">
                <c:v>Biathlon</c:v>
              </c:pt>
              <c:pt idx="12">
                <c:v>Bobsleigh</c:v>
              </c:pt>
              <c:pt idx="13">
                <c:v>Boxing</c:v>
              </c:pt>
              <c:pt idx="14">
                <c:v>Canoeing</c:v>
              </c:pt>
            </c:strLit>
          </c:cat>
          <c:val>
            <c:numLit>
              <c:formatCode>General</c:formatCode>
              <c:ptCount val="15"/>
              <c:pt idx="0">
                <c:v>1</c:v>
              </c:pt>
              <c:pt idx="1">
                <c:v>101</c:v>
              </c:pt>
              <c:pt idx="2">
                <c:v>4</c:v>
              </c:pt>
              <c:pt idx="3">
                <c:v>98</c:v>
              </c:pt>
              <c:pt idx="4">
                <c:v>44</c:v>
              </c:pt>
              <c:pt idx="5">
                <c:v>225</c:v>
              </c:pt>
              <c:pt idx="6">
                <c:v>69</c:v>
              </c:pt>
              <c:pt idx="7">
                <c:v>16</c:v>
              </c:pt>
              <c:pt idx="8">
                <c:v>63</c:v>
              </c:pt>
              <c:pt idx="9">
                <c:v>1</c:v>
              </c:pt>
              <c:pt idx="10">
                <c:v>43</c:v>
              </c:pt>
              <c:pt idx="11">
                <c:v>55</c:v>
              </c:pt>
              <c:pt idx="12">
                <c:v>54</c:v>
              </c:pt>
              <c:pt idx="13">
                <c:v>174</c:v>
              </c:pt>
              <c:pt idx="14">
                <c:v>52</c:v>
              </c:pt>
            </c:numLit>
          </c:val>
          <c:extLst>
            <c:ext xmlns:c16="http://schemas.microsoft.com/office/drawing/2014/chart" uri="{C3380CC4-5D6E-409C-BE32-E72D297353CC}">
              <c16:uniqueId val="{00000000-801B-4CCA-9FB7-68914ACB2033}"/>
            </c:ext>
          </c:extLst>
        </c:ser>
        <c:dLbls>
          <c:showLegendKey val="0"/>
          <c:showVal val="0"/>
          <c:showCatName val="0"/>
          <c:showSerName val="0"/>
          <c:showPercent val="0"/>
          <c:showBubbleSize val="0"/>
        </c:dLbls>
        <c:gapWidth val="182"/>
        <c:axId val="1461702719"/>
        <c:axId val="1461699839"/>
      </c:barChart>
      <c:catAx>
        <c:axId val="14617027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1699839"/>
        <c:crosses val="autoZero"/>
        <c:auto val="1"/>
        <c:lblAlgn val="ctr"/>
        <c:lblOffset val="100"/>
        <c:noMultiLvlLbl val="0"/>
      </c:catAx>
      <c:valAx>
        <c:axId val="146169983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1702719"/>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Question-18!$T$8</c:f>
              <c:strCache>
                <c:ptCount val="1"/>
                <c:pt idx="0">
                  <c:v>total_medals</c:v>
                </c:pt>
              </c:strCache>
            </c:strRef>
          </c:tx>
          <c:spPr>
            <a:solidFill>
              <a:schemeClr val="accent6"/>
            </a:solidFill>
            <a:ln>
              <a:noFill/>
            </a:ln>
            <a:effectLst/>
          </c:spPr>
          <c:invertIfNegative val="0"/>
          <c:cat>
            <c:strRef>
              <c:f>Question-18!$S$9:$S$236</c:f>
              <c:strCache>
                <c:ptCount val="228"/>
                <c:pt idx="0">
                  <c:v>USA</c:v>
                </c:pt>
                <c:pt idx="1">
                  <c:v>UK</c:v>
                </c:pt>
                <c:pt idx="2">
                  <c:v>France</c:v>
                </c:pt>
                <c:pt idx="3">
                  <c:v>Germany</c:v>
                </c:pt>
                <c:pt idx="4">
                  <c:v>Italy</c:v>
                </c:pt>
                <c:pt idx="5">
                  <c:v>Canada</c:v>
                </c:pt>
                <c:pt idx="6">
                  <c:v>Sweden</c:v>
                </c:pt>
                <c:pt idx="7">
                  <c:v>Japan</c:v>
                </c:pt>
                <c:pt idx="8">
                  <c:v>Australia</c:v>
                </c:pt>
                <c:pt idx="9">
                  <c:v>Hungary</c:v>
                </c:pt>
                <c:pt idx="10">
                  <c:v>Poland</c:v>
                </c:pt>
                <c:pt idx="11">
                  <c:v>Soviet Union</c:v>
                </c:pt>
                <c:pt idx="12">
                  <c:v>Netherlands</c:v>
                </c:pt>
                <c:pt idx="13">
                  <c:v>Switzerland</c:v>
                </c:pt>
                <c:pt idx="14">
                  <c:v>Russia</c:v>
                </c:pt>
                <c:pt idx="15">
                  <c:v>Finland</c:v>
                </c:pt>
                <c:pt idx="16">
                  <c:v>Spain</c:v>
                </c:pt>
                <c:pt idx="17">
                  <c:v>China</c:v>
                </c:pt>
                <c:pt idx="18">
                  <c:v>Austria</c:v>
                </c:pt>
                <c:pt idx="19">
                  <c:v>Norway</c:v>
                </c:pt>
                <c:pt idx="20">
                  <c:v>Czechoslovakia</c:v>
                </c:pt>
                <c:pt idx="21">
                  <c:v>South Korea</c:v>
                </c:pt>
                <c:pt idx="22">
                  <c:v>Romania</c:v>
                </c:pt>
                <c:pt idx="23">
                  <c:v>West Germany</c:v>
                </c:pt>
                <c:pt idx="24">
                  <c:v>Brazil</c:v>
                </c:pt>
                <c:pt idx="25">
                  <c:v>Denmark</c:v>
                </c:pt>
                <c:pt idx="26">
                  <c:v>Bulgaria</c:v>
                </c:pt>
                <c:pt idx="27">
                  <c:v>Belgium</c:v>
                </c:pt>
                <c:pt idx="28">
                  <c:v>East Germany</c:v>
                </c:pt>
                <c:pt idx="29">
                  <c:v>Argentina</c:v>
                </c:pt>
                <c:pt idx="30">
                  <c:v>Ukraine</c:v>
                </c:pt>
                <c:pt idx="31">
                  <c:v>Mexico</c:v>
                </c:pt>
                <c:pt idx="32">
                  <c:v>Yugoslavia</c:v>
                </c:pt>
                <c:pt idx="33">
                  <c:v>Cuba</c:v>
                </c:pt>
                <c:pt idx="34">
                  <c:v>New Zealand</c:v>
                </c:pt>
                <c:pt idx="35">
                  <c:v>Greece</c:v>
                </c:pt>
                <c:pt idx="36">
                  <c:v>Czech Republic</c:v>
                </c:pt>
                <c:pt idx="37">
                  <c:v>Belarus</c:v>
                </c:pt>
                <c:pt idx="38">
                  <c:v>Unified Team</c:v>
                </c:pt>
                <c:pt idx="39">
                  <c:v>South Africa</c:v>
                </c:pt>
                <c:pt idx="40">
                  <c:v>Kazakhstan</c:v>
                </c:pt>
                <c:pt idx="41">
                  <c:v>Portugal</c:v>
                </c:pt>
                <c:pt idx="42">
                  <c:v>Egypt</c:v>
                </c:pt>
                <c:pt idx="43">
                  <c:v>India</c:v>
                </c:pt>
                <c:pt idx="44">
                  <c:v>Ireland</c:v>
                </c:pt>
                <c:pt idx="45">
                  <c:v>Turkey</c:v>
                </c:pt>
                <c:pt idx="46">
                  <c:v>Slovenia</c:v>
                </c:pt>
                <c:pt idx="47">
                  <c:v>Slovakia</c:v>
                </c:pt>
                <c:pt idx="48">
                  <c:v>Taiwan</c:v>
                </c:pt>
                <c:pt idx="49">
                  <c:v>Colombia</c:v>
                </c:pt>
                <c:pt idx="50">
                  <c:v>Luxembourg</c:v>
                </c:pt>
                <c:pt idx="51">
                  <c:v>Latvia</c:v>
                </c:pt>
                <c:pt idx="52">
                  <c:v>Puerto Rico</c:v>
                </c:pt>
                <c:pt idx="53">
                  <c:v>Croatia</c:v>
                </c:pt>
                <c:pt idx="54">
                  <c:v>Venezuela</c:v>
                </c:pt>
                <c:pt idx="55">
                  <c:v>Estonia</c:v>
                </c:pt>
                <c:pt idx="56">
                  <c:v>Nigeria</c:v>
                </c:pt>
                <c:pt idx="57">
                  <c:v>Jamaica</c:v>
                </c:pt>
                <c:pt idx="58">
                  <c:v>Chile</c:v>
                </c:pt>
                <c:pt idx="59">
                  <c:v>North Korea</c:v>
                </c:pt>
                <c:pt idx="60">
                  <c:v>Kenya</c:v>
                </c:pt>
                <c:pt idx="61">
                  <c:v>Iran</c:v>
                </c:pt>
                <c:pt idx="62">
                  <c:v>Thailand</c:v>
                </c:pt>
                <c:pt idx="63">
                  <c:v>Hong Kong</c:v>
                </c:pt>
                <c:pt idx="64">
                  <c:v>Israel</c:v>
                </c:pt>
                <c:pt idx="65">
                  <c:v>Lithuania</c:v>
                </c:pt>
                <c:pt idx="66">
                  <c:v>Philippines</c:v>
                </c:pt>
                <c:pt idx="67">
                  <c:v>Iceland</c:v>
                </c:pt>
                <c:pt idx="68">
                  <c:v>Tunisia</c:v>
                </c:pt>
                <c:pt idx="69">
                  <c:v>Algeria</c:v>
                </c:pt>
                <c:pt idx="70">
                  <c:v>Mongolia</c:v>
                </c:pt>
                <c:pt idx="71">
                  <c:v>Uruguay</c:v>
                </c:pt>
                <c:pt idx="72">
                  <c:v>Morocco</c:v>
                </c:pt>
                <c:pt idx="73">
                  <c:v>Malaysia</c:v>
                </c:pt>
                <c:pt idx="74">
                  <c:v>Uzbekistan</c:v>
                </c:pt>
                <c:pt idx="75">
                  <c:v>Pakistan</c:v>
                </c:pt>
                <c:pt idx="76">
                  <c:v>Peru</c:v>
                </c:pt>
                <c:pt idx="77">
                  <c:v>Serbia</c:v>
                </c:pt>
                <c:pt idx="78">
                  <c:v>Serbia and Montenegro</c:v>
                </c:pt>
                <c:pt idx="79">
                  <c:v>Guatemala</c:v>
                </c:pt>
                <c:pt idx="80">
                  <c:v>Indonesia</c:v>
                </c:pt>
                <c:pt idx="81">
                  <c:v>Senegal</c:v>
                </c:pt>
                <c:pt idx="82">
                  <c:v>Trinidad and Tobago</c:v>
                </c:pt>
                <c:pt idx="83">
                  <c:v>Bahamas</c:v>
                </c:pt>
                <c:pt idx="84">
                  <c:v>Liechtenstein</c:v>
                </c:pt>
                <c:pt idx="85">
                  <c:v>Ethiopia</c:v>
                </c:pt>
                <c:pt idx="86">
                  <c:v>Ghana</c:v>
                </c:pt>
                <c:pt idx="87">
                  <c:v>Singapore</c:v>
                </c:pt>
                <c:pt idx="88">
                  <c:v>Azerbaijan</c:v>
                </c:pt>
                <c:pt idx="89">
                  <c:v>Zimbabwe</c:v>
                </c:pt>
                <c:pt idx="90">
                  <c:v>Georgia</c:v>
                </c:pt>
                <c:pt idx="91">
                  <c:v>Cameroon</c:v>
                </c:pt>
                <c:pt idx="92">
                  <c:v>Virgin Islands</c:v>
                </c:pt>
                <c:pt idx="93">
                  <c:v>Ecuador</c:v>
                </c:pt>
                <c:pt idx="94">
                  <c:v>Lebanon</c:v>
                </c:pt>
                <c:pt idx="95">
                  <c:v>Angola</c:v>
                </c:pt>
                <c:pt idx="96">
                  <c:v>Moldova</c:v>
                </c:pt>
                <c:pt idx="97">
                  <c:v>Costa Rica</c:v>
                </c:pt>
                <c:pt idx="98">
                  <c:v>Dominican Republic</c:v>
                </c:pt>
                <c:pt idx="99">
                  <c:v>Kuwait</c:v>
                </c:pt>
                <c:pt idx="100">
                  <c:v>Uganda</c:v>
                </c:pt>
                <c:pt idx="101">
                  <c:v>Armenia</c:v>
                </c:pt>
                <c:pt idx="102">
                  <c:v>Kyrgyzstan</c:v>
                </c:pt>
                <c:pt idx="103">
                  <c:v>Individual Olympic Athletes</c:v>
                </c:pt>
                <c:pt idx="104">
                  <c:v>Cyprus</c:v>
                </c:pt>
                <c:pt idx="105">
                  <c:v>Fiji</c:v>
                </c:pt>
                <c:pt idx="106">
                  <c:v>Barbados</c:v>
                </c:pt>
                <c:pt idx="107">
                  <c:v>Saudi Arabia</c:v>
                </c:pt>
                <c:pt idx="108">
                  <c:v>El Salvador</c:v>
                </c:pt>
                <c:pt idx="109">
                  <c:v>Bermuda</c:v>
                </c:pt>
                <c:pt idx="110">
                  <c:v>Monaco</c:v>
                </c:pt>
                <c:pt idx="111">
                  <c:v>San Marino</c:v>
                </c:pt>
                <c:pt idx="112">
                  <c:v>Ivory Coast</c:v>
                </c:pt>
                <c:pt idx="113">
                  <c:v>Qatar</c:v>
                </c:pt>
                <c:pt idx="114">
                  <c:v>Honduras</c:v>
                </c:pt>
                <c:pt idx="115">
                  <c:v>Andorra</c:v>
                </c:pt>
                <c:pt idx="116">
                  <c:v>Iraq</c:v>
                </c:pt>
                <c:pt idx="117">
                  <c:v>Bosnia and Herzegovina</c:v>
                </c:pt>
                <c:pt idx="118">
                  <c:v>Syria</c:v>
                </c:pt>
                <c:pt idx="119">
                  <c:v>Vietnam</c:v>
                </c:pt>
                <c:pt idx="120">
                  <c:v>Zambia</c:v>
                </c:pt>
                <c:pt idx="121">
                  <c:v>Bohemia</c:v>
                </c:pt>
                <c:pt idx="122">
                  <c:v>Boliva</c:v>
                </c:pt>
                <c:pt idx="123">
                  <c:v>Tanzania</c:v>
                </c:pt>
                <c:pt idx="124">
                  <c:v>Mauritius</c:v>
                </c:pt>
                <c:pt idx="125">
                  <c:v>Sri Lanka</c:v>
                </c:pt>
                <c:pt idx="126">
                  <c:v>Panama</c:v>
                </c:pt>
                <c:pt idx="127">
                  <c:v>Paraguay</c:v>
                </c:pt>
                <c:pt idx="128">
                  <c:v>Antigua and Barbuda</c:v>
                </c:pt>
                <c:pt idx="129">
                  <c:v>Nicaragua</c:v>
                </c:pt>
                <c:pt idx="130">
                  <c:v>Madagascar</c:v>
                </c:pt>
                <c:pt idx="131">
                  <c:v>United Arab Republic</c:v>
                </c:pt>
                <c:pt idx="132">
                  <c:v>Sierra Leone</c:v>
                </c:pt>
                <c:pt idx="133">
                  <c:v>Malta</c:v>
                </c:pt>
                <c:pt idx="134">
                  <c:v>Bahrain</c:v>
                </c:pt>
                <c:pt idx="135">
                  <c:v>United Arab Emirates</c:v>
                </c:pt>
                <c:pt idx="136">
                  <c:v>Guam</c:v>
                </c:pt>
                <c:pt idx="137">
                  <c:v>Seychelles</c:v>
                </c:pt>
                <c:pt idx="138">
                  <c:v>Papua New Guinea</c:v>
                </c:pt>
                <c:pt idx="139">
                  <c:v>Myanmar</c:v>
                </c:pt>
                <c:pt idx="140">
                  <c:v>Montenegro</c:v>
                </c:pt>
                <c:pt idx="141">
                  <c:v>Saar</c:v>
                </c:pt>
                <c:pt idx="142">
                  <c:v>Guyana</c:v>
                </c:pt>
                <c:pt idx="143">
                  <c:v>Australasia</c:v>
                </c:pt>
                <c:pt idx="144">
                  <c:v>Democratic Republic of the Congo</c:v>
                </c:pt>
                <c:pt idx="145">
                  <c:v>Macedonia</c:v>
                </c:pt>
                <c:pt idx="146">
                  <c:v>Netherlands Antilles</c:v>
                </c:pt>
                <c:pt idx="147">
                  <c:v>Haiti</c:v>
                </c:pt>
                <c:pt idx="148">
                  <c:v>Botswana</c:v>
                </c:pt>
                <c:pt idx="149">
                  <c:v>Republic of Congo</c:v>
                </c:pt>
                <c:pt idx="150">
                  <c:v>Mali</c:v>
                </c:pt>
                <c:pt idx="151">
                  <c:v>Malawi</c:v>
                </c:pt>
                <c:pt idx="152">
                  <c:v>Cayman Islands</c:v>
                </c:pt>
                <c:pt idx="153">
                  <c:v>Jordan</c:v>
                </c:pt>
                <c:pt idx="154">
                  <c:v>Afghanistan</c:v>
                </c:pt>
                <c:pt idx="155">
                  <c:v>Albania</c:v>
                </c:pt>
                <c:pt idx="156">
                  <c:v>Namibia</c:v>
                </c:pt>
                <c:pt idx="157">
                  <c:v>Belize</c:v>
                </c:pt>
                <c:pt idx="158">
                  <c:v>Liberia</c:v>
                </c:pt>
                <c:pt idx="159">
                  <c:v>Tajikistan</c:v>
                </c:pt>
                <c:pt idx="160">
                  <c:v>Nepal</c:v>
                </c:pt>
                <c:pt idx="161">
                  <c:v>Mozambique</c:v>
                </c:pt>
                <c:pt idx="162">
                  <c:v>Suriname</c:v>
                </c:pt>
                <c:pt idx="163">
                  <c:v>Swaziland</c:v>
                </c:pt>
                <c:pt idx="164">
                  <c:v>Central African Republic</c:v>
                </c:pt>
                <c:pt idx="165">
                  <c:v>Lesotho</c:v>
                </c:pt>
                <c:pt idx="166">
                  <c:v>Samoa</c:v>
                </c:pt>
                <c:pt idx="167">
                  <c:v>Gabon</c:v>
                </c:pt>
                <c:pt idx="168">
                  <c:v>Sudan</c:v>
                </c:pt>
                <c:pt idx="169">
                  <c:v>Cambodia</c:v>
                </c:pt>
                <c:pt idx="170">
                  <c:v>Benin</c:v>
                </c:pt>
                <c:pt idx="171">
                  <c:v>Oman</c:v>
                </c:pt>
                <c:pt idx="172">
                  <c:v>Gambia</c:v>
                </c:pt>
                <c:pt idx="173">
                  <c:v>Togo</c:v>
                </c:pt>
                <c:pt idx="174">
                  <c:v>Turkmenistan</c:v>
                </c:pt>
                <c:pt idx="175">
                  <c:v>Bangladesh</c:v>
                </c:pt>
                <c:pt idx="176">
                  <c:v>Laos</c:v>
                </c:pt>
                <c:pt idx="177">
                  <c:v>Rwanda</c:v>
                </c:pt>
                <c:pt idx="178">
                  <c:v>Grenada</c:v>
                </c:pt>
                <c:pt idx="179">
                  <c:v>Vietnam (pre)</c:v>
                </c:pt>
                <c:pt idx="180">
                  <c:v>Guinea</c:v>
                </c:pt>
                <c:pt idx="181">
                  <c:v>Maldives</c:v>
                </c:pt>
                <c:pt idx="182">
                  <c:v>Tonga</c:v>
                </c:pt>
                <c:pt idx="183">
                  <c:v>Virgin Islands, British</c:v>
                </c:pt>
                <c:pt idx="184">
                  <c:v>Aruba</c:v>
                </c:pt>
                <c:pt idx="185">
                  <c:v>Eritrea</c:v>
                </c:pt>
                <c:pt idx="186">
                  <c:v>Libya</c:v>
                </c:pt>
                <c:pt idx="187">
                  <c:v>Saint Vincent</c:v>
                </c:pt>
                <c:pt idx="188">
                  <c:v>Turks and Caicos Islands</c:v>
                </c:pt>
                <c:pt idx="189">
                  <c:v>Burkina Faso</c:v>
                </c:pt>
                <c:pt idx="190">
                  <c:v>Chad</c:v>
                </c:pt>
                <c:pt idx="191">
                  <c:v>Equatorial Guinea</c:v>
                </c:pt>
                <c:pt idx="192">
                  <c:v>Burundi</c:v>
                </c:pt>
                <c:pt idx="193">
                  <c:v>Cook Islands</c:v>
                </c:pt>
                <c:pt idx="194">
                  <c:v>American Samoa</c:v>
                </c:pt>
                <c:pt idx="195">
                  <c:v>Bhutan</c:v>
                </c:pt>
                <c:pt idx="196">
                  <c:v>Djibouti</c:v>
                </c:pt>
                <c:pt idx="197">
                  <c:v>West Indies Federation</c:v>
                </c:pt>
                <c:pt idx="198">
                  <c:v>Vanuatu</c:v>
                </c:pt>
                <c:pt idx="199">
                  <c:v>Yemen</c:v>
                </c:pt>
                <c:pt idx="200">
                  <c:v>Malaya</c:v>
                </c:pt>
                <c:pt idx="201">
                  <c:v>Saint Lucia</c:v>
                </c:pt>
                <c:pt idx="202">
                  <c:v>Mauritania</c:v>
                </c:pt>
                <c:pt idx="203">
                  <c:v>Niger</c:v>
                </c:pt>
                <c:pt idx="204">
                  <c:v>Somalia</c:v>
                </c:pt>
                <c:pt idx="205">
                  <c:v>Micronesia</c:v>
                </c:pt>
                <c:pt idx="206">
                  <c:v>Solomon Islands</c:v>
                </c:pt>
                <c:pt idx="207">
                  <c:v>Palau</c:v>
                </c:pt>
                <c:pt idx="208">
                  <c:v>Palestine</c:v>
                </c:pt>
                <c:pt idx="209">
                  <c:v>Guinea-Bissau</c:v>
                </c:pt>
                <c:pt idx="210">
                  <c:v>Comoros</c:v>
                </c:pt>
                <c:pt idx="211">
                  <c:v>Dominica</c:v>
                </c:pt>
                <c:pt idx="212">
                  <c:v>Cape Verde</c:v>
                </c:pt>
                <c:pt idx="213">
                  <c:v>Sao Tome and Principe</c:v>
                </c:pt>
                <c:pt idx="214">
                  <c:v>Marshall Islands</c:v>
                </c:pt>
                <c:pt idx="215">
                  <c:v>Nauru</c:v>
                </c:pt>
                <c:pt idx="216">
                  <c:v>Zimbabwe (Rhodesia)</c:v>
                </c:pt>
                <c:pt idx="217">
                  <c:v>Refugee Olympic Team</c:v>
                </c:pt>
                <c:pt idx="218">
                  <c:v>Kiribati</c:v>
                </c:pt>
                <c:pt idx="219">
                  <c:v>North Yemen</c:v>
                </c:pt>
                <c:pt idx="220">
                  <c:v>Brunei</c:v>
                </c:pt>
                <c:pt idx="221">
                  <c:v>Timor-Leste</c:v>
                </c:pt>
                <c:pt idx="222">
                  <c:v>Kosovo</c:v>
                </c:pt>
                <c:pt idx="223">
                  <c:v>Tuvalu</c:v>
                </c:pt>
                <c:pt idx="224">
                  <c:v>South Yemen</c:v>
                </c:pt>
                <c:pt idx="225">
                  <c:v>South Sudan</c:v>
                </c:pt>
                <c:pt idx="226">
                  <c:v>Newfoundland</c:v>
                </c:pt>
                <c:pt idx="227">
                  <c:v>North Borneo</c:v>
                </c:pt>
              </c:strCache>
            </c:strRef>
          </c:cat>
          <c:val>
            <c:numRef>
              <c:f>Question-18!$T$9:$T$236</c:f>
              <c:numCache>
                <c:formatCode>General</c:formatCode>
                <c:ptCount val="228"/>
                <c:pt idx="0">
                  <c:v>18127</c:v>
                </c:pt>
                <c:pt idx="1">
                  <c:v>11536</c:v>
                </c:pt>
                <c:pt idx="2">
                  <c:v>11475</c:v>
                </c:pt>
                <c:pt idx="3">
                  <c:v>10496</c:v>
                </c:pt>
                <c:pt idx="4">
                  <c:v>10355</c:v>
                </c:pt>
                <c:pt idx="5">
                  <c:v>9540</c:v>
                </c:pt>
                <c:pt idx="6">
                  <c:v>8335</c:v>
                </c:pt>
                <c:pt idx="7">
                  <c:v>8331</c:v>
                </c:pt>
                <c:pt idx="8">
                  <c:v>7584</c:v>
                </c:pt>
                <c:pt idx="9">
                  <c:v>6514</c:v>
                </c:pt>
                <c:pt idx="10">
                  <c:v>6209</c:v>
                </c:pt>
                <c:pt idx="11">
                  <c:v>6171</c:v>
                </c:pt>
                <c:pt idx="12">
                  <c:v>5880</c:v>
                </c:pt>
                <c:pt idx="13">
                  <c:v>5832</c:v>
                </c:pt>
                <c:pt idx="14">
                  <c:v>5563</c:v>
                </c:pt>
                <c:pt idx="15">
                  <c:v>5473</c:v>
                </c:pt>
                <c:pt idx="16">
                  <c:v>5312</c:v>
                </c:pt>
                <c:pt idx="17">
                  <c:v>5133</c:v>
                </c:pt>
                <c:pt idx="18">
                  <c:v>5016</c:v>
                </c:pt>
                <c:pt idx="19">
                  <c:v>4969</c:v>
                </c:pt>
                <c:pt idx="20">
                  <c:v>4516</c:v>
                </c:pt>
                <c:pt idx="21">
                  <c:v>4418</c:v>
                </c:pt>
                <c:pt idx="22">
                  <c:v>4358</c:v>
                </c:pt>
                <c:pt idx="23">
                  <c:v>3814</c:v>
                </c:pt>
                <c:pt idx="24">
                  <c:v>3797</c:v>
                </c:pt>
                <c:pt idx="25">
                  <c:v>3572</c:v>
                </c:pt>
                <c:pt idx="26">
                  <c:v>3508</c:v>
                </c:pt>
                <c:pt idx="27">
                  <c:v>3256</c:v>
                </c:pt>
                <c:pt idx="28">
                  <c:v>3078</c:v>
                </c:pt>
                <c:pt idx="29">
                  <c:v>3073</c:v>
                </c:pt>
                <c:pt idx="30">
                  <c:v>2705</c:v>
                </c:pt>
                <c:pt idx="31">
                  <c:v>2683</c:v>
                </c:pt>
                <c:pt idx="32">
                  <c:v>2642</c:v>
                </c:pt>
                <c:pt idx="33">
                  <c:v>2491</c:v>
                </c:pt>
                <c:pt idx="34">
                  <c:v>2346</c:v>
                </c:pt>
                <c:pt idx="35">
                  <c:v>2222</c:v>
                </c:pt>
                <c:pt idx="36">
                  <c:v>2076</c:v>
                </c:pt>
                <c:pt idx="37">
                  <c:v>1939</c:v>
                </c:pt>
                <c:pt idx="38">
                  <c:v>1927</c:v>
                </c:pt>
                <c:pt idx="39">
                  <c:v>1645</c:v>
                </c:pt>
                <c:pt idx="40">
                  <c:v>1516</c:v>
                </c:pt>
                <c:pt idx="41">
                  <c:v>1478</c:v>
                </c:pt>
                <c:pt idx="42">
                  <c:v>1445</c:v>
                </c:pt>
                <c:pt idx="43">
                  <c:v>1263</c:v>
                </c:pt>
                <c:pt idx="44">
                  <c:v>1229</c:v>
                </c:pt>
                <c:pt idx="45">
                  <c:v>1210</c:v>
                </c:pt>
                <c:pt idx="46">
                  <c:v>1174</c:v>
                </c:pt>
                <c:pt idx="47">
                  <c:v>1137</c:v>
                </c:pt>
                <c:pt idx="48">
                  <c:v>1082</c:v>
                </c:pt>
                <c:pt idx="49">
                  <c:v>1032</c:v>
                </c:pt>
                <c:pt idx="50">
                  <c:v>975</c:v>
                </c:pt>
                <c:pt idx="51">
                  <c:v>942</c:v>
                </c:pt>
                <c:pt idx="52">
                  <c:v>924</c:v>
                </c:pt>
                <c:pt idx="53">
                  <c:v>918</c:v>
                </c:pt>
                <c:pt idx="54">
                  <c:v>917</c:v>
                </c:pt>
                <c:pt idx="55">
                  <c:v>892</c:v>
                </c:pt>
                <c:pt idx="56">
                  <c:v>882</c:v>
                </c:pt>
                <c:pt idx="57">
                  <c:v>863</c:v>
                </c:pt>
                <c:pt idx="58">
                  <c:v>841</c:v>
                </c:pt>
                <c:pt idx="59">
                  <c:v>805</c:v>
                </c:pt>
                <c:pt idx="60">
                  <c:v>739</c:v>
                </c:pt>
                <c:pt idx="61">
                  <c:v>728</c:v>
                </c:pt>
                <c:pt idx="62">
                  <c:v>714</c:v>
                </c:pt>
                <c:pt idx="63">
                  <c:v>683</c:v>
                </c:pt>
                <c:pt idx="64">
                  <c:v>671</c:v>
                </c:pt>
                <c:pt idx="65">
                  <c:v>658</c:v>
                </c:pt>
                <c:pt idx="66">
                  <c:v>631</c:v>
                </c:pt>
                <c:pt idx="67">
                  <c:v>627</c:v>
                </c:pt>
                <c:pt idx="68">
                  <c:v>561</c:v>
                </c:pt>
                <c:pt idx="69">
                  <c:v>555</c:v>
                </c:pt>
                <c:pt idx="70">
                  <c:v>554</c:v>
                </c:pt>
                <c:pt idx="71">
                  <c:v>544</c:v>
                </c:pt>
                <c:pt idx="72">
                  <c:v>542</c:v>
                </c:pt>
                <c:pt idx="73">
                  <c:v>536</c:v>
                </c:pt>
                <c:pt idx="74">
                  <c:v>527</c:v>
                </c:pt>
                <c:pt idx="75">
                  <c:v>519</c:v>
                </c:pt>
                <c:pt idx="76">
                  <c:v>502</c:v>
                </c:pt>
                <c:pt idx="77">
                  <c:v>483</c:v>
                </c:pt>
                <c:pt idx="78">
                  <c:v>459</c:v>
                </c:pt>
                <c:pt idx="79">
                  <c:v>424</c:v>
                </c:pt>
                <c:pt idx="80">
                  <c:v>402</c:v>
                </c:pt>
                <c:pt idx="81">
                  <c:v>378</c:v>
                </c:pt>
                <c:pt idx="82">
                  <c:v>377</c:v>
                </c:pt>
                <c:pt idx="83">
                  <c:v>376</c:v>
                </c:pt>
                <c:pt idx="84">
                  <c:v>368</c:v>
                </c:pt>
                <c:pt idx="85">
                  <c:v>360</c:v>
                </c:pt>
                <c:pt idx="86">
                  <c:v>354</c:v>
                </c:pt>
                <c:pt idx="87">
                  <c:v>342</c:v>
                </c:pt>
                <c:pt idx="88">
                  <c:v>322</c:v>
                </c:pt>
                <c:pt idx="89">
                  <c:v>311</c:v>
                </c:pt>
                <c:pt idx="90">
                  <c:v>310</c:v>
                </c:pt>
                <c:pt idx="91">
                  <c:v>307</c:v>
                </c:pt>
                <c:pt idx="92">
                  <c:v>290</c:v>
                </c:pt>
                <c:pt idx="93">
                  <c:v>274</c:v>
                </c:pt>
                <c:pt idx="94">
                  <c:v>271</c:v>
                </c:pt>
                <c:pt idx="95">
                  <c:v>267</c:v>
                </c:pt>
                <c:pt idx="96">
                  <c:v>264</c:v>
                </c:pt>
                <c:pt idx="97">
                  <c:v>263</c:v>
                </c:pt>
                <c:pt idx="98">
                  <c:v>263</c:v>
                </c:pt>
                <c:pt idx="99">
                  <c:v>256</c:v>
                </c:pt>
                <c:pt idx="100">
                  <c:v>253</c:v>
                </c:pt>
                <c:pt idx="101">
                  <c:v>241</c:v>
                </c:pt>
                <c:pt idx="102">
                  <c:v>238</c:v>
                </c:pt>
                <c:pt idx="103">
                  <c:v>236</c:v>
                </c:pt>
                <c:pt idx="104">
                  <c:v>232</c:v>
                </c:pt>
                <c:pt idx="105">
                  <c:v>225</c:v>
                </c:pt>
                <c:pt idx="106">
                  <c:v>219</c:v>
                </c:pt>
                <c:pt idx="107">
                  <c:v>211</c:v>
                </c:pt>
                <c:pt idx="108">
                  <c:v>210</c:v>
                </c:pt>
                <c:pt idx="109">
                  <c:v>204</c:v>
                </c:pt>
                <c:pt idx="110">
                  <c:v>191</c:v>
                </c:pt>
                <c:pt idx="111">
                  <c:v>183</c:v>
                </c:pt>
                <c:pt idx="112">
                  <c:v>180</c:v>
                </c:pt>
                <c:pt idx="113">
                  <c:v>177</c:v>
                </c:pt>
                <c:pt idx="114">
                  <c:v>171</c:v>
                </c:pt>
                <c:pt idx="115">
                  <c:v>169</c:v>
                </c:pt>
                <c:pt idx="116">
                  <c:v>158</c:v>
                </c:pt>
                <c:pt idx="117">
                  <c:v>155</c:v>
                </c:pt>
                <c:pt idx="118">
                  <c:v>155</c:v>
                </c:pt>
                <c:pt idx="119">
                  <c:v>154</c:v>
                </c:pt>
                <c:pt idx="120">
                  <c:v>154</c:v>
                </c:pt>
                <c:pt idx="121">
                  <c:v>151</c:v>
                </c:pt>
                <c:pt idx="122">
                  <c:v>151</c:v>
                </c:pt>
                <c:pt idx="123">
                  <c:v>149</c:v>
                </c:pt>
                <c:pt idx="124">
                  <c:v>144</c:v>
                </c:pt>
                <c:pt idx="125">
                  <c:v>140</c:v>
                </c:pt>
                <c:pt idx="126">
                  <c:v>136</c:v>
                </c:pt>
                <c:pt idx="127">
                  <c:v>136</c:v>
                </c:pt>
                <c:pt idx="128">
                  <c:v>132</c:v>
                </c:pt>
                <c:pt idx="129">
                  <c:v>121</c:v>
                </c:pt>
                <c:pt idx="130">
                  <c:v>120</c:v>
                </c:pt>
                <c:pt idx="131">
                  <c:v>119</c:v>
                </c:pt>
                <c:pt idx="132">
                  <c:v>117</c:v>
                </c:pt>
                <c:pt idx="133">
                  <c:v>114</c:v>
                </c:pt>
                <c:pt idx="134">
                  <c:v>113</c:v>
                </c:pt>
                <c:pt idx="135">
                  <c:v>112</c:v>
                </c:pt>
                <c:pt idx="136">
                  <c:v>111</c:v>
                </c:pt>
                <c:pt idx="137">
                  <c:v>111</c:v>
                </c:pt>
                <c:pt idx="138">
                  <c:v>106</c:v>
                </c:pt>
                <c:pt idx="139">
                  <c:v>103</c:v>
                </c:pt>
                <c:pt idx="140">
                  <c:v>102</c:v>
                </c:pt>
                <c:pt idx="141">
                  <c:v>96</c:v>
                </c:pt>
                <c:pt idx="142">
                  <c:v>95</c:v>
                </c:pt>
                <c:pt idx="143">
                  <c:v>94</c:v>
                </c:pt>
                <c:pt idx="144">
                  <c:v>93</c:v>
                </c:pt>
                <c:pt idx="145">
                  <c:v>93</c:v>
                </c:pt>
                <c:pt idx="146">
                  <c:v>91</c:v>
                </c:pt>
                <c:pt idx="147">
                  <c:v>90</c:v>
                </c:pt>
                <c:pt idx="148">
                  <c:v>89</c:v>
                </c:pt>
                <c:pt idx="149">
                  <c:v>89</c:v>
                </c:pt>
                <c:pt idx="150">
                  <c:v>88</c:v>
                </c:pt>
                <c:pt idx="151">
                  <c:v>87</c:v>
                </c:pt>
                <c:pt idx="152">
                  <c:v>81</c:v>
                </c:pt>
                <c:pt idx="153">
                  <c:v>80</c:v>
                </c:pt>
                <c:pt idx="154">
                  <c:v>78</c:v>
                </c:pt>
                <c:pt idx="155">
                  <c:v>78</c:v>
                </c:pt>
                <c:pt idx="156">
                  <c:v>77</c:v>
                </c:pt>
                <c:pt idx="157">
                  <c:v>76</c:v>
                </c:pt>
                <c:pt idx="158">
                  <c:v>74</c:v>
                </c:pt>
                <c:pt idx="159">
                  <c:v>70</c:v>
                </c:pt>
                <c:pt idx="160">
                  <c:v>69</c:v>
                </c:pt>
                <c:pt idx="161">
                  <c:v>68</c:v>
                </c:pt>
                <c:pt idx="162">
                  <c:v>67</c:v>
                </c:pt>
                <c:pt idx="163">
                  <c:v>67</c:v>
                </c:pt>
                <c:pt idx="164">
                  <c:v>66</c:v>
                </c:pt>
                <c:pt idx="165">
                  <c:v>66</c:v>
                </c:pt>
                <c:pt idx="166">
                  <c:v>65</c:v>
                </c:pt>
                <c:pt idx="167">
                  <c:v>63</c:v>
                </c:pt>
                <c:pt idx="168">
                  <c:v>63</c:v>
                </c:pt>
                <c:pt idx="169">
                  <c:v>59</c:v>
                </c:pt>
                <c:pt idx="170">
                  <c:v>58</c:v>
                </c:pt>
                <c:pt idx="171">
                  <c:v>58</c:v>
                </c:pt>
                <c:pt idx="172">
                  <c:v>57</c:v>
                </c:pt>
                <c:pt idx="173">
                  <c:v>57</c:v>
                </c:pt>
                <c:pt idx="174">
                  <c:v>57</c:v>
                </c:pt>
                <c:pt idx="175">
                  <c:v>55</c:v>
                </c:pt>
                <c:pt idx="176">
                  <c:v>54</c:v>
                </c:pt>
                <c:pt idx="177">
                  <c:v>52</c:v>
                </c:pt>
                <c:pt idx="178">
                  <c:v>50</c:v>
                </c:pt>
                <c:pt idx="179">
                  <c:v>50</c:v>
                </c:pt>
                <c:pt idx="180">
                  <c:v>49</c:v>
                </c:pt>
                <c:pt idx="181">
                  <c:v>49</c:v>
                </c:pt>
                <c:pt idx="182">
                  <c:v>46</c:v>
                </c:pt>
                <c:pt idx="183">
                  <c:v>45</c:v>
                </c:pt>
                <c:pt idx="184">
                  <c:v>44</c:v>
                </c:pt>
                <c:pt idx="185">
                  <c:v>43</c:v>
                </c:pt>
                <c:pt idx="186">
                  <c:v>42</c:v>
                </c:pt>
                <c:pt idx="187">
                  <c:v>42</c:v>
                </c:pt>
                <c:pt idx="188">
                  <c:v>42</c:v>
                </c:pt>
                <c:pt idx="189">
                  <c:v>41</c:v>
                </c:pt>
                <c:pt idx="190">
                  <c:v>41</c:v>
                </c:pt>
                <c:pt idx="191">
                  <c:v>40</c:v>
                </c:pt>
                <c:pt idx="192">
                  <c:v>39</c:v>
                </c:pt>
                <c:pt idx="193">
                  <c:v>39</c:v>
                </c:pt>
                <c:pt idx="194">
                  <c:v>37</c:v>
                </c:pt>
                <c:pt idx="195">
                  <c:v>36</c:v>
                </c:pt>
                <c:pt idx="196">
                  <c:v>36</c:v>
                </c:pt>
                <c:pt idx="197">
                  <c:v>36</c:v>
                </c:pt>
                <c:pt idx="198">
                  <c:v>35</c:v>
                </c:pt>
                <c:pt idx="199">
                  <c:v>32</c:v>
                </c:pt>
                <c:pt idx="200">
                  <c:v>29</c:v>
                </c:pt>
                <c:pt idx="201">
                  <c:v>29</c:v>
                </c:pt>
                <c:pt idx="202">
                  <c:v>28</c:v>
                </c:pt>
                <c:pt idx="203">
                  <c:v>28</c:v>
                </c:pt>
                <c:pt idx="204">
                  <c:v>28</c:v>
                </c:pt>
                <c:pt idx="205">
                  <c:v>26</c:v>
                </c:pt>
                <c:pt idx="206">
                  <c:v>26</c:v>
                </c:pt>
                <c:pt idx="207">
                  <c:v>25</c:v>
                </c:pt>
                <c:pt idx="208">
                  <c:v>22</c:v>
                </c:pt>
                <c:pt idx="209">
                  <c:v>21</c:v>
                </c:pt>
                <c:pt idx="210">
                  <c:v>19</c:v>
                </c:pt>
                <c:pt idx="211">
                  <c:v>19</c:v>
                </c:pt>
                <c:pt idx="212">
                  <c:v>18</c:v>
                </c:pt>
                <c:pt idx="213">
                  <c:v>17</c:v>
                </c:pt>
                <c:pt idx="214">
                  <c:v>14</c:v>
                </c:pt>
                <c:pt idx="215">
                  <c:v>14</c:v>
                </c:pt>
                <c:pt idx="216">
                  <c:v>13</c:v>
                </c:pt>
                <c:pt idx="217">
                  <c:v>12</c:v>
                </c:pt>
                <c:pt idx="218">
                  <c:v>11</c:v>
                </c:pt>
                <c:pt idx="219">
                  <c:v>11</c:v>
                </c:pt>
                <c:pt idx="220">
                  <c:v>10</c:v>
                </c:pt>
                <c:pt idx="221">
                  <c:v>10</c:v>
                </c:pt>
                <c:pt idx="222">
                  <c:v>9</c:v>
                </c:pt>
                <c:pt idx="223">
                  <c:v>7</c:v>
                </c:pt>
                <c:pt idx="224">
                  <c:v>5</c:v>
                </c:pt>
                <c:pt idx="225">
                  <c:v>4</c:v>
                </c:pt>
                <c:pt idx="226">
                  <c:v>2</c:v>
                </c:pt>
                <c:pt idx="227">
                  <c:v>2</c:v>
                </c:pt>
              </c:numCache>
            </c:numRef>
          </c:val>
          <c:extLst>
            <c:ext xmlns:c16="http://schemas.microsoft.com/office/drawing/2014/chart" uri="{C3380CC4-5D6E-409C-BE32-E72D297353CC}">
              <c16:uniqueId val="{00000000-8C5B-4826-BA93-266C19207D0A}"/>
            </c:ext>
          </c:extLst>
        </c:ser>
        <c:dLbls>
          <c:showLegendKey val="0"/>
          <c:showVal val="0"/>
          <c:showCatName val="0"/>
          <c:showSerName val="0"/>
          <c:showPercent val="0"/>
          <c:showBubbleSize val="0"/>
        </c:dLbls>
        <c:gapWidth val="219"/>
        <c:overlap val="-27"/>
        <c:axId val="1419468351"/>
        <c:axId val="1419490911"/>
      </c:barChart>
      <c:catAx>
        <c:axId val="1419468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9490911"/>
        <c:crosses val="autoZero"/>
        <c:auto val="1"/>
        <c:lblAlgn val="ctr"/>
        <c:lblOffset val="100"/>
        <c:noMultiLvlLbl val="0"/>
      </c:catAx>
      <c:valAx>
        <c:axId val="1419490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94683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4000"/>
              <a:t>Total_events</a:t>
            </a:r>
          </a:p>
        </c:rich>
      </c:tx>
      <c:layout>
        <c:manualLayout>
          <c:xMode val="edge"/>
          <c:yMode val="edge"/>
          <c:x val="0.43809837499003013"/>
          <c:y val="2.1086647858673445E-2"/>
        </c:manualLayout>
      </c:layout>
      <c:overlay val="0"/>
      <c:spPr>
        <a:noFill/>
        <a:ln>
          <a:noFill/>
        </a:ln>
        <a:effectLst/>
      </c:spPr>
      <c:txPr>
        <a:bodyPr rot="0" spcFirstLastPara="1" vertOverflow="ellipsis" vert="horz" wrap="square" anchor="ctr" anchorCtr="1"/>
        <a:lstStyle/>
        <a:p>
          <a:pPr>
            <a:defRPr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6.5247594050743651E-2"/>
          <c:y val="0.19486111111111112"/>
          <c:w val="0.89030796150481195"/>
          <c:h val="0.53852653834937303"/>
        </c:manualLayout>
      </c:layout>
      <c:lineChart>
        <c:grouping val="standard"/>
        <c:varyColors val="0"/>
        <c:ser>
          <c:idx val="0"/>
          <c:order val="0"/>
          <c:tx>
            <c:strRef>
              <c:f>Question-2!$T$9</c:f>
              <c:strCache>
                <c:ptCount val="1"/>
                <c:pt idx="0">
                  <c:v>total_events</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Question-2!$R$10:$R$60</c:f>
              <c:strCache>
                <c:ptCount val="51"/>
                <c:pt idx="0">
                  <c:v>1896 Summer</c:v>
                </c:pt>
                <c:pt idx="1">
                  <c:v>1900 Summer</c:v>
                </c:pt>
                <c:pt idx="2">
                  <c:v>1904 Summer</c:v>
                </c:pt>
                <c:pt idx="3">
                  <c:v>1906 Summer</c:v>
                </c:pt>
                <c:pt idx="4">
                  <c:v>1908 Summer</c:v>
                </c:pt>
                <c:pt idx="5">
                  <c:v>1912 Summer</c:v>
                </c:pt>
                <c:pt idx="6">
                  <c:v>1920 Summer</c:v>
                </c:pt>
                <c:pt idx="7">
                  <c:v>1924 Winter</c:v>
                </c:pt>
                <c:pt idx="8">
                  <c:v>1924 Summer</c:v>
                </c:pt>
                <c:pt idx="9">
                  <c:v>1928 Winter</c:v>
                </c:pt>
                <c:pt idx="10">
                  <c:v>1928 Summer</c:v>
                </c:pt>
                <c:pt idx="11">
                  <c:v>1932 Winter</c:v>
                </c:pt>
                <c:pt idx="12">
                  <c:v>1932 Summer</c:v>
                </c:pt>
                <c:pt idx="13">
                  <c:v>1936 Winter</c:v>
                </c:pt>
                <c:pt idx="14">
                  <c:v>1936 Summer</c:v>
                </c:pt>
                <c:pt idx="15">
                  <c:v>1948 Winter</c:v>
                </c:pt>
                <c:pt idx="16">
                  <c:v>1948 Summer</c:v>
                </c:pt>
                <c:pt idx="17">
                  <c:v>1952 Summer</c:v>
                </c:pt>
                <c:pt idx="18">
                  <c:v>1952 Winter</c:v>
                </c:pt>
                <c:pt idx="19">
                  <c:v>1956 Summer</c:v>
                </c:pt>
                <c:pt idx="20">
                  <c:v>1956 Winter</c:v>
                </c:pt>
                <c:pt idx="21">
                  <c:v>1960 Winter</c:v>
                </c:pt>
                <c:pt idx="22">
                  <c:v>1960 Summer</c:v>
                </c:pt>
                <c:pt idx="23">
                  <c:v>1964 Summer</c:v>
                </c:pt>
                <c:pt idx="24">
                  <c:v>1964 Winter</c:v>
                </c:pt>
                <c:pt idx="25">
                  <c:v>1968 Summer</c:v>
                </c:pt>
                <c:pt idx="26">
                  <c:v>1968 Winter</c:v>
                </c:pt>
                <c:pt idx="27">
                  <c:v>1972 Summer</c:v>
                </c:pt>
                <c:pt idx="28">
                  <c:v>1972 Winter</c:v>
                </c:pt>
                <c:pt idx="29">
                  <c:v>1976 Winter</c:v>
                </c:pt>
                <c:pt idx="30">
                  <c:v>1976 Summer</c:v>
                </c:pt>
                <c:pt idx="31">
                  <c:v>1980 Winter</c:v>
                </c:pt>
                <c:pt idx="32">
                  <c:v>1980 Summer</c:v>
                </c:pt>
                <c:pt idx="33">
                  <c:v>1984 Summer</c:v>
                </c:pt>
                <c:pt idx="34">
                  <c:v>1984 Winter</c:v>
                </c:pt>
                <c:pt idx="35">
                  <c:v>1988 Winter</c:v>
                </c:pt>
                <c:pt idx="36">
                  <c:v>1988 Summer</c:v>
                </c:pt>
                <c:pt idx="37">
                  <c:v>1992 Winter</c:v>
                </c:pt>
                <c:pt idx="38">
                  <c:v>1992 Summer</c:v>
                </c:pt>
                <c:pt idx="39">
                  <c:v>1994 Winter</c:v>
                </c:pt>
                <c:pt idx="40">
                  <c:v>1996 Summer</c:v>
                </c:pt>
                <c:pt idx="41">
                  <c:v>1998 Winter</c:v>
                </c:pt>
                <c:pt idx="42">
                  <c:v>2000 Summer</c:v>
                </c:pt>
                <c:pt idx="43">
                  <c:v>2002 Winter</c:v>
                </c:pt>
                <c:pt idx="44">
                  <c:v>2004 Summer</c:v>
                </c:pt>
                <c:pt idx="45">
                  <c:v>2006 Winter</c:v>
                </c:pt>
                <c:pt idx="46">
                  <c:v>2008 Summer</c:v>
                </c:pt>
                <c:pt idx="47">
                  <c:v>2010 Winter</c:v>
                </c:pt>
                <c:pt idx="48">
                  <c:v>2012 Summer</c:v>
                </c:pt>
                <c:pt idx="49">
                  <c:v>2014 Winter</c:v>
                </c:pt>
                <c:pt idx="50">
                  <c:v>2016 Summer</c:v>
                </c:pt>
              </c:strCache>
            </c:strRef>
          </c:cat>
          <c:val>
            <c:numRef>
              <c:f>Question-2!$T$10:$T$60</c:f>
              <c:numCache>
                <c:formatCode>General</c:formatCode>
                <c:ptCount val="51"/>
                <c:pt idx="0">
                  <c:v>42</c:v>
                </c:pt>
                <c:pt idx="1">
                  <c:v>90</c:v>
                </c:pt>
                <c:pt idx="2">
                  <c:v>94</c:v>
                </c:pt>
                <c:pt idx="3">
                  <c:v>72</c:v>
                </c:pt>
                <c:pt idx="4">
                  <c:v>109</c:v>
                </c:pt>
                <c:pt idx="5">
                  <c:v>107</c:v>
                </c:pt>
                <c:pt idx="6">
                  <c:v>153</c:v>
                </c:pt>
                <c:pt idx="7">
                  <c:v>17</c:v>
                </c:pt>
                <c:pt idx="8">
                  <c:v>131</c:v>
                </c:pt>
                <c:pt idx="9">
                  <c:v>14</c:v>
                </c:pt>
                <c:pt idx="10">
                  <c:v>122</c:v>
                </c:pt>
                <c:pt idx="11">
                  <c:v>14</c:v>
                </c:pt>
                <c:pt idx="12">
                  <c:v>131</c:v>
                </c:pt>
                <c:pt idx="13">
                  <c:v>17</c:v>
                </c:pt>
                <c:pt idx="14">
                  <c:v>150</c:v>
                </c:pt>
                <c:pt idx="15">
                  <c:v>22</c:v>
                </c:pt>
                <c:pt idx="16">
                  <c:v>153</c:v>
                </c:pt>
                <c:pt idx="17">
                  <c:v>149</c:v>
                </c:pt>
                <c:pt idx="18">
                  <c:v>22</c:v>
                </c:pt>
                <c:pt idx="19">
                  <c:v>151</c:v>
                </c:pt>
                <c:pt idx="20">
                  <c:v>24</c:v>
                </c:pt>
                <c:pt idx="21">
                  <c:v>27</c:v>
                </c:pt>
                <c:pt idx="22">
                  <c:v>150</c:v>
                </c:pt>
                <c:pt idx="23">
                  <c:v>163</c:v>
                </c:pt>
                <c:pt idx="24">
                  <c:v>34</c:v>
                </c:pt>
                <c:pt idx="25">
                  <c:v>172</c:v>
                </c:pt>
                <c:pt idx="26">
                  <c:v>35</c:v>
                </c:pt>
                <c:pt idx="27">
                  <c:v>193</c:v>
                </c:pt>
                <c:pt idx="28">
                  <c:v>35</c:v>
                </c:pt>
                <c:pt idx="29">
                  <c:v>37</c:v>
                </c:pt>
                <c:pt idx="30">
                  <c:v>198</c:v>
                </c:pt>
                <c:pt idx="31">
                  <c:v>38</c:v>
                </c:pt>
                <c:pt idx="32">
                  <c:v>203</c:v>
                </c:pt>
                <c:pt idx="33">
                  <c:v>221</c:v>
                </c:pt>
                <c:pt idx="34">
                  <c:v>39</c:v>
                </c:pt>
                <c:pt idx="35">
                  <c:v>46</c:v>
                </c:pt>
                <c:pt idx="36">
                  <c:v>237</c:v>
                </c:pt>
                <c:pt idx="37">
                  <c:v>57</c:v>
                </c:pt>
                <c:pt idx="38">
                  <c:v>257</c:v>
                </c:pt>
                <c:pt idx="39">
                  <c:v>61</c:v>
                </c:pt>
                <c:pt idx="40">
                  <c:v>271</c:v>
                </c:pt>
                <c:pt idx="41">
                  <c:v>68</c:v>
                </c:pt>
                <c:pt idx="42">
                  <c:v>300</c:v>
                </c:pt>
                <c:pt idx="43">
                  <c:v>78</c:v>
                </c:pt>
                <c:pt idx="44">
                  <c:v>301</c:v>
                </c:pt>
                <c:pt idx="45">
                  <c:v>84</c:v>
                </c:pt>
                <c:pt idx="46">
                  <c:v>302</c:v>
                </c:pt>
                <c:pt idx="47">
                  <c:v>86</c:v>
                </c:pt>
                <c:pt idx="48">
                  <c:v>302</c:v>
                </c:pt>
                <c:pt idx="49">
                  <c:v>98</c:v>
                </c:pt>
                <c:pt idx="50">
                  <c:v>306</c:v>
                </c:pt>
              </c:numCache>
            </c:numRef>
          </c:val>
          <c:smooth val="0"/>
          <c:extLst>
            <c:ext xmlns:c16="http://schemas.microsoft.com/office/drawing/2014/chart" uri="{C3380CC4-5D6E-409C-BE32-E72D297353CC}">
              <c16:uniqueId val="{00000000-A9AF-4AC1-91F5-63D2D8483706}"/>
            </c:ext>
          </c:extLst>
        </c:ser>
        <c:dLbls>
          <c:dLblPos val="ctr"/>
          <c:showLegendKey val="0"/>
          <c:showVal val="1"/>
          <c:showCatName val="0"/>
          <c:showSerName val="0"/>
          <c:showPercent val="0"/>
          <c:showBubbleSize val="0"/>
        </c:dLbls>
        <c:smooth val="0"/>
        <c:axId val="1265537232"/>
        <c:axId val="1265535792"/>
      </c:lineChart>
      <c:catAx>
        <c:axId val="126553723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600" b="0" i="1" u="none" strike="noStrike" kern="1200" baseline="0">
                <a:solidFill>
                  <a:schemeClr val="lt1">
                    <a:lumMod val="85000"/>
                  </a:schemeClr>
                </a:solidFill>
                <a:latin typeface="+mn-lt"/>
                <a:ea typeface="+mn-ea"/>
                <a:cs typeface="+mn-cs"/>
              </a:defRPr>
            </a:pPr>
            <a:endParaRPr lang="en-US"/>
          </a:p>
        </c:txPr>
        <c:crossAx val="1265535792"/>
        <c:crosses val="autoZero"/>
        <c:auto val="1"/>
        <c:lblAlgn val="ctr"/>
        <c:lblOffset val="100"/>
        <c:noMultiLvlLbl val="0"/>
      </c:catAx>
      <c:valAx>
        <c:axId val="126553579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crossAx val="126553723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Question-3!$Z$10</c:f>
              <c:strCache>
                <c:ptCount val="1"/>
                <c:pt idx="0">
                  <c:v>unique_sports</c:v>
                </c:pt>
              </c:strCache>
            </c:strRef>
          </c:tx>
          <c:spPr>
            <a:ln w="28575" cap="rnd">
              <a:solidFill>
                <a:schemeClr val="accent6"/>
              </a:solidFill>
              <a:round/>
            </a:ln>
            <a:effectLst/>
          </c:spPr>
          <c:marker>
            <c:symbol val="none"/>
          </c:marker>
          <c:cat>
            <c:strRef>
              <c:f>Question-3!$W$10:$W$61</c:f>
              <c:strCache>
                <c:ptCount val="52"/>
                <c:pt idx="0">
                  <c:v>games_year</c:v>
                </c:pt>
                <c:pt idx="1">
                  <c:v>1896</c:v>
                </c:pt>
                <c:pt idx="2">
                  <c:v>1900</c:v>
                </c:pt>
                <c:pt idx="3">
                  <c:v>1904</c:v>
                </c:pt>
                <c:pt idx="4">
                  <c:v>1906</c:v>
                </c:pt>
                <c:pt idx="5">
                  <c:v>1908</c:v>
                </c:pt>
                <c:pt idx="6">
                  <c:v>1912</c:v>
                </c:pt>
                <c:pt idx="7">
                  <c:v>1920</c:v>
                </c:pt>
                <c:pt idx="8">
                  <c:v>1924</c:v>
                </c:pt>
                <c:pt idx="9">
                  <c:v>1924</c:v>
                </c:pt>
                <c:pt idx="10">
                  <c:v>1928</c:v>
                </c:pt>
                <c:pt idx="11">
                  <c:v>1928</c:v>
                </c:pt>
                <c:pt idx="12">
                  <c:v>1932</c:v>
                </c:pt>
                <c:pt idx="13">
                  <c:v>1932</c:v>
                </c:pt>
                <c:pt idx="14">
                  <c:v>1936</c:v>
                </c:pt>
                <c:pt idx="15">
                  <c:v>1936</c:v>
                </c:pt>
                <c:pt idx="16">
                  <c:v>1948</c:v>
                </c:pt>
                <c:pt idx="17">
                  <c:v>1948</c:v>
                </c:pt>
                <c:pt idx="18">
                  <c:v>1952</c:v>
                </c:pt>
                <c:pt idx="19">
                  <c:v>1952</c:v>
                </c:pt>
                <c:pt idx="20">
                  <c:v>1956</c:v>
                </c:pt>
                <c:pt idx="21">
                  <c:v>1956</c:v>
                </c:pt>
                <c:pt idx="22">
                  <c:v>1960</c:v>
                </c:pt>
                <c:pt idx="23">
                  <c:v>1960</c:v>
                </c:pt>
                <c:pt idx="24">
                  <c:v>1964</c:v>
                </c:pt>
                <c:pt idx="25">
                  <c:v>1964</c:v>
                </c:pt>
                <c:pt idx="26">
                  <c:v>1968</c:v>
                </c:pt>
                <c:pt idx="27">
                  <c:v>1968</c:v>
                </c:pt>
                <c:pt idx="28">
                  <c:v>1972</c:v>
                </c:pt>
                <c:pt idx="29">
                  <c:v>1972</c:v>
                </c:pt>
                <c:pt idx="30">
                  <c:v>1976</c:v>
                </c:pt>
                <c:pt idx="31">
                  <c:v>1976</c:v>
                </c:pt>
                <c:pt idx="32">
                  <c:v>1980</c:v>
                </c:pt>
                <c:pt idx="33">
                  <c:v>1980</c:v>
                </c:pt>
                <c:pt idx="34">
                  <c:v>1984</c:v>
                </c:pt>
                <c:pt idx="35">
                  <c:v>1984</c:v>
                </c:pt>
                <c:pt idx="36">
                  <c:v>1988</c:v>
                </c:pt>
                <c:pt idx="37">
                  <c:v>1988</c:v>
                </c:pt>
                <c:pt idx="38">
                  <c:v>1992</c:v>
                </c:pt>
                <c:pt idx="39">
                  <c:v>1992</c:v>
                </c:pt>
                <c:pt idx="40">
                  <c:v>1994</c:v>
                </c:pt>
                <c:pt idx="41">
                  <c:v>1996</c:v>
                </c:pt>
                <c:pt idx="42">
                  <c:v>1998</c:v>
                </c:pt>
                <c:pt idx="43">
                  <c:v>2000</c:v>
                </c:pt>
                <c:pt idx="44">
                  <c:v>2002</c:v>
                </c:pt>
                <c:pt idx="45">
                  <c:v>2004</c:v>
                </c:pt>
                <c:pt idx="46">
                  <c:v>2006</c:v>
                </c:pt>
                <c:pt idx="47">
                  <c:v>2008</c:v>
                </c:pt>
                <c:pt idx="48">
                  <c:v>2010</c:v>
                </c:pt>
                <c:pt idx="49">
                  <c:v>2012</c:v>
                </c:pt>
                <c:pt idx="50">
                  <c:v>2014</c:v>
                </c:pt>
                <c:pt idx="51">
                  <c:v>2016</c:v>
                </c:pt>
              </c:strCache>
            </c:strRef>
          </c:cat>
          <c:val>
            <c:numRef>
              <c:f>Question-3!$Z$11:$Z$61</c:f>
              <c:numCache>
                <c:formatCode>General</c:formatCode>
                <c:ptCount val="51"/>
                <c:pt idx="0">
                  <c:v>9</c:v>
                </c:pt>
                <c:pt idx="1">
                  <c:v>20</c:v>
                </c:pt>
                <c:pt idx="2">
                  <c:v>18</c:v>
                </c:pt>
                <c:pt idx="3">
                  <c:v>13</c:v>
                </c:pt>
                <c:pt idx="4">
                  <c:v>24</c:v>
                </c:pt>
                <c:pt idx="5">
                  <c:v>17</c:v>
                </c:pt>
                <c:pt idx="6">
                  <c:v>25</c:v>
                </c:pt>
                <c:pt idx="7">
                  <c:v>20</c:v>
                </c:pt>
                <c:pt idx="8">
                  <c:v>10</c:v>
                </c:pt>
                <c:pt idx="9">
                  <c:v>17</c:v>
                </c:pt>
                <c:pt idx="10">
                  <c:v>8</c:v>
                </c:pt>
                <c:pt idx="11">
                  <c:v>18</c:v>
                </c:pt>
                <c:pt idx="12">
                  <c:v>7</c:v>
                </c:pt>
                <c:pt idx="13">
                  <c:v>24</c:v>
                </c:pt>
                <c:pt idx="14">
                  <c:v>8</c:v>
                </c:pt>
                <c:pt idx="15">
                  <c:v>20</c:v>
                </c:pt>
                <c:pt idx="16">
                  <c:v>9</c:v>
                </c:pt>
                <c:pt idx="17">
                  <c:v>19</c:v>
                </c:pt>
                <c:pt idx="18">
                  <c:v>8</c:v>
                </c:pt>
                <c:pt idx="19">
                  <c:v>19</c:v>
                </c:pt>
                <c:pt idx="20">
                  <c:v>8</c:v>
                </c:pt>
                <c:pt idx="21">
                  <c:v>19</c:v>
                </c:pt>
                <c:pt idx="22">
                  <c:v>8</c:v>
                </c:pt>
                <c:pt idx="23">
                  <c:v>21</c:v>
                </c:pt>
                <c:pt idx="24">
                  <c:v>10</c:v>
                </c:pt>
                <c:pt idx="25">
                  <c:v>20</c:v>
                </c:pt>
                <c:pt idx="26">
                  <c:v>10</c:v>
                </c:pt>
                <c:pt idx="27">
                  <c:v>23</c:v>
                </c:pt>
                <c:pt idx="28">
                  <c:v>10</c:v>
                </c:pt>
                <c:pt idx="29">
                  <c:v>23</c:v>
                </c:pt>
                <c:pt idx="30">
                  <c:v>10</c:v>
                </c:pt>
                <c:pt idx="31">
                  <c:v>23</c:v>
                </c:pt>
                <c:pt idx="32">
                  <c:v>10</c:v>
                </c:pt>
                <c:pt idx="33">
                  <c:v>25</c:v>
                </c:pt>
                <c:pt idx="34">
                  <c:v>10</c:v>
                </c:pt>
                <c:pt idx="35">
                  <c:v>27</c:v>
                </c:pt>
                <c:pt idx="36">
                  <c:v>10</c:v>
                </c:pt>
                <c:pt idx="37">
                  <c:v>29</c:v>
                </c:pt>
                <c:pt idx="38">
                  <c:v>12</c:v>
                </c:pt>
                <c:pt idx="39">
                  <c:v>12</c:v>
                </c:pt>
                <c:pt idx="40">
                  <c:v>31</c:v>
                </c:pt>
                <c:pt idx="41">
                  <c:v>14</c:v>
                </c:pt>
                <c:pt idx="42">
                  <c:v>34</c:v>
                </c:pt>
                <c:pt idx="43">
                  <c:v>15</c:v>
                </c:pt>
                <c:pt idx="44">
                  <c:v>34</c:v>
                </c:pt>
                <c:pt idx="45">
                  <c:v>15</c:v>
                </c:pt>
                <c:pt idx="46">
                  <c:v>34</c:v>
                </c:pt>
                <c:pt idx="47">
                  <c:v>15</c:v>
                </c:pt>
                <c:pt idx="48">
                  <c:v>32</c:v>
                </c:pt>
                <c:pt idx="49">
                  <c:v>15</c:v>
                </c:pt>
                <c:pt idx="50">
                  <c:v>34</c:v>
                </c:pt>
              </c:numCache>
            </c:numRef>
          </c:val>
          <c:smooth val="0"/>
          <c:extLst>
            <c:ext xmlns:c16="http://schemas.microsoft.com/office/drawing/2014/chart" uri="{C3380CC4-5D6E-409C-BE32-E72D297353CC}">
              <c16:uniqueId val="{00000000-6893-465A-AE0E-BF4F88846820}"/>
            </c:ext>
          </c:extLst>
        </c:ser>
        <c:dLbls>
          <c:showLegendKey val="0"/>
          <c:showVal val="0"/>
          <c:showCatName val="0"/>
          <c:showSerName val="0"/>
          <c:showPercent val="0"/>
          <c:showBubbleSize val="0"/>
        </c:dLbls>
        <c:smooth val="0"/>
        <c:axId val="490652592"/>
        <c:axId val="490651632"/>
      </c:lineChart>
      <c:catAx>
        <c:axId val="49065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90651632"/>
        <c:crosses val="autoZero"/>
        <c:auto val="1"/>
        <c:lblAlgn val="ctr"/>
        <c:lblOffset val="100"/>
        <c:noMultiLvlLbl val="0"/>
      </c:catAx>
      <c:valAx>
        <c:axId val="490651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490652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Question-4!$V$9</c:f>
              <c:strCache>
                <c:ptCount val="1"/>
                <c:pt idx="0">
                  <c:v>first_appearance_year</c:v>
                </c:pt>
              </c:strCache>
            </c:strRef>
          </c:tx>
          <c:spPr>
            <a:solidFill>
              <a:schemeClr val="accent5"/>
            </a:solidFill>
            <a:ln>
              <a:noFill/>
            </a:ln>
            <a:effectLst/>
          </c:spPr>
          <c:invertIfNegative val="0"/>
          <c:cat>
            <c:strRef>
              <c:f>Question-4!$U$10:$U$19</c:f>
              <c:strCache>
                <c:ptCount val="10"/>
                <c:pt idx="0">
                  <c:v>Rugby Sevens</c:v>
                </c:pt>
                <c:pt idx="1">
                  <c:v>Trampolining</c:v>
                </c:pt>
                <c:pt idx="2">
                  <c:v>Triathlon</c:v>
                </c:pt>
                <c:pt idx="3">
                  <c:v>Taekwondo</c:v>
                </c:pt>
                <c:pt idx="4">
                  <c:v>Snowboarding</c:v>
                </c:pt>
                <c:pt idx="5">
                  <c:v>Softball</c:v>
                </c:pt>
                <c:pt idx="6">
                  <c:v>Beach Volleyball</c:v>
                </c:pt>
                <c:pt idx="7">
                  <c:v>Short Track Speed Skating</c:v>
                </c:pt>
                <c:pt idx="8">
                  <c:v>Freestyle Skiing</c:v>
                </c:pt>
                <c:pt idx="9">
                  <c:v>Badminton</c:v>
                </c:pt>
              </c:strCache>
            </c:strRef>
          </c:cat>
          <c:val>
            <c:numRef>
              <c:f>Question-4!$V$10:$V$19</c:f>
              <c:numCache>
                <c:formatCode>General</c:formatCode>
                <c:ptCount val="10"/>
                <c:pt idx="0">
                  <c:v>2016</c:v>
                </c:pt>
                <c:pt idx="1">
                  <c:v>2000</c:v>
                </c:pt>
                <c:pt idx="2">
                  <c:v>2000</c:v>
                </c:pt>
                <c:pt idx="3">
                  <c:v>2000</c:v>
                </c:pt>
                <c:pt idx="4">
                  <c:v>1998</c:v>
                </c:pt>
                <c:pt idx="5">
                  <c:v>1996</c:v>
                </c:pt>
                <c:pt idx="6">
                  <c:v>1996</c:v>
                </c:pt>
                <c:pt idx="7">
                  <c:v>1992</c:v>
                </c:pt>
                <c:pt idx="8">
                  <c:v>1992</c:v>
                </c:pt>
                <c:pt idx="9">
                  <c:v>1992</c:v>
                </c:pt>
              </c:numCache>
            </c:numRef>
          </c:val>
          <c:extLst>
            <c:ext xmlns:c16="http://schemas.microsoft.com/office/drawing/2014/chart" uri="{C3380CC4-5D6E-409C-BE32-E72D297353CC}">
              <c16:uniqueId val="{00000000-DF33-4B3B-9F89-88DE970DE0A1}"/>
            </c:ext>
          </c:extLst>
        </c:ser>
        <c:dLbls>
          <c:showLegendKey val="0"/>
          <c:showVal val="0"/>
          <c:showCatName val="0"/>
          <c:showSerName val="0"/>
          <c:showPercent val="0"/>
          <c:showBubbleSize val="0"/>
        </c:dLbls>
        <c:gapWidth val="182"/>
        <c:axId val="490681392"/>
        <c:axId val="490680912"/>
      </c:barChart>
      <c:catAx>
        <c:axId val="4906813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90680912"/>
        <c:crosses val="autoZero"/>
        <c:auto val="1"/>
        <c:lblAlgn val="ctr"/>
        <c:lblOffset val="100"/>
        <c:noMultiLvlLbl val="0"/>
      </c:catAx>
      <c:valAx>
        <c:axId val="490680912"/>
        <c:scaling>
          <c:orientation val="minMax"/>
        </c:scaling>
        <c:delete val="0"/>
        <c:axPos val="b"/>
        <c:majorGridlines>
          <c:spPr>
            <a:ln w="12700" cap="flat" cmpd="sng" algn="ctr">
              <a:solidFill>
                <a:schemeClr val="tx1">
                  <a:lumMod val="50000"/>
                  <a:lumOff val="50000"/>
                </a:schemeClr>
              </a:solidFill>
              <a:prstDash val="solid"/>
              <a:miter lim="800000"/>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9068139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[EXCEL_Dashboard.xlsx]Question-5!PivotTable78</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'Question-5'!$D$918:$D$919</c:f>
              <c:strCache>
                <c:ptCount val="1"/>
                <c:pt idx="0">
                  <c:v>Aeronautics</c:v>
                </c:pt>
              </c:strCache>
            </c:strRef>
          </c:tx>
          <c:spPr>
            <a:solidFill>
              <a:schemeClr val="accent1"/>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'Question-5'!$D$920:$D$955</c:f>
              <c:numCache>
                <c:formatCode>General</c:formatCode>
                <c:ptCount val="35"/>
                <c:pt idx="10">
                  <c:v>1</c:v>
                </c:pt>
              </c:numCache>
            </c:numRef>
          </c:val>
          <c:extLst>
            <c:ext xmlns:c16="http://schemas.microsoft.com/office/drawing/2014/chart" uri="{C3380CC4-5D6E-409C-BE32-E72D297353CC}">
              <c16:uniqueId val="{00000000-A4CE-47AD-A63D-4098F81D6136}"/>
            </c:ext>
          </c:extLst>
        </c:ser>
        <c:ser>
          <c:idx val="1"/>
          <c:order val="1"/>
          <c:tx>
            <c:strRef>
              <c:f>'Question-5'!$E$918:$E$919</c:f>
              <c:strCache>
                <c:ptCount val="1"/>
                <c:pt idx="0">
                  <c:v>Alpine Skiing</c:v>
                </c:pt>
              </c:strCache>
            </c:strRef>
          </c:tx>
          <c:spPr>
            <a:solidFill>
              <a:schemeClr val="accent2"/>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'Question-5'!$E$920:$E$955</c:f>
              <c:numCache>
                <c:formatCode>General</c:formatCode>
                <c:ptCount val="35"/>
                <c:pt idx="10">
                  <c:v>102</c:v>
                </c:pt>
                <c:pt idx="11">
                  <c:v>164</c:v>
                </c:pt>
                <c:pt idx="12">
                  <c:v>165</c:v>
                </c:pt>
                <c:pt idx="13">
                  <c:v>172</c:v>
                </c:pt>
                <c:pt idx="14">
                  <c:v>130</c:v>
                </c:pt>
                <c:pt idx="15">
                  <c:v>168</c:v>
                </c:pt>
                <c:pt idx="16">
                  <c:v>182</c:v>
                </c:pt>
                <c:pt idx="17">
                  <c:v>140</c:v>
                </c:pt>
                <c:pt idx="18">
                  <c:v>178</c:v>
                </c:pt>
                <c:pt idx="19">
                  <c:v>174</c:v>
                </c:pt>
                <c:pt idx="20">
                  <c:v>218</c:v>
                </c:pt>
                <c:pt idx="21">
                  <c:v>269</c:v>
                </c:pt>
                <c:pt idx="22">
                  <c:v>320</c:v>
                </c:pt>
                <c:pt idx="23">
                  <c:v>249</c:v>
                </c:pt>
                <c:pt idx="25">
                  <c:v>248</c:v>
                </c:pt>
                <c:pt idx="27">
                  <c:v>278</c:v>
                </c:pt>
                <c:pt idx="29">
                  <c:v>287</c:v>
                </c:pt>
                <c:pt idx="31">
                  <c:v>309</c:v>
                </c:pt>
                <c:pt idx="33">
                  <c:v>314</c:v>
                </c:pt>
              </c:numCache>
            </c:numRef>
          </c:val>
          <c:extLst>
            <c:ext xmlns:c16="http://schemas.microsoft.com/office/drawing/2014/chart" uri="{C3380CC4-5D6E-409C-BE32-E72D297353CC}">
              <c16:uniqueId val="{00000001-A4CE-47AD-A63D-4098F81D6136}"/>
            </c:ext>
          </c:extLst>
        </c:ser>
        <c:ser>
          <c:idx val="2"/>
          <c:order val="2"/>
          <c:tx>
            <c:strRef>
              <c:f>'Question-5'!$F$918:$F$919</c:f>
              <c:strCache>
                <c:ptCount val="1"/>
                <c:pt idx="0">
                  <c:v>Alpinism</c:v>
                </c:pt>
              </c:strCache>
            </c:strRef>
          </c:tx>
          <c:spPr>
            <a:solidFill>
              <a:schemeClr val="accent3"/>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'Question-5'!$F$920:$F$955</c:f>
              <c:numCache>
                <c:formatCode>General</c:formatCode>
                <c:ptCount val="35"/>
                <c:pt idx="7">
                  <c:v>12</c:v>
                </c:pt>
                <c:pt idx="9">
                  <c:v>2</c:v>
                </c:pt>
                <c:pt idx="10">
                  <c:v>2</c:v>
                </c:pt>
              </c:numCache>
            </c:numRef>
          </c:val>
          <c:extLst>
            <c:ext xmlns:c16="http://schemas.microsoft.com/office/drawing/2014/chart" uri="{C3380CC4-5D6E-409C-BE32-E72D297353CC}">
              <c16:uniqueId val="{00000002-A4CE-47AD-A63D-4098F81D6136}"/>
            </c:ext>
          </c:extLst>
        </c:ser>
        <c:ser>
          <c:idx val="3"/>
          <c:order val="3"/>
          <c:tx>
            <c:strRef>
              <c:f>'Question-5'!$G$918:$G$919</c:f>
              <c:strCache>
                <c:ptCount val="1"/>
                <c:pt idx="0">
                  <c:v>Archery</c:v>
                </c:pt>
              </c:strCache>
            </c:strRef>
          </c:tx>
          <c:spPr>
            <a:solidFill>
              <a:schemeClr val="accent4"/>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'Question-5'!$G$920:$G$955</c:f>
              <c:numCache>
                <c:formatCode>General</c:formatCode>
                <c:ptCount val="35"/>
                <c:pt idx="1">
                  <c:v>17</c:v>
                </c:pt>
                <c:pt idx="2">
                  <c:v>24</c:v>
                </c:pt>
                <c:pt idx="4">
                  <c:v>38</c:v>
                </c:pt>
                <c:pt idx="6">
                  <c:v>19</c:v>
                </c:pt>
                <c:pt idx="17">
                  <c:v>95</c:v>
                </c:pt>
                <c:pt idx="18">
                  <c:v>63</c:v>
                </c:pt>
                <c:pt idx="19">
                  <c:v>67</c:v>
                </c:pt>
                <c:pt idx="20">
                  <c:v>109</c:v>
                </c:pt>
                <c:pt idx="21">
                  <c:v>145</c:v>
                </c:pt>
                <c:pt idx="22">
                  <c:v>135</c:v>
                </c:pt>
                <c:pt idx="24">
                  <c:v>128</c:v>
                </c:pt>
                <c:pt idx="26">
                  <c:v>128</c:v>
                </c:pt>
                <c:pt idx="28">
                  <c:v>128</c:v>
                </c:pt>
                <c:pt idx="30">
                  <c:v>128</c:v>
                </c:pt>
                <c:pt idx="32">
                  <c:v>128</c:v>
                </c:pt>
                <c:pt idx="34">
                  <c:v>128</c:v>
                </c:pt>
              </c:numCache>
            </c:numRef>
          </c:val>
          <c:extLst>
            <c:ext xmlns:c16="http://schemas.microsoft.com/office/drawing/2014/chart" uri="{C3380CC4-5D6E-409C-BE32-E72D297353CC}">
              <c16:uniqueId val="{00000003-A4CE-47AD-A63D-4098F81D6136}"/>
            </c:ext>
          </c:extLst>
        </c:ser>
        <c:ser>
          <c:idx val="4"/>
          <c:order val="4"/>
          <c:tx>
            <c:strRef>
              <c:f>'Question-5'!$H$918:$H$919</c:f>
              <c:strCache>
                <c:ptCount val="1"/>
                <c:pt idx="0">
                  <c:v>Art Competitions</c:v>
                </c:pt>
              </c:strCache>
            </c:strRef>
          </c:tx>
          <c:spPr>
            <a:solidFill>
              <a:schemeClr val="accent5"/>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'Question-5'!$H$920:$H$955</c:f>
              <c:numCache>
                <c:formatCode>General</c:formatCode>
                <c:ptCount val="35"/>
                <c:pt idx="5">
                  <c:v>25</c:v>
                </c:pt>
                <c:pt idx="6">
                  <c:v>11</c:v>
                </c:pt>
                <c:pt idx="7">
                  <c:v>139</c:v>
                </c:pt>
                <c:pt idx="8">
                  <c:v>318</c:v>
                </c:pt>
                <c:pt idx="9">
                  <c:v>505</c:v>
                </c:pt>
                <c:pt idx="10">
                  <c:v>430</c:v>
                </c:pt>
                <c:pt idx="11">
                  <c:v>264</c:v>
                </c:pt>
              </c:numCache>
            </c:numRef>
          </c:val>
          <c:extLst>
            <c:ext xmlns:c16="http://schemas.microsoft.com/office/drawing/2014/chart" uri="{C3380CC4-5D6E-409C-BE32-E72D297353CC}">
              <c16:uniqueId val="{00000004-A4CE-47AD-A63D-4098F81D6136}"/>
            </c:ext>
          </c:extLst>
        </c:ser>
        <c:ser>
          <c:idx val="5"/>
          <c:order val="5"/>
          <c:tx>
            <c:strRef>
              <c:f>'Question-5'!$I$918:$I$919</c:f>
              <c:strCache>
                <c:ptCount val="1"/>
                <c:pt idx="0">
                  <c:v>Athletics</c:v>
                </c:pt>
              </c:strCache>
            </c:strRef>
          </c:tx>
          <c:spPr>
            <a:solidFill>
              <a:schemeClr val="accent6"/>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'Question-5'!$I$920:$I$955</c:f>
              <c:numCache>
                <c:formatCode>General</c:formatCode>
                <c:ptCount val="35"/>
                <c:pt idx="0">
                  <c:v>34</c:v>
                </c:pt>
                <c:pt idx="1">
                  <c:v>102</c:v>
                </c:pt>
                <c:pt idx="2">
                  <c:v>94</c:v>
                </c:pt>
                <c:pt idx="3">
                  <c:v>131</c:v>
                </c:pt>
                <c:pt idx="4">
                  <c:v>374</c:v>
                </c:pt>
                <c:pt idx="5">
                  <c:v>523</c:v>
                </c:pt>
                <c:pt idx="6">
                  <c:v>436</c:v>
                </c:pt>
                <c:pt idx="7">
                  <c:v>575</c:v>
                </c:pt>
                <c:pt idx="8">
                  <c:v>624</c:v>
                </c:pt>
                <c:pt idx="9">
                  <c:v>349</c:v>
                </c:pt>
                <c:pt idx="10">
                  <c:v>762</c:v>
                </c:pt>
                <c:pt idx="11">
                  <c:v>681</c:v>
                </c:pt>
                <c:pt idx="12">
                  <c:v>942</c:v>
                </c:pt>
                <c:pt idx="13">
                  <c:v>668</c:v>
                </c:pt>
                <c:pt idx="14">
                  <c:v>989</c:v>
                </c:pt>
                <c:pt idx="15">
                  <c:v>999</c:v>
                </c:pt>
                <c:pt idx="16">
                  <c:v>1005</c:v>
                </c:pt>
                <c:pt idx="17">
                  <c:v>1305</c:v>
                </c:pt>
                <c:pt idx="18">
                  <c:v>996</c:v>
                </c:pt>
                <c:pt idx="19">
                  <c:v>924</c:v>
                </c:pt>
                <c:pt idx="20">
                  <c:v>1244</c:v>
                </c:pt>
                <c:pt idx="21">
                  <c:v>1589</c:v>
                </c:pt>
                <c:pt idx="22">
                  <c:v>1705</c:v>
                </c:pt>
                <c:pt idx="24">
                  <c:v>2048</c:v>
                </c:pt>
                <c:pt idx="26">
                  <c:v>2136</c:v>
                </c:pt>
                <c:pt idx="28">
                  <c:v>1994</c:v>
                </c:pt>
                <c:pt idx="30">
                  <c:v>2055</c:v>
                </c:pt>
                <c:pt idx="32">
                  <c:v>2077</c:v>
                </c:pt>
                <c:pt idx="34">
                  <c:v>2268</c:v>
                </c:pt>
              </c:numCache>
            </c:numRef>
          </c:val>
          <c:extLst>
            <c:ext xmlns:c16="http://schemas.microsoft.com/office/drawing/2014/chart" uri="{C3380CC4-5D6E-409C-BE32-E72D297353CC}">
              <c16:uniqueId val="{00000005-A4CE-47AD-A63D-4098F81D6136}"/>
            </c:ext>
          </c:extLst>
        </c:ser>
        <c:ser>
          <c:idx val="6"/>
          <c:order val="6"/>
          <c:tx>
            <c:strRef>
              <c:f>'Question-5'!$J$918:$J$919</c:f>
              <c:strCache>
                <c:ptCount val="1"/>
                <c:pt idx="0">
                  <c:v>Badminton</c:v>
                </c:pt>
              </c:strCache>
            </c:strRef>
          </c:tx>
          <c:spPr>
            <a:solidFill>
              <a:schemeClr val="accent1">
                <a:lumMod val="6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'Question-5'!$J$920:$J$955</c:f>
              <c:numCache>
                <c:formatCode>General</c:formatCode>
                <c:ptCount val="35"/>
                <c:pt idx="22">
                  <c:v>177</c:v>
                </c:pt>
                <c:pt idx="24">
                  <c:v>192</c:v>
                </c:pt>
                <c:pt idx="26">
                  <c:v>171</c:v>
                </c:pt>
                <c:pt idx="28">
                  <c:v>172</c:v>
                </c:pt>
                <c:pt idx="30">
                  <c:v>173</c:v>
                </c:pt>
                <c:pt idx="32">
                  <c:v>172</c:v>
                </c:pt>
                <c:pt idx="34">
                  <c:v>172</c:v>
                </c:pt>
              </c:numCache>
            </c:numRef>
          </c:val>
          <c:extLst>
            <c:ext xmlns:c16="http://schemas.microsoft.com/office/drawing/2014/chart" uri="{C3380CC4-5D6E-409C-BE32-E72D297353CC}">
              <c16:uniqueId val="{00000006-A4CE-47AD-A63D-4098F81D6136}"/>
            </c:ext>
          </c:extLst>
        </c:ser>
        <c:ser>
          <c:idx val="7"/>
          <c:order val="7"/>
          <c:tx>
            <c:strRef>
              <c:f>'Question-5'!$K$918:$K$919</c:f>
              <c:strCache>
                <c:ptCount val="1"/>
                <c:pt idx="0">
                  <c:v>Baseball</c:v>
                </c:pt>
              </c:strCache>
            </c:strRef>
          </c:tx>
          <c:spPr>
            <a:solidFill>
              <a:schemeClr val="accent2">
                <a:lumMod val="6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'Question-5'!$K$920:$K$955</c:f>
              <c:numCache>
                <c:formatCode>General</c:formatCode>
                <c:ptCount val="35"/>
                <c:pt idx="22">
                  <c:v>157</c:v>
                </c:pt>
                <c:pt idx="24">
                  <c:v>160</c:v>
                </c:pt>
                <c:pt idx="26">
                  <c:v>192</c:v>
                </c:pt>
                <c:pt idx="28">
                  <c:v>191</c:v>
                </c:pt>
                <c:pt idx="30">
                  <c:v>191</c:v>
                </c:pt>
              </c:numCache>
            </c:numRef>
          </c:val>
          <c:extLst>
            <c:ext xmlns:c16="http://schemas.microsoft.com/office/drawing/2014/chart" uri="{C3380CC4-5D6E-409C-BE32-E72D297353CC}">
              <c16:uniqueId val="{00000007-A4CE-47AD-A63D-4098F81D6136}"/>
            </c:ext>
          </c:extLst>
        </c:ser>
        <c:ser>
          <c:idx val="8"/>
          <c:order val="8"/>
          <c:tx>
            <c:strRef>
              <c:f>'Question-5'!$L$918:$L$919</c:f>
              <c:strCache>
                <c:ptCount val="1"/>
                <c:pt idx="0">
                  <c:v>Basketball</c:v>
                </c:pt>
              </c:strCache>
            </c:strRef>
          </c:tx>
          <c:spPr>
            <a:solidFill>
              <a:schemeClr val="accent3">
                <a:lumMod val="6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'Question-5'!$L$920:$L$955</c:f>
              <c:numCache>
                <c:formatCode>General</c:formatCode>
                <c:ptCount val="35"/>
                <c:pt idx="10">
                  <c:v>193</c:v>
                </c:pt>
                <c:pt idx="11">
                  <c:v>181</c:v>
                </c:pt>
                <c:pt idx="12">
                  <c:v>280</c:v>
                </c:pt>
                <c:pt idx="13">
                  <c:v>113</c:v>
                </c:pt>
                <c:pt idx="14">
                  <c:v>191</c:v>
                </c:pt>
                <c:pt idx="15">
                  <c:v>188</c:v>
                </c:pt>
                <c:pt idx="16">
                  <c:v>185</c:v>
                </c:pt>
                <c:pt idx="17">
                  <c:v>189</c:v>
                </c:pt>
                <c:pt idx="18">
                  <c:v>212</c:v>
                </c:pt>
                <c:pt idx="19">
                  <c:v>214</c:v>
                </c:pt>
                <c:pt idx="20">
                  <c:v>213</c:v>
                </c:pt>
                <c:pt idx="21">
                  <c:v>233</c:v>
                </c:pt>
                <c:pt idx="22">
                  <c:v>235</c:v>
                </c:pt>
                <c:pt idx="24">
                  <c:v>283</c:v>
                </c:pt>
                <c:pt idx="26">
                  <c:v>286</c:v>
                </c:pt>
                <c:pt idx="28">
                  <c:v>286</c:v>
                </c:pt>
                <c:pt idx="30">
                  <c:v>286</c:v>
                </c:pt>
                <c:pt idx="32">
                  <c:v>286</c:v>
                </c:pt>
                <c:pt idx="34">
                  <c:v>280</c:v>
                </c:pt>
              </c:numCache>
            </c:numRef>
          </c:val>
          <c:extLst>
            <c:ext xmlns:c16="http://schemas.microsoft.com/office/drawing/2014/chart" uri="{C3380CC4-5D6E-409C-BE32-E72D297353CC}">
              <c16:uniqueId val="{00000008-A4CE-47AD-A63D-4098F81D6136}"/>
            </c:ext>
          </c:extLst>
        </c:ser>
        <c:ser>
          <c:idx val="9"/>
          <c:order val="9"/>
          <c:tx>
            <c:strRef>
              <c:f>'Question-5'!$M$918:$M$919</c:f>
              <c:strCache>
                <c:ptCount val="1"/>
                <c:pt idx="0">
                  <c:v>Basque Pelota</c:v>
                </c:pt>
              </c:strCache>
            </c:strRef>
          </c:tx>
          <c:spPr>
            <a:solidFill>
              <a:schemeClr val="accent4">
                <a:lumMod val="6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'Question-5'!$M$920:$M$955</c:f>
              <c:numCache>
                <c:formatCode>General</c:formatCode>
                <c:ptCount val="35"/>
                <c:pt idx="1">
                  <c:v>2</c:v>
                </c:pt>
              </c:numCache>
            </c:numRef>
          </c:val>
          <c:extLst>
            <c:ext xmlns:c16="http://schemas.microsoft.com/office/drawing/2014/chart" uri="{C3380CC4-5D6E-409C-BE32-E72D297353CC}">
              <c16:uniqueId val="{00000009-A4CE-47AD-A63D-4098F81D6136}"/>
            </c:ext>
          </c:extLst>
        </c:ser>
        <c:ser>
          <c:idx val="10"/>
          <c:order val="10"/>
          <c:tx>
            <c:strRef>
              <c:f>'Question-5'!$N$918:$N$919</c:f>
              <c:strCache>
                <c:ptCount val="1"/>
                <c:pt idx="0">
                  <c:v>Beach Volleyball</c:v>
                </c:pt>
              </c:strCache>
            </c:strRef>
          </c:tx>
          <c:spPr>
            <a:solidFill>
              <a:schemeClr val="accent5">
                <a:lumMod val="6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'Question-5'!$N$920:$N$955</c:f>
              <c:numCache>
                <c:formatCode>General</c:formatCode>
                <c:ptCount val="35"/>
                <c:pt idx="24">
                  <c:v>84</c:v>
                </c:pt>
                <c:pt idx="26">
                  <c:v>95</c:v>
                </c:pt>
                <c:pt idx="28">
                  <c:v>96</c:v>
                </c:pt>
                <c:pt idx="30">
                  <c:v>96</c:v>
                </c:pt>
                <c:pt idx="32">
                  <c:v>96</c:v>
                </c:pt>
                <c:pt idx="34">
                  <c:v>96</c:v>
                </c:pt>
              </c:numCache>
            </c:numRef>
          </c:val>
          <c:extLst>
            <c:ext xmlns:c16="http://schemas.microsoft.com/office/drawing/2014/chart" uri="{C3380CC4-5D6E-409C-BE32-E72D297353CC}">
              <c16:uniqueId val="{0000000A-A4CE-47AD-A63D-4098F81D6136}"/>
            </c:ext>
          </c:extLst>
        </c:ser>
        <c:ser>
          <c:idx val="11"/>
          <c:order val="11"/>
          <c:tx>
            <c:strRef>
              <c:f>'Question-5'!$O$918:$O$919</c:f>
              <c:strCache>
                <c:ptCount val="1"/>
                <c:pt idx="0">
                  <c:v>Biathlon</c:v>
                </c:pt>
              </c:strCache>
            </c:strRef>
          </c:tx>
          <c:spPr>
            <a:solidFill>
              <a:schemeClr val="accent6">
                <a:lumMod val="6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'Question-5'!$O$920:$O$955</c:f>
              <c:numCache>
                <c:formatCode>General</c:formatCode>
                <c:ptCount val="35"/>
                <c:pt idx="14">
                  <c:v>30</c:v>
                </c:pt>
                <c:pt idx="15">
                  <c:v>51</c:v>
                </c:pt>
                <c:pt idx="16">
                  <c:v>72</c:v>
                </c:pt>
                <c:pt idx="17">
                  <c:v>62</c:v>
                </c:pt>
                <c:pt idx="18">
                  <c:v>74</c:v>
                </c:pt>
                <c:pt idx="19">
                  <c:v>73</c:v>
                </c:pt>
                <c:pt idx="20">
                  <c:v>94</c:v>
                </c:pt>
                <c:pt idx="21">
                  <c:v>90</c:v>
                </c:pt>
                <c:pt idx="22">
                  <c:v>196</c:v>
                </c:pt>
                <c:pt idx="23">
                  <c:v>193</c:v>
                </c:pt>
                <c:pt idx="25">
                  <c:v>183</c:v>
                </c:pt>
                <c:pt idx="27">
                  <c:v>190</c:v>
                </c:pt>
                <c:pt idx="29">
                  <c:v>204</c:v>
                </c:pt>
                <c:pt idx="31">
                  <c:v>204</c:v>
                </c:pt>
                <c:pt idx="33">
                  <c:v>204</c:v>
                </c:pt>
              </c:numCache>
            </c:numRef>
          </c:val>
          <c:extLst>
            <c:ext xmlns:c16="http://schemas.microsoft.com/office/drawing/2014/chart" uri="{C3380CC4-5D6E-409C-BE32-E72D297353CC}">
              <c16:uniqueId val="{0000000B-A4CE-47AD-A63D-4098F81D6136}"/>
            </c:ext>
          </c:extLst>
        </c:ser>
        <c:ser>
          <c:idx val="12"/>
          <c:order val="12"/>
          <c:tx>
            <c:strRef>
              <c:f>'Question-5'!$P$918:$P$919</c:f>
              <c:strCache>
                <c:ptCount val="1"/>
                <c:pt idx="0">
                  <c:v>Bobsleigh</c:v>
                </c:pt>
              </c:strCache>
            </c:strRef>
          </c:tx>
          <c:spPr>
            <a:solidFill>
              <a:schemeClr val="accent1">
                <a:lumMod val="80000"/>
                <a:lumOff val="2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'Question-5'!$P$920:$P$955</c:f>
              <c:numCache>
                <c:formatCode>General</c:formatCode>
                <c:ptCount val="35"/>
                <c:pt idx="7">
                  <c:v>24</c:v>
                </c:pt>
                <c:pt idx="8">
                  <c:v>75</c:v>
                </c:pt>
                <c:pt idx="9">
                  <c:v>35</c:v>
                </c:pt>
                <c:pt idx="10">
                  <c:v>89</c:v>
                </c:pt>
                <c:pt idx="11">
                  <c:v>67</c:v>
                </c:pt>
                <c:pt idx="12">
                  <c:v>68</c:v>
                </c:pt>
                <c:pt idx="13">
                  <c:v>99</c:v>
                </c:pt>
                <c:pt idx="15">
                  <c:v>81</c:v>
                </c:pt>
                <c:pt idx="16">
                  <c:v>89</c:v>
                </c:pt>
                <c:pt idx="17">
                  <c:v>77</c:v>
                </c:pt>
                <c:pt idx="18">
                  <c:v>92</c:v>
                </c:pt>
                <c:pt idx="19">
                  <c:v>78</c:v>
                </c:pt>
                <c:pt idx="20">
                  <c:v>111</c:v>
                </c:pt>
                <c:pt idx="21">
                  <c:v>133</c:v>
                </c:pt>
                <c:pt idx="22">
                  <c:v>158</c:v>
                </c:pt>
                <c:pt idx="23">
                  <c:v>153</c:v>
                </c:pt>
                <c:pt idx="25">
                  <c:v>154</c:v>
                </c:pt>
                <c:pt idx="27">
                  <c:v>195</c:v>
                </c:pt>
                <c:pt idx="29">
                  <c:v>150</c:v>
                </c:pt>
                <c:pt idx="31">
                  <c:v>159</c:v>
                </c:pt>
                <c:pt idx="33">
                  <c:v>172</c:v>
                </c:pt>
              </c:numCache>
            </c:numRef>
          </c:val>
          <c:extLst>
            <c:ext xmlns:c16="http://schemas.microsoft.com/office/drawing/2014/chart" uri="{C3380CC4-5D6E-409C-BE32-E72D297353CC}">
              <c16:uniqueId val="{0000000C-A4CE-47AD-A63D-4098F81D6136}"/>
            </c:ext>
          </c:extLst>
        </c:ser>
        <c:ser>
          <c:idx val="13"/>
          <c:order val="13"/>
          <c:tx>
            <c:strRef>
              <c:f>'Question-5'!$Q$918:$Q$919</c:f>
              <c:strCache>
                <c:ptCount val="1"/>
                <c:pt idx="0">
                  <c:v>Boxing</c:v>
                </c:pt>
              </c:strCache>
            </c:strRef>
          </c:tx>
          <c:spPr>
            <a:solidFill>
              <a:schemeClr val="accent2">
                <a:lumMod val="80000"/>
                <a:lumOff val="2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'Question-5'!$Q$920:$Q$955</c:f>
              <c:numCache>
                <c:formatCode>General</c:formatCode>
                <c:ptCount val="35"/>
                <c:pt idx="2">
                  <c:v>14</c:v>
                </c:pt>
                <c:pt idx="4">
                  <c:v>20</c:v>
                </c:pt>
                <c:pt idx="6">
                  <c:v>82</c:v>
                </c:pt>
                <c:pt idx="7">
                  <c:v>159</c:v>
                </c:pt>
                <c:pt idx="8">
                  <c:v>108</c:v>
                </c:pt>
                <c:pt idx="9">
                  <c:v>70</c:v>
                </c:pt>
                <c:pt idx="10">
                  <c:v>179</c:v>
                </c:pt>
                <c:pt idx="11">
                  <c:v>151</c:v>
                </c:pt>
                <c:pt idx="12">
                  <c:v>246</c:v>
                </c:pt>
                <c:pt idx="13">
                  <c:v>137</c:v>
                </c:pt>
                <c:pt idx="14">
                  <c:v>272</c:v>
                </c:pt>
                <c:pt idx="15">
                  <c:v>264</c:v>
                </c:pt>
                <c:pt idx="16">
                  <c:v>298</c:v>
                </c:pt>
                <c:pt idx="17">
                  <c:v>339</c:v>
                </c:pt>
                <c:pt idx="18">
                  <c:v>261</c:v>
                </c:pt>
                <c:pt idx="19">
                  <c:v>254</c:v>
                </c:pt>
                <c:pt idx="20">
                  <c:v>322</c:v>
                </c:pt>
                <c:pt idx="21">
                  <c:v>413</c:v>
                </c:pt>
                <c:pt idx="22">
                  <c:v>336</c:v>
                </c:pt>
                <c:pt idx="24">
                  <c:v>355</c:v>
                </c:pt>
                <c:pt idx="26">
                  <c:v>307</c:v>
                </c:pt>
                <c:pt idx="28">
                  <c:v>280</c:v>
                </c:pt>
                <c:pt idx="30">
                  <c:v>283</c:v>
                </c:pt>
                <c:pt idx="32">
                  <c:v>283</c:v>
                </c:pt>
                <c:pt idx="34">
                  <c:v>283</c:v>
                </c:pt>
              </c:numCache>
            </c:numRef>
          </c:val>
          <c:extLst>
            <c:ext xmlns:c16="http://schemas.microsoft.com/office/drawing/2014/chart" uri="{C3380CC4-5D6E-409C-BE32-E72D297353CC}">
              <c16:uniqueId val="{0000000D-A4CE-47AD-A63D-4098F81D6136}"/>
            </c:ext>
          </c:extLst>
        </c:ser>
        <c:ser>
          <c:idx val="14"/>
          <c:order val="14"/>
          <c:tx>
            <c:strRef>
              <c:f>'Question-5'!$R$918:$R$919</c:f>
              <c:strCache>
                <c:ptCount val="1"/>
                <c:pt idx="0">
                  <c:v>Canoeing</c:v>
                </c:pt>
              </c:strCache>
            </c:strRef>
          </c:tx>
          <c:spPr>
            <a:solidFill>
              <a:schemeClr val="accent3">
                <a:lumMod val="80000"/>
                <a:lumOff val="2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'Question-5'!$R$920:$R$955</c:f>
              <c:numCache>
                <c:formatCode>General</c:formatCode>
                <c:ptCount val="35"/>
                <c:pt idx="10">
                  <c:v>119</c:v>
                </c:pt>
                <c:pt idx="11">
                  <c:v>98</c:v>
                </c:pt>
                <c:pt idx="12">
                  <c:v>152</c:v>
                </c:pt>
                <c:pt idx="13">
                  <c:v>109</c:v>
                </c:pt>
                <c:pt idx="14">
                  <c:v>173</c:v>
                </c:pt>
                <c:pt idx="15">
                  <c:v>144</c:v>
                </c:pt>
                <c:pt idx="16">
                  <c:v>184</c:v>
                </c:pt>
                <c:pt idx="17">
                  <c:v>329</c:v>
                </c:pt>
                <c:pt idx="18">
                  <c:v>245</c:v>
                </c:pt>
                <c:pt idx="19">
                  <c:v>179</c:v>
                </c:pt>
                <c:pt idx="20">
                  <c:v>191</c:v>
                </c:pt>
                <c:pt idx="21">
                  <c:v>272</c:v>
                </c:pt>
                <c:pt idx="22">
                  <c:v>437</c:v>
                </c:pt>
                <c:pt idx="24">
                  <c:v>449</c:v>
                </c:pt>
                <c:pt idx="26">
                  <c:v>330</c:v>
                </c:pt>
                <c:pt idx="28">
                  <c:v>328</c:v>
                </c:pt>
                <c:pt idx="30">
                  <c:v>330</c:v>
                </c:pt>
                <c:pt idx="32">
                  <c:v>332</c:v>
                </c:pt>
                <c:pt idx="34">
                  <c:v>330</c:v>
                </c:pt>
              </c:numCache>
            </c:numRef>
          </c:val>
          <c:extLst>
            <c:ext xmlns:c16="http://schemas.microsoft.com/office/drawing/2014/chart" uri="{C3380CC4-5D6E-409C-BE32-E72D297353CC}">
              <c16:uniqueId val="{0000000E-A4CE-47AD-A63D-4098F81D6136}"/>
            </c:ext>
          </c:extLst>
        </c:ser>
        <c:ser>
          <c:idx val="15"/>
          <c:order val="15"/>
          <c:tx>
            <c:strRef>
              <c:f>'Question-5'!$S$918:$S$919</c:f>
              <c:strCache>
                <c:ptCount val="1"/>
                <c:pt idx="0">
                  <c:v>Cricket</c:v>
                </c:pt>
              </c:strCache>
            </c:strRef>
          </c:tx>
          <c:spPr>
            <a:solidFill>
              <a:schemeClr val="accent4">
                <a:lumMod val="80000"/>
                <a:lumOff val="2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'Question-5'!$S$920:$S$955</c:f>
              <c:numCache>
                <c:formatCode>General</c:formatCode>
                <c:ptCount val="35"/>
                <c:pt idx="1">
                  <c:v>18</c:v>
                </c:pt>
              </c:numCache>
            </c:numRef>
          </c:val>
          <c:extLst>
            <c:ext xmlns:c16="http://schemas.microsoft.com/office/drawing/2014/chart" uri="{C3380CC4-5D6E-409C-BE32-E72D297353CC}">
              <c16:uniqueId val="{0000000F-A4CE-47AD-A63D-4098F81D6136}"/>
            </c:ext>
          </c:extLst>
        </c:ser>
        <c:ser>
          <c:idx val="16"/>
          <c:order val="16"/>
          <c:tx>
            <c:strRef>
              <c:f>'Question-5'!$T$918:$T$919</c:f>
              <c:strCache>
                <c:ptCount val="1"/>
                <c:pt idx="0">
                  <c:v>Croquet</c:v>
                </c:pt>
              </c:strCache>
            </c:strRef>
          </c:tx>
          <c:spPr>
            <a:solidFill>
              <a:schemeClr val="accent5">
                <a:lumMod val="80000"/>
                <a:lumOff val="2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'Question-5'!$T$920:$T$955</c:f>
              <c:numCache>
                <c:formatCode>General</c:formatCode>
                <c:ptCount val="35"/>
                <c:pt idx="1">
                  <c:v>8</c:v>
                </c:pt>
              </c:numCache>
            </c:numRef>
          </c:val>
          <c:extLst>
            <c:ext xmlns:c16="http://schemas.microsoft.com/office/drawing/2014/chart" uri="{C3380CC4-5D6E-409C-BE32-E72D297353CC}">
              <c16:uniqueId val="{00000010-A4CE-47AD-A63D-4098F81D6136}"/>
            </c:ext>
          </c:extLst>
        </c:ser>
        <c:ser>
          <c:idx val="17"/>
          <c:order val="17"/>
          <c:tx>
            <c:strRef>
              <c:f>'Question-5'!$U$918:$U$919</c:f>
              <c:strCache>
                <c:ptCount val="1"/>
                <c:pt idx="0">
                  <c:v>Cross Country Skiing</c:v>
                </c:pt>
              </c:strCache>
            </c:strRef>
          </c:tx>
          <c:spPr>
            <a:solidFill>
              <a:schemeClr val="accent6">
                <a:lumMod val="80000"/>
                <a:lumOff val="2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'Question-5'!$U$920:$U$955</c:f>
              <c:numCache>
                <c:formatCode>General</c:formatCode>
                <c:ptCount val="35"/>
                <c:pt idx="7">
                  <c:v>52</c:v>
                </c:pt>
                <c:pt idx="8">
                  <c:v>65</c:v>
                </c:pt>
                <c:pt idx="9">
                  <c:v>51</c:v>
                </c:pt>
                <c:pt idx="10">
                  <c:v>108</c:v>
                </c:pt>
                <c:pt idx="11">
                  <c:v>106</c:v>
                </c:pt>
                <c:pt idx="12">
                  <c:v>137</c:v>
                </c:pt>
                <c:pt idx="13">
                  <c:v>148</c:v>
                </c:pt>
                <c:pt idx="14">
                  <c:v>110</c:v>
                </c:pt>
                <c:pt idx="15">
                  <c:v>150</c:v>
                </c:pt>
                <c:pt idx="16">
                  <c:v>144</c:v>
                </c:pt>
                <c:pt idx="17">
                  <c:v>152</c:v>
                </c:pt>
                <c:pt idx="18">
                  <c:v>164</c:v>
                </c:pt>
                <c:pt idx="19">
                  <c:v>130</c:v>
                </c:pt>
                <c:pt idx="20">
                  <c:v>179</c:v>
                </c:pt>
                <c:pt idx="21">
                  <c:v>198</c:v>
                </c:pt>
                <c:pt idx="22">
                  <c:v>223</c:v>
                </c:pt>
                <c:pt idx="23">
                  <c:v>197</c:v>
                </c:pt>
                <c:pt idx="25">
                  <c:v>227</c:v>
                </c:pt>
                <c:pt idx="27">
                  <c:v>260</c:v>
                </c:pt>
                <c:pt idx="29">
                  <c:v>307</c:v>
                </c:pt>
                <c:pt idx="31">
                  <c:v>292</c:v>
                </c:pt>
                <c:pt idx="33">
                  <c:v>298</c:v>
                </c:pt>
              </c:numCache>
            </c:numRef>
          </c:val>
          <c:extLst>
            <c:ext xmlns:c16="http://schemas.microsoft.com/office/drawing/2014/chart" uri="{C3380CC4-5D6E-409C-BE32-E72D297353CC}">
              <c16:uniqueId val="{00000011-A4CE-47AD-A63D-4098F81D6136}"/>
            </c:ext>
          </c:extLst>
        </c:ser>
        <c:ser>
          <c:idx val="18"/>
          <c:order val="18"/>
          <c:tx>
            <c:strRef>
              <c:f>'Question-5'!$V$918:$V$919</c:f>
              <c:strCache>
                <c:ptCount val="1"/>
                <c:pt idx="0">
                  <c:v>Curling</c:v>
                </c:pt>
              </c:strCache>
            </c:strRef>
          </c:tx>
          <c:spPr>
            <a:solidFill>
              <a:schemeClr val="accent1">
                <a:lumMod val="8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'Question-5'!$V$920:$V$955</c:f>
              <c:numCache>
                <c:formatCode>General</c:formatCode>
                <c:ptCount val="35"/>
                <c:pt idx="7">
                  <c:v>16</c:v>
                </c:pt>
                <c:pt idx="25">
                  <c:v>80</c:v>
                </c:pt>
                <c:pt idx="27">
                  <c:v>94</c:v>
                </c:pt>
                <c:pt idx="29">
                  <c:v>91</c:v>
                </c:pt>
                <c:pt idx="31">
                  <c:v>93</c:v>
                </c:pt>
                <c:pt idx="33">
                  <c:v>87</c:v>
                </c:pt>
              </c:numCache>
            </c:numRef>
          </c:val>
          <c:extLst>
            <c:ext xmlns:c16="http://schemas.microsoft.com/office/drawing/2014/chart" uri="{C3380CC4-5D6E-409C-BE32-E72D297353CC}">
              <c16:uniqueId val="{00000012-A4CE-47AD-A63D-4098F81D6136}"/>
            </c:ext>
          </c:extLst>
        </c:ser>
        <c:ser>
          <c:idx val="19"/>
          <c:order val="19"/>
          <c:tx>
            <c:strRef>
              <c:f>'Question-5'!$W$918:$W$919</c:f>
              <c:strCache>
                <c:ptCount val="1"/>
                <c:pt idx="0">
                  <c:v>Cycling</c:v>
                </c:pt>
              </c:strCache>
            </c:strRef>
          </c:tx>
          <c:spPr>
            <a:solidFill>
              <a:schemeClr val="accent2">
                <a:lumMod val="8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'Question-5'!$W$920:$W$955</c:f>
              <c:numCache>
                <c:formatCode>General</c:formatCode>
                <c:ptCount val="35"/>
                <c:pt idx="0">
                  <c:v>7</c:v>
                </c:pt>
                <c:pt idx="1">
                  <c:v>24</c:v>
                </c:pt>
                <c:pt idx="2">
                  <c:v>14</c:v>
                </c:pt>
                <c:pt idx="3">
                  <c:v>18</c:v>
                </c:pt>
                <c:pt idx="4">
                  <c:v>51</c:v>
                </c:pt>
                <c:pt idx="5">
                  <c:v>119</c:v>
                </c:pt>
                <c:pt idx="6">
                  <c:v>73</c:v>
                </c:pt>
                <c:pt idx="7">
                  <c:v>86</c:v>
                </c:pt>
                <c:pt idx="8">
                  <c:v>110</c:v>
                </c:pt>
                <c:pt idx="9">
                  <c:v>61</c:v>
                </c:pt>
                <c:pt idx="10">
                  <c:v>174</c:v>
                </c:pt>
                <c:pt idx="11">
                  <c:v>157</c:v>
                </c:pt>
                <c:pt idx="12">
                  <c:v>205</c:v>
                </c:pt>
                <c:pt idx="13">
                  <c:v>131</c:v>
                </c:pt>
                <c:pt idx="14">
                  <c:v>290</c:v>
                </c:pt>
                <c:pt idx="15">
                  <c:v>295</c:v>
                </c:pt>
                <c:pt idx="16">
                  <c:v>325</c:v>
                </c:pt>
                <c:pt idx="17">
                  <c:v>359</c:v>
                </c:pt>
                <c:pt idx="18">
                  <c:v>289</c:v>
                </c:pt>
                <c:pt idx="19">
                  <c:v>221</c:v>
                </c:pt>
                <c:pt idx="20">
                  <c:v>348</c:v>
                </c:pt>
                <c:pt idx="21">
                  <c:v>414</c:v>
                </c:pt>
                <c:pt idx="22">
                  <c:v>442</c:v>
                </c:pt>
                <c:pt idx="24">
                  <c:v>477</c:v>
                </c:pt>
                <c:pt idx="26">
                  <c:v>461</c:v>
                </c:pt>
                <c:pt idx="28">
                  <c:v>464</c:v>
                </c:pt>
                <c:pt idx="30">
                  <c:v>508</c:v>
                </c:pt>
                <c:pt idx="32">
                  <c:v>501</c:v>
                </c:pt>
                <c:pt idx="34">
                  <c:v>513</c:v>
                </c:pt>
              </c:numCache>
            </c:numRef>
          </c:val>
          <c:extLst>
            <c:ext xmlns:c16="http://schemas.microsoft.com/office/drawing/2014/chart" uri="{C3380CC4-5D6E-409C-BE32-E72D297353CC}">
              <c16:uniqueId val="{00000013-A4CE-47AD-A63D-4098F81D6136}"/>
            </c:ext>
          </c:extLst>
        </c:ser>
        <c:ser>
          <c:idx val="20"/>
          <c:order val="20"/>
          <c:tx>
            <c:strRef>
              <c:f>'Question-5'!$X$918:$X$919</c:f>
              <c:strCache>
                <c:ptCount val="1"/>
                <c:pt idx="0">
                  <c:v>Diving</c:v>
                </c:pt>
              </c:strCache>
            </c:strRef>
          </c:tx>
          <c:spPr>
            <a:solidFill>
              <a:schemeClr val="accent3">
                <a:lumMod val="8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'Question-5'!$X$920:$X$955</c:f>
              <c:numCache>
                <c:formatCode>General</c:formatCode>
                <c:ptCount val="35"/>
                <c:pt idx="2">
                  <c:v>3</c:v>
                </c:pt>
                <c:pt idx="3">
                  <c:v>19</c:v>
                </c:pt>
                <c:pt idx="4">
                  <c:v>25</c:v>
                </c:pt>
                <c:pt idx="5">
                  <c:v>56</c:v>
                </c:pt>
                <c:pt idx="6">
                  <c:v>46</c:v>
                </c:pt>
                <c:pt idx="7">
                  <c:v>50</c:v>
                </c:pt>
                <c:pt idx="8">
                  <c:v>46</c:v>
                </c:pt>
                <c:pt idx="9">
                  <c:v>20</c:v>
                </c:pt>
                <c:pt idx="10">
                  <c:v>66</c:v>
                </c:pt>
                <c:pt idx="11">
                  <c:v>52</c:v>
                </c:pt>
                <c:pt idx="12">
                  <c:v>71</c:v>
                </c:pt>
                <c:pt idx="13">
                  <c:v>50</c:v>
                </c:pt>
                <c:pt idx="14">
                  <c:v>72</c:v>
                </c:pt>
                <c:pt idx="15">
                  <c:v>80</c:v>
                </c:pt>
                <c:pt idx="16">
                  <c:v>81</c:v>
                </c:pt>
                <c:pt idx="17">
                  <c:v>91</c:v>
                </c:pt>
                <c:pt idx="18">
                  <c:v>79</c:v>
                </c:pt>
                <c:pt idx="19">
                  <c:v>66</c:v>
                </c:pt>
                <c:pt idx="20">
                  <c:v>78</c:v>
                </c:pt>
                <c:pt idx="21">
                  <c:v>89</c:v>
                </c:pt>
                <c:pt idx="22">
                  <c:v>100</c:v>
                </c:pt>
                <c:pt idx="24">
                  <c:v>122</c:v>
                </c:pt>
                <c:pt idx="26">
                  <c:v>157</c:v>
                </c:pt>
                <c:pt idx="28">
                  <c:v>129</c:v>
                </c:pt>
                <c:pt idx="30">
                  <c:v>140</c:v>
                </c:pt>
                <c:pt idx="32">
                  <c:v>136</c:v>
                </c:pt>
                <c:pt idx="34">
                  <c:v>136</c:v>
                </c:pt>
              </c:numCache>
            </c:numRef>
          </c:val>
          <c:extLst>
            <c:ext xmlns:c16="http://schemas.microsoft.com/office/drawing/2014/chart" uri="{C3380CC4-5D6E-409C-BE32-E72D297353CC}">
              <c16:uniqueId val="{00000014-A4CE-47AD-A63D-4098F81D6136}"/>
            </c:ext>
          </c:extLst>
        </c:ser>
        <c:ser>
          <c:idx val="21"/>
          <c:order val="21"/>
          <c:tx>
            <c:strRef>
              <c:f>'Question-5'!$Y$918:$Y$919</c:f>
              <c:strCache>
                <c:ptCount val="1"/>
                <c:pt idx="0">
                  <c:v>Equestrianism</c:v>
                </c:pt>
              </c:strCache>
            </c:strRef>
          </c:tx>
          <c:spPr>
            <a:solidFill>
              <a:schemeClr val="accent4">
                <a:lumMod val="8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'Question-5'!$Y$920:$Y$955</c:f>
              <c:numCache>
                <c:formatCode>General</c:formatCode>
                <c:ptCount val="35"/>
                <c:pt idx="1">
                  <c:v>33</c:v>
                </c:pt>
                <c:pt idx="5">
                  <c:v>56</c:v>
                </c:pt>
                <c:pt idx="6">
                  <c:v>75</c:v>
                </c:pt>
                <c:pt idx="7">
                  <c:v>89</c:v>
                </c:pt>
                <c:pt idx="8">
                  <c:v>104</c:v>
                </c:pt>
                <c:pt idx="9">
                  <c:v>27</c:v>
                </c:pt>
                <c:pt idx="10">
                  <c:v>127</c:v>
                </c:pt>
                <c:pt idx="11">
                  <c:v>88</c:v>
                </c:pt>
                <c:pt idx="12">
                  <c:v>122</c:v>
                </c:pt>
                <c:pt idx="13">
                  <c:v>137</c:v>
                </c:pt>
                <c:pt idx="14">
                  <c:v>158</c:v>
                </c:pt>
                <c:pt idx="15">
                  <c:v>116</c:v>
                </c:pt>
                <c:pt idx="16">
                  <c:v>125</c:v>
                </c:pt>
                <c:pt idx="17">
                  <c:v>179</c:v>
                </c:pt>
                <c:pt idx="18">
                  <c:v>134</c:v>
                </c:pt>
                <c:pt idx="19">
                  <c:v>68</c:v>
                </c:pt>
                <c:pt idx="20">
                  <c:v>156</c:v>
                </c:pt>
                <c:pt idx="21">
                  <c:v>181</c:v>
                </c:pt>
                <c:pt idx="22">
                  <c:v>215</c:v>
                </c:pt>
                <c:pt idx="24">
                  <c:v>219</c:v>
                </c:pt>
                <c:pt idx="26">
                  <c:v>195</c:v>
                </c:pt>
                <c:pt idx="28">
                  <c:v>203</c:v>
                </c:pt>
                <c:pt idx="30">
                  <c:v>193</c:v>
                </c:pt>
                <c:pt idx="32">
                  <c:v>198</c:v>
                </c:pt>
                <c:pt idx="34">
                  <c:v>200</c:v>
                </c:pt>
              </c:numCache>
            </c:numRef>
          </c:val>
          <c:extLst>
            <c:ext xmlns:c16="http://schemas.microsoft.com/office/drawing/2014/chart" uri="{C3380CC4-5D6E-409C-BE32-E72D297353CC}">
              <c16:uniqueId val="{00000015-A4CE-47AD-A63D-4098F81D6136}"/>
            </c:ext>
          </c:extLst>
        </c:ser>
        <c:ser>
          <c:idx val="22"/>
          <c:order val="22"/>
          <c:tx>
            <c:strRef>
              <c:f>'Question-5'!$Z$918:$Z$919</c:f>
              <c:strCache>
                <c:ptCount val="1"/>
                <c:pt idx="0">
                  <c:v>Fencing</c:v>
                </c:pt>
              </c:strCache>
            </c:strRef>
          </c:tx>
          <c:spPr>
            <a:solidFill>
              <a:schemeClr val="accent5">
                <a:lumMod val="8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'Question-5'!$Z$920:$Z$955</c:f>
              <c:numCache>
                <c:formatCode>General</c:formatCode>
                <c:ptCount val="35"/>
                <c:pt idx="0">
                  <c:v>6</c:v>
                </c:pt>
                <c:pt idx="1">
                  <c:v>101</c:v>
                </c:pt>
                <c:pt idx="2">
                  <c:v>10</c:v>
                </c:pt>
                <c:pt idx="3">
                  <c:v>42</c:v>
                </c:pt>
                <c:pt idx="4">
                  <c:v>100</c:v>
                </c:pt>
                <c:pt idx="5">
                  <c:v>144</c:v>
                </c:pt>
                <c:pt idx="6">
                  <c:v>126</c:v>
                </c:pt>
                <c:pt idx="7">
                  <c:v>189</c:v>
                </c:pt>
                <c:pt idx="8">
                  <c:v>203</c:v>
                </c:pt>
                <c:pt idx="9">
                  <c:v>102</c:v>
                </c:pt>
                <c:pt idx="10">
                  <c:v>300</c:v>
                </c:pt>
                <c:pt idx="11">
                  <c:v>253</c:v>
                </c:pt>
                <c:pt idx="12">
                  <c:v>281</c:v>
                </c:pt>
                <c:pt idx="13">
                  <c:v>152</c:v>
                </c:pt>
                <c:pt idx="14">
                  <c:v>343</c:v>
                </c:pt>
                <c:pt idx="15">
                  <c:v>259</c:v>
                </c:pt>
                <c:pt idx="16">
                  <c:v>273</c:v>
                </c:pt>
                <c:pt idx="17">
                  <c:v>299</c:v>
                </c:pt>
                <c:pt idx="18">
                  <c:v>279</c:v>
                </c:pt>
                <c:pt idx="19">
                  <c:v>186</c:v>
                </c:pt>
                <c:pt idx="20">
                  <c:v>257</c:v>
                </c:pt>
                <c:pt idx="21">
                  <c:v>314</c:v>
                </c:pt>
                <c:pt idx="22">
                  <c:v>304</c:v>
                </c:pt>
                <c:pt idx="24">
                  <c:v>224</c:v>
                </c:pt>
                <c:pt idx="26">
                  <c:v>217</c:v>
                </c:pt>
                <c:pt idx="28">
                  <c:v>222</c:v>
                </c:pt>
                <c:pt idx="30">
                  <c:v>234</c:v>
                </c:pt>
                <c:pt idx="32">
                  <c:v>244</c:v>
                </c:pt>
                <c:pt idx="34">
                  <c:v>245</c:v>
                </c:pt>
              </c:numCache>
            </c:numRef>
          </c:val>
          <c:extLst>
            <c:ext xmlns:c16="http://schemas.microsoft.com/office/drawing/2014/chart" uri="{C3380CC4-5D6E-409C-BE32-E72D297353CC}">
              <c16:uniqueId val="{00000016-A4CE-47AD-A63D-4098F81D6136}"/>
            </c:ext>
          </c:extLst>
        </c:ser>
        <c:ser>
          <c:idx val="23"/>
          <c:order val="23"/>
          <c:tx>
            <c:strRef>
              <c:f>'Question-5'!$AA$918:$AA$919</c:f>
              <c:strCache>
                <c:ptCount val="1"/>
                <c:pt idx="0">
                  <c:v>Figure Skating</c:v>
                </c:pt>
              </c:strCache>
            </c:strRef>
          </c:tx>
          <c:spPr>
            <a:solidFill>
              <a:schemeClr val="accent6">
                <a:lumMod val="8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'Question-5'!$AA$920:$AA$955</c:f>
              <c:numCache>
                <c:formatCode>General</c:formatCode>
                <c:ptCount val="35"/>
                <c:pt idx="4">
                  <c:v>17</c:v>
                </c:pt>
                <c:pt idx="6">
                  <c:v>22</c:v>
                </c:pt>
                <c:pt idx="7">
                  <c:v>25</c:v>
                </c:pt>
                <c:pt idx="8">
                  <c:v>42</c:v>
                </c:pt>
                <c:pt idx="9">
                  <c:v>36</c:v>
                </c:pt>
                <c:pt idx="10">
                  <c:v>83</c:v>
                </c:pt>
                <c:pt idx="11">
                  <c:v>62</c:v>
                </c:pt>
                <c:pt idx="12">
                  <c:v>61</c:v>
                </c:pt>
                <c:pt idx="13">
                  <c:v>59</c:v>
                </c:pt>
                <c:pt idx="14">
                  <c:v>71</c:v>
                </c:pt>
                <c:pt idx="15">
                  <c:v>88</c:v>
                </c:pt>
                <c:pt idx="16">
                  <c:v>95</c:v>
                </c:pt>
                <c:pt idx="17">
                  <c:v>65</c:v>
                </c:pt>
                <c:pt idx="18">
                  <c:v>104</c:v>
                </c:pt>
                <c:pt idx="19">
                  <c:v>84</c:v>
                </c:pt>
                <c:pt idx="20">
                  <c:v>114</c:v>
                </c:pt>
                <c:pt idx="21">
                  <c:v>127</c:v>
                </c:pt>
                <c:pt idx="22">
                  <c:v>133</c:v>
                </c:pt>
                <c:pt idx="23">
                  <c:v>128</c:v>
                </c:pt>
                <c:pt idx="25">
                  <c:v>145</c:v>
                </c:pt>
                <c:pt idx="27">
                  <c:v>143</c:v>
                </c:pt>
                <c:pt idx="29">
                  <c:v>147</c:v>
                </c:pt>
                <c:pt idx="31">
                  <c:v>145</c:v>
                </c:pt>
                <c:pt idx="33">
                  <c:v>148</c:v>
                </c:pt>
              </c:numCache>
            </c:numRef>
          </c:val>
          <c:extLst>
            <c:ext xmlns:c16="http://schemas.microsoft.com/office/drawing/2014/chart" uri="{C3380CC4-5D6E-409C-BE32-E72D297353CC}">
              <c16:uniqueId val="{00000017-A4CE-47AD-A63D-4098F81D6136}"/>
            </c:ext>
          </c:extLst>
        </c:ser>
        <c:ser>
          <c:idx val="24"/>
          <c:order val="24"/>
          <c:tx>
            <c:strRef>
              <c:f>'Question-5'!$AB$918:$AB$919</c:f>
              <c:strCache>
                <c:ptCount val="1"/>
                <c:pt idx="0">
                  <c:v>Football</c:v>
                </c:pt>
              </c:strCache>
            </c:strRef>
          </c:tx>
          <c:spPr>
            <a:solidFill>
              <a:schemeClr val="accent1">
                <a:lumMod val="60000"/>
                <a:lumOff val="4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'Question-5'!$AB$920:$AB$955</c:f>
              <c:numCache>
                <c:formatCode>General</c:formatCode>
                <c:ptCount val="35"/>
                <c:pt idx="1">
                  <c:v>16</c:v>
                </c:pt>
                <c:pt idx="2">
                  <c:v>32</c:v>
                </c:pt>
                <c:pt idx="3">
                  <c:v>18</c:v>
                </c:pt>
                <c:pt idx="4">
                  <c:v>63</c:v>
                </c:pt>
                <c:pt idx="5">
                  <c:v>157</c:v>
                </c:pt>
                <c:pt idx="6">
                  <c:v>168</c:v>
                </c:pt>
                <c:pt idx="7">
                  <c:v>244</c:v>
                </c:pt>
                <c:pt idx="8">
                  <c:v>191</c:v>
                </c:pt>
                <c:pt idx="10">
                  <c:v>201</c:v>
                </c:pt>
                <c:pt idx="11">
                  <c:v>153</c:v>
                </c:pt>
                <c:pt idx="12">
                  <c:v>274</c:v>
                </c:pt>
                <c:pt idx="13">
                  <c:v>113</c:v>
                </c:pt>
                <c:pt idx="14">
                  <c:v>222</c:v>
                </c:pt>
                <c:pt idx="15">
                  <c:v>204</c:v>
                </c:pt>
                <c:pt idx="16">
                  <c:v>250</c:v>
                </c:pt>
                <c:pt idx="17">
                  <c:v>235</c:v>
                </c:pt>
                <c:pt idx="18">
                  <c:v>202</c:v>
                </c:pt>
                <c:pt idx="19">
                  <c:v>242</c:v>
                </c:pt>
                <c:pt idx="20">
                  <c:v>225</c:v>
                </c:pt>
                <c:pt idx="21">
                  <c:v>270</c:v>
                </c:pt>
                <c:pt idx="22">
                  <c:v>272</c:v>
                </c:pt>
                <c:pt idx="24">
                  <c:v>387</c:v>
                </c:pt>
                <c:pt idx="26">
                  <c:v>390</c:v>
                </c:pt>
                <c:pt idx="28">
                  <c:v>424</c:v>
                </c:pt>
                <c:pt idx="30">
                  <c:v>469</c:v>
                </c:pt>
                <c:pt idx="32">
                  <c:v>467</c:v>
                </c:pt>
                <c:pt idx="34">
                  <c:v>473</c:v>
                </c:pt>
              </c:numCache>
            </c:numRef>
          </c:val>
          <c:extLst>
            <c:ext xmlns:c16="http://schemas.microsoft.com/office/drawing/2014/chart" uri="{C3380CC4-5D6E-409C-BE32-E72D297353CC}">
              <c16:uniqueId val="{00000018-A4CE-47AD-A63D-4098F81D6136}"/>
            </c:ext>
          </c:extLst>
        </c:ser>
        <c:ser>
          <c:idx val="25"/>
          <c:order val="25"/>
          <c:tx>
            <c:strRef>
              <c:f>'Question-5'!$AC$918:$AC$919</c:f>
              <c:strCache>
                <c:ptCount val="1"/>
                <c:pt idx="0">
                  <c:v>Freestyle Skiing</c:v>
                </c:pt>
              </c:strCache>
            </c:strRef>
          </c:tx>
          <c:spPr>
            <a:solidFill>
              <a:schemeClr val="accent2">
                <a:lumMod val="60000"/>
                <a:lumOff val="4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'Question-5'!$AC$920:$AC$955</c:f>
              <c:numCache>
                <c:formatCode>General</c:formatCode>
                <c:ptCount val="35"/>
                <c:pt idx="22">
                  <c:v>71</c:v>
                </c:pt>
                <c:pt idx="23">
                  <c:v>97</c:v>
                </c:pt>
                <c:pt idx="25">
                  <c:v>110</c:v>
                </c:pt>
                <c:pt idx="27">
                  <c:v>105</c:v>
                </c:pt>
                <c:pt idx="29">
                  <c:v>116</c:v>
                </c:pt>
                <c:pt idx="31">
                  <c:v>172</c:v>
                </c:pt>
                <c:pt idx="33">
                  <c:v>262</c:v>
                </c:pt>
              </c:numCache>
            </c:numRef>
          </c:val>
          <c:extLst>
            <c:ext xmlns:c16="http://schemas.microsoft.com/office/drawing/2014/chart" uri="{C3380CC4-5D6E-409C-BE32-E72D297353CC}">
              <c16:uniqueId val="{00000019-A4CE-47AD-A63D-4098F81D6136}"/>
            </c:ext>
          </c:extLst>
        </c:ser>
        <c:ser>
          <c:idx val="26"/>
          <c:order val="26"/>
          <c:tx>
            <c:strRef>
              <c:f>'Question-5'!$AD$918:$AD$919</c:f>
              <c:strCache>
                <c:ptCount val="1"/>
                <c:pt idx="0">
                  <c:v>Golf</c:v>
                </c:pt>
              </c:strCache>
            </c:strRef>
          </c:tx>
          <c:spPr>
            <a:solidFill>
              <a:schemeClr val="accent3">
                <a:lumMod val="60000"/>
                <a:lumOff val="4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'Question-5'!$AD$920:$AD$955</c:f>
              <c:numCache>
                <c:formatCode>General</c:formatCode>
                <c:ptCount val="35"/>
                <c:pt idx="1">
                  <c:v>16</c:v>
                </c:pt>
                <c:pt idx="2">
                  <c:v>69</c:v>
                </c:pt>
                <c:pt idx="34">
                  <c:v>119</c:v>
                </c:pt>
              </c:numCache>
            </c:numRef>
          </c:val>
          <c:extLst>
            <c:ext xmlns:c16="http://schemas.microsoft.com/office/drawing/2014/chart" uri="{C3380CC4-5D6E-409C-BE32-E72D297353CC}">
              <c16:uniqueId val="{0000001A-A4CE-47AD-A63D-4098F81D6136}"/>
            </c:ext>
          </c:extLst>
        </c:ser>
        <c:ser>
          <c:idx val="27"/>
          <c:order val="27"/>
          <c:tx>
            <c:strRef>
              <c:f>'Question-5'!$AE$918:$AE$919</c:f>
              <c:strCache>
                <c:ptCount val="1"/>
                <c:pt idx="0">
                  <c:v>Gymnastics</c:v>
                </c:pt>
              </c:strCache>
            </c:strRef>
          </c:tx>
          <c:spPr>
            <a:solidFill>
              <a:schemeClr val="accent4">
                <a:lumMod val="60000"/>
                <a:lumOff val="4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'Question-5'!$AE$920:$AE$955</c:f>
              <c:numCache>
                <c:formatCode>General</c:formatCode>
                <c:ptCount val="35"/>
                <c:pt idx="0">
                  <c:v>17</c:v>
                </c:pt>
                <c:pt idx="1">
                  <c:v>33</c:v>
                </c:pt>
                <c:pt idx="2">
                  <c:v>82</c:v>
                </c:pt>
                <c:pt idx="3">
                  <c:v>51</c:v>
                </c:pt>
                <c:pt idx="4">
                  <c:v>216</c:v>
                </c:pt>
                <c:pt idx="5">
                  <c:v>249</c:v>
                </c:pt>
                <c:pt idx="6">
                  <c:v>196</c:v>
                </c:pt>
                <c:pt idx="7">
                  <c:v>56</c:v>
                </c:pt>
                <c:pt idx="8">
                  <c:v>111</c:v>
                </c:pt>
                <c:pt idx="9">
                  <c:v>42</c:v>
                </c:pt>
                <c:pt idx="10">
                  <c:v>175</c:v>
                </c:pt>
                <c:pt idx="11">
                  <c:v>171</c:v>
                </c:pt>
                <c:pt idx="12">
                  <c:v>308</c:v>
                </c:pt>
                <c:pt idx="13">
                  <c:v>120</c:v>
                </c:pt>
                <c:pt idx="14">
                  <c:v>240</c:v>
                </c:pt>
                <c:pt idx="15">
                  <c:v>212</c:v>
                </c:pt>
                <c:pt idx="16">
                  <c:v>216</c:v>
                </c:pt>
                <c:pt idx="17">
                  <c:v>229</c:v>
                </c:pt>
                <c:pt idx="18">
                  <c:v>176</c:v>
                </c:pt>
                <c:pt idx="19">
                  <c:v>127</c:v>
                </c:pt>
                <c:pt idx="20">
                  <c:v>136</c:v>
                </c:pt>
                <c:pt idx="21">
                  <c:v>179</c:v>
                </c:pt>
                <c:pt idx="22">
                  <c:v>185</c:v>
                </c:pt>
                <c:pt idx="24">
                  <c:v>216</c:v>
                </c:pt>
                <c:pt idx="26">
                  <c:v>194</c:v>
                </c:pt>
                <c:pt idx="28">
                  <c:v>196</c:v>
                </c:pt>
                <c:pt idx="30">
                  <c:v>195</c:v>
                </c:pt>
                <c:pt idx="32">
                  <c:v>195</c:v>
                </c:pt>
                <c:pt idx="34">
                  <c:v>196</c:v>
                </c:pt>
              </c:numCache>
            </c:numRef>
          </c:val>
          <c:extLst>
            <c:ext xmlns:c16="http://schemas.microsoft.com/office/drawing/2014/chart" uri="{C3380CC4-5D6E-409C-BE32-E72D297353CC}">
              <c16:uniqueId val="{0000001B-A4CE-47AD-A63D-4098F81D6136}"/>
            </c:ext>
          </c:extLst>
        </c:ser>
        <c:ser>
          <c:idx val="28"/>
          <c:order val="28"/>
          <c:tx>
            <c:strRef>
              <c:f>'Question-5'!$AF$918:$AF$919</c:f>
              <c:strCache>
                <c:ptCount val="1"/>
                <c:pt idx="0">
                  <c:v>Handball</c:v>
                </c:pt>
              </c:strCache>
            </c:strRef>
          </c:tx>
          <c:spPr>
            <a:solidFill>
              <a:schemeClr val="accent5">
                <a:lumMod val="60000"/>
                <a:lumOff val="4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'Question-5'!$AF$920:$AF$955</c:f>
              <c:numCache>
                <c:formatCode>General</c:formatCode>
                <c:ptCount val="35"/>
                <c:pt idx="10">
                  <c:v>105</c:v>
                </c:pt>
                <c:pt idx="17">
                  <c:v>243</c:v>
                </c:pt>
                <c:pt idx="18">
                  <c:v>243</c:v>
                </c:pt>
                <c:pt idx="19">
                  <c:v>217</c:v>
                </c:pt>
                <c:pt idx="20">
                  <c:v>257</c:v>
                </c:pt>
                <c:pt idx="21">
                  <c:v>280</c:v>
                </c:pt>
                <c:pt idx="22">
                  <c:v>292</c:v>
                </c:pt>
                <c:pt idx="24">
                  <c:v>299</c:v>
                </c:pt>
                <c:pt idx="26">
                  <c:v>323</c:v>
                </c:pt>
                <c:pt idx="28">
                  <c:v>328</c:v>
                </c:pt>
                <c:pt idx="30">
                  <c:v>343</c:v>
                </c:pt>
                <c:pt idx="32">
                  <c:v>347</c:v>
                </c:pt>
                <c:pt idx="34">
                  <c:v>353</c:v>
                </c:pt>
              </c:numCache>
            </c:numRef>
          </c:val>
          <c:extLst>
            <c:ext xmlns:c16="http://schemas.microsoft.com/office/drawing/2014/chart" uri="{C3380CC4-5D6E-409C-BE32-E72D297353CC}">
              <c16:uniqueId val="{0000001C-A4CE-47AD-A63D-4098F81D6136}"/>
            </c:ext>
          </c:extLst>
        </c:ser>
        <c:ser>
          <c:idx val="29"/>
          <c:order val="29"/>
          <c:tx>
            <c:strRef>
              <c:f>'Question-5'!$AG$918:$AG$919</c:f>
              <c:strCache>
                <c:ptCount val="1"/>
                <c:pt idx="0">
                  <c:v>Hockey</c:v>
                </c:pt>
              </c:strCache>
            </c:strRef>
          </c:tx>
          <c:spPr>
            <a:solidFill>
              <a:schemeClr val="accent6">
                <a:lumMod val="60000"/>
                <a:lumOff val="4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'Question-5'!$AG$920:$AG$955</c:f>
              <c:numCache>
                <c:formatCode>General</c:formatCode>
                <c:ptCount val="35"/>
                <c:pt idx="4">
                  <c:v>47</c:v>
                </c:pt>
                <c:pt idx="6">
                  <c:v>31</c:v>
                </c:pt>
                <c:pt idx="8">
                  <c:v>79</c:v>
                </c:pt>
                <c:pt idx="9">
                  <c:v>31</c:v>
                </c:pt>
                <c:pt idx="10">
                  <c:v>158</c:v>
                </c:pt>
                <c:pt idx="11">
                  <c:v>137</c:v>
                </c:pt>
                <c:pt idx="12">
                  <c:v>153</c:v>
                </c:pt>
                <c:pt idx="13">
                  <c:v>136</c:v>
                </c:pt>
                <c:pt idx="14">
                  <c:v>236</c:v>
                </c:pt>
                <c:pt idx="15">
                  <c:v>224</c:v>
                </c:pt>
                <c:pt idx="16">
                  <c:v>253</c:v>
                </c:pt>
                <c:pt idx="17">
                  <c:v>263</c:v>
                </c:pt>
                <c:pt idx="18">
                  <c:v>172</c:v>
                </c:pt>
                <c:pt idx="19">
                  <c:v>186</c:v>
                </c:pt>
                <c:pt idx="20">
                  <c:v>286</c:v>
                </c:pt>
                <c:pt idx="21">
                  <c:v>314</c:v>
                </c:pt>
                <c:pt idx="22">
                  <c:v>314</c:v>
                </c:pt>
                <c:pt idx="24">
                  <c:v>320</c:v>
                </c:pt>
                <c:pt idx="26">
                  <c:v>350</c:v>
                </c:pt>
                <c:pt idx="28">
                  <c:v>352</c:v>
                </c:pt>
                <c:pt idx="30">
                  <c:v>387</c:v>
                </c:pt>
                <c:pt idx="32">
                  <c:v>387</c:v>
                </c:pt>
                <c:pt idx="34">
                  <c:v>390</c:v>
                </c:pt>
              </c:numCache>
            </c:numRef>
          </c:val>
          <c:extLst>
            <c:ext xmlns:c16="http://schemas.microsoft.com/office/drawing/2014/chart" uri="{C3380CC4-5D6E-409C-BE32-E72D297353CC}">
              <c16:uniqueId val="{0000001D-A4CE-47AD-A63D-4098F81D6136}"/>
            </c:ext>
          </c:extLst>
        </c:ser>
        <c:ser>
          <c:idx val="30"/>
          <c:order val="30"/>
          <c:tx>
            <c:strRef>
              <c:f>'Question-5'!$AH$918:$AH$919</c:f>
              <c:strCache>
                <c:ptCount val="1"/>
                <c:pt idx="0">
                  <c:v>Ice Hockey</c:v>
                </c:pt>
              </c:strCache>
            </c:strRef>
          </c:tx>
          <c:spPr>
            <a:solidFill>
              <a:schemeClr val="accent1">
                <a:lumMod val="5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'Question-5'!$AH$920:$AH$955</c:f>
              <c:numCache>
                <c:formatCode>General</c:formatCode>
                <c:ptCount val="35"/>
                <c:pt idx="6">
                  <c:v>54</c:v>
                </c:pt>
                <c:pt idx="7">
                  <c:v>78</c:v>
                </c:pt>
                <c:pt idx="8">
                  <c:v>106</c:v>
                </c:pt>
                <c:pt idx="9">
                  <c:v>46</c:v>
                </c:pt>
                <c:pt idx="10">
                  <c:v>171</c:v>
                </c:pt>
                <c:pt idx="11">
                  <c:v>137</c:v>
                </c:pt>
                <c:pt idx="12">
                  <c:v>145</c:v>
                </c:pt>
                <c:pt idx="13">
                  <c:v>168</c:v>
                </c:pt>
                <c:pt idx="14">
                  <c:v>149</c:v>
                </c:pt>
                <c:pt idx="15">
                  <c:v>269</c:v>
                </c:pt>
                <c:pt idx="16">
                  <c:v>248</c:v>
                </c:pt>
                <c:pt idx="17">
                  <c:v>207</c:v>
                </c:pt>
                <c:pt idx="18">
                  <c:v>217</c:v>
                </c:pt>
                <c:pt idx="19">
                  <c:v>239</c:v>
                </c:pt>
                <c:pt idx="20">
                  <c:v>239</c:v>
                </c:pt>
                <c:pt idx="21">
                  <c:v>265</c:v>
                </c:pt>
                <c:pt idx="22">
                  <c:v>267</c:v>
                </c:pt>
                <c:pt idx="23">
                  <c:v>268</c:v>
                </c:pt>
                <c:pt idx="25">
                  <c:v>425</c:v>
                </c:pt>
                <c:pt idx="27">
                  <c:v>467</c:v>
                </c:pt>
                <c:pt idx="29">
                  <c:v>441</c:v>
                </c:pt>
                <c:pt idx="31">
                  <c:v>417</c:v>
                </c:pt>
                <c:pt idx="33">
                  <c:v>442</c:v>
                </c:pt>
              </c:numCache>
            </c:numRef>
          </c:val>
          <c:extLst>
            <c:ext xmlns:c16="http://schemas.microsoft.com/office/drawing/2014/chart" uri="{C3380CC4-5D6E-409C-BE32-E72D297353CC}">
              <c16:uniqueId val="{0000001E-A4CE-47AD-A63D-4098F81D6136}"/>
            </c:ext>
          </c:extLst>
        </c:ser>
        <c:ser>
          <c:idx val="31"/>
          <c:order val="31"/>
          <c:tx>
            <c:strRef>
              <c:f>'Question-5'!$AI$918:$AI$919</c:f>
              <c:strCache>
                <c:ptCount val="1"/>
                <c:pt idx="0">
                  <c:v>Jeu De Paume</c:v>
                </c:pt>
              </c:strCache>
            </c:strRef>
          </c:tx>
          <c:spPr>
            <a:solidFill>
              <a:schemeClr val="accent2">
                <a:lumMod val="5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'Question-5'!$AI$920:$AI$955</c:f>
              <c:numCache>
                <c:formatCode>General</c:formatCode>
                <c:ptCount val="35"/>
                <c:pt idx="4">
                  <c:v>11</c:v>
                </c:pt>
              </c:numCache>
            </c:numRef>
          </c:val>
          <c:extLst>
            <c:ext xmlns:c16="http://schemas.microsoft.com/office/drawing/2014/chart" uri="{C3380CC4-5D6E-409C-BE32-E72D297353CC}">
              <c16:uniqueId val="{0000001F-A4CE-47AD-A63D-4098F81D6136}"/>
            </c:ext>
          </c:extLst>
        </c:ser>
        <c:ser>
          <c:idx val="32"/>
          <c:order val="32"/>
          <c:tx>
            <c:strRef>
              <c:f>'Question-5'!$AJ$918:$AJ$919</c:f>
              <c:strCache>
                <c:ptCount val="1"/>
                <c:pt idx="0">
                  <c:v>Judo</c:v>
                </c:pt>
              </c:strCache>
            </c:strRef>
          </c:tx>
          <c:spPr>
            <a:solidFill>
              <a:schemeClr val="accent3">
                <a:lumMod val="5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'Question-5'!$AJ$920:$AJ$955</c:f>
              <c:numCache>
                <c:formatCode>General</c:formatCode>
                <c:ptCount val="35"/>
                <c:pt idx="15">
                  <c:v>72</c:v>
                </c:pt>
                <c:pt idx="17">
                  <c:v>148</c:v>
                </c:pt>
                <c:pt idx="18">
                  <c:v>133</c:v>
                </c:pt>
                <c:pt idx="19">
                  <c:v>166</c:v>
                </c:pt>
                <c:pt idx="20">
                  <c:v>203</c:v>
                </c:pt>
                <c:pt idx="21">
                  <c:v>237</c:v>
                </c:pt>
                <c:pt idx="22">
                  <c:v>427</c:v>
                </c:pt>
                <c:pt idx="24">
                  <c:v>387</c:v>
                </c:pt>
                <c:pt idx="26">
                  <c:v>398</c:v>
                </c:pt>
                <c:pt idx="28">
                  <c:v>384</c:v>
                </c:pt>
                <c:pt idx="30">
                  <c:v>386</c:v>
                </c:pt>
                <c:pt idx="32">
                  <c:v>384</c:v>
                </c:pt>
                <c:pt idx="34">
                  <c:v>389</c:v>
                </c:pt>
              </c:numCache>
            </c:numRef>
          </c:val>
          <c:extLst>
            <c:ext xmlns:c16="http://schemas.microsoft.com/office/drawing/2014/chart" uri="{C3380CC4-5D6E-409C-BE32-E72D297353CC}">
              <c16:uniqueId val="{00000020-A4CE-47AD-A63D-4098F81D6136}"/>
            </c:ext>
          </c:extLst>
        </c:ser>
        <c:ser>
          <c:idx val="33"/>
          <c:order val="33"/>
          <c:tx>
            <c:strRef>
              <c:f>'Question-5'!$AK$918:$AK$919</c:f>
              <c:strCache>
                <c:ptCount val="1"/>
                <c:pt idx="0">
                  <c:v>Lacrosse</c:v>
                </c:pt>
              </c:strCache>
            </c:strRef>
          </c:tx>
          <c:spPr>
            <a:solidFill>
              <a:schemeClr val="accent4">
                <a:lumMod val="5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'Question-5'!$AK$920:$AK$955</c:f>
              <c:numCache>
                <c:formatCode>General</c:formatCode>
                <c:ptCount val="35"/>
                <c:pt idx="2">
                  <c:v>17</c:v>
                </c:pt>
                <c:pt idx="4">
                  <c:v>19</c:v>
                </c:pt>
              </c:numCache>
            </c:numRef>
          </c:val>
          <c:extLst>
            <c:ext xmlns:c16="http://schemas.microsoft.com/office/drawing/2014/chart" uri="{C3380CC4-5D6E-409C-BE32-E72D297353CC}">
              <c16:uniqueId val="{00000021-A4CE-47AD-A63D-4098F81D6136}"/>
            </c:ext>
          </c:extLst>
        </c:ser>
        <c:ser>
          <c:idx val="34"/>
          <c:order val="34"/>
          <c:tx>
            <c:strRef>
              <c:f>'Question-5'!$AL$918:$AL$919</c:f>
              <c:strCache>
                <c:ptCount val="1"/>
                <c:pt idx="0">
                  <c:v>Luge</c:v>
                </c:pt>
              </c:strCache>
            </c:strRef>
          </c:tx>
          <c:spPr>
            <a:solidFill>
              <a:schemeClr val="accent5">
                <a:lumMod val="5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'Question-5'!$AL$920:$AL$955</c:f>
              <c:numCache>
                <c:formatCode>General</c:formatCode>
                <c:ptCount val="35"/>
                <c:pt idx="15">
                  <c:v>68</c:v>
                </c:pt>
                <c:pt idx="16">
                  <c:v>85</c:v>
                </c:pt>
                <c:pt idx="17">
                  <c:v>81</c:v>
                </c:pt>
                <c:pt idx="18">
                  <c:v>93</c:v>
                </c:pt>
                <c:pt idx="19">
                  <c:v>79</c:v>
                </c:pt>
                <c:pt idx="20">
                  <c:v>80</c:v>
                </c:pt>
                <c:pt idx="21">
                  <c:v>90</c:v>
                </c:pt>
                <c:pt idx="22">
                  <c:v>89</c:v>
                </c:pt>
                <c:pt idx="23">
                  <c:v>92</c:v>
                </c:pt>
                <c:pt idx="25">
                  <c:v>93</c:v>
                </c:pt>
                <c:pt idx="27">
                  <c:v>110</c:v>
                </c:pt>
                <c:pt idx="29">
                  <c:v>108</c:v>
                </c:pt>
                <c:pt idx="31">
                  <c:v>107</c:v>
                </c:pt>
                <c:pt idx="33">
                  <c:v>108</c:v>
                </c:pt>
              </c:numCache>
            </c:numRef>
          </c:val>
          <c:extLst>
            <c:ext xmlns:c16="http://schemas.microsoft.com/office/drawing/2014/chart" uri="{C3380CC4-5D6E-409C-BE32-E72D297353CC}">
              <c16:uniqueId val="{00000022-A4CE-47AD-A63D-4098F81D6136}"/>
            </c:ext>
          </c:extLst>
        </c:ser>
        <c:ser>
          <c:idx val="35"/>
          <c:order val="35"/>
          <c:tx>
            <c:strRef>
              <c:f>'Question-5'!$AM$918:$AM$919</c:f>
              <c:strCache>
                <c:ptCount val="1"/>
                <c:pt idx="0">
                  <c:v>Military Ski Patrol</c:v>
                </c:pt>
              </c:strCache>
            </c:strRef>
          </c:tx>
          <c:spPr>
            <a:solidFill>
              <a:schemeClr val="accent6">
                <a:lumMod val="5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'Question-5'!$AM$920:$AM$955</c:f>
              <c:numCache>
                <c:formatCode>General</c:formatCode>
                <c:ptCount val="35"/>
                <c:pt idx="7">
                  <c:v>19</c:v>
                </c:pt>
              </c:numCache>
            </c:numRef>
          </c:val>
          <c:extLst>
            <c:ext xmlns:c16="http://schemas.microsoft.com/office/drawing/2014/chart" uri="{C3380CC4-5D6E-409C-BE32-E72D297353CC}">
              <c16:uniqueId val="{00000023-A4CE-47AD-A63D-4098F81D6136}"/>
            </c:ext>
          </c:extLst>
        </c:ser>
        <c:ser>
          <c:idx val="36"/>
          <c:order val="36"/>
          <c:tx>
            <c:strRef>
              <c:f>'Question-5'!$AN$918:$AN$919</c:f>
              <c:strCache>
                <c:ptCount val="1"/>
                <c:pt idx="0">
                  <c:v>Modern Pentathlon</c:v>
                </c:pt>
              </c:strCache>
            </c:strRef>
          </c:tx>
          <c:spPr>
            <a:solidFill>
              <a:schemeClr val="accent1">
                <a:lumMod val="70000"/>
                <a:lumOff val="3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'Question-5'!$AN$920:$AN$955</c:f>
              <c:numCache>
                <c:formatCode>General</c:formatCode>
                <c:ptCount val="35"/>
                <c:pt idx="5">
                  <c:v>31</c:v>
                </c:pt>
                <c:pt idx="6">
                  <c:v>21</c:v>
                </c:pt>
                <c:pt idx="7">
                  <c:v>29</c:v>
                </c:pt>
                <c:pt idx="8">
                  <c:v>30</c:v>
                </c:pt>
                <c:pt idx="9">
                  <c:v>21</c:v>
                </c:pt>
                <c:pt idx="10">
                  <c:v>41</c:v>
                </c:pt>
                <c:pt idx="11">
                  <c:v>34</c:v>
                </c:pt>
                <c:pt idx="12">
                  <c:v>50</c:v>
                </c:pt>
                <c:pt idx="13">
                  <c:v>35</c:v>
                </c:pt>
                <c:pt idx="14">
                  <c:v>60</c:v>
                </c:pt>
                <c:pt idx="15">
                  <c:v>37</c:v>
                </c:pt>
                <c:pt idx="16">
                  <c:v>48</c:v>
                </c:pt>
                <c:pt idx="17">
                  <c:v>59</c:v>
                </c:pt>
                <c:pt idx="18">
                  <c:v>47</c:v>
                </c:pt>
                <c:pt idx="19">
                  <c:v>43</c:v>
                </c:pt>
                <c:pt idx="20">
                  <c:v>50</c:v>
                </c:pt>
                <c:pt idx="21">
                  <c:v>63</c:v>
                </c:pt>
                <c:pt idx="22">
                  <c:v>66</c:v>
                </c:pt>
                <c:pt idx="24">
                  <c:v>32</c:v>
                </c:pt>
                <c:pt idx="26">
                  <c:v>48</c:v>
                </c:pt>
                <c:pt idx="28">
                  <c:v>64</c:v>
                </c:pt>
                <c:pt idx="30">
                  <c:v>72</c:v>
                </c:pt>
                <c:pt idx="32">
                  <c:v>72</c:v>
                </c:pt>
                <c:pt idx="34">
                  <c:v>72</c:v>
                </c:pt>
              </c:numCache>
            </c:numRef>
          </c:val>
          <c:extLst>
            <c:ext xmlns:c16="http://schemas.microsoft.com/office/drawing/2014/chart" uri="{C3380CC4-5D6E-409C-BE32-E72D297353CC}">
              <c16:uniqueId val="{00000024-A4CE-47AD-A63D-4098F81D6136}"/>
            </c:ext>
          </c:extLst>
        </c:ser>
        <c:ser>
          <c:idx val="37"/>
          <c:order val="37"/>
          <c:tx>
            <c:strRef>
              <c:f>'Question-5'!$AO$918:$AO$919</c:f>
              <c:strCache>
                <c:ptCount val="1"/>
                <c:pt idx="0">
                  <c:v>Motorboating</c:v>
                </c:pt>
              </c:strCache>
            </c:strRef>
          </c:tx>
          <c:spPr>
            <a:solidFill>
              <a:schemeClr val="accent2">
                <a:lumMod val="70000"/>
                <a:lumOff val="3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'Question-5'!$AO$920:$AO$955</c:f>
              <c:numCache>
                <c:formatCode>General</c:formatCode>
                <c:ptCount val="35"/>
                <c:pt idx="4">
                  <c:v>12</c:v>
                </c:pt>
              </c:numCache>
            </c:numRef>
          </c:val>
          <c:extLst>
            <c:ext xmlns:c16="http://schemas.microsoft.com/office/drawing/2014/chart" uri="{C3380CC4-5D6E-409C-BE32-E72D297353CC}">
              <c16:uniqueId val="{00000025-A4CE-47AD-A63D-4098F81D6136}"/>
            </c:ext>
          </c:extLst>
        </c:ser>
        <c:ser>
          <c:idx val="38"/>
          <c:order val="38"/>
          <c:tx>
            <c:strRef>
              <c:f>'Question-5'!$AP$918:$AP$919</c:f>
              <c:strCache>
                <c:ptCount val="1"/>
                <c:pt idx="0">
                  <c:v>Nordic Combined</c:v>
                </c:pt>
              </c:strCache>
            </c:strRef>
          </c:tx>
          <c:spPr>
            <a:solidFill>
              <a:schemeClr val="accent3">
                <a:lumMod val="70000"/>
                <a:lumOff val="3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'Question-5'!$AP$920:$AP$955</c:f>
              <c:numCache>
                <c:formatCode>General</c:formatCode>
                <c:ptCount val="35"/>
                <c:pt idx="7">
                  <c:v>29</c:v>
                </c:pt>
                <c:pt idx="8">
                  <c:v>32</c:v>
                </c:pt>
                <c:pt idx="9">
                  <c:v>29</c:v>
                </c:pt>
                <c:pt idx="10">
                  <c:v>50</c:v>
                </c:pt>
                <c:pt idx="11">
                  <c:v>39</c:v>
                </c:pt>
                <c:pt idx="12">
                  <c:v>24</c:v>
                </c:pt>
                <c:pt idx="13">
                  <c:v>34</c:v>
                </c:pt>
                <c:pt idx="14">
                  <c:v>32</c:v>
                </c:pt>
                <c:pt idx="15">
                  <c:v>31</c:v>
                </c:pt>
                <c:pt idx="16">
                  <c:v>41</c:v>
                </c:pt>
                <c:pt idx="17">
                  <c:v>39</c:v>
                </c:pt>
                <c:pt idx="18">
                  <c:v>34</c:v>
                </c:pt>
                <c:pt idx="19">
                  <c:v>31</c:v>
                </c:pt>
                <c:pt idx="20">
                  <c:v>28</c:v>
                </c:pt>
                <c:pt idx="21">
                  <c:v>44</c:v>
                </c:pt>
                <c:pt idx="22">
                  <c:v>46</c:v>
                </c:pt>
                <c:pt idx="23">
                  <c:v>53</c:v>
                </c:pt>
                <c:pt idx="25">
                  <c:v>53</c:v>
                </c:pt>
                <c:pt idx="27">
                  <c:v>54</c:v>
                </c:pt>
                <c:pt idx="29">
                  <c:v>59</c:v>
                </c:pt>
                <c:pt idx="31">
                  <c:v>52</c:v>
                </c:pt>
                <c:pt idx="33">
                  <c:v>54</c:v>
                </c:pt>
              </c:numCache>
            </c:numRef>
          </c:val>
          <c:extLst>
            <c:ext xmlns:c16="http://schemas.microsoft.com/office/drawing/2014/chart" uri="{C3380CC4-5D6E-409C-BE32-E72D297353CC}">
              <c16:uniqueId val="{00000026-A4CE-47AD-A63D-4098F81D6136}"/>
            </c:ext>
          </c:extLst>
        </c:ser>
        <c:ser>
          <c:idx val="39"/>
          <c:order val="39"/>
          <c:tx>
            <c:strRef>
              <c:f>'Question-5'!$AQ$918:$AQ$919</c:f>
              <c:strCache>
                <c:ptCount val="1"/>
                <c:pt idx="0">
                  <c:v>Polo</c:v>
                </c:pt>
              </c:strCache>
            </c:strRef>
          </c:tx>
          <c:spPr>
            <a:solidFill>
              <a:schemeClr val="accent4">
                <a:lumMod val="70000"/>
                <a:lumOff val="3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'Question-5'!$AQ$920:$AQ$955</c:f>
              <c:numCache>
                <c:formatCode>General</c:formatCode>
                <c:ptCount val="35"/>
                <c:pt idx="1">
                  <c:v>18</c:v>
                </c:pt>
                <c:pt idx="4">
                  <c:v>11</c:v>
                </c:pt>
                <c:pt idx="6">
                  <c:v>16</c:v>
                </c:pt>
                <c:pt idx="7">
                  <c:v>22</c:v>
                </c:pt>
                <c:pt idx="10">
                  <c:v>21</c:v>
                </c:pt>
              </c:numCache>
            </c:numRef>
          </c:val>
          <c:extLst>
            <c:ext xmlns:c16="http://schemas.microsoft.com/office/drawing/2014/chart" uri="{C3380CC4-5D6E-409C-BE32-E72D297353CC}">
              <c16:uniqueId val="{00000027-A4CE-47AD-A63D-4098F81D6136}"/>
            </c:ext>
          </c:extLst>
        </c:ser>
        <c:ser>
          <c:idx val="40"/>
          <c:order val="40"/>
          <c:tx>
            <c:strRef>
              <c:f>'Question-5'!$AR$918:$AR$919</c:f>
              <c:strCache>
                <c:ptCount val="1"/>
                <c:pt idx="0">
                  <c:v>Racquets</c:v>
                </c:pt>
              </c:strCache>
            </c:strRef>
          </c:tx>
          <c:spPr>
            <a:solidFill>
              <a:schemeClr val="accent5">
                <a:lumMod val="70000"/>
                <a:lumOff val="3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'Question-5'!$AR$920:$AR$955</c:f>
              <c:numCache>
                <c:formatCode>General</c:formatCode>
                <c:ptCount val="35"/>
                <c:pt idx="4">
                  <c:v>7</c:v>
                </c:pt>
              </c:numCache>
            </c:numRef>
          </c:val>
          <c:extLst>
            <c:ext xmlns:c16="http://schemas.microsoft.com/office/drawing/2014/chart" uri="{C3380CC4-5D6E-409C-BE32-E72D297353CC}">
              <c16:uniqueId val="{00000028-A4CE-47AD-A63D-4098F81D6136}"/>
            </c:ext>
          </c:extLst>
        </c:ser>
        <c:ser>
          <c:idx val="41"/>
          <c:order val="41"/>
          <c:tx>
            <c:strRef>
              <c:f>'Question-5'!$AS$918:$AS$919</c:f>
              <c:strCache>
                <c:ptCount val="1"/>
                <c:pt idx="0">
                  <c:v>Rhythmic Gymnastics</c:v>
                </c:pt>
              </c:strCache>
            </c:strRef>
          </c:tx>
          <c:spPr>
            <a:solidFill>
              <a:schemeClr val="accent6">
                <a:lumMod val="70000"/>
                <a:lumOff val="3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'Question-5'!$AS$920:$AS$955</c:f>
              <c:numCache>
                <c:formatCode>General</c:formatCode>
                <c:ptCount val="35"/>
                <c:pt idx="20">
                  <c:v>33</c:v>
                </c:pt>
                <c:pt idx="21">
                  <c:v>39</c:v>
                </c:pt>
                <c:pt idx="22">
                  <c:v>42</c:v>
                </c:pt>
                <c:pt idx="24">
                  <c:v>90</c:v>
                </c:pt>
                <c:pt idx="26">
                  <c:v>84</c:v>
                </c:pt>
                <c:pt idx="28">
                  <c:v>84</c:v>
                </c:pt>
                <c:pt idx="30">
                  <c:v>95</c:v>
                </c:pt>
                <c:pt idx="32">
                  <c:v>95</c:v>
                </c:pt>
                <c:pt idx="34">
                  <c:v>96</c:v>
                </c:pt>
              </c:numCache>
            </c:numRef>
          </c:val>
          <c:extLst>
            <c:ext xmlns:c16="http://schemas.microsoft.com/office/drawing/2014/chart" uri="{C3380CC4-5D6E-409C-BE32-E72D297353CC}">
              <c16:uniqueId val="{00000029-A4CE-47AD-A63D-4098F81D6136}"/>
            </c:ext>
          </c:extLst>
        </c:ser>
        <c:ser>
          <c:idx val="42"/>
          <c:order val="42"/>
          <c:tx>
            <c:strRef>
              <c:f>'Question-5'!$AT$918:$AT$919</c:f>
              <c:strCache>
                <c:ptCount val="1"/>
                <c:pt idx="0">
                  <c:v>Roque</c:v>
                </c:pt>
              </c:strCache>
            </c:strRef>
          </c:tx>
          <c:spPr>
            <a:solidFill>
              <a:schemeClr val="accent1">
                <a:lumMod val="7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'Question-5'!$AT$920:$AT$955</c:f>
              <c:numCache>
                <c:formatCode>General</c:formatCode>
                <c:ptCount val="35"/>
                <c:pt idx="2">
                  <c:v>3</c:v>
                </c:pt>
              </c:numCache>
            </c:numRef>
          </c:val>
          <c:extLst>
            <c:ext xmlns:c16="http://schemas.microsoft.com/office/drawing/2014/chart" uri="{C3380CC4-5D6E-409C-BE32-E72D297353CC}">
              <c16:uniqueId val="{0000002A-A4CE-47AD-A63D-4098F81D6136}"/>
            </c:ext>
          </c:extLst>
        </c:ser>
        <c:ser>
          <c:idx val="43"/>
          <c:order val="43"/>
          <c:tx>
            <c:strRef>
              <c:f>'Question-5'!$AU$918:$AU$919</c:f>
              <c:strCache>
                <c:ptCount val="1"/>
                <c:pt idx="0">
                  <c:v>Rowing</c:v>
                </c:pt>
              </c:strCache>
            </c:strRef>
          </c:tx>
          <c:spPr>
            <a:solidFill>
              <a:schemeClr val="accent2">
                <a:lumMod val="7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'Question-5'!$AU$920:$AU$955</c:f>
              <c:numCache>
                <c:formatCode>General</c:formatCode>
                <c:ptCount val="35"/>
                <c:pt idx="1">
                  <c:v>70</c:v>
                </c:pt>
                <c:pt idx="2">
                  <c:v>37</c:v>
                </c:pt>
                <c:pt idx="3">
                  <c:v>25</c:v>
                </c:pt>
                <c:pt idx="4">
                  <c:v>68</c:v>
                </c:pt>
                <c:pt idx="5">
                  <c:v>183</c:v>
                </c:pt>
                <c:pt idx="6">
                  <c:v>94</c:v>
                </c:pt>
                <c:pt idx="7">
                  <c:v>132</c:v>
                </c:pt>
                <c:pt idx="8">
                  <c:v>173</c:v>
                </c:pt>
                <c:pt idx="9">
                  <c:v>130</c:v>
                </c:pt>
                <c:pt idx="10">
                  <c:v>308</c:v>
                </c:pt>
                <c:pt idx="11">
                  <c:v>239</c:v>
                </c:pt>
                <c:pt idx="12">
                  <c:v>383</c:v>
                </c:pt>
                <c:pt idx="13">
                  <c:v>195</c:v>
                </c:pt>
                <c:pt idx="14">
                  <c:v>400</c:v>
                </c:pt>
                <c:pt idx="15">
                  <c:v>366</c:v>
                </c:pt>
                <c:pt idx="16">
                  <c:v>352</c:v>
                </c:pt>
                <c:pt idx="17">
                  <c:v>437</c:v>
                </c:pt>
                <c:pt idx="18">
                  <c:v>591</c:v>
                </c:pt>
                <c:pt idx="19">
                  <c:v>470</c:v>
                </c:pt>
                <c:pt idx="20">
                  <c:v>446</c:v>
                </c:pt>
                <c:pt idx="21">
                  <c:v>591</c:v>
                </c:pt>
                <c:pt idx="22">
                  <c:v>621</c:v>
                </c:pt>
                <c:pt idx="24">
                  <c:v>608</c:v>
                </c:pt>
                <c:pt idx="26">
                  <c:v>547</c:v>
                </c:pt>
                <c:pt idx="28">
                  <c:v>557</c:v>
                </c:pt>
                <c:pt idx="30">
                  <c:v>555</c:v>
                </c:pt>
                <c:pt idx="32">
                  <c:v>549</c:v>
                </c:pt>
                <c:pt idx="34">
                  <c:v>546</c:v>
                </c:pt>
              </c:numCache>
            </c:numRef>
          </c:val>
          <c:extLst>
            <c:ext xmlns:c16="http://schemas.microsoft.com/office/drawing/2014/chart" uri="{C3380CC4-5D6E-409C-BE32-E72D297353CC}">
              <c16:uniqueId val="{0000002B-A4CE-47AD-A63D-4098F81D6136}"/>
            </c:ext>
          </c:extLst>
        </c:ser>
        <c:ser>
          <c:idx val="44"/>
          <c:order val="44"/>
          <c:tx>
            <c:strRef>
              <c:f>'Question-5'!$AV$918:$AV$919</c:f>
              <c:strCache>
                <c:ptCount val="1"/>
                <c:pt idx="0">
                  <c:v>Rugby</c:v>
                </c:pt>
              </c:strCache>
            </c:strRef>
          </c:tx>
          <c:spPr>
            <a:solidFill>
              <a:schemeClr val="accent3">
                <a:lumMod val="7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'Question-5'!$AV$920:$AV$955</c:f>
              <c:numCache>
                <c:formatCode>General</c:formatCode>
                <c:ptCount val="35"/>
                <c:pt idx="1">
                  <c:v>26</c:v>
                </c:pt>
                <c:pt idx="4">
                  <c:v>23</c:v>
                </c:pt>
                <c:pt idx="6">
                  <c:v>26</c:v>
                </c:pt>
                <c:pt idx="7">
                  <c:v>36</c:v>
                </c:pt>
              </c:numCache>
            </c:numRef>
          </c:val>
          <c:extLst>
            <c:ext xmlns:c16="http://schemas.microsoft.com/office/drawing/2014/chart" uri="{C3380CC4-5D6E-409C-BE32-E72D297353CC}">
              <c16:uniqueId val="{0000002C-A4CE-47AD-A63D-4098F81D6136}"/>
            </c:ext>
          </c:extLst>
        </c:ser>
        <c:ser>
          <c:idx val="45"/>
          <c:order val="45"/>
          <c:tx>
            <c:strRef>
              <c:f>'Question-5'!$AW$918:$AW$919</c:f>
              <c:strCache>
                <c:ptCount val="1"/>
                <c:pt idx="0">
                  <c:v>Rugby Sevens</c:v>
                </c:pt>
              </c:strCache>
            </c:strRef>
          </c:tx>
          <c:spPr>
            <a:solidFill>
              <a:schemeClr val="accent4">
                <a:lumMod val="7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'Question-5'!$AW$920:$AW$955</c:f>
              <c:numCache>
                <c:formatCode>General</c:formatCode>
                <c:ptCount val="35"/>
                <c:pt idx="34">
                  <c:v>299</c:v>
                </c:pt>
              </c:numCache>
            </c:numRef>
          </c:val>
          <c:extLst>
            <c:ext xmlns:c16="http://schemas.microsoft.com/office/drawing/2014/chart" uri="{C3380CC4-5D6E-409C-BE32-E72D297353CC}">
              <c16:uniqueId val="{0000002D-A4CE-47AD-A63D-4098F81D6136}"/>
            </c:ext>
          </c:extLst>
        </c:ser>
        <c:ser>
          <c:idx val="46"/>
          <c:order val="46"/>
          <c:tx>
            <c:strRef>
              <c:f>'Question-5'!$AX$918:$AX$919</c:f>
              <c:strCache>
                <c:ptCount val="1"/>
                <c:pt idx="0">
                  <c:v>Sailing</c:v>
                </c:pt>
              </c:strCache>
            </c:strRef>
          </c:tx>
          <c:spPr>
            <a:solidFill>
              <a:schemeClr val="accent5">
                <a:lumMod val="7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'Question-5'!$AX$920:$AX$955</c:f>
              <c:numCache>
                <c:formatCode>General</c:formatCode>
                <c:ptCount val="35"/>
                <c:pt idx="1">
                  <c:v>47</c:v>
                </c:pt>
                <c:pt idx="4">
                  <c:v>55</c:v>
                </c:pt>
                <c:pt idx="5">
                  <c:v>98</c:v>
                </c:pt>
                <c:pt idx="6">
                  <c:v>93</c:v>
                </c:pt>
                <c:pt idx="7">
                  <c:v>50</c:v>
                </c:pt>
                <c:pt idx="8">
                  <c:v>106</c:v>
                </c:pt>
                <c:pt idx="9">
                  <c:v>49</c:v>
                </c:pt>
                <c:pt idx="10">
                  <c:v>171</c:v>
                </c:pt>
                <c:pt idx="11">
                  <c:v>160</c:v>
                </c:pt>
                <c:pt idx="12">
                  <c:v>214</c:v>
                </c:pt>
                <c:pt idx="13">
                  <c:v>126</c:v>
                </c:pt>
                <c:pt idx="14">
                  <c:v>284</c:v>
                </c:pt>
                <c:pt idx="15">
                  <c:v>220</c:v>
                </c:pt>
                <c:pt idx="16">
                  <c:v>246</c:v>
                </c:pt>
                <c:pt idx="17">
                  <c:v>319</c:v>
                </c:pt>
                <c:pt idx="18">
                  <c:v>255</c:v>
                </c:pt>
                <c:pt idx="19">
                  <c:v>156</c:v>
                </c:pt>
                <c:pt idx="20">
                  <c:v>293</c:v>
                </c:pt>
                <c:pt idx="21">
                  <c:v>373</c:v>
                </c:pt>
                <c:pt idx="22">
                  <c:v>440</c:v>
                </c:pt>
                <c:pt idx="24">
                  <c:v>457</c:v>
                </c:pt>
                <c:pt idx="26">
                  <c:v>401</c:v>
                </c:pt>
                <c:pt idx="28">
                  <c:v>400</c:v>
                </c:pt>
                <c:pt idx="30">
                  <c:v>400</c:v>
                </c:pt>
                <c:pt idx="32">
                  <c:v>379</c:v>
                </c:pt>
                <c:pt idx="34">
                  <c:v>380</c:v>
                </c:pt>
              </c:numCache>
            </c:numRef>
          </c:val>
          <c:extLst>
            <c:ext xmlns:c16="http://schemas.microsoft.com/office/drawing/2014/chart" uri="{C3380CC4-5D6E-409C-BE32-E72D297353CC}">
              <c16:uniqueId val="{0000002E-A4CE-47AD-A63D-4098F81D6136}"/>
            </c:ext>
          </c:extLst>
        </c:ser>
        <c:ser>
          <c:idx val="47"/>
          <c:order val="47"/>
          <c:tx>
            <c:strRef>
              <c:f>'Question-5'!$AY$918:$AY$919</c:f>
              <c:strCache>
                <c:ptCount val="1"/>
                <c:pt idx="0">
                  <c:v>Shooting</c:v>
                </c:pt>
              </c:strCache>
            </c:strRef>
          </c:tx>
          <c:spPr>
            <a:solidFill>
              <a:schemeClr val="accent6">
                <a:lumMod val="7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'Question-5'!$AY$920:$AY$955</c:f>
              <c:numCache>
                <c:formatCode>General</c:formatCode>
                <c:ptCount val="35"/>
                <c:pt idx="0">
                  <c:v>10</c:v>
                </c:pt>
                <c:pt idx="1">
                  <c:v>46</c:v>
                </c:pt>
                <c:pt idx="3">
                  <c:v>30</c:v>
                </c:pt>
                <c:pt idx="4">
                  <c:v>163</c:v>
                </c:pt>
                <c:pt idx="5">
                  <c:v>281</c:v>
                </c:pt>
                <c:pt idx="6">
                  <c:v>180</c:v>
                </c:pt>
                <c:pt idx="7">
                  <c:v>180</c:v>
                </c:pt>
                <c:pt idx="9">
                  <c:v>30</c:v>
                </c:pt>
                <c:pt idx="10">
                  <c:v>133</c:v>
                </c:pt>
                <c:pt idx="11">
                  <c:v>147</c:v>
                </c:pt>
                <c:pt idx="12">
                  <c:v>201</c:v>
                </c:pt>
                <c:pt idx="13">
                  <c:v>125</c:v>
                </c:pt>
                <c:pt idx="14">
                  <c:v>302</c:v>
                </c:pt>
                <c:pt idx="15">
                  <c:v>259</c:v>
                </c:pt>
                <c:pt idx="16">
                  <c:v>345</c:v>
                </c:pt>
                <c:pt idx="17">
                  <c:v>396</c:v>
                </c:pt>
                <c:pt idx="18">
                  <c:v>343</c:v>
                </c:pt>
                <c:pt idx="19">
                  <c:v>237</c:v>
                </c:pt>
                <c:pt idx="20">
                  <c:v>439</c:v>
                </c:pt>
                <c:pt idx="21">
                  <c:v>392</c:v>
                </c:pt>
                <c:pt idx="22">
                  <c:v>405</c:v>
                </c:pt>
                <c:pt idx="24">
                  <c:v>419</c:v>
                </c:pt>
                <c:pt idx="26">
                  <c:v>408</c:v>
                </c:pt>
                <c:pt idx="28">
                  <c:v>390</c:v>
                </c:pt>
                <c:pt idx="30">
                  <c:v>390</c:v>
                </c:pt>
                <c:pt idx="32">
                  <c:v>390</c:v>
                </c:pt>
                <c:pt idx="34">
                  <c:v>390</c:v>
                </c:pt>
              </c:numCache>
            </c:numRef>
          </c:val>
          <c:extLst>
            <c:ext xmlns:c16="http://schemas.microsoft.com/office/drawing/2014/chart" uri="{C3380CC4-5D6E-409C-BE32-E72D297353CC}">
              <c16:uniqueId val="{0000002F-A4CE-47AD-A63D-4098F81D6136}"/>
            </c:ext>
          </c:extLst>
        </c:ser>
        <c:ser>
          <c:idx val="48"/>
          <c:order val="48"/>
          <c:tx>
            <c:strRef>
              <c:f>'Question-5'!$AZ$918:$AZ$919</c:f>
              <c:strCache>
                <c:ptCount val="1"/>
                <c:pt idx="0">
                  <c:v>Short Track Speed Skating</c:v>
                </c:pt>
              </c:strCache>
            </c:strRef>
          </c:tx>
          <c:spPr>
            <a:solidFill>
              <a:schemeClr val="accent1">
                <a:lumMod val="50000"/>
                <a:lumOff val="5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'Question-5'!$AZ$920:$AZ$955</c:f>
              <c:numCache>
                <c:formatCode>General</c:formatCode>
                <c:ptCount val="35"/>
                <c:pt idx="22">
                  <c:v>85</c:v>
                </c:pt>
                <c:pt idx="23">
                  <c:v>86</c:v>
                </c:pt>
                <c:pt idx="25">
                  <c:v>94</c:v>
                </c:pt>
                <c:pt idx="27">
                  <c:v>111</c:v>
                </c:pt>
                <c:pt idx="29">
                  <c:v>106</c:v>
                </c:pt>
                <c:pt idx="31">
                  <c:v>109</c:v>
                </c:pt>
                <c:pt idx="33">
                  <c:v>106</c:v>
                </c:pt>
              </c:numCache>
            </c:numRef>
          </c:val>
          <c:extLst>
            <c:ext xmlns:c16="http://schemas.microsoft.com/office/drawing/2014/chart" uri="{C3380CC4-5D6E-409C-BE32-E72D297353CC}">
              <c16:uniqueId val="{00000030-A4CE-47AD-A63D-4098F81D6136}"/>
            </c:ext>
          </c:extLst>
        </c:ser>
        <c:ser>
          <c:idx val="49"/>
          <c:order val="49"/>
          <c:tx>
            <c:strRef>
              <c:f>'Question-5'!$BA$918:$BA$919</c:f>
              <c:strCache>
                <c:ptCount val="1"/>
                <c:pt idx="0">
                  <c:v>Skeleton</c:v>
                </c:pt>
              </c:strCache>
            </c:strRef>
          </c:tx>
          <c:spPr>
            <a:solidFill>
              <a:schemeClr val="accent2">
                <a:lumMod val="50000"/>
                <a:lumOff val="5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'Question-5'!$BA$920:$BA$955</c:f>
              <c:numCache>
                <c:formatCode>General</c:formatCode>
                <c:ptCount val="35"/>
                <c:pt idx="8">
                  <c:v>8</c:v>
                </c:pt>
                <c:pt idx="11">
                  <c:v>15</c:v>
                </c:pt>
                <c:pt idx="27">
                  <c:v>38</c:v>
                </c:pt>
                <c:pt idx="29">
                  <c:v>42</c:v>
                </c:pt>
                <c:pt idx="31">
                  <c:v>47</c:v>
                </c:pt>
                <c:pt idx="33">
                  <c:v>46</c:v>
                </c:pt>
              </c:numCache>
            </c:numRef>
          </c:val>
          <c:extLst>
            <c:ext xmlns:c16="http://schemas.microsoft.com/office/drawing/2014/chart" uri="{C3380CC4-5D6E-409C-BE32-E72D297353CC}">
              <c16:uniqueId val="{00000031-A4CE-47AD-A63D-4098F81D6136}"/>
            </c:ext>
          </c:extLst>
        </c:ser>
        <c:ser>
          <c:idx val="50"/>
          <c:order val="50"/>
          <c:tx>
            <c:strRef>
              <c:f>'Question-5'!$BB$918:$BB$919</c:f>
              <c:strCache>
                <c:ptCount val="1"/>
                <c:pt idx="0">
                  <c:v>Ski Jumping</c:v>
                </c:pt>
              </c:strCache>
            </c:strRef>
          </c:tx>
          <c:spPr>
            <a:solidFill>
              <a:schemeClr val="accent3">
                <a:lumMod val="50000"/>
                <a:lumOff val="5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'Question-5'!$BB$920:$BB$955</c:f>
              <c:numCache>
                <c:formatCode>General</c:formatCode>
                <c:ptCount val="35"/>
                <c:pt idx="7">
                  <c:v>24</c:v>
                </c:pt>
                <c:pt idx="8">
                  <c:v>33</c:v>
                </c:pt>
                <c:pt idx="9">
                  <c:v>29</c:v>
                </c:pt>
                <c:pt idx="10">
                  <c:v>48</c:v>
                </c:pt>
                <c:pt idx="11">
                  <c:v>49</c:v>
                </c:pt>
                <c:pt idx="12">
                  <c:v>44</c:v>
                </c:pt>
                <c:pt idx="13">
                  <c:v>50</c:v>
                </c:pt>
                <c:pt idx="14">
                  <c:v>45</c:v>
                </c:pt>
                <c:pt idx="15">
                  <c:v>57</c:v>
                </c:pt>
                <c:pt idx="16">
                  <c:v>66</c:v>
                </c:pt>
                <c:pt idx="17">
                  <c:v>62</c:v>
                </c:pt>
                <c:pt idx="18">
                  <c:v>62</c:v>
                </c:pt>
                <c:pt idx="19">
                  <c:v>55</c:v>
                </c:pt>
                <c:pt idx="20">
                  <c:v>65</c:v>
                </c:pt>
                <c:pt idx="21">
                  <c:v>65</c:v>
                </c:pt>
                <c:pt idx="22">
                  <c:v>63</c:v>
                </c:pt>
                <c:pt idx="23">
                  <c:v>68</c:v>
                </c:pt>
                <c:pt idx="25">
                  <c:v>68</c:v>
                </c:pt>
                <c:pt idx="27">
                  <c:v>73</c:v>
                </c:pt>
                <c:pt idx="29">
                  <c:v>79</c:v>
                </c:pt>
                <c:pt idx="31">
                  <c:v>68</c:v>
                </c:pt>
                <c:pt idx="33">
                  <c:v>96</c:v>
                </c:pt>
              </c:numCache>
            </c:numRef>
          </c:val>
          <c:extLst>
            <c:ext xmlns:c16="http://schemas.microsoft.com/office/drawing/2014/chart" uri="{C3380CC4-5D6E-409C-BE32-E72D297353CC}">
              <c16:uniqueId val="{00000032-A4CE-47AD-A63D-4098F81D6136}"/>
            </c:ext>
          </c:extLst>
        </c:ser>
        <c:ser>
          <c:idx val="51"/>
          <c:order val="51"/>
          <c:tx>
            <c:strRef>
              <c:f>'Question-5'!$BC$918:$BC$919</c:f>
              <c:strCache>
                <c:ptCount val="1"/>
                <c:pt idx="0">
                  <c:v>Snowboarding</c:v>
                </c:pt>
              </c:strCache>
            </c:strRef>
          </c:tx>
          <c:spPr>
            <a:solidFill>
              <a:schemeClr val="accent4">
                <a:lumMod val="50000"/>
                <a:lumOff val="5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'Question-5'!$BC$920:$BC$955</c:f>
              <c:numCache>
                <c:formatCode>General</c:formatCode>
                <c:ptCount val="35"/>
                <c:pt idx="25">
                  <c:v>125</c:v>
                </c:pt>
                <c:pt idx="27">
                  <c:v>118</c:v>
                </c:pt>
                <c:pt idx="29">
                  <c:v>187</c:v>
                </c:pt>
                <c:pt idx="31">
                  <c:v>185</c:v>
                </c:pt>
                <c:pt idx="33">
                  <c:v>237</c:v>
                </c:pt>
              </c:numCache>
            </c:numRef>
          </c:val>
          <c:extLst>
            <c:ext xmlns:c16="http://schemas.microsoft.com/office/drawing/2014/chart" uri="{C3380CC4-5D6E-409C-BE32-E72D297353CC}">
              <c16:uniqueId val="{00000033-A4CE-47AD-A63D-4098F81D6136}"/>
            </c:ext>
          </c:extLst>
        </c:ser>
        <c:ser>
          <c:idx val="52"/>
          <c:order val="52"/>
          <c:tx>
            <c:strRef>
              <c:f>'Question-5'!$BD$918:$BD$919</c:f>
              <c:strCache>
                <c:ptCount val="1"/>
                <c:pt idx="0">
                  <c:v>Softball</c:v>
                </c:pt>
              </c:strCache>
            </c:strRef>
          </c:tx>
          <c:spPr>
            <a:solidFill>
              <a:schemeClr val="accent5">
                <a:lumMod val="50000"/>
                <a:lumOff val="5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'Question-5'!$BD$920:$BD$955</c:f>
              <c:numCache>
                <c:formatCode>General</c:formatCode>
                <c:ptCount val="35"/>
                <c:pt idx="24">
                  <c:v>120</c:v>
                </c:pt>
                <c:pt idx="26">
                  <c:v>120</c:v>
                </c:pt>
                <c:pt idx="28">
                  <c:v>118</c:v>
                </c:pt>
                <c:pt idx="30">
                  <c:v>120</c:v>
                </c:pt>
              </c:numCache>
            </c:numRef>
          </c:val>
          <c:extLst>
            <c:ext xmlns:c16="http://schemas.microsoft.com/office/drawing/2014/chart" uri="{C3380CC4-5D6E-409C-BE32-E72D297353CC}">
              <c16:uniqueId val="{00000034-A4CE-47AD-A63D-4098F81D6136}"/>
            </c:ext>
          </c:extLst>
        </c:ser>
        <c:ser>
          <c:idx val="53"/>
          <c:order val="53"/>
          <c:tx>
            <c:strRef>
              <c:f>'Question-5'!$BE$918:$BE$919</c:f>
              <c:strCache>
                <c:ptCount val="1"/>
                <c:pt idx="0">
                  <c:v>Speed Skating</c:v>
                </c:pt>
              </c:strCache>
            </c:strRef>
          </c:tx>
          <c:spPr>
            <a:solidFill>
              <a:schemeClr val="accent6">
                <a:lumMod val="50000"/>
                <a:lumOff val="5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'Question-5'!$BE$920:$BE$955</c:f>
              <c:numCache>
                <c:formatCode>General</c:formatCode>
                <c:ptCount val="35"/>
                <c:pt idx="7">
                  <c:v>29</c:v>
                </c:pt>
                <c:pt idx="8">
                  <c:v>39</c:v>
                </c:pt>
                <c:pt idx="9">
                  <c:v>31</c:v>
                </c:pt>
                <c:pt idx="10">
                  <c:v>50</c:v>
                </c:pt>
                <c:pt idx="11">
                  <c:v>68</c:v>
                </c:pt>
                <c:pt idx="12">
                  <c:v>67</c:v>
                </c:pt>
                <c:pt idx="13">
                  <c:v>81</c:v>
                </c:pt>
                <c:pt idx="14">
                  <c:v>101</c:v>
                </c:pt>
                <c:pt idx="15">
                  <c:v>133</c:v>
                </c:pt>
                <c:pt idx="16">
                  <c:v>128</c:v>
                </c:pt>
                <c:pt idx="17">
                  <c:v>115</c:v>
                </c:pt>
                <c:pt idx="18">
                  <c:v>109</c:v>
                </c:pt>
                <c:pt idx="19">
                  <c:v>128</c:v>
                </c:pt>
                <c:pt idx="20">
                  <c:v>139</c:v>
                </c:pt>
                <c:pt idx="21">
                  <c:v>141</c:v>
                </c:pt>
                <c:pt idx="22">
                  <c:v>154</c:v>
                </c:pt>
                <c:pt idx="23">
                  <c:v>150</c:v>
                </c:pt>
                <c:pt idx="25">
                  <c:v>171</c:v>
                </c:pt>
                <c:pt idx="27">
                  <c:v>166</c:v>
                </c:pt>
                <c:pt idx="29">
                  <c:v>174</c:v>
                </c:pt>
                <c:pt idx="31">
                  <c:v>177</c:v>
                </c:pt>
                <c:pt idx="33">
                  <c:v>177</c:v>
                </c:pt>
              </c:numCache>
            </c:numRef>
          </c:val>
          <c:extLst>
            <c:ext xmlns:c16="http://schemas.microsoft.com/office/drawing/2014/chart" uri="{C3380CC4-5D6E-409C-BE32-E72D297353CC}">
              <c16:uniqueId val="{00000035-A4CE-47AD-A63D-4098F81D6136}"/>
            </c:ext>
          </c:extLst>
        </c:ser>
        <c:ser>
          <c:idx val="54"/>
          <c:order val="54"/>
          <c:tx>
            <c:strRef>
              <c:f>'Question-5'!$BF$918:$BF$919</c:f>
              <c:strCache>
                <c:ptCount val="1"/>
                <c:pt idx="0">
                  <c:v>Swimming</c:v>
                </c:pt>
              </c:strCache>
            </c:strRef>
          </c:tx>
          <c:spPr>
            <a:solidFill>
              <a:schemeClr val="accent1"/>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'Question-5'!$BF$920:$BF$955</c:f>
              <c:numCache>
                <c:formatCode>General</c:formatCode>
                <c:ptCount val="35"/>
                <c:pt idx="0">
                  <c:v>4</c:v>
                </c:pt>
                <c:pt idx="1">
                  <c:v>33</c:v>
                </c:pt>
                <c:pt idx="2">
                  <c:v>28</c:v>
                </c:pt>
                <c:pt idx="3">
                  <c:v>30</c:v>
                </c:pt>
                <c:pt idx="4">
                  <c:v>80</c:v>
                </c:pt>
                <c:pt idx="5">
                  <c:v>118</c:v>
                </c:pt>
                <c:pt idx="6">
                  <c:v>86</c:v>
                </c:pt>
                <c:pt idx="7">
                  <c:v>138</c:v>
                </c:pt>
                <c:pt idx="8">
                  <c:v>146</c:v>
                </c:pt>
                <c:pt idx="9">
                  <c:v>107</c:v>
                </c:pt>
                <c:pt idx="10">
                  <c:v>231</c:v>
                </c:pt>
                <c:pt idx="11">
                  <c:v>201</c:v>
                </c:pt>
                <c:pt idx="12">
                  <c:v>302</c:v>
                </c:pt>
                <c:pt idx="13">
                  <c:v>193</c:v>
                </c:pt>
                <c:pt idx="14">
                  <c:v>376</c:v>
                </c:pt>
                <c:pt idx="15">
                  <c:v>401</c:v>
                </c:pt>
                <c:pt idx="16">
                  <c:v>465</c:v>
                </c:pt>
                <c:pt idx="17">
                  <c:v>524</c:v>
                </c:pt>
                <c:pt idx="18">
                  <c:v>465</c:v>
                </c:pt>
                <c:pt idx="19">
                  <c:v>323</c:v>
                </c:pt>
                <c:pt idx="20">
                  <c:v>479</c:v>
                </c:pt>
                <c:pt idx="21">
                  <c:v>629</c:v>
                </c:pt>
                <c:pt idx="22">
                  <c:v>638</c:v>
                </c:pt>
                <c:pt idx="24">
                  <c:v>759</c:v>
                </c:pt>
                <c:pt idx="26">
                  <c:v>954</c:v>
                </c:pt>
                <c:pt idx="28">
                  <c:v>937</c:v>
                </c:pt>
                <c:pt idx="30">
                  <c:v>1022</c:v>
                </c:pt>
                <c:pt idx="32">
                  <c:v>931</c:v>
                </c:pt>
                <c:pt idx="34">
                  <c:v>942</c:v>
                </c:pt>
              </c:numCache>
            </c:numRef>
          </c:val>
          <c:extLst>
            <c:ext xmlns:c16="http://schemas.microsoft.com/office/drawing/2014/chart" uri="{C3380CC4-5D6E-409C-BE32-E72D297353CC}">
              <c16:uniqueId val="{00000036-A4CE-47AD-A63D-4098F81D6136}"/>
            </c:ext>
          </c:extLst>
        </c:ser>
        <c:ser>
          <c:idx val="55"/>
          <c:order val="55"/>
          <c:tx>
            <c:strRef>
              <c:f>'Question-5'!$BG$918:$BG$919</c:f>
              <c:strCache>
                <c:ptCount val="1"/>
                <c:pt idx="0">
                  <c:v>Synchronized Swimming</c:v>
                </c:pt>
              </c:strCache>
            </c:strRef>
          </c:tx>
          <c:spPr>
            <a:solidFill>
              <a:schemeClr val="accent2"/>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'Question-5'!$BG$920:$BG$955</c:f>
              <c:numCache>
                <c:formatCode>General</c:formatCode>
                <c:ptCount val="35"/>
                <c:pt idx="20">
                  <c:v>47</c:v>
                </c:pt>
                <c:pt idx="21">
                  <c:v>46</c:v>
                </c:pt>
                <c:pt idx="22">
                  <c:v>53</c:v>
                </c:pt>
                <c:pt idx="24">
                  <c:v>72</c:v>
                </c:pt>
                <c:pt idx="26">
                  <c:v>101</c:v>
                </c:pt>
                <c:pt idx="28">
                  <c:v>101</c:v>
                </c:pt>
                <c:pt idx="30">
                  <c:v>102</c:v>
                </c:pt>
                <c:pt idx="32">
                  <c:v>101</c:v>
                </c:pt>
                <c:pt idx="34">
                  <c:v>102</c:v>
                </c:pt>
              </c:numCache>
            </c:numRef>
          </c:val>
          <c:extLst>
            <c:ext xmlns:c16="http://schemas.microsoft.com/office/drawing/2014/chart" uri="{C3380CC4-5D6E-409C-BE32-E72D297353CC}">
              <c16:uniqueId val="{00000037-A4CE-47AD-A63D-4098F81D6136}"/>
            </c:ext>
          </c:extLst>
        </c:ser>
        <c:ser>
          <c:idx val="56"/>
          <c:order val="56"/>
          <c:tx>
            <c:strRef>
              <c:f>'Question-5'!$BH$918:$BH$919</c:f>
              <c:strCache>
                <c:ptCount val="1"/>
                <c:pt idx="0">
                  <c:v>Table Tennis</c:v>
                </c:pt>
              </c:strCache>
            </c:strRef>
          </c:tx>
          <c:spPr>
            <a:solidFill>
              <a:schemeClr val="accent3"/>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'Question-5'!$BH$920:$BH$955</c:f>
              <c:numCache>
                <c:formatCode>General</c:formatCode>
                <c:ptCount val="35"/>
                <c:pt idx="21">
                  <c:v>127</c:v>
                </c:pt>
                <c:pt idx="22">
                  <c:v>157</c:v>
                </c:pt>
                <c:pt idx="24">
                  <c:v>165</c:v>
                </c:pt>
                <c:pt idx="26">
                  <c:v>170</c:v>
                </c:pt>
                <c:pt idx="28">
                  <c:v>172</c:v>
                </c:pt>
                <c:pt idx="30">
                  <c:v>171</c:v>
                </c:pt>
                <c:pt idx="32">
                  <c:v>174</c:v>
                </c:pt>
                <c:pt idx="34">
                  <c:v>172</c:v>
                </c:pt>
              </c:numCache>
            </c:numRef>
          </c:val>
          <c:extLst>
            <c:ext xmlns:c16="http://schemas.microsoft.com/office/drawing/2014/chart" uri="{C3380CC4-5D6E-409C-BE32-E72D297353CC}">
              <c16:uniqueId val="{00000038-A4CE-47AD-A63D-4098F81D6136}"/>
            </c:ext>
          </c:extLst>
        </c:ser>
        <c:ser>
          <c:idx val="57"/>
          <c:order val="57"/>
          <c:tx>
            <c:strRef>
              <c:f>'Question-5'!$BI$918:$BI$919</c:f>
              <c:strCache>
                <c:ptCount val="1"/>
                <c:pt idx="0">
                  <c:v>Taekwondo</c:v>
                </c:pt>
              </c:strCache>
            </c:strRef>
          </c:tx>
          <c:spPr>
            <a:solidFill>
              <a:schemeClr val="accent4"/>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'Question-5'!$BI$920:$BI$955</c:f>
              <c:numCache>
                <c:formatCode>General</c:formatCode>
                <c:ptCount val="35"/>
                <c:pt idx="26">
                  <c:v>102</c:v>
                </c:pt>
                <c:pt idx="28">
                  <c:v>124</c:v>
                </c:pt>
                <c:pt idx="30">
                  <c:v>126</c:v>
                </c:pt>
                <c:pt idx="32">
                  <c:v>128</c:v>
                </c:pt>
                <c:pt idx="34">
                  <c:v>126</c:v>
                </c:pt>
              </c:numCache>
            </c:numRef>
          </c:val>
          <c:extLst>
            <c:ext xmlns:c16="http://schemas.microsoft.com/office/drawing/2014/chart" uri="{C3380CC4-5D6E-409C-BE32-E72D297353CC}">
              <c16:uniqueId val="{00000039-A4CE-47AD-A63D-4098F81D6136}"/>
            </c:ext>
          </c:extLst>
        </c:ser>
        <c:ser>
          <c:idx val="58"/>
          <c:order val="58"/>
          <c:tx>
            <c:strRef>
              <c:f>'Question-5'!$BJ$918:$BJ$919</c:f>
              <c:strCache>
                <c:ptCount val="1"/>
                <c:pt idx="0">
                  <c:v>Tennis</c:v>
                </c:pt>
              </c:strCache>
            </c:strRef>
          </c:tx>
          <c:spPr>
            <a:solidFill>
              <a:schemeClr val="accent5"/>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'Question-5'!$BJ$920:$BJ$955</c:f>
              <c:numCache>
                <c:formatCode>General</c:formatCode>
                <c:ptCount val="35"/>
                <c:pt idx="0">
                  <c:v>8</c:v>
                </c:pt>
                <c:pt idx="1">
                  <c:v>18</c:v>
                </c:pt>
                <c:pt idx="2">
                  <c:v>29</c:v>
                </c:pt>
                <c:pt idx="3">
                  <c:v>17</c:v>
                </c:pt>
                <c:pt idx="4">
                  <c:v>46</c:v>
                </c:pt>
                <c:pt idx="5">
                  <c:v>80</c:v>
                </c:pt>
                <c:pt idx="6">
                  <c:v>57</c:v>
                </c:pt>
                <c:pt idx="7">
                  <c:v>101</c:v>
                </c:pt>
                <c:pt idx="21">
                  <c:v>127</c:v>
                </c:pt>
                <c:pt idx="22">
                  <c:v>177</c:v>
                </c:pt>
                <c:pt idx="24">
                  <c:v>176</c:v>
                </c:pt>
                <c:pt idx="26">
                  <c:v>182</c:v>
                </c:pt>
                <c:pt idx="28">
                  <c:v>170</c:v>
                </c:pt>
                <c:pt idx="30">
                  <c:v>169</c:v>
                </c:pt>
                <c:pt idx="32">
                  <c:v>183</c:v>
                </c:pt>
                <c:pt idx="34">
                  <c:v>196</c:v>
                </c:pt>
              </c:numCache>
            </c:numRef>
          </c:val>
          <c:extLst>
            <c:ext xmlns:c16="http://schemas.microsoft.com/office/drawing/2014/chart" uri="{C3380CC4-5D6E-409C-BE32-E72D297353CC}">
              <c16:uniqueId val="{0000003A-A4CE-47AD-A63D-4098F81D6136}"/>
            </c:ext>
          </c:extLst>
        </c:ser>
        <c:ser>
          <c:idx val="59"/>
          <c:order val="59"/>
          <c:tx>
            <c:strRef>
              <c:f>'Question-5'!$BK$918:$BK$919</c:f>
              <c:strCache>
                <c:ptCount val="1"/>
                <c:pt idx="0">
                  <c:v>Trampolining</c:v>
                </c:pt>
              </c:strCache>
            </c:strRef>
          </c:tx>
          <c:spPr>
            <a:solidFill>
              <a:schemeClr val="accent6"/>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'Question-5'!$BK$920:$BK$955</c:f>
              <c:numCache>
                <c:formatCode>General</c:formatCode>
                <c:ptCount val="35"/>
                <c:pt idx="26">
                  <c:v>24</c:v>
                </c:pt>
                <c:pt idx="28">
                  <c:v>32</c:v>
                </c:pt>
                <c:pt idx="30">
                  <c:v>32</c:v>
                </c:pt>
                <c:pt idx="32">
                  <c:v>32</c:v>
                </c:pt>
                <c:pt idx="34">
                  <c:v>32</c:v>
                </c:pt>
              </c:numCache>
            </c:numRef>
          </c:val>
          <c:extLst>
            <c:ext xmlns:c16="http://schemas.microsoft.com/office/drawing/2014/chart" uri="{C3380CC4-5D6E-409C-BE32-E72D297353CC}">
              <c16:uniqueId val="{0000003B-A4CE-47AD-A63D-4098F81D6136}"/>
            </c:ext>
          </c:extLst>
        </c:ser>
        <c:ser>
          <c:idx val="60"/>
          <c:order val="60"/>
          <c:tx>
            <c:strRef>
              <c:f>'Question-5'!$BL$918:$BL$919</c:f>
              <c:strCache>
                <c:ptCount val="1"/>
                <c:pt idx="0">
                  <c:v>Triathlon</c:v>
                </c:pt>
              </c:strCache>
            </c:strRef>
          </c:tx>
          <c:spPr>
            <a:solidFill>
              <a:schemeClr val="accent1">
                <a:lumMod val="6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'Question-5'!$BL$920:$BL$955</c:f>
              <c:numCache>
                <c:formatCode>General</c:formatCode>
                <c:ptCount val="35"/>
                <c:pt idx="26">
                  <c:v>100</c:v>
                </c:pt>
                <c:pt idx="28">
                  <c:v>99</c:v>
                </c:pt>
                <c:pt idx="30">
                  <c:v>110</c:v>
                </c:pt>
                <c:pt idx="32">
                  <c:v>110</c:v>
                </c:pt>
                <c:pt idx="34">
                  <c:v>110</c:v>
                </c:pt>
              </c:numCache>
            </c:numRef>
          </c:val>
          <c:extLst>
            <c:ext xmlns:c16="http://schemas.microsoft.com/office/drawing/2014/chart" uri="{C3380CC4-5D6E-409C-BE32-E72D297353CC}">
              <c16:uniqueId val="{0000003C-A4CE-47AD-A63D-4098F81D6136}"/>
            </c:ext>
          </c:extLst>
        </c:ser>
        <c:ser>
          <c:idx val="61"/>
          <c:order val="61"/>
          <c:tx>
            <c:strRef>
              <c:f>'Question-5'!$BM$918:$BM$919</c:f>
              <c:strCache>
                <c:ptCount val="1"/>
                <c:pt idx="0">
                  <c:v>Tug-Of-War</c:v>
                </c:pt>
              </c:strCache>
            </c:strRef>
          </c:tx>
          <c:spPr>
            <a:solidFill>
              <a:schemeClr val="accent2">
                <a:lumMod val="6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'Question-5'!$BM$920:$BM$955</c:f>
              <c:numCache>
                <c:formatCode>General</c:formatCode>
                <c:ptCount val="35"/>
                <c:pt idx="1">
                  <c:v>11</c:v>
                </c:pt>
                <c:pt idx="2">
                  <c:v>13</c:v>
                </c:pt>
                <c:pt idx="3">
                  <c:v>20</c:v>
                </c:pt>
                <c:pt idx="4">
                  <c:v>36</c:v>
                </c:pt>
                <c:pt idx="5">
                  <c:v>16</c:v>
                </c:pt>
                <c:pt idx="6">
                  <c:v>29</c:v>
                </c:pt>
              </c:numCache>
            </c:numRef>
          </c:val>
          <c:extLst>
            <c:ext xmlns:c16="http://schemas.microsoft.com/office/drawing/2014/chart" uri="{C3380CC4-5D6E-409C-BE32-E72D297353CC}">
              <c16:uniqueId val="{0000003D-A4CE-47AD-A63D-4098F81D6136}"/>
            </c:ext>
          </c:extLst>
        </c:ser>
        <c:ser>
          <c:idx val="62"/>
          <c:order val="62"/>
          <c:tx>
            <c:strRef>
              <c:f>'Question-5'!$BN$918:$BN$919</c:f>
              <c:strCache>
                <c:ptCount val="1"/>
                <c:pt idx="0">
                  <c:v>Volleyball</c:v>
                </c:pt>
              </c:strCache>
            </c:strRef>
          </c:tx>
          <c:spPr>
            <a:solidFill>
              <a:schemeClr val="accent3">
                <a:lumMod val="6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'Question-5'!$BN$920:$BN$955</c:f>
              <c:numCache>
                <c:formatCode>General</c:formatCode>
                <c:ptCount val="35"/>
                <c:pt idx="15">
                  <c:v>177</c:v>
                </c:pt>
                <c:pt idx="16">
                  <c:v>203</c:v>
                </c:pt>
                <c:pt idx="17">
                  <c:v>231</c:v>
                </c:pt>
                <c:pt idx="18">
                  <c:v>216</c:v>
                </c:pt>
                <c:pt idx="19">
                  <c:v>195</c:v>
                </c:pt>
                <c:pt idx="20">
                  <c:v>208</c:v>
                </c:pt>
                <c:pt idx="21">
                  <c:v>239</c:v>
                </c:pt>
                <c:pt idx="22">
                  <c:v>231</c:v>
                </c:pt>
                <c:pt idx="24">
                  <c:v>275</c:v>
                </c:pt>
                <c:pt idx="26">
                  <c:v>279</c:v>
                </c:pt>
                <c:pt idx="28">
                  <c:v>283</c:v>
                </c:pt>
                <c:pt idx="30">
                  <c:v>283</c:v>
                </c:pt>
                <c:pt idx="32">
                  <c:v>287</c:v>
                </c:pt>
                <c:pt idx="34">
                  <c:v>283</c:v>
                </c:pt>
              </c:numCache>
            </c:numRef>
          </c:val>
          <c:extLst>
            <c:ext xmlns:c16="http://schemas.microsoft.com/office/drawing/2014/chart" uri="{C3380CC4-5D6E-409C-BE32-E72D297353CC}">
              <c16:uniqueId val="{0000003E-A4CE-47AD-A63D-4098F81D6136}"/>
            </c:ext>
          </c:extLst>
        </c:ser>
        <c:ser>
          <c:idx val="63"/>
          <c:order val="63"/>
          <c:tx>
            <c:strRef>
              <c:f>'Question-5'!$BO$918:$BO$919</c:f>
              <c:strCache>
                <c:ptCount val="1"/>
                <c:pt idx="0">
                  <c:v>Water Polo</c:v>
                </c:pt>
              </c:strCache>
            </c:strRef>
          </c:tx>
          <c:spPr>
            <a:solidFill>
              <a:schemeClr val="accent4">
                <a:lumMod val="6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'Question-5'!$BO$920:$BO$955</c:f>
              <c:numCache>
                <c:formatCode>General</c:formatCode>
                <c:ptCount val="35"/>
                <c:pt idx="1">
                  <c:v>26</c:v>
                </c:pt>
                <c:pt idx="2">
                  <c:v>17</c:v>
                </c:pt>
                <c:pt idx="4">
                  <c:v>26</c:v>
                </c:pt>
                <c:pt idx="5">
                  <c:v>45</c:v>
                </c:pt>
                <c:pt idx="6">
                  <c:v>67</c:v>
                </c:pt>
                <c:pt idx="7">
                  <c:v>73</c:v>
                </c:pt>
                <c:pt idx="8">
                  <c:v>85</c:v>
                </c:pt>
                <c:pt idx="9">
                  <c:v>32</c:v>
                </c:pt>
                <c:pt idx="10">
                  <c:v>142</c:v>
                </c:pt>
                <c:pt idx="11">
                  <c:v>111</c:v>
                </c:pt>
                <c:pt idx="12">
                  <c:v>182</c:v>
                </c:pt>
                <c:pt idx="13">
                  <c:v>90</c:v>
                </c:pt>
                <c:pt idx="14">
                  <c:v>142</c:v>
                </c:pt>
                <c:pt idx="15">
                  <c:v>137</c:v>
                </c:pt>
                <c:pt idx="16">
                  <c:v>158</c:v>
                </c:pt>
                <c:pt idx="17">
                  <c:v>175</c:v>
                </c:pt>
                <c:pt idx="18">
                  <c:v>131</c:v>
                </c:pt>
                <c:pt idx="19">
                  <c:v>132</c:v>
                </c:pt>
                <c:pt idx="20">
                  <c:v>153</c:v>
                </c:pt>
                <c:pt idx="21">
                  <c:v>156</c:v>
                </c:pt>
                <c:pt idx="22">
                  <c:v>152</c:v>
                </c:pt>
                <c:pt idx="24">
                  <c:v>153</c:v>
                </c:pt>
                <c:pt idx="26">
                  <c:v>231</c:v>
                </c:pt>
                <c:pt idx="28">
                  <c:v>255</c:v>
                </c:pt>
                <c:pt idx="30">
                  <c:v>256</c:v>
                </c:pt>
                <c:pt idx="32">
                  <c:v>257</c:v>
                </c:pt>
                <c:pt idx="34">
                  <c:v>258</c:v>
                </c:pt>
              </c:numCache>
            </c:numRef>
          </c:val>
          <c:extLst>
            <c:ext xmlns:c16="http://schemas.microsoft.com/office/drawing/2014/chart" uri="{C3380CC4-5D6E-409C-BE32-E72D297353CC}">
              <c16:uniqueId val="{0000003F-A4CE-47AD-A63D-4098F81D6136}"/>
            </c:ext>
          </c:extLst>
        </c:ser>
        <c:ser>
          <c:idx val="64"/>
          <c:order val="64"/>
          <c:tx>
            <c:strRef>
              <c:f>'Question-5'!$BP$918:$BP$919</c:f>
              <c:strCache>
                <c:ptCount val="1"/>
                <c:pt idx="0">
                  <c:v>Weightlifting</c:v>
                </c:pt>
              </c:strCache>
            </c:strRef>
          </c:tx>
          <c:spPr>
            <a:solidFill>
              <a:schemeClr val="accent5">
                <a:lumMod val="6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'Question-5'!$BP$920:$BP$955</c:f>
              <c:numCache>
                <c:formatCode>General</c:formatCode>
                <c:ptCount val="35"/>
                <c:pt idx="0">
                  <c:v>4</c:v>
                </c:pt>
                <c:pt idx="2">
                  <c:v>2</c:v>
                </c:pt>
                <c:pt idx="3">
                  <c:v>8</c:v>
                </c:pt>
                <c:pt idx="6">
                  <c:v>33</c:v>
                </c:pt>
                <c:pt idx="7">
                  <c:v>62</c:v>
                </c:pt>
                <c:pt idx="8">
                  <c:v>63</c:v>
                </c:pt>
                <c:pt idx="9">
                  <c:v>27</c:v>
                </c:pt>
                <c:pt idx="10">
                  <c:v>80</c:v>
                </c:pt>
                <c:pt idx="11">
                  <c:v>85</c:v>
                </c:pt>
                <c:pt idx="12">
                  <c:v>135</c:v>
                </c:pt>
                <c:pt idx="13">
                  <c:v>88</c:v>
                </c:pt>
                <c:pt idx="14">
                  <c:v>159</c:v>
                </c:pt>
                <c:pt idx="15">
                  <c:v>146</c:v>
                </c:pt>
                <c:pt idx="16">
                  <c:v>156</c:v>
                </c:pt>
                <c:pt idx="17">
                  <c:v>185</c:v>
                </c:pt>
                <c:pt idx="18">
                  <c:v>173</c:v>
                </c:pt>
                <c:pt idx="19">
                  <c:v>164</c:v>
                </c:pt>
                <c:pt idx="20">
                  <c:v>181</c:v>
                </c:pt>
                <c:pt idx="21">
                  <c:v>222</c:v>
                </c:pt>
                <c:pt idx="22">
                  <c:v>244</c:v>
                </c:pt>
                <c:pt idx="24">
                  <c:v>243</c:v>
                </c:pt>
                <c:pt idx="26">
                  <c:v>246</c:v>
                </c:pt>
                <c:pt idx="28">
                  <c:v>249</c:v>
                </c:pt>
                <c:pt idx="30">
                  <c:v>252</c:v>
                </c:pt>
                <c:pt idx="32">
                  <c:v>252</c:v>
                </c:pt>
                <c:pt idx="34">
                  <c:v>255</c:v>
                </c:pt>
              </c:numCache>
            </c:numRef>
          </c:val>
          <c:extLst>
            <c:ext xmlns:c16="http://schemas.microsoft.com/office/drawing/2014/chart" uri="{C3380CC4-5D6E-409C-BE32-E72D297353CC}">
              <c16:uniqueId val="{00000040-A4CE-47AD-A63D-4098F81D6136}"/>
            </c:ext>
          </c:extLst>
        </c:ser>
        <c:ser>
          <c:idx val="65"/>
          <c:order val="65"/>
          <c:tx>
            <c:strRef>
              <c:f>'Question-5'!$BQ$918:$BQ$919</c:f>
              <c:strCache>
                <c:ptCount val="1"/>
                <c:pt idx="0">
                  <c:v>Wrestling</c:v>
                </c:pt>
              </c:strCache>
            </c:strRef>
          </c:tx>
          <c:spPr>
            <a:solidFill>
              <a:schemeClr val="accent6">
                <a:lumMod val="60000"/>
              </a:schemeClr>
            </a:solidFill>
            <a:ln>
              <a:noFill/>
            </a:ln>
            <a:effectLst/>
          </c:spPr>
          <c:invertIfNegative val="0"/>
          <c:cat>
            <c:strRef>
              <c:f>'Question-5'!$C$920:$C$955</c:f>
              <c:strCach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Cache>
            </c:strRef>
          </c:cat>
          <c:val>
            <c:numRef>
              <c:f>'Question-5'!$BQ$920:$BQ$955</c:f>
              <c:numCache>
                <c:formatCode>General</c:formatCode>
                <c:ptCount val="35"/>
                <c:pt idx="0">
                  <c:v>3</c:v>
                </c:pt>
                <c:pt idx="2">
                  <c:v>31</c:v>
                </c:pt>
                <c:pt idx="3">
                  <c:v>16</c:v>
                </c:pt>
                <c:pt idx="4">
                  <c:v>65</c:v>
                </c:pt>
                <c:pt idx="5">
                  <c:v>165</c:v>
                </c:pt>
                <c:pt idx="6">
                  <c:v>105</c:v>
                </c:pt>
                <c:pt idx="7">
                  <c:v>155</c:v>
                </c:pt>
                <c:pt idx="8">
                  <c:v>116</c:v>
                </c:pt>
                <c:pt idx="9">
                  <c:v>67</c:v>
                </c:pt>
                <c:pt idx="10">
                  <c:v>195</c:v>
                </c:pt>
                <c:pt idx="11">
                  <c:v>147</c:v>
                </c:pt>
                <c:pt idx="12">
                  <c:v>224</c:v>
                </c:pt>
                <c:pt idx="13">
                  <c:v>145</c:v>
                </c:pt>
                <c:pt idx="14">
                  <c:v>312</c:v>
                </c:pt>
                <c:pt idx="15">
                  <c:v>272</c:v>
                </c:pt>
                <c:pt idx="16">
                  <c:v>281</c:v>
                </c:pt>
                <c:pt idx="17">
                  <c:v>381</c:v>
                </c:pt>
                <c:pt idx="18">
                  <c:v>324</c:v>
                </c:pt>
                <c:pt idx="19">
                  <c:v>255</c:v>
                </c:pt>
                <c:pt idx="20">
                  <c:v>258</c:v>
                </c:pt>
                <c:pt idx="21">
                  <c:v>411</c:v>
                </c:pt>
                <c:pt idx="22">
                  <c:v>370</c:v>
                </c:pt>
                <c:pt idx="24">
                  <c:v>400</c:v>
                </c:pt>
                <c:pt idx="26">
                  <c:v>314</c:v>
                </c:pt>
                <c:pt idx="28">
                  <c:v>342</c:v>
                </c:pt>
                <c:pt idx="30">
                  <c:v>343</c:v>
                </c:pt>
                <c:pt idx="32">
                  <c:v>339</c:v>
                </c:pt>
                <c:pt idx="34">
                  <c:v>346</c:v>
                </c:pt>
              </c:numCache>
            </c:numRef>
          </c:val>
          <c:extLst>
            <c:ext xmlns:c16="http://schemas.microsoft.com/office/drawing/2014/chart" uri="{C3380CC4-5D6E-409C-BE32-E72D297353CC}">
              <c16:uniqueId val="{00000041-A4CE-47AD-A63D-4098F81D6136}"/>
            </c:ext>
          </c:extLst>
        </c:ser>
        <c:dLbls>
          <c:showLegendKey val="0"/>
          <c:showVal val="0"/>
          <c:showCatName val="0"/>
          <c:showSerName val="0"/>
          <c:showPercent val="0"/>
          <c:showBubbleSize val="0"/>
        </c:dLbls>
        <c:gapWidth val="150"/>
        <c:overlap val="100"/>
        <c:axId val="444947504"/>
        <c:axId val="444951344"/>
      </c:barChart>
      <c:catAx>
        <c:axId val="444947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4951344"/>
        <c:crosses val="autoZero"/>
        <c:auto val="1"/>
        <c:lblAlgn val="ctr"/>
        <c:lblOffset val="100"/>
        <c:noMultiLvlLbl val="0"/>
      </c:catAx>
      <c:valAx>
        <c:axId val="44495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4947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region_name by sport_name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solidFill>
              <a:schemeClr val="accent2"/>
            </a:solidFill>
            <a:ln>
              <a:noFill/>
            </a:ln>
            <a:effectLst/>
          </c:spPr>
          <c:invertIfNegative val="0"/>
          <c:cat>
            <c:strLit>
              <c:ptCount val="15"/>
              <c:pt idx="0">
                <c:v>Aeronautics</c:v>
              </c:pt>
              <c:pt idx="1">
                <c:v>Alpine Skiing</c:v>
              </c:pt>
              <c:pt idx="2">
                <c:v>Alpinism</c:v>
              </c:pt>
              <c:pt idx="3">
                <c:v>Archery</c:v>
              </c:pt>
              <c:pt idx="4">
                <c:v>Art Competitions</c:v>
              </c:pt>
              <c:pt idx="5">
                <c:v>Athletics</c:v>
              </c:pt>
              <c:pt idx="6">
                <c:v>Badminton</c:v>
              </c:pt>
              <c:pt idx="7">
                <c:v>Baseball</c:v>
              </c:pt>
              <c:pt idx="8">
                <c:v>Basketball</c:v>
              </c:pt>
              <c:pt idx="9">
                <c:v>Basque Pelota</c:v>
              </c:pt>
              <c:pt idx="10">
                <c:v>Beach Volleyball</c:v>
              </c:pt>
              <c:pt idx="11">
                <c:v>Biathlon</c:v>
              </c:pt>
              <c:pt idx="12">
                <c:v>Bobsleigh</c:v>
              </c:pt>
              <c:pt idx="13">
                <c:v>Boxing</c:v>
              </c:pt>
              <c:pt idx="14">
                <c:v>Canoeing</c:v>
              </c:pt>
            </c:strLit>
          </c:cat>
          <c:val>
            <c:numLit>
              <c:formatCode>General</c:formatCode>
              <c:ptCount val="15"/>
              <c:pt idx="0">
                <c:v>1</c:v>
              </c:pt>
              <c:pt idx="1">
                <c:v>101</c:v>
              </c:pt>
              <c:pt idx="2">
                <c:v>4</c:v>
              </c:pt>
              <c:pt idx="3">
                <c:v>98</c:v>
              </c:pt>
              <c:pt idx="4">
                <c:v>44</c:v>
              </c:pt>
              <c:pt idx="5">
                <c:v>225</c:v>
              </c:pt>
              <c:pt idx="6">
                <c:v>69</c:v>
              </c:pt>
              <c:pt idx="7">
                <c:v>16</c:v>
              </c:pt>
              <c:pt idx="8">
                <c:v>63</c:v>
              </c:pt>
              <c:pt idx="9">
                <c:v>1</c:v>
              </c:pt>
              <c:pt idx="10">
                <c:v>43</c:v>
              </c:pt>
              <c:pt idx="11">
                <c:v>55</c:v>
              </c:pt>
              <c:pt idx="12">
                <c:v>54</c:v>
              </c:pt>
              <c:pt idx="13">
                <c:v>174</c:v>
              </c:pt>
              <c:pt idx="14">
                <c:v>52</c:v>
              </c:pt>
            </c:numLit>
          </c:val>
          <c:extLst>
            <c:ext xmlns:c16="http://schemas.microsoft.com/office/drawing/2014/chart" uri="{C3380CC4-5D6E-409C-BE32-E72D297353CC}">
              <c16:uniqueId val="{00000000-7D27-46D1-BBA3-34D84233521B}"/>
            </c:ext>
          </c:extLst>
        </c:ser>
        <c:dLbls>
          <c:showLegendKey val="0"/>
          <c:showVal val="0"/>
          <c:showCatName val="0"/>
          <c:showSerName val="0"/>
          <c:showPercent val="0"/>
          <c:showBubbleSize val="0"/>
        </c:dLbls>
        <c:gapWidth val="182"/>
        <c:axId val="704175648"/>
        <c:axId val="704162688"/>
      </c:barChart>
      <c:catAx>
        <c:axId val="7041756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04162688"/>
        <c:crosses val="autoZero"/>
        <c:auto val="1"/>
        <c:lblAlgn val="ctr"/>
        <c:lblOffset val="100"/>
        <c:noMultiLvlLbl val="0"/>
      </c:catAx>
      <c:valAx>
        <c:axId val="704162688"/>
        <c:scaling>
          <c:orientation val="minMax"/>
        </c:scaling>
        <c:delete val="0"/>
        <c:axPos val="b"/>
        <c:majorGridlines>
          <c:spPr>
            <a:ln w="9525" cap="flat" cmpd="sng" algn="ctr">
              <a:solidFill>
                <a:schemeClr val="bg2">
                  <a:lumMod val="7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704175648"/>
        <c:crosses val="autoZero"/>
        <c:crossBetween val="between"/>
      </c:valAx>
      <c:spPr>
        <a:noFill/>
        <a:ln>
          <a:solidFill>
            <a:schemeClr val="bg2">
              <a:lumMod val="75000"/>
            </a:schemeClr>
          </a:solid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sport_name by gender_category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6"/>
            </a:solidFill>
            <a:ln>
              <a:noFill/>
            </a:ln>
            <a:effectLst/>
          </c:spPr>
          <c:invertIfNegative val="0"/>
          <c:cat>
            <c:strLit>
              <c:ptCount val="2"/>
              <c:pt idx="0">
                <c:v>Men</c:v>
              </c:pt>
              <c:pt idx="1">
                <c:v>Mixed</c:v>
              </c:pt>
            </c:strLit>
          </c:cat>
          <c:val>
            <c:numLit>
              <c:formatCode>General</c:formatCode>
              <c:ptCount val="2"/>
              <c:pt idx="0">
                <c:v>62</c:v>
              </c:pt>
              <c:pt idx="1">
                <c:v>13</c:v>
              </c:pt>
            </c:numLit>
          </c:val>
          <c:extLst>
            <c:ext xmlns:c16="http://schemas.microsoft.com/office/drawing/2014/chart" uri="{C3380CC4-5D6E-409C-BE32-E72D297353CC}">
              <c16:uniqueId val="{00000000-7245-4340-A1B7-1032F7C4097D}"/>
            </c:ext>
          </c:extLst>
        </c:ser>
        <c:dLbls>
          <c:showLegendKey val="0"/>
          <c:showVal val="0"/>
          <c:showCatName val="0"/>
          <c:showSerName val="0"/>
          <c:showPercent val="0"/>
          <c:showBubbleSize val="0"/>
        </c:dLbls>
        <c:gapWidth val="219"/>
        <c:overlap val="-27"/>
        <c:axId val="704124288"/>
        <c:axId val="704130528"/>
      </c:barChart>
      <c:catAx>
        <c:axId val="7041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130528"/>
        <c:crosses val="autoZero"/>
        <c:auto val="1"/>
        <c:lblAlgn val="ctr"/>
        <c:lblOffset val="100"/>
        <c:noMultiLvlLbl val="0"/>
      </c:catAx>
      <c:valAx>
        <c:axId val="704130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12428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Sum of first_appearance_year by sport_name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solidFill>
              <a:schemeClr val="accent1"/>
            </a:solidFill>
            <a:ln>
              <a:noFill/>
            </a:ln>
            <a:effectLst/>
          </c:spPr>
          <c:invertIfNegative val="0"/>
          <c:cat>
            <c:strLit>
              <c:ptCount val="6"/>
              <c:pt idx="0">
                <c:v>Biathlon</c:v>
              </c:pt>
              <c:pt idx="1">
                <c:v>Figure Skating</c:v>
              </c:pt>
              <c:pt idx="2">
                <c:v>Freestyle Skiing</c:v>
              </c:pt>
              <c:pt idx="3">
                <c:v>Rugby Sevens</c:v>
              </c:pt>
              <c:pt idx="4">
                <c:v>Sailing</c:v>
              </c:pt>
              <c:pt idx="5">
                <c:v>Wrestling</c:v>
              </c:pt>
            </c:strLit>
          </c:cat>
          <c:val>
            <c:numLit>
              <c:formatCode>General</c:formatCode>
              <c:ptCount val="6"/>
              <c:pt idx="0">
                <c:v>2014</c:v>
              </c:pt>
              <c:pt idx="1">
                <c:v>2014</c:v>
              </c:pt>
              <c:pt idx="2">
                <c:v>6042</c:v>
              </c:pt>
              <c:pt idx="3">
                <c:v>4032</c:v>
              </c:pt>
              <c:pt idx="4">
                <c:v>2016</c:v>
              </c:pt>
              <c:pt idx="5">
                <c:v>4032</c:v>
              </c:pt>
            </c:numLit>
          </c:val>
          <c:extLst>
            <c:ext xmlns:c16="http://schemas.microsoft.com/office/drawing/2014/chart" uri="{C3380CC4-5D6E-409C-BE32-E72D297353CC}">
              <c16:uniqueId val="{00000000-7E64-47DE-AFF6-7D8D88B77E7A}"/>
            </c:ext>
          </c:extLst>
        </c:ser>
        <c:dLbls>
          <c:showLegendKey val="0"/>
          <c:showVal val="0"/>
          <c:showCatName val="0"/>
          <c:showSerName val="0"/>
          <c:showPercent val="0"/>
          <c:showBubbleSize val="0"/>
        </c:dLbls>
        <c:gapWidth val="182"/>
        <c:axId val="704166528"/>
        <c:axId val="704163168"/>
      </c:barChart>
      <c:catAx>
        <c:axId val="7041665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163168"/>
        <c:crosses val="autoZero"/>
        <c:auto val="1"/>
        <c:lblAlgn val="ctr"/>
        <c:lblOffset val="100"/>
        <c:noMultiLvlLbl val="0"/>
      </c:catAx>
      <c:valAx>
        <c:axId val="7041631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16652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a:t>Notable</a:t>
            </a:r>
            <a:r>
              <a:rPr lang="en-IN" baseline="0"/>
              <a:t> Trends Based on Height and Weight</a:t>
            </a:r>
            <a:endParaRPr lang="en-IN"/>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IN"/>
        </a:p>
      </c:txPr>
    </c:title>
    <c:autoTitleDeleted val="0"/>
    <c:plotArea>
      <c:layout/>
      <c:scatterChart>
        <c:scatterStyle val="lineMarker"/>
        <c:varyColors val="0"/>
        <c:ser>
          <c:idx val="0"/>
          <c:order val="0"/>
          <c:tx>
            <c:strRef>
              <c:f>Question-10!$S$9</c:f>
              <c:strCache>
                <c:ptCount val="1"/>
                <c:pt idx="0">
                  <c:v>avg_height_cm</c:v>
                </c:pt>
              </c:strCache>
            </c:strRef>
          </c:tx>
          <c:spPr>
            <a:ln w="9525" cap="rnd">
              <a:solidFill>
                <a:schemeClr val="accent1"/>
              </a:solidFill>
              <a:round/>
            </a:ln>
            <a:effectLst/>
          </c:spPr>
          <c:marker>
            <c:symbol val="circle"/>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c:spPr>
          </c:marker>
          <c:xVal>
            <c:numRef>
              <c:f>Question-10!$R$10:$R$44</c:f>
              <c:numCache>
                <c:formatCode>General</c:formatCod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numCache>
            </c:numRef>
          </c:xVal>
          <c:yVal>
            <c:numRef>
              <c:f>Question-10!$S$10:$S$44</c:f>
              <c:numCache>
                <c:formatCode>General</c:formatCode>
                <c:ptCount val="35"/>
                <c:pt idx="0">
                  <c:v>29.06</c:v>
                </c:pt>
                <c:pt idx="1">
                  <c:v>14.04</c:v>
                </c:pt>
                <c:pt idx="2">
                  <c:v>29.06</c:v>
                </c:pt>
                <c:pt idx="3">
                  <c:v>39.89</c:v>
                </c:pt>
                <c:pt idx="4">
                  <c:v>26.45</c:v>
                </c:pt>
                <c:pt idx="5">
                  <c:v>27.49</c:v>
                </c:pt>
                <c:pt idx="6">
                  <c:v>35.5</c:v>
                </c:pt>
                <c:pt idx="7">
                  <c:v>38.22</c:v>
                </c:pt>
                <c:pt idx="8">
                  <c:v>38.85</c:v>
                </c:pt>
                <c:pt idx="9">
                  <c:v>68.75</c:v>
                </c:pt>
                <c:pt idx="10">
                  <c:v>30.44</c:v>
                </c:pt>
                <c:pt idx="11">
                  <c:v>33.549999999999997</c:v>
                </c:pt>
                <c:pt idx="12">
                  <c:v>43.98</c:v>
                </c:pt>
                <c:pt idx="13">
                  <c:v>79.489999999999995</c:v>
                </c:pt>
                <c:pt idx="14">
                  <c:v>160.32</c:v>
                </c:pt>
                <c:pt idx="15">
                  <c:v>162.87</c:v>
                </c:pt>
                <c:pt idx="16">
                  <c:v>172.73</c:v>
                </c:pt>
                <c:pt idx="17">
                  <c:v>172.56</c:v>
                </c:pt>
                <c:pt idx="18">
                  <c:v>164.71</c:v>
                </c:pt>
                <c:pt idx="19">
                  <c:v>167.36</c:v>
                </c:pt>
                <c:pt idx="20">
                  <c:v>168.88</c:v>
                </c:pt>
                <c:pt idx="21">
                  <c:v>167.18</c:v>
                </c:pt>
                <c:pt idx="22">
                  <c:v>143.4</c:v>
                </c:pt>
                <c:pt idx="23">
                  <c:v>165.24</c:v>
                </c:pt>
                <c:pt idx="24">
                  <c:v>153.44999999999999</c:v>
                </c:pt>
                <c:pt idx="25">
                  <c:v>171.18</c:v>
                </c:pt>
                <c:pt idx="26">
                  <c:v>175.29</c:v>
                </c:pt>
                <c:pt idx="27">
                  <c:v>173.92</c:v>
                </c:pt>
                <c:pt idx="28">
                  <c:v>176.5</c:v>
                </c:pt>
                <c:pt idx="29">
                  <c:v>174.75</c:v>
                </c:pt>
                <c:pt idx="30">
                  <c:v>174.84</c:v>
                </c:pt>
                <c:pt idx="31">
                  <c:v>175.27</c:v>
                </c:pt>
                <c:pt idx="32">
                  <c:v>174.43</c:v>
                </c:pt>
                <c:pt idx="33">
                  <c:v>174.42</c:v>
                </c:pt>
                <c:pt idx="34">
                  <c:v>174.07</c:v>
                </c:pt>
              </c:numCache>
            </c:numRef>
          </c:yVal>
          <c:smooth val="0"/>
          <c:extLst>
            <c:ext xmlns:c16="http://schemas.microsoft.com/office/drawing/2014/chart" uri="{C3380CC4-5D6E-409C-BE32-E72D297353CC}">
              <c16:uniqueId val="{00000000-FC98-4EFA-98FC-13B0A496B44B}"/>
            </c:ext>
          </c:extLst>
        </c:ser>
        <c:ser>
          <c:idx val="1"/>
          <c:order val="1"/>
          <c:tx>
            <c:strRef>
              <c:f>Question-10!$T$9</c:f>
              <c:strCache>
                <c:ptCount val="1"/>
                <c:pt idx="0">
                  <c:v>avg_weight_kg</c:v>
                </c:pt>
              </c:strCache>
            </c:strRef>
          </c:tx>
          <c:spPr>
            <a:ln w="9525" cap="rnd">
              <a:solidFill>
                <a:schemeClr val="accent2"/>
              </a:solidFill>
              <a:round/>
            </a:ln>
            <a:effectLst/>
          </c:spPr>
          <c:marker>
            <c:symbol val="circl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c:spPr>
          </c:marker>
          <c:xVal>
            <c:numRef>
              <c:f>Question-10!$R$10:$R$44</c:f>
              <c:numCache>
                <c:formatCode>General</c:formatCod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numCache>
            </c:numRef>
          </c:xVal>
          <c:yVal>
            <c:numRef>
              <c:f>Question-10!$T$10:$T$44</c:f>
              <c:numCache>
                <c:formatCode>General</c:formatCode>
                <c:ptCount val="35"/>
                <c:pt idx="0">
                  <c:v>11.54</c:v>
                </c:pt>
                <c:pt idx="1">
                  <c:v>4.3899999999999997</c:v>
                </c:pt>
                <c:pt idx="2">
                  <c:v>9.36</c:v>
                </c:pt>
                <c:pt idx="3">
                  <c:v>14.74</c:v>
                </c:pt>
                <c:pt idx="4">
                  <c:v>12.81</c:v>
                </c:pt>
                <c:pt idx="5">
                  <c:v>10.54</c:v>
                </c:pt>
                <c:pt idx="6">
                  <c:v>10.73</c:v>
                </c:pt>
                <c:pt idx="7">
                  <c:v>11.95</c:v>
                </c:pt>
                <c:pt idx="8">
                  <c:v>12.41</c:v>
                </c:pt>
                <c:pt idx="9">
                  <c:v>13.4</c:v>
                </c:pt>
                <c:pt idx="10">
                  <c:v>10.9</c:v>
                </c:pt>
                <c:pt idx="11">
                  <c:v>13.77</c:v>
                </c:pt>
                <c:pt idx="12">
                  <c:v>18.34</c:v>
                </c:pt>
                <c:pt idx="13">
                  <c:v>33</c:v>
                </c:pt>
                <c:pt idx="14">
                  <c:v>64.88</c:v>
                </c:pt>
                <c:pt idx="15">
                  <c:v>66.58</c:v>
                </c:pt>
                <c:pt idx="16">
                  <c:v>70.7</c:v>
                </c:pt>
                <c:pt idx="17">
                  <c:v>70.39</c:v>
                </c:pt>
                <c:pt idx="18">
                  <c:v>67.599999999999994</c:v>
                </c:pt>
                <c:pt idx="19">
                  <c:v>69</c:v>
                </c:pt>
                <c:pt idx="20">
                  <c:v>68.89</c:v>
                </c:pt>
                <c:pt idx="21">
                  <c:v>68.680000000000007</c:v>
                </c:pt>
                <c:pt idx="22">
                  <c:v>59.32</c:v>
                </c:pt>
                <c:pt idx="23">
                  <c:v>68.53</c:v>
                </c:pt>
                <c:pt idx="24">
                  <c:v>63.45</c:v>
                </c:pt>
                <c:pt idx="25">
                  <c:v>70.989999999999995</c:v>
                </c:pt>
                <c:pt idx="26">
                  <c:v>71.8</c:v>
                </c:pt>
                <c:pt idx="27">
                  <c:v>72.12</c:v>
                </c:pt>
                <c:pt idx="28">
                  <c:v>72.48</c:v>
                </c:pt>
                <c:pt idx="29">
                  <c:v>71.92</c:v>
                </c:pt>
                <c:pt idx="30">
                  <c:v>71.650000000000006</c:v>
                </c:pt>
                <c:pt idx="31">
                  <c:v>72</c:v>
                </c:pt>
                <c:pt idx="32">
                  <c:v>70.36</c:v>
                </c:pt>
                <c:pt idx="33">
                  <c:v>68.7</c:v>
                </c:pt>
                <c:pt idx="34">
                  <c:v>70.62</c:v>
                </c:pt>
              </c:numCache>
            </c:numRef>
          </c:yVal>
          <c:smooth val="0"/>
          <c:extLst>
            <c:ext xmlns:c16="http://schemas.microsoft.com/office/drawing/2014/chart" uri="{C3380CC4-5D6E-409C-BE32-E72D297353CC}">
              <c16:uniqueId val="{00000001-FC98-4EFA-98FC-13B0A496B44B}"/>
            </c:ext>
          </c:extLst>
        </c:ser>
        <c:dLbls>
          <c:showLegendKey val="0"/>
          <c:showVal val="0"/>
          <c:showCatName val="0"/>
          <c:showSerName val="0"/>
          <c:showPercent val="0"/>
          <c:showBubbleSize val="0"/>
        </c:dLbls>
        <c:axId val="645255344"/>
        <c:axId val="645261104"/>
      </c:scatterChart>
      <c:valAx>
        <c:axId val="645255344"/>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645261104"/>
        <c:crosses val="autoZero"/>
        <c:crossBetween val="midCat"/>
      </c:valAx>
      <c:valAx>
        <c:axId val="64526110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6452553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Question-9!$U$9:$U$459</cx:f>
        <cx:lvl ptCount="451">
          <cx:pt idx="0">Alpine Skiing</cx:pt>
          <cx:pt idx="1">Alpine Skiing</cx:pt>
          <cx:pt idx="2">Alpine Skiing</cx:pt>
          <cx:pt idx="3">Alpine Skiing</cx:pt>
          <cx:pt idx="4">Alpine Skiing</cx:pt>
          <cx:pt idx="5">Alpine Skiing</cx:pt>
          <cx:pt idx="6">Alpine Skiing</cx:pt>
          <cx:pt idx="7">Alpine Skiing</cx:pt>
          <cx:pt idx="8">Alpine Skiing</cx:pt>
          <cx:pt idx="9">Alpine Skiing</cx:pt>
          <cx:pt idx="10">Biathlon</cx:pt>
          <cx:pt idx="11">Biathlon</cx:pt>
          <cx:pt idx="12">Biathlon</cx:pt>
          <cx:pt idx="13">Biathlon</cx:pt>
          <cx:pt idx="14">Biathlon</cx:pt>
          <cx:pt idx="15">Biathlon</cx:pt>
          <cx:pt idx="16">Biathlon</cx:pt>
          <cx:pt idx="17">Biathlon</cx:pt>
          <cx:pt idx="18">Biathlon</cx:pt>
          <cx:pt idx="19">Biathlon</cx:pt>
          <cx:pt idx="20">Biathlon</cx:pt>
          <cx:pt idx="21">Bobsleigh</cx:pt>
          <cx:pt idx="22">Bobsleigh</cx:pt>
          <cx:pt idx="23">Bobsleigh</cx:pt>
          <cx:pt idx="24">Cross Country Skiing</cx:pt>
          <cx:pt idx="25">Cross Country Skiing</cx:pt>
          <cx:pt idx="26">Cross Country Skiing</cx:pt>
          <cx:pt idx="27">Cross Country Skiing</cx:pt>
          <cx:pt idx="28">Cross Country Skiing</cx:pt>
          <cx:pt idx="29">Cross Country Skiing</cx:pt>
          <cx:pt idx="30">Cross Country Skiing</cx:pt>
          <cx:pt idx="31">Cross Country Skiing</cx:pt>
          <cx:pt idx="32">Cross Country Skiing</cx:pt>
          <cx:pt idx="33">Cross Country Skiing</cx:pt>
          <cx:pt idx="34">Cross Country Skiing</cx:pt>
          <cx:pt idx="35">Cross Country Skiing</cx:pt>
          <cx:pt idx="36">Curling</cx:pt>
          <cx:pt idx="37">Curling</cx:pt>
          <cx:pt idx="38">Figure Skating</cx:pt>
          <cx:pt idx="39">Figure Skating</cx:pt>
          <cx:pt idx="40">Figure Skating</cx:pt>
          <cx:pt idx="41">Figure Skating</cx:pt>
          <cx:pt idx="42">Figure Skating</cx:pt>
          <cx:pt idx="43">Freestyle Skiing</cx:pt>
          <cx:pt idx="44">Freestyle Skiing</cx:pt>
          <cx:pt idx="45">Freestyle Skiing</cx:pt>
          <cx:pt idx="46">Freestyle Skiing</cx:pt>
          <cx:pt idx="47">Freestyle Skiing</cx:pt>
          <cx:pt idx="48">Freestyle Skiing</cx:pt>
          <cx:pt idx="49">Freestyle Skiing</cx:pt>
          <cx:pt idx="50">Freestyle Skiing</cx:pt>
          <cx:pt idx="51">Freestyle Skiing</cx:pt>
          <cx:pt idx="52">Freestyle Skiing</cx:pt>
          <cx:pt idx="53">Ice Hockey</cx:pt>
          <cx:pt idx="54">Ice Hockey</cx:pt>
          <cx:pt idx="55">Luge</cx:pt>
          <cx:pt idx="56">Luge</cx:pt>
          <cx:pt idx="57">Luge</cx:pt>
          <cx:pt idx="58">Luge</cx:pt>
          <cx:pt idx="59">Nordic Combined</cx:pt>
          <cx:pt idx="60">Nordic Combined</cx:pt>
          <cx:pt idx="61">Nordic Combined</cx:pt>
          <cx:pt idx="62">Short Track Speed Skating</cx:pt>
          <cx:pt idx="63">Short Track Speed Skating</cx:pt>
          <cx:pt idx="64">Short Track Speed Skating</cx:pt>
          <cx:pt idx="65">Short Track Speed Skating</cx:pt>
          <cx:pt idx="66">Short Track Speed Skating</cx:pt>
          <cx:pt idx="67">Short Track Speed Skating</cx:pt>
          <cx:pt idx="68">Short Track Speed Skating</cx:pt>
          <cx:pt idx="69">Short Track Speed Skating</cx:pt>
          <cx:pt idx="70">Skeleton</cx:pt>
          <cx:pt idx="71">Skeleton</cx:pt>
          <cx:pt idx="72">Ski Jumping</cx:pt>
          <cx:pt idx="73">Ski Jumping</cx:pt>
          <cx:pt idx="74">Ski Jumping</cx:pt>
          <cx:pt idx="75">Ski Jumping</cx:pt>
          <cx:pt idx="76">Snowboarding</cx:pt>
          <cx:pt idx="77">Snowboarding</cx:pt>
          <cx:pt idx="78">Snowboarding</cx:pt>
          <cx:pt idx="79">Snowboarding</cx:pt>
          <cx:pt idx="80">Snowboarding</cx:pt>
          <cx:pt idx="81">Snowboarding</cx:pt>
          <cx:pt idx="82">Snowboarding</cx:pt>
          <cx:pt idx="83">Snowboarding</cx:pt>
          <cx:pt idx="84">Snowboarding</cx:pt>
          <cx:pt idx="85">Snowboarding</cx:pt>
          <cx:pt idx="86">Speed Skating</cx:pt>
          <cx:pt idx="87">Speed Skating</cx:pt>
          <cx:pt idx="88">Speed Skating</cx:pt>
          <cx:pt idx="89">Speed Skating</cx:pt>
          <cx:pt idx="90">Speed Skating</cx:pt>
          <cx:pt idx="91">Speed Skating</cx:pt>
          <cx:pt idx="92">Speed Skating</cx:pt>
          <cx:pt idx="93">Speed Skating</cx:pt>
          <cx:pt idx="94">Speed Skating</cx:pt>
          <cx:pt idx="95">Speed Skating</cx:pt>
          <cx:pt idx="96">Speed Skating</cx:pt>
          <cx:pt idx="97">Speed Skating</cx:pt>
          <cx:pt idx="98">Fencing</cx:pt>
          <cx:pt idx="99">Fencing</cx:pt>
          <cx:pt idx="100">Sailing</cx:pt>
          <cx:pt idx="101">Sailing</cx:pt>
          <cx:pt idx="102">Wrestling</cx:pt>
          <cx:pt idx="103">Wrestling</cx:pt>
          <cx:pt idx="104">Baseball</cx:pt>
          <cx:pt idx="105">Boxing</cx:pt>
          <cx:pt idx="106">Canoeing</cx:pt>
          <cx:pt idx="107">Canoeing</cx:pt>
          <cx:pt idx="108">Canoeing</cx:pt>
          <cx:pt idx="109">Canoeing</cx:pt>
          <cx:pt idx="110">Cycling</cx:pt>
          <cx:pt idx="111">Cycling</cx:pt>
          <cx:pt idx="112">Cycling</cx:pt>
          <cx:pt idx="113">Cycling</cx:pt>
          <cx:pt idx="114">Cycling</cx:pt>
          <cx:pt idx="115">Sailing</cx:pt>
          <cx:pt idx="116">Sailing</cx:pt>
          <cx:pt idx="117">Softball</cx:pt>
          <cx:pt idx="118">Nordic Combined</cx:pt>
          <cx:pt idx="119">Nordic Combined</cx:pt>
          <cx:pt idx="120">Cycling</cx:pt>
          <cx:pt idx="121">Cycling</cx:pt>
          <cx:pt idx="122">Shooting</cx:pt>
          <cx:pt idx="123">Shooting</cx:pt>
          <cx:pt idx="124">Table Tennis</cx:pt>
          <cx:pt idx="125">Table Tennis</cx:pt>
          <cx:pt idx="126">Biathlon</cx:pt>
          <cx:pt idx="127">Cross Country Skiing</cx:pt>
          <cx:pt idx="128">Cross Country Skiing</cx:pt>
          <cx:pt idx="129">Cross Country Skiing</cx:pt>
          <cx:pt idx="130">Cross Country Skiing</cx:pt>
          <cx:pt idx="131">Boxing</cx:pt>
          <cx:pt idx="132">Sailing</cx:pt>
          <cx:pt idx="133">Sailing</cx:pt>
          <cx:pt idx="134">Wrestling</cx:pt>
          <cx:pt idx="135">Wrestling</cx:pt>
          <cx:pt idx="136">Cross Country Skiing</cx:pt>
          <cx:pt idx="137">Cross Country Skiing</cx:pt>
          <cx:pt idx="138">Cross Country Skiing</cx:pt>
          <cx:pt idx="139">Cross Country Skiing</cx:pt>
          <cx:pt idx="140">Snowboarding</cx:pt>
          <cx:pt idx="141">Snowboarding</cx:pt>
          <cx:pt idx="142">Athletics</cx:pt>
          <cx:pt idx="143">Weightlifting</cx:pt>
          <cx:pt idx="144">Weightlifting</cx:pt>
          <cx:pt idx="145">Weightlifting</cx:pt>
          <cx:pt idx="146">Wrestling</cx:pt>
          <cx:pt idx="147">Wrestling</cx:pt>
          <cx:pt idx="148">Wrestling</cx:pt>
          <cx:pt idx="149">Wrestling</cx:pt>
          <cx:pt idx="150">Athletics</cx:pt>
          <cx:pt idx="151">Biathlon</cx:pt>
          <cx:pt idx="152">Cycling</cx:pt>
          <cx:pt idx="153">Modern Pentathlon</cx:pt>
          <cx:pt idx="154">Rowing</cx:pt>
          <cx:pt idx="155">Rowing</cx:pt>
          <cx:pt idx="156">Rowing</cx:pt>
          <cx:pt idx="157">Sailing</cx:pt>
          <cx:pt idx="158">Shooting</cx:pt>
          <cx:pt idx="159">Shooting</cx:pt>
          <cx:pt idx="160">Synchronized Swimming</cx:pt>
          <cx:pt idx="161">Cross Country Skiing</cx:pt>
          <cx:pt idx="162">Rowing</cx:pt>
          <cx:pt idx="163">Sailing</cx:pt>
          <cx:pt idx="164">Shooting</cx:pt>
          <cx:pt idx="165">Judo</cx:pt>
          <cx:pt idx="166">Rowing</cx:pt>
          <cx:pt idx="167">Sailing</cx:pt>
          <cx:pt idx="168">Athletics</cx:pt>
          <cx:pt idx="169">Shooting</cx:pt>
          <cx:pt idx="170">Shooting</cx:pt>
          <cx:pt idx="171">Shooting</cx:pt>
          <cx:pt idx="172">Shooting</cx:pt>
          <cx:pt idx="173">Shooting</cx:pt>
          <cx:pt idx="174">Cross Country Skiing</cx:pt>
          <cx:pt idx="175">Cycling</cx:pt>
          <cx:pt idx="176">Shooting</cx:pt>
          <cx:pt idx="177">Athletics</cx:pt>
          <cx:pt idx="178">Sailing</cx:pt>
          <cx:pt idx="179">Shooting</cx:pt>
          <cx:pt idx="180">Canoeing</cx:pt>
          <cx:pt idx="181">Equestrianism</cx:pt>
          <cx:pt idx="182">Equestrianism</cx:pt>
          <cx:pt idx="183">Canoeing</cx:pt>
          <cx:pt idx="184">Canoeing</cx:pt>
          <cx:pt idx="185">Canoeing</cx:pt>
          <cx:pt idx="186">Canoeing</cx:pt>
          <cx:pt idx="187">Cycling</cx:pt>
          <cx:pt idx="188">Gymnastics</cx:pt>
          <cx:pt idx="189">Shooting</cx:pt>
          <cx:pt idx="190">Athletics</cx:pt>
          <cx:pt idx="191">Cross Country Skiing</cx:pt>
          <cx:pt idx="192">Equestrianism</cx:pt>
          <cx:pt idx="193">Equestrianism</cx:pt>
          <cx:pt idx="194">Sailing</cx:pt>
          <cx:pt idx="195">Art Competitions</cx:pt>
          <cx:pt idx="196">Art Competitions</cx:pt>
          <cx:pt idx="197">Art Competitions</cx:pt>
          <cx:pt idx="198">Art Competitions</cx:pt>
          <cx:pt idx="199">Art Competitions</cx:pt>
          <cx:pt idx="200">Art Competitions</cx:pt>
          <cx:pt idx="201">Art Competitions</cx:pt>
          <cx:pt idx="202">Art Competitions</cx:pt>
          <cx:pt idx="203">Art Competitions</cx:pt>
          <cx:pt idx="204">Art Competitions</cx:pt>
          <cx:pt idx="205">Art Competitions</cx:pt>
          <cx:pt idx="206">Art Competitions</cx:pt>
          <cx:pt idx="207">Art Competitions</cx:pt>
          <cx:pt idx="208">Art Competitions</cx:pt>
          <cx:pt idx="209">Art Competitions</cx:pt>
          <cx:pt idx="210">Art Competitions</cx:pt>
          <cx:pt idx="211">Art Competitions</cx:pt>
          <cx:pt idx="212">Art Competitions</cx:pt>
          <cx:pt idx="213">Equestrianism</cx:pt>
          <cx:pt idx="214">Equestrianism</cx:pt>
          <cx:pt idx="215">Aeronautics</cx:pt>
          <cx:pt idx="216">Alpinism</cx:pt>
          <cx:pt idx="217">Art Competitions</cx:pt>
          <cx:pt idx="218">Art Competitions</cx:pt>
          <cx:pt idx="219">Art Competitions</cx:pt>
          <cx:pt idx="220">Art Competitions</cx:pt>
          <cx:pt idx="221">Canoeing</cx:pt>
          <cx:pt idx="222">Canoeing</cx:pt>
          <cx:pt idx="223">Polo</cx:pt>
          <cx:pt idx="224">Sailing</cx:pt>
          <cx:pt idx="225">Art Competitions</cx:pt>
          <cx:pt idx="226">Art Competitions</cx:pt>
          <cx:pt idx="227">Art Competitions</cx:pt>
          <cx:pt idx="228">Art Competitions</cx:pt>
          <cx:pt idx="229">Gymnastics</cx:pt>
          <cx:pt idx="230">Gymnastics</cx:pt>
          <cx:pt idx="231">Gymnastics</cx:pt>
          <cx:pt idx="232">Bobsleigh</cx:pt>
          <cx:pt idx="233">Art Competitions</cx:pt>
          <cx:pt idx="234">Art Competitions</cx:pt>
          <cx:pt idx="235">Art Competitions</cx:pt>
          <cx:pt idx="236">Athletics</cx:pt>
          <cx:pt idx="237">Athletics</cx:pt>
          <cx:pt idx="238">Athletics</cx:pt>
          <cx:pt idx="239">Athletics</cx:pt>
          <cx:pt idx="240">Cycling</cx:pt>
          <cx:pt idx="241">Diving</cx:pt>
          <cx:pt idx="242">Diving</cx:pt>
          <cx:pt idx="243">Gymnastics</cx:pt>
          <cx:pt idx="244">Military Ski Patrol</cx:pt>
          <cx:pt idx="245">Rugby</cx:pt>
          <cx:pt idx="246">Shooting</cx:pt>
          <cx:pt idx="247">Shooting</cx:pt>
          <cx:pt idx="248">Shooting</cx:pt>
          <cx:pt idx="249">Shooting</cx:pt>
          <cx:pt idx="250">Shooting</cx:pt>
          <cx:pt idx="251">Shooting</cx:pt>
          <cx:pt idx="252">Shooting</cx:pt>
          <cx:pt idx="253">Speed Skating</cx:pt>
          <cx:pt idx="254">Archery</cx:pt>
          <cx:pt idx="255">Archery</cx:pt>
          <cx:pt idx="256">Archery</cx:pt>
          <cx:pt idx="257">Archery</cx:pt>
          <cx:pt idx="258">Archery</cx:pt>
          <cx:pt idx="259">Archery</cx:pt>
          <cx:pt idx="260">Athletics</cx:pt>
          <cx:pt idx="261">Athletics</cx:pt>
          <cx:pt idx="262">Equestrianism</cx:pt>
          <cx:pt idx="263">Equestrianism</cx:pt>
          <cx:pt idx="264">Gymnastics</cx:pt>
          <cx:pt idx="265">Gymnastics</cx:pt>
          <cx:pt idx="266">Sailing</cx:pt>
          <cx:pt idx="267">Sailing</cx:pt>
          <cx:pt idx="268">Sailing</cx:pt>
          <cx:pt idx="269">Sailing</cx:pt>
          <cx:pt idx="270">Sailing</cx:pt>
          <cx:pt idx="271">Sailing</cx:pt>
          <cx:pt idx="272">Sailing</cx:pt>
          <cx:pt idx="273">Shooting</cx:pt>
          <cx:pt idx="274">Shooting</cx:pt>
          <cx:pt idx="275">Shooting</cx:pt>
          <cx:pt idx="276">Shooting</cx:pt>
          <cx:pt idx="277">Shooting</cx:pt>
          <cx:pt idx="278">Shooting</cx:pt>
          <cx:pt idx="279">Shooting</cx:pt>
          <cx:pt idx="280">Shooting</cx:pt>
          <cx:pt idx="281">Shooting</cx:pt>
          <cx:pt idx="282">Shooting</cx:pt>
          <cx:pt idx="283">Shooting</cx:pt>
          <cx:pt idx="284">Shooting</cx:pt>
          <cx:pt idx="285">Shooting</cx:pt>
          <cx:pt idx="286">Shooting</cx:pt>
          <cx:pt idx="287">Swimming</cx:pt>
          <cx:pt idx="288">Swimming</cx:pt>
          <cx:pt idx="289">Tug-Of-War</cx:pt>
          <cx:pt idx="290">Athletics</cx:pt>
          <cx:pt idx="291">Athletics</cx:pt>
          <cx:pt idx="292">Athletics</cx:pt>
          <cx:pt idx="293">Athletics</cx:pt>
          <cx:pt idx="294">Athletics</cx:pt>
          <cx:pt idx="295">Rowing</cx:pt>
          <cx:pt idx="296">Rowing</cx:pt>
          <cx:pt idx="297">Shooting</cx:pt>
          <cx:pt idx="298">Shooting</cx:pt>
          <cx:pt idx="299">Shooting</cx:pt>
          <cx:pt idx="300">Shooting</cx:pt>
          <cx:pt idx="301">Shooting</cx:pt>
          <cx:pt idx="302">Shooting</cx:pt>
          <cx:pt idx="303">Shooting</cx:pt>
          <cx:pt idx="304">Shooting</cx:pt>
          <cx:pt idx="305">Shooting</cx:pt>
          <cx:pt idx="306">Tennis</cx:pt>
          <cx:pt idx="307">Tennis</cx:pt>
          <cx:pt idx="308">Tennis</cx:pt>
          <cx:pt idx="309">Tennis</cx:pt>
          <cx:pt idx="310">Wrestling</cx:pt>
          <cx:pt idx="311">Wrestling</cx:pt>
          <cx:pt idx="312">Archery</cx:pt>
          <cx:pt idx="313">Archery</cx:pt>
          <cx:pt idx="314">Archery</cx:pt>
          <cx:pt idx="315">Athletics</cx:pt>
          <cx:pt idx="316">Athletics</cx:pt>
          <cx:pt idx="317">Athletics</cx:pt>
          <cx:pt idx="318">Athletics</cx:pt>
          <cx:pt idx="319">Athletics</cx:pt>
          <cx:pt idx="320">Athletics</cx:pt>
          <cx:pt idx="321">Athletics</cx:pt>
          <cx:pt idx="322">Athletics</cx:pt>
          <cx:pt idx="323">Cycling</cx:pt>
          <cx:pt idx="324">Cycling</cx:pt>
          <cx:pt idx="325">Cycling</cx:pt>
          <cx:pt idx="326">Cycling</cx:pt>
          <cx:pt idx="327">Figure Skating</cx:pt>
          <cx:pt idx="328">Jeu De Paume</cx:pt>
          <cx:pt idx="329">Lacrosse</cx:pt>
          <cx:pt idx="330">Motorboating</cx:pt>
          <cx:pt idx="331">Motorboating</cx:pt>
          <cx:pt idx="332">Motorboating</cx:pt>
          <cx:pt idx="333">Racquets</cx:pt>
          <cx:pt idx="334">Racquets</cx:pt>
          <cx:pt idx="335">Shooting</cx:pt>
          <cx:pt idx="336">Shooting</cx:pt>
          <cx:pt idx="337">Shooting</cx:pt>
          <cx:pt idx="338">Shooting</cx:pt>
          <cx:pt idx="339">Shooting</cx:pt>
          <cx:pt idx="340">Shooting</cx:pt>
          <cx:pt idx="341">Shooting</cx:pt>
          <cx:pt idx="342">Shooting</cx:pt>
          <cx:pt idx="343">Athletics</cx:pt>
          <cx:pt idx="344">Athletics</cx:pt>
          <cx:pt idx="345">Athletics</cx:pt>
          <cx:pt idx="346">Cycling</cx:pt>
          <cx:pt idx="347">Fencing</cx:pt>
          <cx:pt idx="348">Fencing</cx:pt>
          <cx:pt idx="349">Fencing</cx:pt>
          <cx:pt idx="350">Gymnastics</cx:pt>
          <cx:pt idx="351">Rowing</cx:pt>
          <cx:pt idx="352">Rowing</cx:pt>
          <cx:pt idx="353">Shooting</cx:pt>
          <cx:pt idx="354">Shooting</cx:pt>
          <cx:pt idx="355">Shooting</cx:pt>
          <cx:pt idx="356">Shooting</cx:pt>
          <cx:pt idx="357">Shooting</cx:pt>
          <cx:pt idx="358">Shooting</cx:pt>
          <cx:pt idx="359">Shooting</cx:pt>
          <cx:pt idx="360">Shooting</cx:pt>
          <cx:pt idx="361">Shooting</cx:pt>
          <cx:pt idx="362">Shooting</cx:pt>
          <cx:pt idx="363">Swimming</cx:pt>
          <cx:pt idx="364">Swimming</cx:pt>
          <cx:pt idx="365">Weightlifting</cx:pt>
          <cx:pt idx="366">Weightlifting</cx:pt>
          <cx:pt idx="367">Wrestling</cx:pt>
          <cx:pt idx="368">Archery</cx:pt>
          <cx:pt idx="369">Archery</cx:pt>
          <cx:pt idx="370">Archery</cx:pt>
          <cx:pt idx="371">Archery</cx:pt>
          <cx:pt idx="372">Athletics</cx:pt>
          <cx:pt idx="373">Athletics</cx:pt>
          <cx:pt idx="374">Athletics</cx:pt>
          <cx:pt idx="375">Athletics</cx:pt>
          <cx:pt idx="376">Athletics</cx:pt>
          <cx:pt idx="377">Athletics</cx:pt>
          <cx:pt idx="378">Cycling</cx:pt>
          <cx:pt idx="379">Cycling</cx:pt>
          <cx:pt idx="380">Cycling</cx:pt>
          <cx:pt idx="381">Cycling</cx:pt>
          <cx:pt idx="382">Cycling</cx:pt>
          <cx:pt idx="383">Cycling</cx:pt>
          <cx:pt idx="384">Cycling</cx:pt>
          <cx:pt idx="385">Fencing</cx:pt>
          <cx:pt idx="386">Golf</cx:pt>
          <cx:pt idx="387">Gymnastics</cx:pt>
          <cx:pt idx="388">Gymnastics</cx:pt>
          <cx:pt idx="389">Gymnastics</cx:pt>
          <cx:pt idx="390">Roque</cx:pt>
          <cx:pt idx="391">Swimming</cx:pt>
          <cx:pt idx="392">Swimming</cx:pt>
          <cx:pt idx="393">Swimming</cx:pt>
          <cx:pt idx="394">Swimming</cx:pt>
          <cx:pt idx="395">Swimming</cx:pt>
          <cx:pt idx="396">Swimming</cx:pt>
          <cx:pt idx="397">Swimming</cx:pt>
          <cx:pt idx="398">Swimming</cx:pt>
          <cx:pt idx="399">Swimming</cx:pt>
          <cx:pt idx="400">Weightlifting</cx:pt>
          <cx:pt idx="401">Archery</cx:pt>
          <cx:pt idx="402">Archery</cx:pt>
          <cx:pt idx="403">Archery</cx:pt>
          <cx:pt idx="404">Archery</cx:pt>
          <cx:pt idx="405">Archery</cx:pt>
          <cx:pt idx="406">Archery</cx:pt>
          <cx:pt idx="407">Archery</cx:pt>
          <cx:pt idx="408">Archery</cx:pt>
          <cx:pt idx="409">Athletics</cx:pt>
          <cx:pt idx="410">Athletics</cx:pt>
          <cx:pt idx="411">Athletics</cx:pt>
          <cx:pt idx="412">Basque Pelota</cx:pt>
          <cx:pt idx="413">Cricket</cx:pt>
          <cx:pt idx="414">Croquet</cx:pt>
          <cx:pt idx="415">Croquet</cx:pt>
          <cx:pt idx="416">Croquet</cx:pt>
          <cx:pt idx="417">Cycling</cx:pt>
          <cx:pt idx="418">Equestrianism</cx:pt>
          <cx:pt idx="419">Equestrianism</cx:pt>
          <cx:pt idx="420">Equestrianism</cx:pt>
          <cx:pt idx="421">Equestrianism</cx:pt>
          <cx:pt idx="422">Fencing</cx:pt>
          <cx:pt idx="423">Fencing</cx:pt>
          <cx:pt idx="424">Sailing</cx:pt>
          <cx:pt idx="425">Sailing</cx:pt>
          <cx:pt idx="426">Sailing</cx:pt>
          <cx:pt idx="427">Sailing</cx:pt>
          <cx:pt idx="428">Sailing</cx:pt>
          <cx:pt idx="429">Sailing</cx:pt>
          <cx:pt idx="430">Sailing</cx:pt>
          <cx:pt idx="431">Sailing</cx:pt>
          <cx:pt idx="432">Shooting</cx:pt>
          <cx:pt idx="433">Shooting</cx:pt>
          <cx:pt idx="434">Shooting</cx:pt>
          <cx:pt idx="435">Swimming</cx:pt>
          <cx:pt idx="436">Swimming</cx:pt>
          <cx:pt idx="437">Swimming</cx:pt>
          <cx:pt idx="438">Swimming</cx:pt>
          <cx:pt idx="439">Swimming</cx:pt>
          <cx:pt idx="440">Cycling</cx:pt>
          <cx:pt idx="441">Cycling</cx:pt>
          <cx:pt idx="442">Gymnastics</cx:pt>
          <cx:pt idx="443">Gymnastics</cx:pt>
          <cx:pt idx="444">Shooting</cx:pt>
          <cx:pt idx="445">Shooting</cx:pt>
          <cx:pt idx="446">Shooting</cx:pt>
          <cx:pt idx="447">Shooting</cx:pt>
          <cx:pt idx="448">Swimming</cx:pt>
          <cx:pt idx="449">Swimming</cx:pt>
          <cx:pt idx="450">Wrestling</cx:pt>
        </cx:lvl>
      </cx:strDim>
      <cx:numDim type="val">
        <cx:f>Question-9!$V$9:$V$459</cx:f>
        <cx:lvl ptCount="451" formatCode="General">
          <cx:pt idx="0">2014</cx:pt>
          <cx:pt idx="1">2014</cx:pt>
          <cx:pt idx="2">2014</cx:pt>
          <cx:pt idx="3">2014</cx:pt>
          <cx:pt idx="4">2014</cx:pt>
          <cx:pt idx="5">2014</cx:pt>
          <cx:pt idx="6">2014</cx:pt>
          <cx:pt idx="7">2014</cx:pt>
          <cx:pt idx="8">2014</cx:pt>
          <cx:pt idx="9">2014</cx:pt>
          <cx:pt idx="10">2014</cx:pt>
          <cx:pt idx="11">2014</cx:pt>
          <cx:pt idx="12">2014</cx:pt>
          <cx:pt idx="13">2014</cx:pt>
          <cx:pt idx="14">2014</cx:pt>
          <cx:pt idx="15">2014</cx:pt>
          <cx:pt idx="16">2014</cx:pt>
          <cx:pt idx="17">2014</cx:pt>
          <cx:pt idx="18">2014</cx:pt>
          <cx:pt idx="19">2014</cx:pt>
          <cx:pt idx="20">2014</cx:pt>
          <cx:pt idx="21">2014</cx:pt>
          <cx:pt idx="22">2014</cx:pt>
          <cx:pt idx="23">2014</cx:pt>
          <cx:pt idx="24">2014</cx:pt>
          <cx:pt idx="25">2014</cx:pt>
          <cx:pt idx="26">2014</cx:pt>
          <cx:pt idx="27">2014</cx:pt>
          <cx:pt idx="28">2014</cx:pt>
          <cx:pt idx="29">2014</cx:pt>
          <cx:pt idx="30">2014</cx:pt>
          <cx:pt idx="31">2014</cx:pt>
          <cx:pt idx="32">2014</cx:pt>
          <cx:pt idx="33">2014</cx:pt>
          <cx:pt idx="34">2014</cx:pt>
          <cx:pt idx="35">2014</cx:pt>
          <cx:pt idx="36">2014</cx:pt>
          <cx:pt idx="37">2014</cx:pt>
          <cx:pt idx="38">2014</cx:pt>
          <cx:pt idx="39">2014</cx:pt>
          <cx:pt idx="40">2014</cx:pt>
          <cx:pt idx="41">2014</cx:pt>
          <cx:pt idx="42">2014</cx:pt>
          <cx:pt idx="43">2014</cx:pt>
          <cx:pt idx="44">2014</cx:pt>
          <cx:pt idx="45">2014</cx:pt>
          <cx:pt idx="46">2014</cx:pt>
          <cx:pt idx="47">2014</cx:pt>
          <cx:pt idx="48">2014</cx:pt>
          <cx:pt idx="49">2014</cx:pt>
          <cx:pt idx="50">2014</cx:pt>
          <cx:pt idx="51">2014</cx:pt>
          <cx:pt idx="52">2014</cx:pt>
          <cx:pt idx="53">2014</cx:pt>
          <cx:pt idx="54">2014</cx:pt>
          <cx:pt idx="55">2014</cx:pt>
          <cx:pt idx="56">2014</cx:pt>
          <cx:pt idx="57">2014</cx:pt>
          <cx:pt idx="58">2014</cx:pt>
          <cx:pt idx="59">2014</cx:pt>
          <cx:pt idx="60">2014</cx:pt>
          <cx:pt idx="61">2014</cx:pt>
          <cx:pt idx="62">2014</cx:pt>
          <cx:pt idx="63">2014</cx:pt>
          <cx:pt idx="64">2014</cx:pt>
          <cx:pt idx="65">2014</cx:pt>
          <cx:pt idx="66">2014</cx:pt>
          <cx:pt idx="67">2014</cx:pt>
          <cx:pt idx="68">2014</cx:pt>
          <cx:pt idx="69">2014</cx:pt>
          <cx:pt idx="70">2014</cx:pt>
          <cx:pt idx="71">2014</cx:pt>
          <cx:pt idx="72">2014</cx:pt>
          <cx:pt idx="73">2014</cx:pt>
          <cx:pt idx="74">2014</cx:pt>
          <cx:pt idx="75">2014</cx:pt>
          <cx:pt idx="76">2014</cx:pt>
          <cx:pt idx="77">2014</cx:pt>
          <cx:pt idx="78">2014</cx:pt>
          <cx:pt idx="79">2014</cx:pt>
          <cx:pt idx="80">2014</cx:pt>
          <cx:pt idx="81">2014</cx:pt>
          <cx:pt idx="82">2014</cx:pt>
          <cx:pt idx="83">2014</cx:pt>
          <cx:pt idx="84">2014</cx:pt>
          <cx:pt idx="85">2014</cx:pt>
          <cx:pt idx="86">2014</cx:pt>
          <cx:pt idx="87">2014</cx:pt>
          <cx:pt idx="88">2014</cx:pt>
          <cx:pt idx="89">2014</cx:pt>
          <cx:pt idx="90">2014</cx:pt>
          <cx:pt idx="91">2014</cx:pt>
          <cx:pt idx="92">2014</cx:pt>
          <cx:pt idx="93">2014</cx:pt>
          <cx:pt idx="94">2014</cx:pt>
          <cx:pt idx="95">2014</cx:pt>
          <cx:pt idx="96">2014</cx:pt>
          <cx:pt idx="97">2014</cx:pt>
          <cx:pt idx="98">2012</cx:pt>
          <cx:pt idx="99">2012</cx:pt>
          <cx:pt idx="100">2012</cx:pt>
          <cx:pt idx="101">2012</cx:pt>
          <cx:pt idx="102">2012</cx:pt>
          <cx:pt idx="103">2012</cx:pt>
          <cx:pt idx="104">2008</cx:pt>
          <cx:pt idx="105">2008</cx:pt>
          <cx:pt idx="106">2008</cx:pt>
          <cx:pt idx="107">2008</cx:pt>
          <cx:pt idx="108">2008</cx:pt>
          <cx:pt idx="109">2008</cx:pt>
          <cx:pt idx="110">2008</cx:pt>
          <cx:pt idx="111">2008</cx:pt>
          <cx:pt idx="112">2008</cx:pt>
          <cx:pt idx="113">2008</cx:pt>
          <cx:pt idx="114">2008</cx:pt>
          <cx:pt idx="115">2008</cx:pt>
          <cx:pt idx="116">2008</cx:pt>
          <cx:pt idx="117">2008</cx:pt>
          <cx:pt idx="118">2006</cx:pt>
          <cx:pt idx="119">2006</cx:pt>
          <cx:pt idx="120">2004</cx:pt>
          <cx:pt idx="121">2004</cx:pt>
          <cx:pt idx="122">2004</cx:pt>
          <cx:pt idx="123">2004</cx:pt>
          <cx:pt idx="124">2004</cx:pt>
          <cx:pt idx="125">2004</cx:pt>
          <cx:pt idx="126">2002</cx:pt>
          <cx:pt idx="127">2002</cx:pt>
          <cx:pt idx="128">2002</cx:pt>
          <cx:pt idx="129">2002</cx:pt>
          <cx:pt idx="130">2002</cx:pt>
          <cx:pt idx="131">2000</cx:pt>
          <cx:pt idx="132">2000</cx:pt>
          <cx:pt idx="133">2000</cx:pt>
          <cx:pt idx="134">2000</cx:pt>
          <cx:pt idx="135">2000</cx:pt>
          <cx:pt idx="136">1998</cx:pt>
          <cx:pt idx="137">1998</cx:pt>
          <cx:pt idx="138">1998</cx:pt>
          <cx:pt idx="139">1998</cx:pt>
          <cx:pt idx="140">1998</cx:pt>
          <cx:pt idx="141">1998</cx:pt>
          <cx:pt idx="142">1996</cx:pt>
          <cx:pt idx="143">1996</cx:pt>
          <cx:pt idx="144">1996</cx:pt>
          <cx:pt idx="145">1996</cx:pt>
          <cx:pt idx="146">1996</cx:pt>
          <cx:pt idx="147">1996</cx:pt>
          <cx:pt idx="148">1996</cx:pt>
          <cx:pt idx="149">1996</cx:pt>
          <cx:pt idx="150">1992</cx:pt>
          <cx:pt idx="151">1992</cx:pt>
          <cx:pt idx="152">1992</cx:pt>
          <cx:pt idx="153">1992</cx:pt>
          <cx:pt idx="154">1992</cx:pt>
          <cx:pt idx="155">1992</cx:pt>
          <cx:pt idx="156">1992</cx:pt>
          <cx:pt idx="157">1992</cx:pt>
          <cx:pt idx="158">1992</cx:pt>
          <cx:pt idx="159">1992</cx:pt>
          <cx:pt idx="160">1992</cx:pt>
          <cx:pt idx="161">1988</cx:pt>
          <cx:pt idx="162">1988</cx:pt>
          <cx:pt idx="163">1988</cx:pt>
          <cx:pt idx="164">1988</cx:pt>
          <cx:pt idx="165">1984</cx:pt>
          <cx:pt idx="166">1984</cx:pt>
          <cx:pt idx="167">1984</cx:pt>
          <cx:pt idx="168">1980</cx:pt>
          <cx:pt idx="169">1980</cx:pt>
          <cx:pt idx="170">1980</cx:pt>
          <cx:pt idx="171">1980</cx:pt>
          <cx:pt idx="172">1980</cx:pt>
          <cx:pt idx="173">1980</cx:pt>
          <cx:pt idx="174">1972</cx:pt>
          <cx:pt idx="175">1972</cx:pt>
          <cx:pt idx="176">1972</cx:pt>
          <cx:pt idx="177">1968</cx:pt>
          <cx:pt idx="178">1968</cx:pt>
          <cx:pt idx="179">1964</cx:pt>
          <cx:pt idx="180">1960</cx:pt>
          <cx:pt idx="181">1960</cx:pt>
          <cx:pt idx="182">1960</cx:pt>
          <cx:pt idx="183">1956</cx:pt>
          <cx:pt idx="184">1956</cx:pt>
          <cx:pt idx="185">1956</cx:pt>
          <cx:pt idx="186">1956</cx:pt>
          <cx:pt idx="187">1956</cx:pt>
          <cx:pt idx="188">1956</cx:pt>
          <cx:pt idx="189">1956</cx:pt>
          <cx:pt idx="190">1952</cx:pt>
          <cx:pt idx="191">1952</cx:pt>
          <cx:pt idx="192">1952</cx:pt>
          <cx:pt idx="193">1952</cx:pt>
          <cx:pt idx="194">1952</cx:pt>
          <cx:pt idx="195">1948</cx:pt>
          <cx:pt idx="196">1948</cx:pt>
          <cx:pt idx="197">1948</cx:pt>
          <cx:pt idx="198">1948</cx:pt>
          <cx:pt idx="199">1948</cx:pt>
          <cx:pt idx="200">1948</cx:pt>
          <cx:pt idx="201">1948</cx:pt>
          <cx:pt idx="202">1948</cx:pt>
          <cx:pt idx="203">1948</cx:pt>
          <cx:pt idx="204">1948</cx:pt>
          <cx:pt idx="205">1948</cx:pt>
          <cx:pt idx="206">1948</cx:pt>
          <cx:pt idx="207">1948</cx:pt>
          <cx:pt idx="208">1948</cx:pt>
          <cx:pt idx="209">1948</cx:pt>
          <cx:pt idx="210">1948</cx:pt>
          <cx:pt idx="211">1948</cx:pt>
          <cx:pt idx="212">1948</cx:pt>
          <cx:pt idx="213">1948</cx:pt>
          <cx:pt idx="214">1948</cx:pt>
          <cx:pt idx="215">1936</cx:pt>
          <cx:pt idx="216">1936</cx:pt>
          <cx:pt idx="217">1936</cx:pt>
          <cx:pt idx="218">1936</cx:pt>
          <cx:pt idx="219">1936</cx:pt>
          <cx:pt idx="220">1936</cx:pt>
          <cx:pt idx="221">1936</cx:pt>
          <cx:pt idx="222">1936</cx:pt>
          <cx:pt idx="223">1936</cx:pt>
          <cx:pt idx="224">1936</cx:pt>
          <cx:pt idx="225">1932</cx:pt>
          <cx:pt idx="226">1932</cx:pt>
          <cx:pt idx="227">1932</cx:pt>
          <cx:pt idx="228">1932</cx:pt>
          <cx:pt idx="229">1932</cx:pt>
          <cx:pt idx="230">1932</cx:pt>
          <cx:pt idx="231">1932</cx:pt>
          <cx:pt idx="232">1928</cx:pt>
          <cx:pt idx="233">1924</cx:pt>
          <cx:pt idx="234">1924</cx:pt>
          <cx:pt idx="235">1924</cx:pt>
          <cx:pt idx="236">1924</cx:pt>
          <cx:pt idx="237">1924</cx:pt>
          <cx:pt idx="238">1924</cx:pt>
          <cx:pt idx="239">1924</cx:pt>
          <cx:pt idx="240">1924</cx:pt>
          <cx:pt idx="241">1924</cx:pt>
          <cx:pt idx="242">1924</cx:pt>
          <cx:pt idx="243">1924</cx:pt>
          <cx:pt idx="244">1924</cx:pt>
          <cx:pt idx="245">1924</cx:pt>
          <cx:pt idx="246">1924</cx:pt>
          <cx:pt idx="247">1924</cx:pt>
          <cx:pt idx="248">1924</cx:pt>
          <cx:pt idx="249">1924</cx:pt>
          <cx:pt idx="250">1924</cx:pt>
          <cx:pt idx="251">1924</cx:pt>
          <cx:pt idx="252">1924</cx:pt>
          <cx:pt idx="253">1924</cx:pt>
          <cx:pt idx="254">1920</cx:pt>
          <cx:pt idx="255">1920</cx:pt>
          <cx:pt idx="256">1920</cx:pt>
          <cx:pt idx="257">1920</cx:pt>
          <cx:pt idx="258">1920</cx:pt>
          <cx:pt idx="259">1920</cx:pt>
          <cx:pt idx="260">1920</cx:pt>
          <cx:pt idx="261">1920</cx:pt>
          <cx:pt idx="262">1920</cx:pt>
          <cx:pt idx="263">1920</cx:pt>
          <cx:pt idx="264">1920</cx:pt>
          <cx:pt idx="265">1920</cx:pt>
          <cx:pt idx="266">1920</cx:pt>
          <cx:pt idx="267">1920</cx:pt>
          <cx:pt idx="268">1920</cx:pt>
          <cx:pt idx="269">1920</cx:pt>
          <cx:pt idx="270">1920</cx:pt>
          <cx:pt idx="271">1920</cx:pt>
          <cx:pt idx="272">1920</cx:pt>
          <cx:pt idx="273">1920</cx:pt>
          <cx:pt idx="274">1920</cx:pt>
          <cx:pt idx="275">1920</cx:pt>
          <cx:pt idx="276">1920</cx:pt>
          <cx:pt idx="277">1920</cx:pt>
          <cx:pt idx="278">1920</cx:pt>
          <cx:pt idx="279">1920</cx:pt>
          <cx:pt idx="280">1920</cx:pt>
          <cx:pt idx="281">1920</cx:pt>
          <cx:pt idx="282">1920</cx:pt>
          <cx:pt idx="283">1920</cx:pt>
          <cx:pt idx="284">1920</cx:pt>
          <cx:pt idx="285">1920</cx:pt>
          <cx:pt idx="286">1920</cx:pt>
          <cx:pt idx="287">1920</cx:pt>
          <cx:pt idx="288">1920</cx:pt>
          <cx:pt idx="289">1920</cx:pt>
          <cx:pt idx="290">1912</cx:pt>
          <cx:pt idx="291">1912</cx:pt>
          <cx:pt idx="292">1912</cx:pt>
          <cx:pt idx="293">1912</cx:pt>
          <cx:pt idx="294">1912</cx:pt>
          <cx:pt idx="295">1912</cx:pt>
          <cx:pt idx="296">1912</cx:pt>
          <cx:pt idx="297">1912</cx:pt>
          <cx:pt idx="298">1912</cx:pt>
          <cx:pt idx="299">1912</cx:pt>
          <cx:pt idx="300">1912</cx:pt>
          <cx:pt idx="301">1912</cx:pt>
          <cx:pt idx="302">1912</cx:pt>
          <cx:pt idx="303">1912</cx:pt>
          <cx:pt idx="304">1912</cx:pt>
          <cx:pt idx="305">1912</cx:pt>
          <cx:pt idx="306">1912</cx:pt>
          <cx:pt idx="307">1912</cx:pt>
          <cx:pt idx="308">1912</cx:pt>
          <cx:pt idx="309">1912</cx:pt>
          <cx:pt idx="310">1912</cx:pt>
          <cx:pt idx="311">1912</cx:pt>
          <cx:pt idx="312">1908</cx:pt>
          <cx:pt idx="313">1908</cx:pt>
          <cx:pt idx="314">1908</cx:pt>
          <cx:pt idx="315">1908</cx:pt>
          <cx:pt idx="316">1908</cx:pt>
          <cx:pt idx="317">1908</cx:pt>
          <cx:pt idx="318">1908</cx:pt>
          <cx:pt idx="319">1908</cx:pt>
          <cx:pt idx="320">1908</cx:pt>
          <cx:pt idx="321">1908</cx:pt>
          <cx:pt idx="322">1908</cx:pt>
          <cx:pt idx="323">1908</cx:pt>
          <cx:pt idx="324">1908</cx:pt>
          <cx:pt idx="325">1908</cx:pt>
          <cx:pt idx="326">1908</cx:pt>
          <cx:pt idx="327">1908</cx:pt>
          <cx:pt idx="328">1908</cx:pt>
          <cx:pt idx="329">1908</cx:pt>
          <cx:pt idx="330">1908</cx:pt>
          <cx:pt idx="331">1908</cx:pt>
          <cx:pt idx="332">1908</cx:pt>
          <cx:pt idx="333">1908</cx:pt>
          <cx:pt idx="334">1908</cx:pt>
          <cx:pt idx="335">1908</cx:pt>
          <cx:pt idx="336">1908</cx:pt>
          <cx:pt idx="337">1908</cx:pt>
          <cx:pt idx="338">1908</cx:pt>
          <cx:pt idx="339">1908</cx:pt>
          <cx:pt idx="340">1908</cx:pt>
          <cx:pt idx="341">1908</cx:pt>
          <cx:pt idx="342">1908</cx:pt>
          <cx:pt idx="343">1906</cx:pt>
          <cx:pt idx="344">1906</cx:pt>
          <cx:pt idx="345">1906</cx:pt>
          <cx:pt idx="346">1906</cx:pt>
          <cx:pt idx="347">1906</cx:pt>
          <cx:pt idx="348">1906</cx:pt>
          <cx:pt idx="349">1906</cx:pt>
          <cx:pt idx="350">1906</cx:pt>
          <cx:pt idx="351">1906</cx:pt>
          <cx:pt idx="352">1906</cx:pt>
          <cx:pt idx="353">1906</cx:pt>
          <cx:pt idx="354">1906</cx:pt>
          <cx:pt idx="355">1906</cx:pt>
          <cx:pt idx="356">1906</cx:pt>
          <cx:pt idx="357">1906</cx:pt>
          <cx:pt idx="358">1906</cx:pt>
          <cx:pt idx="359">1906</cx:pt>
          <cx:pt idx="360">1906</cx:pt>
          <cx:pt idx="361">1906</cx:pt>
          <cx:pt idx="362">1906</cx:pt>
          <cx:pt idx="363">1906</cx:pt>
          <cx:pt idx="364">1906</cx:pt>
          <cx:pt idx="365">1906</cx:pt>
          <cx:pt idx="366">1906</cx:pt>
          <cx:pt idx="367">1906</cx:pt>
          <cx:pt idx="368">1904</cx:pt>
          <cx:pt idx="369">1904</cx:pt>
          <cx:pt idx="370">1904</cx:pt>
          <cx:pt idx="371">1904</cx:pt>
          <cx:pt idx="372">1904</cx:pt>
          <cx:pt idx="373">1904</cx:pt>
          <cx:pt idx="374">1904</cx:pt>
          <cx:pt idx="375">1904</cx:pt>
          <cx:pt idx="376">1904</cx:pt>
          <cx:pt idx="377">1904</cx:pt>
          <cx:pt idx="378">1904</cx:pt>
          <cx:pt idx="379">1904</cx:pt>
          <cx:pt idx="380">1904</cx:pt>
          <cx:pt idx="381">1904</cx:pt>
          <cx:pt idx="382">1904</cx:pt>
          <cx:pt idx="383">1904</cx:pt>
          <cx:pt idx="384">1904</cx:pt>
          <cx:pt idx="385">1904</cx:pt>
          <cx:pt idx="386">1904</cx:pt>
          <cx:pt idx="387">1904</cx:pt>
          <cx:pt idx="388">1904</cx:pt>
          <cx:pt idx="389">1904</cx:pt>
          <cx:pt idx="390">1904</cx:pt>
          <cx:pt idx="391">1904</cx:pt>
          <cx:pt idx="392">1904</cx:pt>
          <cx:pt idx="393">1904</cx:pt>
          <cx:pt idx="394">1904</cx:pt>
          <cx:pt idx="395">1904</cx:pt>
          <cx:pt idx="396">1904</cx:pt>
          <cx:pt idx="397">1904</cx:pt>
          <cx:pt idx="398">1904</cx:pt>
          <cx:pt idx="399">1904</cx:pt>
          <cx:pt idx="400">1904</cx:pt>
          <cx:pt idx="401">1900</cx:pt>
          <cx:pt idx="402">1900</cx:pt>
          <cx:pt idx="403">1900</cx:pt>
          <cx:pt idx="404">1900</cx:pt>
          <cx:pt idx="405">1900</cx:pt>
          <cx:pt idx="406">1900</cx:pt>
          <cx:pt idx="407">1900</cx:pt>
          <cx:pt idx="408">1900</cx:pt>
          <cx:pt idx="409">1900</cx:pt>
          <cx:pt idx="410">1900</cx:pt>
          <cx:pt idx="411">1900</cx:pt>
          <cx:pt idx="412">1900</cx:pt>
          <cx:pt idx="413">1900</cx:pt>
          <cx:pt idx="414">1900</cx:pt>
          <cx:pt idx="415">1900</cx:pt>
          <cx:pt idx="416">1900</cx:pt>
          <cx:pt idx="417">1900</cx:pt>
          <cx:pt idx="418">1900</cx:pt>
          <cx:pt idx="419">1900</cx:pt>
          <cx:pt idx="420">1900</cx:pt>
          <cx:pt idx="421">1900</cx:pt>
          <cx:pt idx="422">1900</cx:pt>
          <cx:pt idx="423">1900</cx:pt>
          <cx:pt idx="424">1900</cx:pt>
          <cx:pt idx="425">1900</cx:pt>
          <cx:pt idx="426">1900</cx:pt>
          <cx:pt idx="427">1900</cx:pt>
          <cx:pt idx="428">1900</cx:pt>
          <cx:pt idx="429">1900</cx:pt>
          <cx:pt idx="430">1900</cx:pt>
          <cx:pt idx="431">1900</cx:pt>
          <cx:pt idx="432">1900</cx:pt>
          <cx:pt idx="433">1900</cx:pt>
          <cx:pt idx="434">1900</cx:pt>
          <cx:pt idx="435">1900</cx:pt>
          <cx:pt idx="436">1900</cx:pt>
          <cx:pt idx="437">1900</cx:pt>
          <cx:pt idx="438">1900</cx:pt>
          <cx:pt idx="439">1900</cx:pt>
          <cx:pt idx="440">1896</cx:pt>
          <cx:pt idx="441">1896</cx:pt>
          <cx:pt idx="442">1896</cx:pt>
          <cx:pt idx="443">1896</cx:pt>
          <cx:pt idx="444">1896</cx:pt>
          <cx:pt idx="445">1896</cx:pt>
          <cx:pt idx="446">1896</cx:pt>
          <cx:pt idx="447">1896</cx:pt>
          <cx:pt idx="448">1896</cx:pt>
          <cx:pt idx="449">1896</cx:pt>
          <cx:pt idx="450">1896</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Aptos Narrow" panose="02110004020202020204"/>
              </a:rPr>
              <a:t>Discontinued or Removed From olympics</a:t>
            </a:r>
          </a:p>
          <a:p>
            <a:pPr algn="ctr" rtl="0">
              <a:defRPr/>
            </a:pPr>
            <a:endParaRPr lang="en-US" sz="1400" b="0" i="0" u="none" strike="noStrike" baseline="0">
              <a:solidFill>
                <a:sysClr val="windowText" lastClr="000000">
                  <a:lumMod val="65000"/>
                  <a:lumOff val="35000"/>
                </a:sysClr>
              </a:solidFill>
              <a:latin typeface="Aptos Narrow" panose="02110004020202020204"/>
            </a:endParaRPr>
          </a:p>
        </cx:rich>
      </cx:tx>
    </cx:title>
    <cx:plotArea>
      <cx:plotAreaRegion>
        <cx:series layoutId="clusteredColumn" uniqueId="{5612CF1A-D75D-4353-A0C5-EA7E456485BD}">
          <cx:tx>
            <cx:txData>
              <cx:f>Question-9!$V$8</cx:f>
              <cx:v>last_appearance_year</cx:v>
            </cx:txData>
          </cx:tx>
          <cx:dataId val="0"/>
          <cx:layoutPr>
            <cx:binning intervalClosed="r"/>
          </cx:layoutPr>
        </cx:series>
      </cx:plotAreaRegion>
      <cx:axis id="0">
        <cx:catScaling gapWidth="0"/>
        <cx:tickLabels/>
        <cx:txPr>
          <a:bodyPr spcFirstLastPara="1" vertOverflow="ellipsis" horzOverflow="overflow" wrap="square" lIns="0" tIns="0" rIns="0" bIns="0" anchor="ctr" anchorCtr="1"/>
          <a:lstStyle/>
          <a:p>
            <a:pPr algn="ctr" rtl="0">
              <a:defRPr sz="1600"/>
            </a:pPr>
            <a:endParaRPr lang="en-US" sz="1600" b="0" i="0" u="none" strike="noStrike" baseline="0">
              <a:solidFill>
                <a:sysClr val="windowText" lastClr="000000">
                  <a:lumMod val="65000"/>
                  <a:lumOff val="35000"/>
                </a:sysClr>
              </a:solidFill>
              <a:latin typeface="Aptos Narrow" panose="02110004020202020204"/>
            </a:endParaRPr>
          </a:p>
        </cx:txPr>
      </cx:axis>
      <cx:axis id="1">
        <cx:valScaling/>
        <cx:majorGridlines/>
        <cx:tickLabels/>
        <cx:txPr>
          <a:bodyPr spcFirstLastPara="1" vertOverflow="ellipsis" horzOverflow="overflow" wrap="square" lIns="0" tIns="0" rIns="0" bIns="0" anchor="ctr" anchorCtr="1"/>
          <a:lstStyle/>
          <a:p>
            <a:pPr algn="ctr" rtl="0">
              <a:defRPr sz="2000"/>
            </a:pPr>
            <a:endParaRPr lang="en-US" sz="2000" b="0" i="0" u="none" strike="noStrike" baseline="0">
              <a:solidFill>
                <a:sysClr val="windowText" lastClr="000000">
                  <a:lumMod val="65000"/>
                  <a:lumOff val="35000"/>
                </a:sysClr>
              </a:solidFill>
              <a:latin typeface="Aptos Narrow" panose="02110004020202020204"/>
            </a:endParaRPr>
          </a:p>
        </cx:txPr>
      </cx:axis>
    </cx:plotArea>
  </cx:chart>
  <cx:spPr>
    <a:ln>
      <a:solidFill>
        <a:schemeClr val="tx1"/>
      </a:solidFill>
    </a:ln>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Question-13!$R$10:$R$1009</cx:f>
        <cx:lvl ptCount="1000" formatCode="General">
          <cx:pt idx="0">1936</cx:pt>
          <cx:pt idx="1">1960</cx:pt>
          <cx:pt idx="2">1964</cx:pt>
          <cx:pt idx="3">1968</cx:pt>
          <cx:pt idx="4">1972</cx:pt>
          <cx:pt idx="5">1980</cx:pt>
          <cx:pt idx="6">1996</cx:pt>
          <cx:pt idx="7">2004</cx:pt>
          <cx:pt idx="8">2008</cx:pt>
          <cx:pt idx="9">2012</cx:pt>
          <cx:pt idx="10">2016</cx:pt>
          <cx:pt idx="11">1972</cx:pt>
          <cx:pt idx="12">1992</cx:pt>
          <cx:pt idx="13">1996</cx:pt>
          <cx:pt idx="14">2000</cx:pt>
          <cx:pt idx="15">2004</cx:pt>
          <cx:pt idx="16">2006</cx:pt>
          <cx:pt idx="17">2008</cx:pt>
          <cx:pt idx="18">2010</cx:pt>
          <cx:pt idx="19">2012</cx:pt>
          <cx:pt idx="20">2014</cx:pt>
          <cx:pt idx="21">2016</cx:pt>
          <cx:pt idx="22">1960</cx:pt>
          <cx:pt idx="23">1964</cx:pt>
          <cx:pt idx="24">1968</cx:pt>
          <cx:pt idx="25">1972</cx:pt>
          <cx:pt idx="26">1980</cx:pt>
          <cx:pt idx="27">1984</cx:pt>
          <cx:pt idx="28">1988</cx:pt>
          <cx:pt idx="29">1992</cx:pt>
          <cx:pt idx="30">1996</cx:pt>
          <cx:pt idx="31">2000</cx:pt>
          <cx:pt idx="32">2004</cx:pt>
          <cx:pt idx="33">2006</cx:pt>
          <cx:pt idx="34">2008</cx:pt>
          <cx:pt idx="35">2010</cx:pt>
          <cx:pt idx="36">2012</cx:pt>
          <cx:pt idx="37">2016</cx:pt>
          <cx:pt idx="38">1988</cx:pt>
          <cx:pt idx="39">1992</cx:pt>
          <cx:pt idx="40">1994</cx:pt>
          <cx:pt idx="41">1996</cx:pt>
          <cx:pt idx="42">2000</cx:pt>
          <cx:pt idx="43">2004</cx:pt>
          <cx:pt idx="44">2008</cx:pt>
          <cx:pt idx="45">2012</cx:pt>
          <cx:pt idx="46">2016</cx:pt>
          <cx:pt idx="47">1976</cx:pt>
          <cx:pt idx="48">1980</cx:pt>
          <cx:pt idx="49">1984</cx:pt>
          <cx:pt idx="50">1988</cx:pt>
          <cx:pt idx="51">1992</cx:pt>
          <cx:pt idx="52">1994</cx:pt>
          <cx:pt idx="53">1996</cx:pt>
          <cx:pt idx="54">1998</cx:pt>
          <cx:pt idx="55">2000</cx:pt>
          <cx:pt idx="56">2002</cx:pt>
          <cx:pt idx="57">2004</cx:pt>
          <cx:pt idx="58">2006</cx:pt>
          <cx:pt idx="59">2008</cx:pt>
          <cx:pt idx="60">2010</cx:pt>
          <cx:pt idx="61">2012</cx:pt>
          <cx:pt idx="62">2014</cx:pt>
          <cx:pt idx="63">2016</cx:pt>
          <cx:pt idx="64">1980</cx:pt>
          <cx:pt idx="65">1988</cx:pt>
          <cx:pt idx="66">1992</cx:pt>
          <cx:pt idx="67">1996</cx:pt>
          <cx:pt idx="68">2000</cx:pt>
          <cx:pt idx="69">2004</cx:pt>
          <cx:pt idx="70">2008</cx:pt>
          <cx:pt idx="71">2012</cx:pt>
          <cx:pt idx="72">2016</cx:pt>
          <cx:pt idx="73">1976</cx:pt>
          <cx:pt idx="74">1984</cx:pt>
          <cx:pt idx="75">1988</cx:pt>
          <cx:pt idx="76">1992</cx:pt>
          <cx:pt idx="77">1996</cx:pt>
          <cx:pt idx="78">2000</cx:pt>
          <cx:pt idx="79">2004</cx:pt>
          <cx:pt idx="80">2008</cx:pt>
          <cx:pt idx="81">2012</cx:pt>
          <cx:pt idx="82">2016</cx:pt>
          <cx:pt idx="83">1900</cx:pt>
          <cx:pt idx="84">1924</cx:pt>
          <cx:pt idx="85">1928</cx:pt>
          <cx:pt idx="86">1932</cx:pt>
          <cx:pt idx="87">1936</cx:pt>
          <cx:pt idx="88">1948</cx:pt>
          <cx:pt idx="89">1952</cx:pt>
          <cx:pt idx="90">1956</cx:pt>
          <cx:pt idx="91">1960</cx:pt>
          <cx:pt idx="92">1964</cx:pt>
          <cx:pt idx="93">1968</cx:pt>
          <cx:pt idx="94">1972</cx:pt>
          <cx:pt idx="95">1976</cx:pt>
          <cx:pt idx="96">1980</cx:pt>
          <cx:pt idx="97">1984</cx:pt>
          <cx:pt idx="98">1988</cx:pt>
          <cx:pt idx="99">1992</cx:pt>
          <cx:pt idx="100">1994</cx:pt>
          <cx:pt idx="101">1996</cx:pt>
          <cx:pt idx="102">1998</cx:pt>
          <cx:pt idx="103">2000</cx:pt>
          <cx:pt idx="104">2002</cx:pt>
          <cx:pt idx="105">2004</cx:pt>
          <cx:pt idx="106">2006</cx:pt>
          <cx:pt idx="107">2008</cx:pt>
          <cx:pt idx="108">2010</cx:pt>
          <cx:pt idx="109">2012</cx:pt>
          <cx:pt idx="110">2014</cx:pt>
          <cx:pt idx="111">2016</cx:pt>
          <cx:pt idx="112">1988</cx:pt>
          <cx:pt idx="113">1992</cx:pt>
          <cx:pt idx="114">1994</cx:pt>
          <cx:pt idx="115">1996</cx:pt>
          <cx:pt idx="116">1998</cx:pt>
          <cx:pt idx="117">2000</cx:pt>
          <cx:pt idx="118">2002</cx:pt>
          <cx:pt idx="119">2004</cx:pt>
          <cx:pt idx="120">2006</cx:pt>
          <cx:pt idx="121">2008</cx:pt>
          <cx:pt idx="122">2010</cx:pt>
          <cx:pt idx="123">2012</cx:pt>
          <cx:pt idx="124">2014</cx:pt>
          <cx:pt idx="125">2016</cx:pt>
          <cx:pt idx="126">1984</cx:pt>
          <cx:pt idx="127">1988</cx:pt>
          <cx:pt idx="128">1992</cx:pt>
          <cx:pt idx="129">1996</cx:pt>
          <cx:pt idx="130">2000</cx:pt>
          <cx:pt idx="131">2004</cx:pt>
          <cx:pt idx="132">2008</cx:pt>
          <cx:pt idx="133">2012</cx:pt>
          <cx:pt idx="134">2016</cx:pt>
          <cx:pt idx="135">1906</cx:pt>
          <cx:pt idx="136">1908</cx:pt>
          <cx:pt idx="137">1912</cx:pt>
          <cx:pt idx="138">1920</cx:pt>
          <cx:pt idx="139">1924</cx:pt>
          <cx:pt idx="140">1896</cx:pt>
          <cx:pt idx="141">1900</cx:pt>
          <cx:pt idx="142">1904</cx:pt>
          <cx:pt idx="143">1906</cx:pt>
          <cx:pt idx="144">1908</cx:pt>
          <cx:pt idx="145">1912</cx:pt>
          <cx:pt idx="146">1920</cx:pt>
          <cx:pt idx="147">1924</cx:pt>
          <cx:pt idx="148">1928</cx:pt>
          <cx:pt idx="149">1932</cx:pt>
          <cx:pt idx="150">1936</cx:pt>
          <cx:pt idx="151">1948</cx:pt>
          <cx:pt idx="152">1952</cx:pt>
          <cx:pt idx="153">1956</cx:pt>
          <cx:pt idx="154">1960</cx:pt>
          <cx:pt idx="155">1964</cx:pt>
          <cx:pt idx="156">1968</cx:pt>
          <cx:pt idx="157">1972</cx:pt>
          <cx:pt idx="158">1976</cx:pt>
          <cx:pt idx="159">1980</cx:pt>
          <cx:pt idx="160">1984</cx:pt>
          <cx:pt idx="161">1988</cx:pt>
          <cx:pt idx="162">1992</cx:pt>
          <cx:pt idx="163">1994</cx:pt>
          <cx:pt idx="164">1996</cx:pt>
          <cx:pt idx="165">1998</cx:pt>
          <cx:pt idx="166">2000</cx:pt>
          <cx:pt idx="167">2002</cx:pt>
          <cx:pt idx="168">2004</cx:pt>
          <cx:pt idx="169">2006</cx:pt>
          <cx:pt idx="170">2008</cx:pt>
          <cx:pt idx="171">2010</cx:pt>
          <cx:pt idx="172">2012</cx:pt>
          <cx:pt idx="173">2014</cx:pt>
          <cx:pt idx="174">2016</cx:pt>
          <cx:pt idx="175">1896</cx:pt>
          <cx:pt idx="176">1900</cx:pt>
          <cx:pt idx="177">1904</cx:pt>
          <cx:pt idx="178">1906</cx:pt>
          <cx:pt idx="179">1908</cx:pt>
          <cx:pt idx="180">1912</cx:pt>
          <cx:pt idx="181">1924</cx:pt>
          <cx:pt idx="182">1928</cx:pt>
          <cx:pt idx="183">1932</cx:pt>
          <cx:pt idx="184">1936</cx:pt>
          <cx:pt idx="185">1948</cx:pt>
          <cx:pt idx="186">1952</cx:pt>
          <cx:pt idx="187">1956</cx:pt>
          <cx:pt idx="188">1960</cx:pt>
          <cx:pt idx="189">1964</cx:pt>
          <cx:pt idx="190">1968</cx:pt>
          <cx:pt idx="191">1972</cx:pt>
          <cx:pt idx="192">1976</cx:pt>
          <cx:pt idx="193">1980</cx:pt>
          <cx:pt idx="194">1984</cx:pt>
          <cx:pt idx="195">1988</cx:pt>
          <cx:pt idx="196">1992</cx:pt>
          <cx:pt idx="197">1994</cx:pt>
          <cx:pt idx="198">1996</cx:pt>
          <cx:pt idx="199">1998</cx:pt>
          <cx:pt idx="200">2000</cx:pt>
          <cx:pt idx="201">2002</cx:pt>
          <cx:pt idx="202">2004</cx:pt>
          <cx:pt idx="203">2006</cx:pt>
          <cx:pt idx="204">2008</cx:pt>
          <cx:pt idx="205">2010</cx:pt>
          <cx:pt idx="206">2012</cx:pt>
          <cx:pt idx="207">2014</cx:pt>
          <cx:pt idx="208">2016</cx:pt>
          <cx:pt idx="209">1988</cx:pt>
          <cx:pt idx="210">1992</cx:pt>
          <cx:pt idx="211">1994</cx:pt>
          <cx:pt idx="212">1996</cx:pt>
          <cx:pt idx="213">1998</cx:pt>
          <cx:pt idx="214">2000</cx:pt>
          <cx:pt idx="215">2002</cx:pt>
          <cx:pt idx="216">2004</cx:pt>
          <cx:pt idx="217">2006</cx:pt>
          <cx:pt idx="218">2008</cx:pt>
          <cx:pt idx="219">2010</cx:pt>
          <cx:pt idx="220">2012</cx:pt>
          <cx:pt idx="221">2014</cx:pt>
          <cx:pt idx="222">2016</cx:pt>
          <cx:pt idx="223">1948</cx:pt>
          <cx:pt idx="224">1952</cx:pt>
          <cx:pt idx="225">1956</cx:pt>
          <cx:pt idx="226">1960</cx:pt>
          <cx:pt idx="227">1964</cx:pt>
          <cx:pt idx="228">1968</cx:pt>
          <cx:pt idx="229">1972</cx:pt>
          <cx:pt idx="230">1976</cx:pt>
          <cx:pt idx="231">1984</cx:pt>
          <cx:pt idx="232">1988</cx:pt>
          <cx:pt idx="233">1992</cx:pt>
          <cx:pt idx="234">1996</cx:pt>
          <cx:pt idx="235">2000</cx:pt>
          <cx:pt idx="236">2004</cx:pt>
          <cx:pt idx="237">2008</cx:pt>
          <cx:pt idx="238">2012</cx:pt>
          <cx:pt idx="239">2016</cx:pt>
          <cx:pt idx="240">1984</cx:pt>
          <cx:pt idx="241">1988</cx:pt>
          <cx:pt idx="242">1992</cx:pt>
          <cx:pt idx="243">1996</cx:pt>
          <cx:pt idx="244">2000</cx:pt>
          <cx:pt idx="245">2004</cx:pt>
          <cx:pt idx="246">2008</cx:pt>
          <cx:pt idx="247">2012</cx:pt>
          <cx:pt idx="248">2016</cx:pt>
          <cx:pt idx="249">1984</cx:pt>
          <cx:pt idx="250">1988</cx:pt>
          <cx:pt idx="251">1992</cx:pt>
          <cx:pt idx="252">1996</cx:pt>
          <cx:pt idx="253">2000</cx:pt>
          <cx:pt idx="254">2004</cx:pt>
          <cx:pt idx="255">2008</cx:pt>
          <cx:pt idx="256">2012</cx:pt>
          <cx:pt idx="257">2016</cx:pt>
          <cx:pt idx="258">1968</cx:pt>
          <cx:pt idx="259">1972</cx:pt>
          <cx:pt idx="260">1976</cx:pt>
          <cx:pt idx="261">1984</cx:pt>
          <cx:pt idx="262">1988</cx:pt>
          <cx:pt idx="263">1992</cx:pt>
          <cx:pt idx="264">1996</cx:pt>
          <cx:pt idx="265">2000</cx:pt>
          <cx:pt idx="266">2004</cx:pt>
          <cx:pt idx="267">2008</cx:pt>
          <cx:pt idx="268">2012</cx:pt>
          <cx:pt idx="269">2016</cx:pt>
          <cx:pt idx="270">1988</cx:pt>
          <cx:pt idx="271">1992</cx:pt>
          <cx:pt idx="272">1994</cx:pt>
          <cx:pt idx="273">1996</cx:pt>
          <cx:pt idx="274">1998</cx:pt>
          <cx:pt idx="275">2000</cx:pt>
          <cx:pt idx="276">2002</cx:pt>
          <cx:pt idx="277">2004</cx:pt>
          <cx:pt idx="278">2006</cx:pt>
          <cx:pt idx="279">2008</cx:pt>
          <cx:pt idx="280">2010</cx:pt>
          <cx:pt idx="281">2012</cx:pt>
          <cx:pt idx="282">2014</cx:pt>
          <cx:pt idx="283">2016</cx:pt>
          <cx:pt idx="284">1900</cx:pt>
          <cx:pt idx="285">1906</cx:pt>
          <cx:pt idx="286">1908</cx:pt>
          <cx:pt idx="287">1912</cx:pt>
          <cx:pt idx="288">1920</cx:pt>
          <cx:pt idx="289">1924</cx:pt>
          <cx:pt idx="290">1928</cx:pt>
          <cx:pt idx="291">1932</cx:pt>
          <cx:pt idx="292">1936</cx:pt>
          <cx:pt idx="293">1948</cx:pt>
          <cx:pt idx="294">1952</cx:pt>
          <cx:pt idx="295">1956</cx:pt>
          <cx:pt idx="296">1960</cx:pt>
          <cx:pt idx="297">1964</cx:pt>
          <cx:pt idx="298">1968</cx:pt>
          <cx:pt idx="299">1972</cx:pt>
          <cx:pt idx="300">1976</cx:pt>
          <cx:pt idx="301">1980</cx:pt>
          <cx:pt idx="302">1984</cx:pt>
          <cx:pt idx="303">1988</cx:pt>
          <cx:pt idx="304">1992</cx:pt>
          <cx:pt idx="305">1994</cx:pt>
          <cx:pt idx="306">1996</cx:pt>
          <cx:pt idx="307">1998</cx:pt>
          <cx:pt idx="308">2000</cx:pt>
          <cx:pt idx="309">2002</cx:pt>
          <cx:pt idx="310">2004</cx:pt>
          <cx:pt idx="311">2006</cx:pt>
          <cx:pt idx="312">2008</cx:pt>
          <cx:pt idx="313">2010</cx:pt>
          <cx:pt idx="314">2012</cx:pt>
          <cx:pt idx="315">2014</cx:pt>
          <cx:pt idx="316">2016</cx:pt>
          <cx:pt idx="317">1968</cx:pt>
          <cx:pt idx="318">1972</cx:pt>
          <cx:pt idx="319">1976</cx:pt>
          <cx:pt idx="320">1984</cx:pt>
          <cx:pt idx="321">1988</cx:pt>
          <cx:pt idx="322">1992</cx:pt>
          <cx:pt idx="323">1996</cx:pt>
          <cx:pt idx="324">2000</cx:pt>
          <cx:pt idx="325">2004</cx:pt>
          <cx:pt idx="326">2008</cx:pt>
          <cx:pt idx="327">2012</cx:pt>
          <cx:pt idx="328">2016</cx:pt>
          <cx:pt idx="329">1972</cx:pt>
          <cx:pt idx="330">1980</cx:pt>
          <cx:pt idx="331">1984</cx:pt>
          <cx:pt idx="332">1988</cx:pt>
          <cx:pt idx="333">1992</cx:pt>
          <cx:pt idx="334">1996</cx:pt>
          <cx:pt idx="335">2000</cx:pt>
          <cx:pt idx="336">2004</cx:pt>
          <cx:pt idx="337">2008</cx:pt>
          <cx:pt idx="338">2012</cx:pt>
          <cx:pt idx="339">2016</cx:pt>
          <cx:pt idx="340">1936</cx:pt>
          <cx:pt idx="341">1948</cx:pt>
          <cx:pt idx="342">1952</cx:pt>
          <cx:pt idx="343">1956</cx:pt>
          <cx:pt idx="344">1960</cx:pt>
          <cx:pt idx="345">1964</cx:pt>
          <cx:pt idx="346">1968</cx:pt>
          <cx:pt idx="347">1972</cx:pt>
          <cx:pt idx="348">1976</cx:pt>
          <cx:pt idx="349">1984</cx:pt>
          <cx:pt idx="350">1988</cx:pt>
          <cx:pt idx="351">1992</cx:pt>
          <cx:pt idx="352">1994</cx:pt>
          <cx:pt idx="353">1996</cx:pt>
          <cx:pt idx="354">1998</cx:pt>
          <cx:pt idx="355">2000</cx:pt>
          <cx:pt idx="356">2002</cx:pt>
          <cx:pt idx="357">2004</cx:pt>
          <cx:pt idx="358">2006</cx:pt>
          <cx:pt idx="359">2008</cx:pt>
          <cx:pt idx="360">2010</cx:pt>
          <cx:pt idx="361">2012</cx:pt>
          <cx:pt idx="362">2014</cx:pt>
          <cx:pt idx="363">2016</cx:pt>
          <cx:pt idx="364">1984</cx:pt>
          <cx:pt idx="365">1988</cx:pt>
          <cx:pt idx="366">1992</cx:pt>
          <cx:pt idx="367">1996</cx:pt>
          <cx:pt idx="368">2000</cx:pt>
          <cx:pt idx="369">2004</cx:pt>
          <cx:pt idx="370">2008</cx:pt>
          <cx:pt idx="371">2012</cx:pt>
          <cx:pt idx="372">2016</cx:pt>
          <cx:pt idx="373">1900</cx:pt>
          <cx:pt idx="374">1906</cx:pt>
          <cx:pt idx="375">1908</cx:pt>
          <cx:pt idx="376">1912</cx:pt>
          <cx:pt idx="377">1920</cx:pt>
          <cx:pt idx="378">1924</cx:pt>
          <cx:pt idx="379">1928</cx:pt>
          <cx:pt idx="380">1936</cx:pt>
          <cx:pt idx="381">1936</cx:pt>
          <cx:pt idx="382">1956</cx:pt>
          <cx:pt idx="383">1964</cx:pt>
          <cx:pt idx="384">1968</cx:pt>
          <cx:pt idx="385">1972</cx:pt>
          <cx:pt idx="386">1976</cx:pt>
          <cx:pt idx="387">1980</cx:pt>
          <cx:pt idx="388">1984</cx:pt>
          <cx:pt idx="389">1988</cx:pt>
          <cx:pt idx="390">1992</cx:pt>
          <cx:pt idx="391">1996</cx:pt>
          <cx:pt idx="392">2000</cx:pt>
          <cx:pt idx="393">2004</cx:pt>
          <cx:pt idx="394">2008</cx:pt>
          <cx:pt idx="395">2012</cx:pt>
          <cx:pt idx="396">2016</cx:pt>
          <cx:pt idx="397">1984</cx:pt>
          <cx:pt idx="398">1992</cx:pt>
          <cx:pt idx="399">1994</cx:pt>
          <cx:pt idx="400">1996</cx:pt>
          <cx:pt idx="401">1998</cx:pt>
          <cx:pt idx="402">2000</cx:pt>
          <cx:pt idx="403">2002</cx:pt>
          <cx:pt idx="404">2004</cx:pt>
          <cx:pt idx="405">2006</cx:pt>
          <cx:pt idx="406">2008</cx:pt>
          <cx:pt idx="407">2010</cx:pt>
          <cx:pt idx="408">2012</cx:pt>
          <cx:pt idx="409">2014</cx:pt>
          <cx:pt idx="410">2016</cx:pt>
          <cx:pt idx="411">1980</cx:pt>
          <cx:pt idx="412">1984</cx:pt>
          <cx:pt idx="413">1988</cx:pt>
          <cx:pt idx="414">1992</cx:pt>
          <cx:pt idx="415">1996</cx:pt>
          <cx:pt idx="416">2000</cx:pt>
          <cx:pt idx="417">2004</cx:pt>
          <cx:pt idx="418">2008</cx:pt>
          <cx:pt idx="419">2012</cx:pt>
          <cx:pt idx="420">2016</cx:pt>
          <cx:pt idx="421">1900</cx:pt>
          <cx:pt idx="422">1920</cx:pt>
          <cx:pt idx="423">1924</cx:pt>
          <cx:pt idx="424">1932</cx:pt>
          <cx:pt idx="425">1936</cx:pt>
          <cx:pt idx="426">1948</cx:pt>
          <cx:pt idx="427">1952</cx:pt>
          <cx:pt idx="428">1956</cx:pt>
          <cx:pt idx="429">1960</cx:pt>
          <cx:pt idx="430">1964</cx:pt>
          <cx:pt idx="431">1968</cx:pt>
          <cx:pt idx="432">1972</cx:pt>
          <cx:pt idx="433">1976</cx:pt>
          <cx:pt idx="434">1980</cx:pt>
          <cx:pt idx="435">1984</cx:pt>
          <cx:pt idx="436">1988</cx:pt>
          <cx:pt idx="437">1992</cx:pt>
          <cx:pt idx="438">1994</cx:pt>
          <cx:pt idx="439">1996</cx:pt>
          <cx:pt idx="440">1998</cx:pt>
          <cx:pt idx="441">2000</cx:pt>
          <cx:pt idx="442">2002</cx:pt>
          <cx:pt idx="443">2004</cx:pt>
          <cx:pt idx="444">2006</cx:pt>
          <cx:pt idx="445">2008</cx:pt>
          <cx:pt idx="446">2010</cx:pt>
          <cx:pt idx="447">2012</cx:pt>
          <cx:pt idx="448">2014</cx:pt>
          <cx:pt idx="449">2016</cx:pt>
          <cx:pt idx="450">1996</cx:pt>
          <cx:pt idx="451">2000</cx:pt>
          <cx:pt idx="452">2004</cx:pt>
          <cx:pt idx="453">2012</cx:pt>
          <cx:pt idx="454">2016</cx:pt>
          <cx:pt idx="455">1924</cx:pt>
          <cx:pt idx="456">1928</cx:pt>
          <cx:pt idx="457">1932</cx:pt>
          <cx:pt idx="458">1936</cx:pt>
          <cx:pt idx="459">1948</cx:pt>
          <cx:pt idx="460">1952</cx:pt>
          <cx:pt idx="461">1956</cx:pt>
          <cx:pt idx="462">1960</cx:pt>
          <cx:pt idx="463">1964</cx:pt>
          <cx:pt idx="464">1968</cx:pt>
          <cx:pt idx="465">1972</cx:pt>
          <cx:pt idx="466">1976</cx:pt>
          <cx:pt idx="467">1980</cx:pt>
          <cx:pt idx="468">1984</cx:pt>
          <cx:pt idx="469">1988</cx:pt>
          <cx:pt idx="470">1992</cx:pt>
          <cx:pt idx="471">1994</cx:pt>
          <cx:pt idx="472">1996</cx:pt>
          <cx:pt idx="473">1998</cx:pt>
          <cx:pt idx="474">2000</cx:pt>
          <cx:pt idx="475">2002</cx:pt>
          <cx:pt idx="476">2004</cx:pt>
          <cx:pt idx="477">2006</cx:pt>
          <cx:pt idx="478">2008</cx:pt>
          <cx:pt idx="479">2010</cx:pt>
          <cx:pt idx="480">2012</cx:pt>
          <cx:pt idx="481">2014</cx:pt>
          <cx:pt idx="482">2016</cx:pt>
          <cx:pt idx="483">1972</cx:pt>
          <cx:pt idx="484">1988</cx:pt>
          <cx:pt idx="485">1992</cx:pt>
          <cx:pt idx="486">1996</cx:pt>
          <cx:pt idx="487">2000</cx:pt>
          <cx:pt idx="488">2004</cx:pt>
          <cx:pt idx="489">2008</cx:pt>
          <cx:pt idx="490">2012</cx:pt>
          <cx:pt idx="491">2016</cx:pt>
          <cx:pt idx="492">1996</cx:pt>
          <cx:pt idx="493">2000</cx:pt>
          <cx:pt idx="494">2004</cx:pt>
          <cx:pt idx="495">2008</cx:pt>
          <cx:pt idx="496">2012</cx:pt>
          <cx:pt idx="497">2016</cx:pt>
          <cx:pt idx="498">1956</cx:pt>
          <cx:pt idx="499">1964</cx:pt>
          <cx:pt idx="500">1972</cx:pt>
          <cx:pt idx="501">1996</cx:pt>
          <cx:pt idx="502">2000</cx:pt>
          <cx:pt idx="503">2004</cx:pt>
          <cx:pt idx="504">2008</cx:pt>
          <cx:pt idx="505">2012</cx:pt>
          <cx:pt idx="506">2016</cx:pt>
          <cx:pt idx="507">1964</cx:pt>
          <cx:pt idx="508">1968</cx:pt>
          <cx:pt idx="509">1972</cx:pt>
          <cx:pt idx="510">1976</cx:pt>
          <cx:pt idx="511">1980</cx:pt>
          <cx:pt idx="512">1984</cx:pt>
          <cx:pt idx="513">1988</cx:pt>
          <cx:pt idx="514">1992</cx:pt>
          <cx:pt idx="515">1996</cx:pt>
          <cx:pt idx="516">2000</cx:pt>
          <cx:pt idx="517">2002</cx:pt>
          <cx:pt idx="518">2004</cx:pt>
          <cx:pt idx="519">2008</cx:pt>
          <cx:pt idx="520">2012</cx:pt>
          <cx:pt idx="521">2016</cx:pt>
          <cx:pt idx="522">1900</cx:pt>
          <cx:pt idx="523">1904</cx:pt>
          <cx:pt idx="524">1906</cx:pt>
          <cx:pt idx="525">1908</cx:pt>
          <cx:pt idx="526">1912</cx:pt>
          <cx:pt idx="527">1920</cx:pt>
          <cx:pt idx="528">1924</cx:pt>
          <cx:pt idx="529">1928</cx:pt>
          <cx:pt idx="530">1932</cx:pt>
          <cx:pt idx="531">1936</cx:pt>
          <cx:pt idx="532">1948</cx:pt>
          <cx:pt idx="533">1952</cx:pt>
          <cx:pt idx="534">1956</cx:pt>
          <cx:pt idx="535">1960</cx:pt>
          <cx:pt idx="536">1964</cx:pt>
          <cx:pt idx="537">1968</cx:pt>
          <cx:pt idx="538">1972</cx:pt>
          <cx:pt idx="539">1976</cx:pt>
          <cx:pt idx="540">1980</cx:pt>
          <cx:pt idx="541">1984</cx:pt>
          <cx:pt idx="542">1988</cx:pt>
          <cx:pt idx="543">1992</cx:pt>
          <cx:pt idx="544">1994</cx:pt>
          <cx:pt idx="545">1996</cx:pt>
          <cx:pt idx="546">1998</cx:pt>
          <cx:pt idx="547">2000</cx:pt>
          <cx:pt idx="548">2002</cx:pt>
          <cx:pt idx="549">2004</cx:pt>
          <cx:pt idx="550">2006</cx:pt>
          <cx:pt idx="551">2008</cx:pt>
          <cx:pt idx="552">2010</cx:pt>
          <cx:pt idx="553">2012</cx:pt>
          <cx:pt idx="554">2014</cx:pt>
          <cx:pt idx="555">2016</cx:pt>
          <cx:pt idx="556">1996</cx:pt>
          <cx:pt idx="557">2000</cx:pt>
          <cx:pt idx="558">2004</cx:pt>
          <cx:pt idx="559">2008</cx:pt>
          <cx:pt idx="560">2012</cx:pt>
          <cx:pt idx="561">2016</cx:pt>
          <cx:pt idx="562">1976</cx:pt>
          <cx:pt idx="563">1984</cx:pt>
          <cx:pt idx="564">1988</cx:pt>
          <cx:pt idx="565">1992</cx:pt>
          <cx:pt idx="566">1996</cx:pt>
          <cx:pt idx="567">2000</cx:pt>
          <cx:pt idx="568">2004</cx:pt>
          <cx:pt idx="569">2008</cx:pt>
          <cx:pt idx="570">2010</cx:pt>
          <cx:pt idx="571">2012</cx:pt>
          <cx:pt idx="572">2014</cx:pt>
          <cx:pt idx="573">2016</cx:pt>
          <cx:pt idx="574">1984</cx:pt>
          <cx:pt idx="575">1988</cx:pt>
          <cx:pt idx="576">1992</cx:pt>
          <cx:pt idx="577">1996</cx:pt>
          <cx:pt idx="578">2000</cx:pt>
          <cx:pt idx="579">2004</cx:pt>
          <cx:pt idx="580">2008</cx:pt>
          <cx:pt idx="581">2012</cx:pt>
          <cx:pt idx="582">2016</cx:pt>
          <cx:pt idx="583">1960</cx:pt>
          <cx:pt idx="584">1964</cx:pt>
          <cx:pt idx="585">1968</cx:pt>
          <cx:pt idx="586">1972</cx:pt>
          <cx:pt idx="587">1984</cx:pt>
          <cx:pt idx="588">1988</cx:pt>
          <cx:pt idx="589">1992</cx:pt>
          <cx:pt idx="590">1996</cx:pt>
          <cx:pt idx="591">2000</cx:pt>
          <cx:pt idx="592">2004</cx:pt>
          <cx:pt idx="593">2008</cx:pt>
          <cx:pt idx="594">2012</cx:pt>
          <cx:pt idx="595">2016</cx:pt>
          <cx:pt idx="596">1912</cx:pt>
          <cx:pt idx="597">1920</cx:pt>
          <cx:pt idx="598">1924</cx:pt>
          <cx:pt idx="599">1928</cx:pt>
          <cx:pt idx="600">1936</cx:pt>
          <cx:pt idx="601">1948</cx:pt>
          <cx:pt idx="602">1952</cx:pt>
          <cx:pt idx="603">1956</cx:pt>
          <cx:pt idx="604">1960</cx:pt>
          <cx:pt idx="605">1964</cx:pt>
          <cx:pt idx="606">1968</cx:pt>
          <cx:pt idx="607">1972</cx:pt>
          <cx:pt idx="608">1976</cx:pt>
          <cx:pt idx="609">1984</cx:pt>
          <cx:pt idx="610">1988</cx:pt>
          <cx:pt idx="611">1992</cx:pt>
          <cx:pt idx="612">1994</cx:pt>
          <cx:pt idx="613">1996</cx:pt>
          <cx:pt idx="614">1998</cx:pt>
          <cx:pt idx="615">2000</cx:pt>
          <cx:pt idx="616">2002</cx:pt>
          <cx:pt idx="617">2004</cx:pt>
          <cx:pt idx="618">2006</cx:pt>
          <cx:pt idx="619">2008</cx:pt>
          <cx:pt idx="620">2010</cx:pt>
          <cx:pt idx="621">2012</cx:pt>
          <cx:pt idx="622">2014</cx:pt>
          <cx:pt idx="623">2016</cx:pt>
          <cx:pt idx="624">1932</cx:pt>
          <cx:pt idx="625">1936</cx:pt>
          <cx:pt idx="626">1948</cx:pt>
          <cx:pt idx="627">1952</cx:pt>
          <cx:pt idx="628">1956</cx:pt>
          <cx:pt idx="629">1980</cx:pt>
          <cx:pt idx="630">1984</cx:pt>
          <cx:pt idx="631">1988</cx:pt>
          <cx:pt idx="632">1992</cx:pt>
          <cx:pt idx="633">1994</cx:pt>
          <cx:pt idx="634">1996</cx:pt>
          <cx:pt idx="635">1998</cx:pt>
          <cx:pt idx="636">2000</cx:pt>
          <cx:pt idx="637">2002</cx:pt>
          <cx:pt idx="638">2004</cx:pt>
          <cx:pt idx="639">2006</cx:pt>
          <cx:pt idx="640">2008</cx:pt>
          <cx:pt idx="641">2010</cx:pt>
          <cx:pt idx="642">2012</cx:pt>
          <cx:pt idx="643">2014</cx:pt>
          <cx:pt idx="644">2016</cx:pt>
          <cx:pt idx="645">1900</cx:pt>
          <cx:pt idx="646">1932</cx:pt>
          <cx:pt idx="647">1936</cx:pt>
          <cx:pt idx="648">1948</cx:pt>
          <cx:pt idx="649">1956</cx:pt>
          <cx:pt idx="650">1960</cx:pt>
          <cx:pt idx="651">1964</cx:pt>
          <cx:pt idx="652">1968</cx:pt>
          <cx:pt idx="653">1972</cx:pt>
          <cx:pt idx="654">1976</cx:pt>
          <cx:pt idx="655">1980</cx:pt>
          <cx:pt idx="656">1984</cx:pt>
          <cx:pt idx="657">1988</cx:pt>
          <cx:pt idx="658">1992</cx:pt>
          <cx:pt idx="659">1996</cx:pt>
          <cx:pt idx="660">2000</cx:pt>
          <cx:pt idx="661">2004</cx:pt>
          <cx:pt idx="662">2008</cx:pt>
          <cx:pt idx="663">2010</cx:pt>
          <cx:pt idx="664">2012</cx:pt>
          <cx:pt idx="665">2016</cx:pt>
          <cx:pt idx="666">1996</cx:pt>
          <cx:pt idx="667">2000</cx:pt>
          <cx:pt idx="668">2004</cx:pt>
          <cx:pt idx="669">2008</cx:pt>
          <cx:pt idx="670">2012</cx:pt>
          <cx:pt idx="671">2016</cx:pt>
          <cx:pt idx="672">1988</cx:pt>
          <cx:pt idx="673">1992</cx:pt>
          <cx:pt idx="674">1996</cx:pt>
          <cx:pt idx="675">2000</cx:pt>
          <cx:pt idx="676">2004</cx:pt>
          <cx:pt idx="677">2008</cx:pt>
          <cx:pt idx="678">2012</cx:pt>
          <cx:pt idx="679">2016</cx:pt>
          <cx:pt idx="680">1936</cx:pt>
          <cx:pt idx="681">1964</cx:pt>
          <cx:pt idx="682">1968</cx:pt>
          <cx:pt idx="683">1972</cx:pt>
          <cx:pt idx="684">1976</cx:pt>
          <cx:pt idx="685">1980</cx:pt>
          <cx:pt idx="686">1984</cx:pt>
          <cx:pt idx="687">1988</cx:pt>
          <cx:pt idx="688">1992</cx:pt>
          <cx:pt idx="689">1996</cx:pt>
          <cx:pt idx="690">2000</cx:pt>
          <cx:pt idx="691">2002</cx:pt>
          <cx:pt idx="692">2004</cx:pt>
          <cx:pt idx="693">2006</cx:pt>
          <cx:pt idx="694">2008</cx:pt>
          <cx:pt idx="695">2012</cx:pt>
          <cx:pt idx="696">2016</cx:pt>
          <cx:pt idx="697">1984</cx:pt>
          <cx:pt idx="698">1988</cx:pt>
          <cx:pt idx="699">1992</cx:pt>
          <cx:pt idx="700">1994</cx:pt>
          <cx:pt idx="701">1996</cx:pt>
          <cx:pt idx="702">1998</cx:pt>
          <cx:pt idx="703">2000</cx:pt>
          <cx:pt idx="704">2002</cx:pt>
          <cx:pt idx="705">2004</cx:pt>
          <cx:pt idx="706">2006</cx:pt>
          <cx:pt idx="707">2008</cx:pt>
          <cx:pt idx="708">2010</cx:pt>
          <cx:pt idx="709">2012</cx:pt>
          <cx:pt idx="710">2014</cx:pt>
          <cx:pt idx="711">2016</cx:pt>
          <cx:pt idx="712">1900</cx:pt>
          <cx:pt idx="713">1904</cx:pt>
          <cx:pt idx="714">1924</cx:pt>
          <cx:pt idx="715">1928</cx:pt>
          <cx:pt idx="716">1948</cx:pt>
          <cx:pt idx="717">1952</cx:pt>
          <cx:pt idx="718">1956</cx:pt>
          <cx:pt idx="719">1960</cx:pt>
          <cx:pt idx="720">1964</cx:pt>
          <cx:pt idx="721">1968</cx:pt>
          <cx:pt idx="722">1972</cx:pt>
          <cx:pt idx="723">1976</cx:pt>
          <cx:pt idx="724">1980</cx:pt>
          <cx:pt idx="725">1988</cx:pt>
          <cx:pt idx="726">1992</cx:pt>
          <cx:pt idx="727">1996</cx:pt>
          <cx:pt idx="728">2000</cx:pt>
          <cx:pt idx="729">2004</cx:pt>
          <cx:pt idx="730">2008</cx:pt>
          <cx:pt idx="731">2012</cx:pt>
          <cx:pt idx="732">2016</cx:pt>
          <cx:pt idx="733">1976</cx:pt>
          <cx:pt idx="734">1980</cx:pt>
          <cx:pt idx="735">1984</cx:pt>
          <cx:pt idx="736">1988</cx:pt>
          <cx:pt idx="737">1992</cx:pt>
          <cx:pt idx="738">1994</cx:pt>
          <cx:pt idx="739">1996</cx:pt>
          <cx:pt idx="740">1998</cx:pt>
          <cx:pt idx="741">2000</cx:pt>
          <cx:pt idx="742">2002</cx:pt>
          <cx:pt idx="743">2004</cx:pt>
          <cx:pt idx="744">2006</cx:pt>
          <cx:pt idx="745">2008</cx:pt>
          <cx:pt idx="746">2010</cx:pt>
          <cx:pt idx="747">2012</cx:pt>
          <cx:pt idx="748">2014</cx:pt>
          <cx:pt idx="749">2016</cx:pt>
          <cx:pt idx="750">1980</cx:pt>
          <cx:pt idx="751">1984</cx:pt>
          <cx:pt idx="752">1988</cx:pt>
          <cx:pt idx="753">1992</cx:pt>
          <cx:pt idx="754">1994</cx:pt>
          <cx:pt idx="755">1996</cx:pt>
          <cx:pt idx="756">1998</cx:pt>
          <cx:pt idx="757">2000</cx:pt>
          <cx:pt idx="758">2002</cx:pt>
          <cx:pt idx="759">2004</cx:pt>
          <cx:pt idx="760">2006</cx:pt>
          <cx:pt idx="761">2008</cx:pt>
          <cx:pt idx="762">2010</cx:pt>
          <cx:pt idx="763">2012</cx:pt>
          <cx:pt idx="764">2014</cx:pt>
          <cx:pt idx="765">2016</cx:pt>
          <cx:pt idx="766">1900</cx:pt>
          <cx:pt idx="767">1906</cx:pt>
          <cx:pt idx="768">1908</cx:pt>
          <cx:pt idx="769">1912</cx:pt>
          <cx:pt idx="770">1920</cx:pt>
          <cx:pt idx="771">1924</cx:pt>
          <cx:pt idx="772">1928</cx:pt>
          <cx:pt idx="773">1932</cx:pt>
          <cx:pt idx="774">1936</cx:pt>
          <cx:pt idx="775">1948</cx:pt>
          <cx:pt idx="776">1952</cx:pt>
          <cx:pt idx="777">1956</cx:pt>
          <cx:pt idx="778">1960</cx:pt>
          <cx:pt idx="779">1964</cx:pt>
          <cx:pt idx="780">1968</cx:pt>
          <cx:pt idx="781">1972</cx:pt>
          <cx:pt idx="782">1976</cx:pt>
          <cx:pt idx="783">1980</cx:pt>
          <cx:pt idx="784">1984</cx:pt>
          <cx:pt idx="785">1988</cx:pt>
          <cx:pt idx="786">1992</cx:pt>
          <cx:pt idx="787">1994</cx:pt>
          <cx:pt idx="788">1996</cx:pt>
          <cx:pt idx="789">1998</cx:pt>
          <cx:pt idx="790">2000</cx:pt>
          <cx:pt idx="791">2002</cx:pt>
          <cx:pt idx="792">2004</cx:pt>
          <cx:pt idx="793">2006</cx:pt>
          <cx:pt idx="794">2008</cx:pt>
          <cx:pt idx="795">2012</cx:pt>
          <cx:pt idx="796">1968</cx:pt>
          <cx:pt idx="797">1984</cx:pt>
          <cx:pt idx="798">1988</cx:pt>
          <cx:pt idx="799">1992</cx:pt>
          <cx:pt idx="800">1996</cx:pt>
          <cx:pt idx="801">2000</cx:pt>
          <cx:pt idx="802">2004</cx:pt>
          <cx:pt idx="803">2008</cx:pt>
          <cx:pt idx="804">2012</cx:pt>
          <cx:pt idx="805">2016</cx:pt>
          <cx:pt idx="806">1896</cx:pt>
          <cx:pt idx="807">1900</cx:pt>
          <cx:pt idx="808">1906</cx:pt>
          <cx:pt idx="809">1908</cx:pt>
          <cx:pt idx="810">1912</cx:pt>
          <cx:pt idx="811">1920</cx:pt>
          <cx:pt idx="812">1924</cx:pt>
          <cx:pt idx="813">1928</cx:pt>
          <cx:pt idx="814">1932</cx:pt>
          <cx:pt idx="815">1936</cx:pt>
          <cx:pt idx="816">1948</cx:pt>
          <cx:pt idx="817">1952</cx:pt>
          <cx:pt idx="818">1956</cx:pt>
          <cx:pt idx="819">1960</cx:pt>
          <cx:pt idx="820">1964</cx:pt>
          <cx:pt idx="821">1968</cx:pt>
          <cx:pt idx="822">1972</cx:pt>
          <cx:pt idx="823">1976</cx:pt>
          <cx:pt idx="824">1980</cx:pt>
          <cx:pt idx="825">1984</cx:pt>
          <cx:pt idx="826">1988</cx:pt>
          <cx:pt idx="827">1992</cx:pt>
          <cx:pt idx="828">1994</cx:pt>
          <cx:pt idx="829">1996</cx:pt>
          <cx:pt idx="830">1998</cx:pt>
          <cx:pt idx="831">2000</cx:pt>
          <cx:pt idx="832">2002</cx:pt>
          <cx:pt idx="833">2004</cx:pt>
          <cx:pt idx="834">2006</cx:pt>
          <cx:pt idx="835">2008</cx:pt>
          <cx:pt idx="836">2010</cx:pt>
          <cx:pt idx="837">2012</cx:pt>
          <cx:pt idx="838">2014</cx:pt>
          <cx:pt idx="839">2016</cx:pt>
          <cx:pt idx="840">1984</cx:pt>
          <cx:pt idx="841">1988</cx:pt>
          <cx:pt idx="842">1992</cx:pt>
          <cx:pt idx="843">1996</cx:pt>
          <cx:pt idx="844">2000</cx:pt>
          <cx:pt idx="845">2008</cx:pt>
          <cx:pt idx="846">2012</cx:pt>
          <cx:pt idx="847">2016</cx:pt>
          <cx:pt idx="848">1996</cx:pt>
          <cx:pt idx="849">2000</cx:pt>
          <cx:pt idx="850">2004</cx:pt>
          <cx:pt idx="851">2008</cx:pt>
          <cx:pt idx="852">2012</cx:pt>
          <cx:pt idx="853">2014</cx:pt>
          <cx:pt idx="854">2016</cx:pt>
          <cx:pt idx="855">1964</cx:pt>
          <cx:pt idx="856">1968</cx:pt>
          <cx:pt idx="857">1972</cx:pt>
          <cx:pt idx="858">1976</cx:pt>
          <cx:pt idx="859">1980</cx:pt>
          <cx:pt idx="860">1984</cx:pt>
          <cx:pt idx="861">1988</cx:pt>
          <cx:pt idx="862">1992</cx:pt>
          <cx:pt idx="863">1996</cx:pt>
          <cx:pt idx="864">2000</cx:pt>
          <cx:pt idx="865">2004</cx:pt>
          <cx:pt idx="866">2008</cx:pt>
          <cx:pt idx="867">2012</cx:pt>
          <cx:pt idx="868">2016</cx:pt>
          <cx:pt idx="869">1960</cx:pt>
          <cx:pt idx="870">1964</cx:pt>
          <cx:pt idx="871">1968</cx:pt>
          <cx:pt idx="872">1972</cx:pt>
          <cx:pt idx="873">1976</cx:pt>
          <cx:pt idx="874">1980</cx:pt>
          <cx:pt idx="875">1984</cx:pt>
          <cx:pt idx="876">1988</cx:pt>
          <cx:pt idx="877">1992</cx:pt>
          <cx:pt idx="878">1994</cx:pt>
          <cx:pt idx="879">1996</cx:pt>
          <cx:pt idx="880">1998</cx:pt>
          <cx:pt idx="881">2000</cx:pt>
          <cx:pt idx="882">2002</cx:pt>
          <cx:pt idx="883">2004</cx:pt>
          <cx:pt idx="884">2008</cx:pt>
          <cx:pt idx="885">2012</cx:pt>
          <cx:pt idx="886">1924</cx:pt>
          <cx:pt idx="887">1968</cx:pt>
          <cx:pt idx="888">1972</cx:pt>
          <cx:pt idx="889">1976</cx:pt>
          <cx:pt idx="890">1980</cx:pt>
          <cx:pt idx="891">1984</cx:pt>
          <cx:pt idx="892">1988</cx:pt>
          <cx:pt idx="893">1992</cx:pt>
          <cx:pt idx="894">1996</cx:pt>
          <cx:pt idx="895">2000</cx:pt>
          <cx:pt idx="896">2004</cx:pt>
          <cx:pt idx="897">2008</cx:pt>
          <cx:pt idx="898">2012</cx:pt>
          <cx:pt idx="899">2016</cx:pt>
          <cx:pt idx="900">1920</cx:pt>
          <cx:pt idx="901">1924</cx:pt>
          <cx:pt idx="902">1928</cx:pt>
          <cx:pt idx="903">1936</cx:pt>
          <cx:pt idx="904">1948</cx:pt>
          <cx:pt idx="905">1952</cx:pt>
          <cx:pt idx="906">1956</cx:pt>
          <cx:pt idx="907">1960</cx:pt>
          <cx:pt idx="908">1964</cx:pt>
          <cx:pt idx="909">1968</cx:pt>
          <cx:pt idx="910">1972</cx:pt>
          <cx:pt idx="911">1976</cx:pt>
          <cx:pt idx="912">1984</cx:pt>
          <cx:pt idx="913">1988</cx:pt>
          <cx:pt idx="914">1992</cx:pt>
          <cx:pt idx="915">1996</cx:pt>
          <cx:pt idx="916">2000</cx:pt>
          <cx:pt idx="917">2004</cx:pt>
          <cx:pt idx="918">2008</cx:pt>
          <cx:pt idx="919">2012</cx:pt>
          <cx:pt idx="920">2016</cx:pt>
          <cx:pt idx="921">1932</cx:pt>
          <cx:pt idx="922">1968</cx:pt>
          <cx:pt idx="923">1972</cx:pt>
          <cx:pt idx="924">1984</cx:pt>
          <cx:pt idx="925">1988</cx:pt>
          <cx:pt idx="926">1992</cx:pt>
          <cx:pt idx="927">1996</cx:pt>
          <cx:pt idx="928">2000</cx:pt>
          <cx:pt idx="929">2004</cx:pt>
          <cx:pt idx="930">2008</cx:pt>
          <cx:pt idx="931">2012</cx:pt>
          <cx:pt idx="932">2016</cx:pt>
          <cx:pt idx="933">1984</cx:pt>
          <cx:pt idx="934">1988</cx:pt>
          <cx:pt idx="935">1992</cx:pt>
          <cx:pt idx="936">1996</cx:pt>
          <cx:pt idx="937">2000</cx:pt>
          <cx:pt idx="938">2004</cx:pt>
          <cx:pt idx="939">2008</cx:pt>
          <cx:pt idx="940">2012</cx:pt>
          <cx:pt idx="941">2016</cx:pt>
          <cx:pt idx="942">2000</cx:pt>
          <cx:pt idx="943">2004</cx:pt>
          <cx:pt idx="944">2008</cx:pt>
          <cx:pt idx="945">2012</cx:pt>
          <cx:pt idx="946">2016</cx:pt>
          <cx:pt idx="947">1912</cx:pt>
          <cx:pt idx="948">1920</cx:pt>
          <cx:pt idx="949">1924</cx:pt>
          <cx:pt idx="950">1928</cx:pt>
          <cx:pt idx="951">1932</cx:pt>
          <cx:pt idx="952">1936</cx:pt>
          <cx:pt idx="953">1980</cx:pt>
          <cx:pt idx="954">1984</cx:pt>
          <cx:pt idx="955">1988</cx:pt>
          <cx:pt idx="956">1992</cx:pt>
          <cx:pt idx="957">1994</cx:pt>
          <cx:pt idx="958">1996</cx:pt>
          <cx:pt idx="959">1998</cx:pt>
          <cx:pt idx="960">2000</cx:pt>
          <cx:pt idx="961">2002</cx:pt>
          <cx:pt idx="962">2004</cx:pt>
          <cx:pt idx="963">2006</cx:pt>
          <cx:pt idx="964">2008</cx:pt>
          <cx:pt idx="965">2010</cx:pt>
          <cx:pt idx="966">2012</cx:pt>
          <cx:pt idx="967">2014</cx:pt>
          <cx:pt idx="968">2016</cx:pt>
          <cx:pt idx="969">1956</cx:pt>
          <cx:pt idx="970">1960</cx:pt>
          <cx:pt idx="971">1964</cx:pt>
          <cx:pt idx="972">1968</cx:pt>
          <cx:pt idx="973">1972</cx:pt>
          <cx:pt idx="974">1980</cx:pt>
          <cx:pt idx="975">1992</cx:pt>
          <cx:pt idx="976">1996</cx:pt>
          <cx:pt idx="977">2000</cx:pt>
          <cx:pt idx="978">2004</cx:pt>
          <cx:pt idx="979">2006</cx:pt>
          <cx:pt idx="980">2008</cx:pt>
          <cx:pt idx="981">2010</cx:pt>
          <cx:pt idx="982">2012</cx:pt>
          <cx:pt idx="983">2016</cx:pt>
          <cx:pt idx="984">1956</cx:pt>
          <cx:pt idx="985">1960</cx:pt>
          <cx:pt idx="986">1968</cx:pt>
          <cx:pt idx="987">1972</cx:pt>
          <cx:pt idx="988">1976</cx:pt>
          <cx:pt idx="989">1984</cx:pt>
          <cx:pt idx="990">1988</cx:pt>
          <cx:pt idx="991">1992</cx:pt>
          <cx:pt idx="992">1994</cx:pt>
          <cx:pt idx="993">1996</cx:pt>
          <cx:pt idx="994">2000</cx:pt>
          <cx:pt idx="995">2002</cx:pt>
          <cx:pt idx="996">2004</cx:pt>
          <cx:pt idx="997">2008</cx:pt>
          <cx:pt idx="998">2012</cx:pt>
          <cx:pt idx="999">2016</cx:pt>
        </cx:lvl>
      </cx:numDim>
    </cx:data>
    <cx:data id="1">
      <cx:numDim type="val">
        <cx:f>Question-13!$S$10:$S$1009</cx:f>
        <cx:lvl ptCount="1000"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0</cx:pt>
          <cx:pt idx="668">0</cx:pt>
          <cx:pt idx="669">0</cx:pt>
          <cx:pt idx="670">0</cx:pt>
          <cx:pt idx="671">0</cx:pt>
          <cx:pt idx="672">0</cx:pt>
          <cx:pt idx="673">0</cx:pt>
          <cx:pt idx="674">0</cx:pt>
          <cx:pt idx="675">0</cx:pt>
          <cx:pt idx="676">0</cx:pt>
          <cx:pt idx="677">0</cx:pt>
          <cx:pt idx="678">0</cx:pt>
          <cx:pt idx="679">0</cx:pt>
          <cx:pt idx="680">0</cx:pt>
          <cx:pt idx="681">0</cx:pt>
          <cx:pt idx="682">0</cx:pt>
          <cx:pt idx="683">0</cx:pt>
          <cx:pt idx="684">0</cx:pt>
          <cx:pt idx="685">0</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0</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pt idx="780">0</cx:pt>
          <cx:pt idx="781">0</cx:pt>
          <cx:pt idx="782">0</cx:pt>
          <cx:pt idx="783">0</cx:pt>
          <cx:pt idx="784">0</cx:pt>
          <cx:pt idx="785">0</cx:pt>
          <cx:pt idx="786">0</cx:pt>
          <cx:pt idx="787">0</cx:pt>
          <cx:pt idx="788">0</cx:pt>
          <cx:pt idx="789">0</cx:pt>
          <cx:pt idx="790">0</cx:pt>
          <cx:pt idx="791">0</cx:pt>
          <cx:pt idx="792">0</cx:pt>
          <cx:pt idx="793">0</cx:pt>
          <cx:pt idx="794">0</cx:pt>
          <cx:pt idx="795">0</cx:pt>
          <cx:pt idx="796">0</cx:pt>
          <cx:pt idx="797">0</cx:pt>
          <cx:pt idx="798">0</cx:pt>
          <cx:pt idx="799">0</cx:pt>
          <cx:pt idx="800">0</cx:pt>
          <cx:pt idx="801">0</cx:pt>
          <cx:pt idx="802">0</cx:pt>
          <cx:pt idx="803">0</cx:pt>
          <cx:pt idx="804">0</cx:pt>
          <cx:pt idx="805">0</cx:pt>
          <cx:pt idx="806">0</cx:pt>
          <cx:pt idx="807">0</cx:pt>
          <cx:pt idx="808">0</cx:pt>
          <cx:pt idx="809">0</cx:pt>
          <cx:pt idx="810">0</cx:pt>
          <cx:pt idx="811">0</cx:pt>
          <cx:pt idx="812">0</cx:pt>
          <cx:pt idx="813">0</cx:pt>
          <cx:pt idx="814">0</cx:pt>
          <cx:pt idx="815">0</cx:pt>
          <cx:pt idx="816">0</cx:pt>
          <cx:pt idx="817">0</cx:pt>
          <cx:pt idx="818">0</cx:pt>
          <cx:pt idx="819">0</cx:pt>
          <cx:pt idx="820">0</cx:pt>
          <cx:pt idx="821">0</cx:pt>
          <cx:pt idx="822">0</cx:pt>
          <cx:pt idx="823">0</cx:pt>
          <cx:pt idx="824">0</cx:pt>
          <cx:pt idx="825">0</cx:pt>
          <cx:pt idx="826">0</cx:pt>
          <cx:pt idx="827">0</cx:pt>
          <cx:pt idx="828">0</cx:pt>
          <cx:pt idx="829">0</cx:pt>
          <cx:pt idx="830">0</cx:pt>
          <cx:pt idx="831">0</cx:pt>
          <cx:pt idx="832">0</cx:pt>
          <cx:pt idx="833">0</cx:pt>
          <cx:pt idx="834">0</cx:pt>
          <cx:pt idx="835">0</cx:pt>
          <cx:pt idx="836">0</cx:pt>
          <cx:pt idx="837">0</cx:pt>
          <cx:pt idx="838">0</cx:pt>
          <cx:pt idx="839">0</cx:pt>
          <cx:pt idx="840">0</cx:pt>
          <cx:pt idx="841">0</cx:pt>
          <cx:pt idx="842">0</cx:pt>
          <cx:pt idx="843">0</cx:pt>
          <cx:pt idx="844">0</cx:pt>
          <cx:pt idx="845">0</cx:pt>
          <cx:pt idx="846">0</cx:pt>
          <cx:pt idx="847">0</cx:pt>
          <cx:pt idx="848">0</cx:pt>
          <cx:pt idx="849">0</cx:pt>
          <cx:pt idx="850">0</cx:pt>
          <cx:pt idx="851">0</cx:pt>
          <cx:pt idx="852">0</cx:pt>
          <cx:pt idx="853">0</cx:pt>
          <cx:pt idx="854">0</cx:pt>
          <cx:pt idx="855">0</cx:pt>
          <cx:pt idx="856">0</cx:pt>
          <cx:pt idx="857">0</cx:pt>
          <cx:pt idx="858">0</cx:pt>
          <cx:pt idx="859">0</cx:pt>
          <cx:pt idx="860">0</cx:pt>
          <cx:pt idx="861">0</cx:pt>
          <cx:pt idx="862">0</cx:pt>
          <cx:pt idx="863">0</cx:pt>
          <cx:pt idx="864">0</cx:pt>
          <cx:pt idx="865">0</cx:pt>
          <cx:pt idx="866">0</cx:pt>
          <cx:pt idx="867">0</cx:pt>
          <cx:pt idx="868">0</cx:pt>
          <cx:pt idx="869">0</cx:pt>
          <cx:pt idx="870">0</cx:pt>
          <cx:pt idx="871">0</cx:pt>
          <cx:pt idx="872">0</cx:pt>
          <cx:pt idx="873">0</cx:pt>
          <cx:pt idx="874">0</cx:pt>
          <cx:pt idx="875">0</cx:pt>
          <cx:pt idx="876">0</cx:pt>
          <cx:pt idx="877">0</cx:pt>
          <cx:pt idx="878">0</cx:pt>
          <cx:pt idx="879">0</cx:pt>
          <cx:pt idx="880">0</cx:pt>
          <cx:pt idx="881">0</cx:pt>
          <cx:pt idx="882">0</cx:pt>
          <cx:pt idx="883">0</cx:pt>
          <cx:pt idx="884">0</cx:pt>
          <cx:pt idx="885">0</cx:pt>
          <cx:pt idx="886">0</cx:pt>
          <cx:pt idx="887">0</cx:pt>
          <cx:pt idx="888">0</cx:pt>
          <cx:pt idx="889">0</cx:pt>
          <cx:pt idx="890">0</cx:pt>
          <cx:pt idx="891">0</cx:pt>
          <cx:pt idx="892">0</cx:pt>
          <cx:pt idx="893">0</cx:pt>
          <cx:pt idx="894">0</cx:pt>
          <cx:pt idx="895">0</cx:pt>
          <cx:pt idx="896">0</cx:pt>
          <cx:pt idx="897">0</cx:pt>
          <cx:pt idx="898">0</cx:pt>
          <cx:pt idx="899">0</cx:pt>
          <cx:pt idx="900">0</cx:pt>
          <cx:pt idx="901">0</cx:pt>
          <cx:pt idx="902">0</cx:pt>
          <cx:pt idx="903">0</cx:pt>
          <cx:pt idx="904">0</cx:pt>
          <cx:pt idx="905">0</cx:pt>
          <cx:pt idx="906">0</cx:pt>
          <cx:pt idx="907">0</cx:pt>
          <cx:pt idx="908">0</cx:pt>
          <cx:pt idx="909">0</cx:pt>
          <cx:pt idx="910">0</cx:pt>
          <cx:pt idx="911">0</cx:pt>
          <cx:pt idx="912">0</cx:pt>
          <cx:pt idx="913">0</cx:pt>
          <cx:pt idx="914">0</cx:pt>
          <cx:pt idx="915">0</cx:pt>
          <cx:pt idx="916">0</cx:pt>
          <cx:pt idx="917">0</cx:pt>
          <cx:pt idx="918">0</cx:pt>
          <cx:pt idx="919">0</cx:pt>
          <cx:pt idx="920">0</cx:pt>
          <cx:pt idx="921">0</cx:pt>
          <cx:pt idx="922">0</cx:pt>
          <cx:pt idx="923">0</cx:pt>
          <cx:pt idx="924">0</cx:pt>
          <cx:pt idx="925">0</cx:pt>
          <cx:pt idx="926">0</cx:pt>
          <cx:pt idx="927">0</cx:pt>
          <cx:pt idx="928">0</cx:pt>
          <cx:pt idx="929">0</cx:pt>
          <cx:pt idx="930">0</cx:pt>
          <cx:pt idx="931">0</cx:pt>
          <cx:pt idx="932">0</cx:pt>
          <cx:pt idx="933">0</cx:pt>
          <cx:pt idx="934">0</cx:pt>
          <cx:pt idx="935">0</cx:pt>
          <cx:pt idx="936">0</cx:pt>
          <cx:pt idx="937">0</cx:pt>
          <cx:pt idx="938">0</cx:pt>
          <cx:pt idx="939">0</cx:pt>
          <cx:pt idx="940">0</cx:pt>
          <cx:pt idx="941">0</cx:pt>
          <cx:pt idx="942">0</cx:pt>
          <cx:pt idx="943">0</cx:pt>
          <cx:pt idx="944">0</cx:pt>
          <cx:pt idx="945">0</cx:pt>
          <cx:pt idx="946">0</cx:pt>
          <cx:pt idx="947">0</cx:pt>
          <cx:pt idx="948">0</cx:pt>
          <cx:pt idx="949">0</cx:pt>
          <cx:pt idx="950">0</cx:pt>
          <cx:pt idx="951">0</cx:pt>
          <cx:pt idx="952">0</cx:pt>
          <cx:pt idx="953">0</cx:pt>
          <cx:pt idx="954">0</cx:pt>
          <cx:pt idx="955">0</cx:pt>
          <cx:pt idx="956">0</cx:pt>
          <cx:pt idx="957">0</cx:pt>
          <cx:pt idx="958">0</cx:pt>
          <cx:pt idx="959">0</cx:pt>
          <cx:pt idx="960">0</cx:pt>
          <cx:pt idx="961">0</cx:pt>
          <cx:pt idx="962">0</cx:pt>
          <cx:pt idx="963">0</cx:pt>
          <cx:pt idx="964">0</cx:pt>
          <cx:pt idx="965">0</cx:pt>
          <cx:pt idx="966">0</cx:pt>
          <cx:pt idx="967">0</cx:pt>
          <cx:pt idx="968">0</cx:pt>
          <cx:pt idx="969">0</cx:pt>
          <cx:pt idx="970">0</cx:pt>
          <cx:pt idx="971">0</cx:pt>
          <cx:pt idx="972">0</cx:pt>
          <cx:pt idx="973">0</cx:pt>
          <cx:pt idx="974">0</cx:pt>
          <cx:pt idx="975">0</cx:pt>
          <cx:pt idx="976">0</cx:pt>
          <cx:pt idx="977">0</cx:pt>
          <cx:pt idx="978">0</cx:pt>
          <cx:pt idx="979">0</cx:pt>
          <cx:pt idx="980">0</cx:pt>
          <cx:pt idx="981">0</cx:pt>
          <cx:pt idx="982">0</cx:pt>
          <cx:pt idx="983">0</cx:pt>
          <cx:pt idx="984">0</cx:pt>
          <cx:pt idx="985">0</cx:pt>
          <cx:pt idx="986">0</cx:pt>
          <cx:pt idx="987">0</cx:pt>
          <cx:pt idx="988">0</cx:pt>
          <cx:pt idx="989">0</cx:pt>
          <cx:pt idx="990">0</cx:pt>
          <cx:pt idx="991">0</cx:pt>
          <cx:pt idx="992">0</cx:pt>
          <cx:pt idx="993">0</cx:pt>
          <cx:pt idx="994">0</cx:pt>
          <cx:pt idx="995">0</cx:pt>
          <cx:pt idx="996">0</cx:pt>
          <cx:pt idx="997">0</cx:pt>
          <cx:pt idx="998">0</cx:pt>
          <cx:pt idx="999">0</cx:pt>
        </cx:lvl>
      </cx:numDim>
    </cx:data>
    <cx:data id="2">
      <cx:numDim type="val">
        <cx:f>Question-13!$T$10:$T$1009</cx:f>
        <cx:lvl ptCount="1000" formatCode="General">
          <cx:pt idx="0">15</cx:pt>
          <cx:pt idx="1">16</cx:pt>
          <cx:pt idx="2">7</cx:pt>
          <cx:pt idx="3">5</cx:pt>
          <cx:pt idx="4">4</cx:pt>
          <cx:pt idx="5">11</cx:pt>
          <cx:pt idx="6">2</cx:pt>
          <cx:pt idx="7">5</cx:pt>
          <cx:pt idx="8">4</cx:pt>
          <cx:pt idx="9">6</cx:pt>
          <cx:pt idx="10">3</cx:pt>
          <cx:pt idx="11">5</cx:pt>
          <cx:pt idx="12">9</cx:pt>
          <cx:pt idx="13">9</cx:pt>
          <cx:pt idx="14">6</cx:pt>
          <cx:pt idx="15">8</cx:pt>
          <cx:pt idx="16">3</cx:pt>
          <cx:pt idx="17">12</cx:pt>
          <cx:pt idx="18">2</cx:pt>
          <cx:pt idx="19">11</cx:pt>
          <cx:pt idx="20">2</cx:pt>
          <cx:pt idx="21">11</cx:pt>
          <cx:pt idx="22">8</cx:pt>
          <cx:pt idx="23">7</cx:pt>
          <cx:pt idx="24">9</cx:pt>
          <cx:pt idx="25">7</cx:pt>
          <cx:pt idx="26">59</cx:pt>
          <cx:pt idx="27">31</cx:pt>
          <cx:pt idx="28">45</cx:pt>
          <cx:pt idx="29">44</cx:pt>
          <cx:pt idx="30">47</cx:pt>
          <cx:pt idx="31">51</cx:pt>
          <cx:pt idx="32">71</cx:pt>
          <cx:pt idx="33">3</cx:pt>
          <cx:pt idx="34">57</cx:pt>
          <cx:pt idx="35">1</cx:pt>
          <cx:pt idx="36">41</cx:pt>
          <cx:pt idx="37">74</cx:pt>
          <cx:pt idx="38">6</cx:pt>
          <cx:pt idx="39">3</cx:pt>
          <cx:pt idx="40">2</cx:pt>
          <cx:pt idx="41">7</cx:pt>
          <cx:pt idx="42">4</cx:pt>
          <cx:pt idx="43">3</cx:pt>
          <cx:pt idx="44">4</cx:pt>
          <cx:pt idx="45">4</cx:pt>
          <cx:pt idx="46">4</cx:pt>
          <cx:pt idx="47">14</cx:pt>
          <cx:pt idx="48">11</cx:pt>
          <cx:pt idx="49">8</cx:pt>
          <cx:pt idx="50">13</cx:pt>
          <cx:pt idx="51">22</cx:pt>
          <cx:pt idx="52">13</cx:pt>
          <cx:pt idx="53">8</cx:pt>
          <cx:pt idx="54">7</cx:pt>
          <cx:pt idx="55">5</cx:pt>
          <cx:pt idx="56">5</cx:pt>
          <cx:pt idx="57">6</cx:pt>
          <cx:pt idx="58">10</cx:pt>
          <cx:pt idx="59">5</cx:pt>
          <cx:pt idx="60">20</cx:pt>
          <cx:pt idx="61">6</cx:pt>
          <cx:pt idx="62">12</cx:pt>
          <cx:pt idx="63">4</cx:pt>
          <cx:pt idx="64">17</cx:pt>
          <cx:pt idx="65">33</cx:pt>
          <cx:pt idx="66">33</cx:pt>
          <cx:pt idx="67">30</cx:pt>
          <cx:pt idx="68">30</cx:pt>
          <cx:pt idx="69">30</cx:pt>
          <cx:pt idx="70">33</cx:pt>
          <cx:pt idx="71">35</cx:pt>
          <cx:pt idx="72">26</cx:pt>
          <cx:pt idx="73">16</cx:pt>
          <cx:pt idx="74">27</cx:pt>
          <cx:pt idx="75">25</cx:pt>
          <cx:pt idx="76">18</cx:pt>
          <cx:pt idx="77">19</cx:pt>
          <cx:pt idx="78">4</cx:pt>
          <cx:pt idx="79">5</cx:pt>
          <cx:pt idx="80">5</cx:pt>
          <cx:pt idx="81">4</cx:pt>
          <cx:pt idx="82">9</cx:pt>
          <cx:pt idx="83">1</cx:pt>
          <cx:pt idx="84">60</cx:pt>
          <cx:pt idx="85">63</cx:pt>
          <cx:pt idx="86">41</cx:pt>
          <cx:pt idx="87">68</cx:pt>
          <cx:pt idx="88">204</cx:pt>
          <cx:pt idx="89">193</cx:pt>
          <cx:pt idx="90">34</cx:pt>
          <cx:pt idx="91">130</cx:pt>
          <cx:pt idx="92">170</cx:pt>
          <cx:pt idx="93">143</cx:pt>
          <cx:pt idx="94">129</cx:pt>
          <cx:pt idx="95">121</cx:pt>
          <cx:pt idx="96">25</cx:pt>
          <cx:pt idx="97">152</cx:pt>
          <cx:pt idx="98">179</cx:pt>
          <cx:pt idx="99">157</cx:pt>
          <cx:pt idx="100">20</cx:pt>
          <cx:pt idx="101">221</cx:pt>
          <cx:pt idx="102">6</cx:pt>
          <cx:pt idx="103">166</cx:pt>
          <cx:pt idx="104">26</cx:pt>
          <cx:pt idx="105">179</cx:pt>
          <cx:pt idx="106">17</cx:pt>
          <cx:pt idx="107">147</cx:pt>
          <cx:pt idx="108">20</cx:pt>
          <cx:pt idx="109">149</cx:pt>
          <cx:pt idx="110">20</cx:pt>
          <cx:pt idx="111">232</cx:pt>
          <cx:pt idx="112">5</cx:pt>
          <cx:pt idx="113">3</cx:pt>
          <cx:pt idx="114">3</cx:pt>
          <cx:pt idx="115">38</cx:pt>
          <cx:pt idx="116">7</cx:pt>
          <cx:pt idx="117">30</cx:pt>
          <cx:pt idx="118">17</cx:pt>
          <cx:pt idx="119">24</cx:pt>
          <cx:pt idx="120">9</cx:pt>
          <cx:pt idx="121">28</cx:pt>
          <cx:pt idx="122">6</cx:pt>
          <cx:pt idx="123">31</cx:pt>
          <cx:pt idx="124">6</cx:pt>
          <cx:pt idx="125">34</cx:pt>
          <cx:pt idx="126">1</cx:pt>
          <cx:pt idx="127">12</cx:pt>
          <cx:pt idx="128">5</cx:pt>
          <cx:pt idx="129">3</cx:pt>
          <cx:pt idx="130">5</cx:pt>
          <cx:pt idx="131">4</cx:pt>
          <cx:pt idx="132">2</cx:pt>
          <cx:pt idx="133">5</cx:pt>
          <cx:pt idx="134">7</cx:pt>
          <cx:pt idx="135">6</cx:pt>
          <cx:pt idx="136">43</cx:pt>
          <cx:pt idx="137">38</cx:pt>
          <cx:pt idx="138">4</cx:pt>
          <cx:pt idx="139">3</cx:pt>
          <cx:pt idx="140">5</cx:pt>
          <cx:pt idx="141">6</cx:pt>
          <cx:pt idx="142">6</cx:pt>
          <cx:pt idx="143">10</cx:pt>
          <cx:pt idx="144">6</cx:pt>
          <cx:pt idx="145">3</cx:pt>
          <cx:pt idx="146">22</cx:pt>
          <cx:pt idx="147">55</cx:pt>
          <cx:pt idx="148">21</cx:pt>
          <cx:pt idx="149">17</cx:pt>
          <cx:pt idx="150">41</cx:pt>
          <cx:pt idx="151">97</cx:pt>
          <cx:pt idx="152">159</cx:pt>
          <cx:pt idx="153">354</cx:pt>
          <cx:pt idx="154">315</cx:pt>
          <cx:pt idx="155">405</cx:pt>
          <cx:pt idx="156">231</cx:pt>
          <cx:pt idx="157">276</cx:pt>
          <cx:pt idx="158">291</cx:pt>
          <cx:pt idx="159">212</cx:pt>
          <cx:pt idx="160">357</cx:pt>
          <cx:pt idx="161">377</cx:pt>
          <cx:pt idx="162">440</cx:pt>
          <cx:pt idx="163">47</cx:pt>
          <cx:pt idx="164">563</cx:pt>
          <cx:pt idx="165">34</cx:pt>
          <cx:pt idx="166">793</cx:pt>
          <cx:pt idx="167">41</cx:pt>
          <cx:pt idx="168">603</cx:pt>
          <cx:pt idx="169">47</cx:pt>
          <cx:pt idx="170">573</cx:pt>
          <cx:pt idx="171">49</cx:pt>
          <cx:pt idx="172">517</cx:pt>
          <cx:pt idx="173">90</cx:pt>
          <cx:pt idx="174">521</cx:pt>
          <cx:pt idx="175">8</cx:pt>
          <cx:pt idx="176">16</cx:pt>
          <cx:pt idx="177">7</cx:pt>
          <cx:pt idx="178">42</cx:pt>
          <cx:pt idx="179">13</cx:pt>
          <cx:pt idx="180">131</cx:pt>
          <cx:pt idx="181">34</cx:pt>
          <cx:pt idx="182">130</cx:pt>
          <cx:pt idx="183">41</cx:pt>
          <cx:pt idx="184">420</cx:pt>
          <cx:pt idx="185">313</cx:pt>
          <cx:pt idx="186">312</cx:pt>
          <cx:pt idx="187">143</cx:pt>
          <cx:pt idx="188">233</cx:pt>
          <cx:pt idx="189">198</cx:pt>
          <cx:pt idx="190">171</cx:pt>
          <cx:pt idx="191">213</cx:pt>
          <cx:pt idx="192">189</cx:pt>
          <cx:pt idx="193">161</cx:pt>
          <cx:pt idx="194">242</cx:pt>
          <cx:pt idx="195">255</cx:pt>
          <cx:pt idx="196">256</cx:pt>
          <cx:pt idx="197">137</cx:pt>
          <cx:pt idx="198">93</cx:pt>
          <cx:pt idx="199">155</cx:pt>
          <cx:pt idx="200">114</cx:pt>
          <cx:pt idx="201">148</cx:pt>
          <cx:pt idx="202">92</cx:pt>
          <cx:pt idx="203">132</cx:pt>
          <cx:pt idx="204">94</cx:pt>
          <cx:pt idx="205">133</cx:pt>
          <cx:pt idx="206">92</cx:pt>
          <cx:pt idx="207">213</cx:pt>
          <cx:pt idx="208">85</cx:pt>
          <cx:pt idx="209">1</cx:pt>
          <cx:pt idx="210">5</cx:pt>
          <cx:pt idx="211">1</cx:pt>
          <cx:pt idx="212">24</cx:pt>
          <cx:pt idx="213">4</cx:pt>
          <cx:pt idx="214">35</cx:pt>
          <cx:pt idx="215">4</cx:pt>
          <cx:pt idx="216">43</cx:pt>
          <cx:pt idx="217">2</cx:pt>
          <cx:pt idx="218">53</cx:pt>
          <cx:pt idx="219">4</cx:pt>
          <cx:pt idx="220">71</cx:pt>
          <cx:pt idx="221">4</cx:pt>
          <cx:pt idx="222">71</cx:pt>
          <cx:pt idx="223">2</cx:pt>
          <cx:pt idx="224">7</cx:pt>
          <cx:pt idx="225">5</cx:pt>
          <cx:pt idx="226">14</cx:pt>
          <cx:pt idx="227">12</cx:pt>
          <cx:pt idx="228">22</cx:pt>
          <cx:pt idx="229">25</cx:pt>
          <cx:pt idx="230">19</cx:pt>
          <cx:pt idx="231">31</cx:pt>
          <cx:pt idx="232">18</cx:pt>
          <cx:pt idx="233">18</cx:pt>
          <cx:pt idx="234">36</cx:pt>
          <cx:pt idx="235">39</cx:pt>
          <cx:pt idx="236">28</cx:pt>
          <cx:pt idx="237">33</cx:pt>
          <cx:pt idx="238">29</cx:pt>
          <cx:pt idx="239">38</cx:pt>
          <cx:pt idx="240">3</cx:pt>
          <cx:pt idx="241">12</cx:pt>
          <cx:pt idx="242">15</cx:pt>
          <cx:pt idx="243">5</cx:pt>
          <cx:pt idx="244">4</cx:pt>
          <cx:pt idx="245">10</cx:pt>
          <cx:pt idx="246">15</cx:pt>
          <cx:pt idx="247">16</cx:pt>
          <cx:pt idx="248">33</cx:pt>
          <cx:pt idx="249">2</cx:pt>
          <cx:pt idx="250">11</cx:pt>
          <cx:pt idx="251">9</cx:pt>
          <cx:pt idx="252">4</cx:pt>
          <cx:pt idx="253">6</cx:pt>
          <cx:pt idx="254">4</cx:pt>
          <cx:pt idx="255">5</cx:pt>
          <cx:pt idx="256">7</cx:pt>
          <cx:pt idx="257">7</cx:pt>
          <cx:pt idx="258">13</cx:pt>
          <cx:pt idx="259">20</cx:pt>
          <cx:pt idx="260">17</cx:pt>
          <cx:pt idx="261">24</cx:pt>
          <cx:pt idx="262">25</cx:pt>
          <cx:pt idx="263">22</cx:pt>
          <cx:pt idx="264">23</cx:pt>
          <cx:pt idx="265">28</cx:pt>
          <cx:pt idx="266">15</cx:pt>
          <cx:pt idx="267">10</cx:pt>
          <cx:pt idx="268">9</cx:pt>
          <cx:pt idx="269">13</cx:pt>
          <cx:pt idx="270">33</cx:pt>
          <cx:pt idx="271">52</cx:pt>
          <cx:pt idx="272">82</cx:pt>
          <cx:pt idx="273">259</cx:pt>
          <cx:pt idx="274">117</cx:pt>
          <cx:pt idx="275">235</cx:pt>
          <cx:pt idx="276">131</cx:pt>
          <cx:pt idx="277">197</cx:pt>
          <cx:pt idx="278">71</cx:pt>
          <cx:pt idx="279">249</cx:pt>
          <cx:pt idx="280">100</cx:pt>
          <cx:pt idx="281">188</cx:pt>
          <cx:pt idx="282">79</cx:pt>
          <cx:pt idx="283">146</cx:pt>
          <cx:pt idx="284">45</cx:pt>
          <cx:pt idx="285">22</cx:pt>
          <cx:pt idx="286">52</cx:pt>
          <cx:pt idx="287">66</cx:pt>
          <cx:pt idx="288">278</cx:pt>
          <cx:pt idx="289">180</cx:pt>
          <cx:pt idx="290">154</cx:pt>
          <cx:pt idx="291">43</cx:pt>
          <cx:pt idx="292">226</cx:pt>
          <cx:pt idx="293">197</cx:pt>
          <cx:pt idx="294">202</cx:pt>
          <cx:pt idx="295">86</cx:pt>
          <cx:pt idx="296">150</cx:pt>
          <cx:pt idx="297">87</cx:pt>
          <cx:pt idx="298">108</cx:pt>
          <cx:pt idx="299">109</cx:pt>
          <cx:pt idx="300">160</cx:pt>
          <cx:pt idx="301">90</cx:pt>
          <cx:pt idx="302">95</cx:pt>
          <cx:pt idx="303">90</cx:pt>
          <cx:pt idx="304">115</cx:pt>
          <cx:pt idx="305">10</cx:pt>
          <cx:pt idx="306">83</cx:pt>
          <cx:pt idx="307">3</cx:pt>
          <cx:pt idx="308">97</cx:pt>
          <cx:pt idx="309">13</cx:pt>
          <cx:pt idx="310">72</cx:pt>
          <cx:pt idx="311">8</cx:pt>
          <cx:pt idx="312">114</cx:pt>
          <cx:pt idx="313">10</cx:pt>
          <cx:pt idx="314">142</cx:pt>
          <cx:pt idx="315">11</cx:pt>
          <cx:pt idx="316">138</cx:pt>
          <cx:pt idx="317">7</cx:pt>
          <cx:pt idx="318">2</cx:pt>
          <cx:pt idx="319">3</cx:pt>
          <cx:pt idx="320">13</cx:pt>
          <cx:pt idx="321">13</cx:pt>
          <cx:pt idx="322">19</cx:pt>
          <cx:pt idx="323">5</cx:pt>
          <cx:pt idx="324">2</cx:pt>
          <cx:pt idx="325">2</cx:pt>
          <cx:pt idx="326">4</cx:pt>
          <cx:pt idx="327">3</cx:pt>
          <cx:pt idx="328">3</cx:pt>
          <cx:pt idx="329">2</cx:pt>
          <cx:pt idx="330">7</cx:pt>
          <cx:pt idx="331">3</cx:pt>
          <cx:pt idx="332">10</cx:pt>
          <cx:pt idx="333">5</cx:pt>
          <cx:pt idx="334">7</cx:pt>
          <cx:pt idx="335">4</cx:pt>
          <cx:pt idx="336">4</cx:pt>
          <cx:pt idx="337">5</cx:pt>
          <cx:pt idx="338">5</cx:pt>
          <cx:pt idx="339">6</cx:pt>
          <cx:pt idx="340">9</cx:pt>
          <cx:pt idx="341">22</cx:pt>
          <cx:pt idx="342">12</cx:pt>
          <cx:pt idx="343">1</cx:pt>
          <cx:pt idx="344">8</cx:pt>
          <cx:pt idx="345">4</cx:pt>
          <cx:pt idx="346">6</cx:pt>
          <cx:pt idx="347">9</cx:pt>
          <cx:pt idx="348">20</cx:pt>
          <cx:pt idx="349">13</cx:pt>
          <cx:pt idx="350">14</cx:pt>
          <cx:pt idx="351">30</cx:pt>
          <cx:pt idx="352">1</cx:pt>
          <cx:pt idx="353">10</cx:pt>
          <cx:pt idx="354">1</cx:pt>
          <cx:pt idx="355">7</cx:pt>
          <cx:pt idx="356">1</cx:pt>
          <cx:pt idx="357">11</cx:pt>
          <cx:pt idx="358">1</cx:pt>
          <cx:pt idx="359">6</cx:pt>
          <cx:pt idx="360">1</cx:pt>
          <cx:pt idx="361">8</cx:pt>
          <cx:pt idx="362">1</cx:pt>
          <cx:pt idx="363">8</cx:pt>
          <cx:pt idx="364">6</cx:pt>
          <cx:pt idx="365">6</cx:pt>
          <cx:pt idx="366">12</cx:pt>
          <cx:pt idx="367">2</cx:pt>
          <cx:pt idx="368">2</cx:pt>
          <cx:pt idx="369">2</cx:pt>
          <cx:pt idx="370">2</cx:pt>
          <cx:pt idx="371">2</cx:pt>
          <cx:pt idx="372">2</cx:pt>
          <cx:pt idx="373">6</cx:pt>
          <cx:pt idx="374">12</cx:pt>
          <cx:pt idx="375">28</cx:pt>
          <cx:pt idx="376">65</cx:pt>
          <cx:pt idx="377">27</cx:pt>
          <cx:pt idx="378">10</cx:pt>
          <cx:pt idx="379">2</cx:pt>
          <cx:pt idx="380">1</cx:pt>
          <cx:pt idx="381">1</cx:pt>
          <cx:pt idx="382">2</cx:pt>
          <cx:pt idx="383">1</cx:pt>
          <cx:pt idx="384">4</cx:pt>
          <cx:pt idx="385">14</cx:pt>
          <cx:pt idx="386">5</cx:pt>
          <cx:pt idx="387">8</cx:pt>
          <cx:pt idx="388">18</cx:pt>
          <cx:pt idx="389">20</cx:pt>
          <cx:pt idx="390">29</cx:pt>
          <cx:pt idx="391">9</cx:pt>
          <cx:pt idx="392">5</cx:pt>
          <cx:pt idx="393">11</cx:pt>
          <cx:pt idx="394">7</cx:pt>
          <cx:pt idx="395">5</cx:pt>
          <cx:pt idx="396">12</cx:pt>
          <cx:pt idx="397">7</cx:pt>
          <cx:pt idx="398">24</cx:pt>
          <cx:pt idx="399">12</cx:pt>
          <cx:pt idx="400">13</cx:pt>
          <cx:pt idx="401">12</cx:pt>
          <cx:pt idx="402">12</cx:pt>
          <cx:pt idx="403">4</cx:pt>
          <cx:pt idx="404">12</cx:pt>
          <cx:pt idx="405">9</cx:pt>
          <cx:pt idx="406">7</cx:pt>
          <cx:pt idx="407">10</cx:pt>
          <cx:pt idx="408">8</cx:pt>
          <cx:pt idx="409">14</cx:pt>
          <cx:pt idx="410">11</cx:pt>
          <cx:pt idx="411">8</cx:pt>
          <cx:pt idx="412">8</cx:pt>
          <cx:pt idx="413">10</cx:pt>
          <cx:pt idx="414">6</cx:pt>
          <cx:pt idx="415">7</cx:pt>
          <cx:pt idx="416">9</cx:pt>
          <cx:pt idx="417">12</cx:pt>
          <cx:pt idx="418">11</cx:pt>
          <cx:pt idx="419">4</cx:pt>
          <cx:pt idx="420">14</cx:pt>
          <cx:pt idx="421">3</cx:pt>
          <cx:pt idx="422">21</cx:pt>
          <cx:pt idx="423">14</cx:pt>
          <cx:pt idx="424">40</cx:pt>
          <cx:pt idx="425">94</cx:pt>
          <cx:pt idx="426">101</cx:pt>
          <cx:pt idx="427">113</cx:pt>
          <cx:pt idx="428">61</cx:pt>
          <cx:pt idx="429">86</cx:pt>
          <cx:pt idx="430">65</cx:pt>
          <cx:pt idx="431">89</cx:pt>
          <cx:pt idx="432">104</cx:pt>
          <cx:pt idx="433">89</cx:pt>
          <cx:pt idx="434">149</cx:pt>
          <cx:pt idx="435">197</cx:pt>
          <cx:pt idx="436">233</cx:pt>
          <cx:pt idx="437">249</cx:pt>
          <cx:pt idx="438">1</cx:pt>
          <cx:pt idx="439">251</cx:pt>
          <cx:pt idx="440">1</cx:pt>
          <cx:pt idx="441">237</cx:pt>
          <cx:pt idx="442">10</cx:pt>
          <cx:pt idx="443">318</cx:pt>
          <cx:pt idx="444">12</cx:pt>
          <cx:pt idx="445">340</cx:pt>
          <cx:pt idx="446">7</cx:pt>
          <cx:pt idx="447">310</cx:pt>
          <cx:pt idx="448">17</cx:pt>
          <cx:pt idx="449">585</cx:pt>
          <cx:pt idx="450">1</cx:pt>
          <cx:pt idx="451">2</cx:pt>
          <cx:pt idx="452">1</cx:pt>
          <cx:pt idx="453">3</cx:pt>
          <cx:pt idx="454">3</cx:pt>
          <cx:pt idx="455">14</cx:pt>
          <cx:pt idx="456">10</cx:pt>
          <cx:pt idx="457">2</cx:pt>
          <cx:pt idx="458">96</cx:pt>
          <cx:pt idx="459">9</cx:pt>
          <cx:pt idx="460">177</cx:pt>
          <cx:pt idx="461">89</cx:pt>
          <cx:pt idx="462">198</cx:pt>
          <cx:pt idx="463">135</cx:pt>
          <cx:pt idx="464">205</cx:pt>
          <cx:pt idx="465">238</cx:pt>
          <cx:pt idx="466">296</cx:pt>
          <cx:pt idx="467">413</cx:pt>
          <cx:pt idx="468">33</cx:pt>
          <cx:pt idx="469">333</cx:pt>
          <cx:pt idx="470">310</cx:pt>
          <cx:pt idx="471">38</cx:pt>
          <cx:pt idx="472">190</cx:pt>
          <cx:pt idx="473">34</cx:pt>
          <cx:pt idx="474">151</cx:pt>
          <cx:pt idx="475">56</cx:pt>
          <cx:pt idx="476">123</cx:pt>
          <cx:pt idx="477">44</cx:pt>
          <cx:pt idx="478">88</cx:pt>
          <cx:pt idx="479">41</cx:pt>
          <cx:pt idx="480">76</cx:pt>
          <cx:pt idx="481">47</cx:pt>
          <cx:pt idx="482">62</cx:pt>
          <cx:pt idx="483">1</cx:pt>
          <cx:pt idx="484">6</cx:pt>
          <cx:pt idx="485">4</cx:pt>
          <cx:pt idx="486">5</cx:pt>
          <cx:pt idx="487">4</cx:pt>
          <cx:pt idx="488">5</cx:pt>
          <cx:pt idx="489">6</cx:pt>
          <cx:pt idx="490">5</cx:pt>
          <cx:pt idx="491">5</cx:pt>
          <cx:pt idx="492">7</cx:pt>
          <cx:pt idx="493">6</cx:pt>
          <cx:pt idx="494">7</cx:pt>
          <cx:pt idx="495">3</cx:pt>
          <cx:pt idx="496">6</cx:pt>
          <cx:pt idx="497">10</cx:pt>
          <cx:pt idx="498">2</cx:pt>
          <cx:pt idx="499">11</cx:pt>
          <cx:pt idx="500">17</cx:pt>
          <cx:pt idx="501">5</cx:pt>
          <cx:pt idx="502">4</cx:pt>
          <cx:pt idx="503">4</cx:pt>
          <cx:pt idx="504">4</cx:pt>
          <cx:pt idx="505">6</cx:pt>
          <cx:pt idx="506">6</cx:pt>
          <cx:pt idx="507">2</cx:pt>
          <cx:pt idx="508">5</cx:pt>
          <cx:pt idx="509">18</cx:pt>
          <cx:pt idx="510">4</cx:pt>
          <cx:pt idx="511">27</cx:pt>
          <cx:pt idx="512">49</cx:pt>
          <cx:pt idx="513">19</cx:pt>
          <cx:pt idx="514">12</cx:pt>
          <cx:pt idx="515">19</cx:pt>
          <cx:pt idx="516">40</cx:pt>
          <cx:pt idx="517">2</cx:pt>
          <cx:pt idx="518">22</cx:pt>
          <cx:pt idx="519">33</cx:pt>
          <cx:pt idx="520">33</cx:pt>
          <cx:pt idx="521">22</cx:pt>
          <cx:pt idx="522">5</cx:pt>
          <cx:pt idx="523">44</cx:pt>
          <cx:pt idx="524">4</cx:pt>
          <cx:pt idx="525">124</cx:pt>
          <cx:pt idx="526">58</cx:pt>
          <cx:pt idx="527">68</cx:pt>
          <cx:pt idx="528">89</cx:pt>
          <cx:pt idx="529">131</cx:pt>
          <cx:pt idx="530">212</cx:pt>
          <cx:pt idx="531">200</cx:pt>
          <cx:pt idx="532">189</cx:pt>
          <cx:pt idx="533">211</cx:pt>
          <cx:pt idx="534">175</cx:pt>
          <cx:pt idx="535">216</cx:pt>
          <cx:pt idx="536">291</cx:pt>
          <cx:pt idx="537">394</cx:pt>
          <cx:pt idx="538">432</cx:pt>
          <cx:pt idx="539">636</cx:pt>
          <cx:pt idx="540">87</cx:pt>
          <cx:pt idx="541">664</cx:pt>
          <cx:pt idx="542">694</cx:pt>
          <cx:pt idx="543">629</cx:pt>
          <cx:pt idx="544">147</cx:pt>
          <cx:pt idx="545">410</cx:pt>
          <cx:pt idx="546">206</cx:pt>
          <cx:pt idx="547">424</cx:pt>
          <cx:pt idx="548">220</cx:pt>
          <cx:pt idx="549">392</cx:pt>
          <cx:pt idx="550">308</cx:pt>
          <cx:pt idx="551">451</cx:pt>
          <cx:pt idx="552">309</cx:pt>
          <cx:pt idx="553">355</cx:pt>
          <cx:pt idx="554">360</cx:pt>
          <cx:pt idx="555">405</cx:pt>
          <cx:pt idx="556">3</cx:pt>
          <cx:pt idx="557">2</cx:pt>
          <cx:pt idx="558">3</cx:pt>
          <cx:pt idx="559">2</cx:pt>
          <cx:pt idx="560">3</cx:pt>
          <cx:pt idx="561">5</cx:pt>
          <cx:pt idx="562">2</cx:pt>
          <cx:pt idx="563">14</cx:pt>
          <cx:pt idx="564">12</cx:pt>
          <cx:pt idx="565">11</cx:pt>
          <cx:pt idx="566">9</cx:pt>
          <cx:pt idx="567">4</cx:pt>
          <cx:pt idx="568">8</cx:pt>
          <cx:pt idx="569">6</cx:pt>
          <cx:pt idx="570">1</cx:pt>
          <cx:pt idx="571">7</cx:pt>
          <cx:pt idx="572">2</cx:pt>
          <cx:pt idx="573">5</cx:pt>
          <cx:pt idx="574">3</cx:pt>
          <cx:pt idx="575">15</cx:pt>
          <cx:pt idx="576">21</cx:pt>
          <cx:pt idx="577">5</cx:pt>
          <cx:pt idx="578">3</cx:pt>
          <cx:pt idx="579">4</cx:pt>
          <cx:pt idx="580">3</cx:pt>
          <cx:pt idx="581">6</cx:pt>
          <cx:pt idx="582">6</cx:pt>
          <cx:pt idx="583">1</cx:pt>
          <cx:pt idx="584">2</cx:pt>
          <cx:pt idx="585">4</cx:pt>
          <cx:pt idx="586">5</cx:pt>
          <cx:pt idx="587">3</cx:pt>
          <cx:pt idx="588">5</cx:pt>
          <cx:pt idx="589">7</cx:pt>
          <cx:pt idx="590">4</cx:pt>
          <cx:pt idx="591">3</cx:pt>
          <cx:pt idx="592">1</cx:pt>
          <cx:pt idx="593">2</cx:pt>
          <cx:pt idx="594">2</cx:pt>
          <cx:pt idx="595">2</cx:pt>
          <cx:pt idx="596">26</cx:pt>
          <cx:pt idx="597">1</cx:pt>
          <cx:pt idx="598">8</cx:pt>
          <cx:pt idx="599">19</cx:pt>
          <cx:pt idx="600">56</cx:pt>
          <cx:pt idx="601">59</cx:pt>
          <cx:pt idx="602">85</cx:pt>
          <cx:pt idx="603">34</cx:pt>
          <cx:pt idx="604">21</cx:pt>
          <cx:pt idx="605">27</cx:pt>
          <cx:pt idx="606">36</cx:pt>
          <cx:pt idx="607">13</cx:pt>
          <cx:pt idx="608">20</cx:pt>
          <cx:pt idx="609">76</cx:pt>
          <cx:pt idx="610">39</cx:pt>
          <cx:pt idx="611">27</cx:pt>
          <cx:pt idx="612">7</cx:pt>
          <cx:pt idx="613">24</cx:pt>
          <cx:pt idx="614">6</cx:pt>
          <cx:pt idx="615">58</cx:pt>
          <cx:pt idx="616">11</cx:pt>
          <cx:pt idx="617">29</cx:pt>
          <cx:pt idx="618">15</cx:pt>
          <cx:pt idx="619">29</cx:pt>
          <cx:pt idx="620">10</cx:pt>
          <cx:pt idx="621">44</cx:pt>
          <cx:pt idx="622">14</cx:pt>
          <cx:pt idx="623">47</cx:pt>
          <cx:pt idx="624">2</cx:pt>
          <cx:pt idx="625">65</cx:pt>
          <cx:pt idx="626">8</cx:pt>
          <cx:pt idx="627">1</cx:pt>
          <cx:pt idx="628">1</cx:pt>
          <cx:pt idx="629">38</cx:pt>
          <cx:pt idx="630">393</cx:pt>
          <cx:pt idx="631">442</cx:pt>
          <cx:pt idx="632">468</cx:pt>
          <cx:pt idx="633">43</cx:pt>
          <cx:pt idx="634">440</cx:pt>
          <cx:pt idx="635">88</cx:pt>
          <cx:pt idx="636">423</cx:pt>
          <cx:pt idx="637">108</cx:pt>
          <cx:pt idx="638">520</cx:pt>
          <cx:pt idx="639">146</cx:pt>
          <cx:pt idx="640">733</cx:pt>
          <cx:pt idx="641">127</cx:pt>
          <cx:pt idx="642">479</cx:pt>
          <cx:pt idx="643">109</cx:pt>
          <cx:pt idx="644">499</cx:pt>
          <cx:pt idx="645">1</cx:pt>
          <cx:pt idx="646">1</cx:pt>
          <cx:pt idx="647">6</cx:pt>
          <cx:pt idx="648">4</cx:pt>
          <cx:pt idx="649">22</cx:pt>
          <cx:pt idx="650">23</cx:pt>
          <cx:pt idx="651">40</cx:pt>
          <cx:pt idx="652">62</cx:pt>
          <cx:pt idx="653">75</cx:pt>
          <cx:pt idx="654">44</cx:pt>
          <cx:pt idx="655">28</cx:pt>
          <cx:pt idx="656">48</cx:pt>
          <cx:pt idx="657">57</cx:pt>
          <cx:pt idx="658">61</cx:pt>
          <cx:pt idx="659">62</cx:pt>
          <cx:pt idx="660">56</cx:pt>
          <cx:pt idx="661">73</cx:pt>
          <cx:pt idx="662">90</cx:pt>
          <cx:pt idx="663">2</cx:pt>
          <cx:pt idx="664">120</cx:pt>
          <cx:pt idx="665">157</cx:pt>
          <cx:pt idx="666">4</cx:pt>
          <cx:pt idx="667">2</cx:pt>
          <cx:pt idx="668">3</cx:pt>
          <cx:pt idx="669">3</cx:pt>
          <cx:pt idx="670">3</cx:pt>
          <cx:pt idx="671">4</cx:pt>
          <cx:pt idx="672">8</cx:pt>
          <cx:pt idx="673">2</cx:pt>
          <cx:pt idx="674">3</cx:pt>
          <cx:pt idx="675">2</cx:pt>
          <cx:pt idx="676">3</cx:pt>
          <cx:pt idx="677">3</cx:pt>
          <cx:pt idx="678">9</cx:pt>
          <cx:pt idx="679">9</cx:pt>
          <cx:pt idx="680">1</cx:pt>
          <cx:pt idx="681">2</cx:pt>
          <cx:pt idx="682">27</cx:pt>
          <cx:pt idx="683">4</cx:pt>
          <cx:pt idx="684">10</cx:pt>
          <cx:pt idx="685">37</cx:pt>
          <cx:pt idx="686">39</cx:pt>
          <cx:pt idx="687">38</cx:pt>
          <cx:pt idx="688">26</cx:pt>
          <cx:pt idx="689">15</cx:pt>
          <cx:pt idx="690">9</cx:pt>
          <cx:pt idx="691">2</cx:pt>
          <cx:pt idx="692">21</cx:pt>
          <cx:pt idx="693">1</cx:pt>
          <cx:pt idx="694">8</cx:pt>
          <cx:pt idx="695">11</cx:pt>
          <cx:pt idx="696">12</cx:pt>
          <cx:pt idx="697">2</cx:pt>
          <cx:pt idx="698">26</cx:pt>
          <cx:pt idx="699">57</cx:pt>
          <cx:pt idx="700">11</cx:pt>
          <cx:pt idx="701">118</cx:pt>
          <cx:pt idx="702">13</cx:pt>
          <cx:pt idx="703">109</cx:pt>
          <cx:pt idx="704">29</cx:pt>
          <cx:pt idx="705">101</cx:pt>
          <cx:pt idx="706">46</cx:pt>
          <cx:pt idx="707">126</cx:pt>
          <cx:pt idx="708">37</cx:pt>
          <cx:pt idx="709">120</cx:pt>
          <cx:pt idx="710">30</cx:pt>
          <cx:pt idx="711">93</cx:pt>
          <cx:pt idx="712">2</cx:pt>
          <cx:pt idx="713">6</cx:pt>
          <cx:pt idx="714">5</cx:pt>
          <cx:pt idx="715">1</cx:pt>
          <cx:pt idx="716">112</cx:pt>
          <cx:pt idx="717">57</cx:pt>
          <cx:pt idx="718">23</cx:pt>
          <cx:pt idx="719">21</cx:pt>
          <cx:pt idx="720">76</cx:pt>
          <cx:pt idx="721">227</cx:pt>
          <cx:pt idx="722">201</cx:pt>
          <cx:pt idx="723">194</cx:pt>
          <cx:pt idx="724">288</cx:pt>
          <cx:pt idx="725">1</cx:pt>
          <cx:pt idx="726">197</cx:pt>
          <cx:pt idx="727">178</cx:pt>
          <cx:pt idx="728">273</cx:pt>
          <cx:pt idx="729">184</cx:pt>
          <cx:pt idx="730">176</cx:pt>
          <cx:pt idx="731">123</cx:pt>
          <cx:pt idx="732">146</cx:pt>
          <cx:pt idx="733">1</cx:pt>
          <cx:pt idx="734">22</cx:pt>
          <cx:pt idx="735">22</cx:pt>
          <cx:pt idx="736">19</cx:pt>
          <cx:pt idx="737">30</cx:pt>
          <cx:pt idx="738">1</cx:pt>
          <cx:pt idx="739">27</cx:pt>
          <cx:pt idx="740">1</cx:pt>
          <cx:pt idx="741">26</cx:pt>
          <cx:pt idx="742">2</cx:pt>
          <cx:pt idx="743">21</cx:pt>
          <cx:pt idx="744">2</cx:pt>
          <cx:pt idx="745">18</cx:pt>
          <cx:pt idx="746">4</cx:pt>
          <cx:pt idx="747">13</cx:pt>
          <cx:pt idx="748">2</cx:pt>
          <cx:pt idx="749">21</cx:pt>
          <cx:pt idx="750">2</cx:pt>
          <cx:pt idx="751">7</cx:pt>
          <cx:pt idx="752">49</cx:pt>
          <cx:pt idx="753">138</cx:pt>
          <cx:pt idx="754">118</cx:pt>
          <cx:pt idx="755">170</cx:pt>
          <cx:pt idx="756">119</cx:pt>
          <cx:pt idx="757">164</cx:pt>
          <cx:pt idx="758">163</cx:pt>
          <cx:pt idx="759">172</cx:pt>
          <cx:pt idx="760">170</cx:pt>
          <cx:pt idx="761">158</cx:pt>
          <cx:pt idx="762">173</cx:pt>
          <cx:pt idx="763">159</cx:pt>
          <cx:pt idx="764">179</cx:pt>
          <cx:pt idx="765">135</cx:pt>
          <cx:pt idx="766">1</cx:pt>
          <cx:pt idx="767">6</cx:pt>
          <cx:pt idx="768">13</cx:pt>
          <cx:pt idx="769">31</cx:pt>
          <cx:pt idx="770">103</cx:pt>
          <cx:pt idx="771">191</cx:pt>
          <cx:pt idx="772">148</cx:pt>
          <cx:pt idx="773">60</cx:pt>
          <cx:pt idx="774">333</cx:pt>
          <cx:pt idx="775">204</cx:pt>
          <cx:pt idx="776">245</cx:pt>
          <cx:pt idx="777">219</cx:pt>
          <cx:pt idx="778">225</cx:pt>
          <cx:pt idx="779">257</cx:pt>
          <cx:pt idx="780">275</cx:pt>
          <cx:pt idx="781">336</cx:pt>
          <cx:pt idx="782">341</cx:pt>
          <cx:pt idx="783">391</cx:pt>
          <cx:pt idx="784">80</cx:pt>
          <cx:pt idx="785">345</cx:pt>
          <cx:pt idx="786">417</cx:pt>
          <cx:pt idx="787">94</cx:pt>
          <cx:pt idx="788">81</cx:pt>
          <cx:pt idx="789">42</cx:pt>
          <cx:pt idx="790">32</cx:pt>
          <cx:pt idx="791">14</cx:pt>
          <cx:pt idx="792">18</cx:pt>
          <cx:pt idx="793">6</cx:pt>
          <cx:pt idx="794">7</cx:pt>
          <cx:pt idx="795">1</cx:pt>
          <cx:pt idx="796">8</cx:pt>
          <cx:pt idx="797">9</cx:pt>
          <cx:pt idx="798">21</cx:pt>
          <cx:pt idx="799">19</cx:pt>
          <cx:pt idx="800">14</cx:pt>
          <cx:pt idx="801">3</cx:pt>
          <cx:pt idx="802">6</cx:pt>
          <cx:pt idx="803">5</cx:pt>
          <cx:pt idx="804">4</cx:pt>
          <cx:pt idx="805">4</cx:pt>
          <cx:pt idx="806">15</cx:pt>
          <cx:pt idx="807">36</cx:pt>
          <cx:pt idx="808">65</cx:pt>
          <cx:pt idx="809">104</cx:pt>
          <cx:pt idx="810">233</cx:pt>
          <cx:pt idx="811">243</cx:pt>
          <cx:pt idx="812">158</cx:pt>
          <cx:pt idx="813">122</cx:pt>
          <cx:pt idx="814">94</cx:pt>
          <cx:pt idx="815">173</cx:pt>
          <cx:pt idx="816">255</cx:pt>
          <cx:pt idx="817">202</cx:pt>
          <cx:pt idx="818">53</cx:pt>
          <cx:pt idx="819">113</cx:pt>
          <cx:pt idx="820">76</cx:pt>
          <cx:pt idx="821">99</cx:pt>
          <cx:pt idx="822">155</cx:pt>
          <cx:pt idx="823">82</cx:pt>
          <cx:pt idx="824">60</cx:pt>
          <cx:pt idx="825">75</cx:pt>
          <cx:pt idx="826">131</cx:pt>
          <cx:pt idx="827">157</cx:pt>
          <cx:pt idx="828">9</cx:pt>
          <cx:pt idx="829">146</cx:pt>
          <cx:pt idx="830">19</cx:pt>
          <cx:pt idx="831">126</cx:pt>
          <cx:pt idx="832">10</cx:pt>
          <cx:pt idx="833">115</cx:pt>
          <cx:pt idx="834">4</cx:pt>
          <cx:pt idx="835">108</cx:pt>
          <cx:pt idx="836">23</cx:pt>
          <cx:pt idx="837">151</cx:pt>
          <cx:pt idx="838">15</cx:pt>
          <cx:pt idx="839">145</cx:pt>
          <cx:pt idx="840">2</cx:pt>
          <cx:pt idx="841">6</cx:pt>
          <cx:pt idx="842">7</cx:pt>
          <cx:pt idx="843">5</cx:pt>
          <cx:pt idx="844">2</cx:pt>
          <cx:pt idx="845">2</cx:pt>
          <cx:pt idx="846">4</cx:pt>
          <cx:pt idx="847">8</cx:pt>
          <cx:pt idx="848">6</cx:pt>
          <cx:pt idx="849">4</cx:pt>
          <cx:pt idx="850">2</cx:pt>
          <cx:pt idx="851">2</cx:pt>
          <cx:pt idx="852">2</cx:pt>
          <cx:pt idx="853">1</cx:pt>
          <cx:pt idx="854">2</cx:pt>
          <cx:pt idx="855">1</cx:pt>
          <cx:pt idx="856">24</cx:pt>
          <cx:pt idx="857">5</cx:pt>
          <cx:pt idx="858">11</cx:pt>
          <cx:pt idx="859">6</cx:pt>
          <cx:pt idx="860">11</cx:pt>
          <cx:pt idx="861">18</cx:pt>
          <cx:pt idx="862">31</cx:pt>
          <cx:pt idx="863">16</cx:pt>
          <cx:pt idx="864">14</cx:pt>
          <cx:pt idx="865">33</cx:pt>
          <cx:pt idx="866">27</cx:pt>
          <cx:pt idx="867">36</cx:pt>
          <cx:pt idx="868">30</cx:pt>
          <cx:pt idx="869">29</cx:pt>
          <cx:pt idx="870">105</cx:pt>
          <cx:pt idx="871">431</cx:pt>
          <cx:pt idx="872">523</cx:pt>
          <cx:pt idx="873">504</cx:pt>
          <cx:pt idx="874">582</cx:pt>
          <cx:pt idx="875">105</cx:pt>
          <cx:pt idx="876">500</cx:pt>
          <cx:pt idx="877">158</cx:pt>
          <cx:pt idx="878">30</cx:pt>
          <cx:pt idx="879">55</cx:pt>
          <cx:pt idx="880">14</cx:pt>
          <cx:pt idx="881">27</cx:pt>
          <cx:pt idx="882">4</cx:pt>
          <cx:pt idx="883">8</cx:pt>
          <cx:pt idx="884">2</cx:pt>
          <cx:pt idx="885">1</cx:pt>
          <cx:pt idx="886">2</cx:pt>
          <cx:pt idx="887">41</cx:pt>
          <cx:pt idx="888">4</cx:pt>
          <cx:pt idx="889">8</cx:pt>
          <cx:pt idx="890">13</cx:pt>
          <cx:pt idx="891">15</cx:pt>
          <cx:pt idx="892">15</cx:pt>
          <cx:pt idx="893">15</cx:pt>
          <cx:pt idx="894">28</cx:pt>
          <cx:pt idx="895">11</cx:pt>
          <cx:pt idx="896">18</cx:pt>
          <cx:pt idx="897">27</cx:pt>
          <cx:pt idx="898">37</cx:pt>
          <cx:pt idx="899">40</cx:pt>
          <cx:pt idx="900">4</cx:pt>
          <cx:pt idx="901">7</cx:pt>
          <cx:pt idx="902">13</cx:pt>
          <cx:pt idx="903">52</cx:pt>
          <cx:pt idx="904">71</cx:pt>
          <cx:pt idx="905">165</cx:pt>
          <cx:pt idx="906">4</cx:pt>
          <cx:pt idx="907">46</cx:pt>
          <cx:pt idx="908">83</cx:pt>
          <cx:pt idx="909">34</cx:pt>
          <cx:pt idx="910">26</cx:pt>
          <cx:pt idx="911">26</cx:pt>
          <cx:pt idx="912">145</cx:pt>
          <cx:pt idx="913">59</cx:pt>
          <cx:pt idx="914">84</cx:pt>
          <cx:pt idx="915">33</cx:pt>
          <cx:pt idx="916">103</cx:pt>
          <cx:pt idx="917">104</cx:pt>
          <cx:pt idx="918">116</cx:pt>
          <cx:pt idx="919">132</cx:pt>
          <cx:pt idx="920">138</cx:pt>
          <cx:pt idx="921">4</cx:pt>
          <cx:pt idx="922">104</cx:pt>
          <cx:pt idx="923">10</cx:pt>
          <cx:pt idx="924">15</cx:pt>
          <cx:pt idx="925">7</cx:pt>
          <cx:pt idx="926">6</cx:pt>
          <cx:pt idx="927">10</cx:pt>
          <cx:pt idx="928">10</cx:pt>
          <cx:pt idx="929">9</cx:pt>
          <cx:pt idx="930">14</cx:pt>
          <cx:pt idx="931">11</cx:pt>
          <cx:pt idx="932">10</cx:pt>
          <cx:pt idx="933">5</cx:pt>
          <cx:pt idx="934">7</cx:pt>
          <cx:pt idx="935">8</cx:pt>
          <cx:pt idx="936">8</cx:pt>
          <cx:pt idx="937">4</cx:pt>
          <cx:pt idx="938">2</cx:pt>
          <cx:pt idx="939">3</cx:pt>
          <cx:pt idx="940">2</cx:pt>
          <cx:pt idx="941">1</cx:pt>
          <cx:pt idx="942">3</cx:pt>
          <cx:pt idx="943">5</cx:pt>
          <cx:pt idx="944">11</cx:pt>
          <cx:pt idx="945">12</cx:pt>
          <cx:pt idx="946">12</cx:pt>
          <cx:pt idx="947">3</cx:pt>
          <cx:pt idx="948">20</cx:pt>
          <cx:pt idx="949">47</cx:pt>
          <cx:pt idx="950">29</cx:pt>
          <cx:pt idx="951">3</cx:pt>
          <cx:pt idx="952">45</cx:pt>
          <cx:pt idx="953">1</cx:pt>
          <cx:pt idx="954">1</cx:pt>
          <cx:pt idx="955">7</cx:pt>
          <cx:pt idx="956">98</cx:pt>
          <cx:pt idx="957">67</cx:pt>
          <cx:pt idx="958">52</cx:pt>
          <cx:pt idx="959">48</cx:pt>
          <cx:pt idx="960">42</cx:pt>
          <cx:pt idx="961">51</cx:pt>
          <cx:pt idx="962">47</cx:pt>
          <cx:pt idx="963">63</cx:pt>
          <cx:pt idx="964">53</cx:pt>
          <cx:pt idx="965">64</cx:pt>
          <cx:pt idx="966">36</cx:pt>
          <cx:pt idx="967">66</cx:pt>
          <cx:pt idx="968">49</cx:pt>
          <cx:pt idx="969">18</cx:pt>
          <cx:pt idx="970">15</cx:pt>
          <cx:pt idx="971">19</cx:pt>
          <cx:pt idx="972">26</cx:pt>
          <cx:pt idx="973">40</cx:pt>
          <cx:pt idx="974">48</cx:pt>
          <cx:pt idx="975">18</cx:pt>
          <cx:pt idx="976">19</cx:pt>
          <cx:pt idx="977">27</cx:pt>
          <cx:pt idx="978">27</cx:pt>
          <cx:pt idx="979">1</cx:pt>
          <cx:pt idx="980">29</cx:pt>
          <cx:pt idx="981">1</cx:pt>
          <cx:pt idx="982">34</cx:pt>
          <cx:pt idx="983">38</cx:pt>
          <cx:pt idx="984">3</cx:pt>
          <cx:pt idx="985">3</cx:pt>
          <cx:pt idx="986">1</cx:pt>
          <cx:pt idx="987">4</cx:pt>
          <cx:pt idx="988">5</cx:pt>
          <cx:pt idx="989">25</cx:pt>
          <cx:pt idx="990">41</cx:pt>
          <cx:pt idx="991">35</cx:pt>
          <cx:pt idx="992">1</cx:pt>
          <cx:pt idx="993">20</cx:pt>
          <cx:pt idx="994">8</cx:pt>
          <cx:pt idx="995">2</cx:pt>
          <cx:pt idx="996">9</cx:pt>
          <cx:pt idx="997">6</cx:pt>
          <cx:pt idx="998">9</cx:pt>
          <cx:pt idx="999">53</cx:pt>
        </cx:lvl>
      </cx:numDim>
    </cx:data>
  </cx:chartData>
  <cx:chart>
    <cx:title pos="t" align="ctr" overlay="0">
      <cx:tx>
        <cx:txData>
          <cx:v>Medals Decadewise</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Aptos Narrow" panose="02110004020202020204"/>
            </a:rPr>
            <a:t>Medals Decadewise</a:t>
          </a:r>
        </a:p>
      </cx:txPr>
    </cx:title>
    <cx:plotArea>
      <cx:plotAreaRegion>
        <cx:series layoutId="clusteredColumn" uniqueId="{1C7E455C-50F9-40F5-9F24-0585300930D6}" formatIdx="0">
          <cx:tx>
            <cx:txData>
              <cx:f>Question-13!$R$9</cx:f>
              <cx:v>games_year</cx:v>
            </cx:txData>
          </cx:tx>
          <cx:dataId val="0"/>
          <cx:layoutPr>
            <cx:binning intervalClosed="r"/>
          </cx:layoutPr>
        </cx:series>
        <cx:series layoutId="clusteredColumn" hidden="1" uniqueId="{18D7BD0F-B4A7-4061-9065-49110B061B3A}" formatIdx="1">
          <cx:tx>
            <cx:txData>
              <cx:f>Question-13!$S$9</cx:f>
              <cx:v>region_name</cx:v>
            </cx:txData>
          </cx:tx>
          <cx:dataId val="1"/>
          <cx:layoutPr>
            <cx:binning intervalClosed="r"/>
          </cx:layoutPr>
        </cx:series>
        <cx:series layoutId="clusteredColumn" hidden="1" uniqueId="{C0C36131-6DD4-4092-B534-001CC81F02D5}" formatIdx="2">
          <cx:tx>
            <cx:txData>
              <cx:f>Question-13!$T$9</cx:f>
              <cx:v>total_medals</cx:v>
            </cx:txData>
          </cx:tx>
          <cx:dataId val="2"/>
          <cx:layoutPr>
            <cx:binning intervalClosed="r"/>
          </cx:layoutPr>
        </cx:series>
      </cx:plotAreaRegion>
      <cx:axis id="0">
        <cx:catScaling gapWidth="0"/>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axis id="1">
        <cx:valScaling/>
        <cx:majorGridlines/>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plotArea>
  </cx:chart>
  <cx:spPr>
    <a:ln>
      <a:solidFill>
        <a:schemeClr val="tx1"/>
      </a:solidFill>
    </a:ln>
  </cx:spPr>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Question-16!$S$10:$S$1009</cx:f>
        <cx:lvl ptCount="1000">
          <cx:pt idx="0">Afghanistan</cx:pt>
          <cx:pt idx="1">Afghanistan</cx:pt>
          <cx:pt idx="2">Afghanistan</cx:pt>
          <cx:pt idx="3">Afghanistan</cx:pt>
          <cx:pt idx="4">Afghanistan</cx:pt>
          <cx:pt idx="5">Afghanistan</cx:pt>
          <cx:pt idx="6">Afghanistan</cx:pt>
          <cx:pt idx="7">Afghanistan</cx:pt>
          <cx:pt idx="8">Afghanistan</cx:pt>
          <cx:pt idx="9">Afghanistan</cx:pt>
          <cx:pt idx="10">Afghanistan</cx:pt>
          <cx:pt idx="11">Albania</cx:pt>
          <cx:pt idx="12">Albania</cx:pt>
          <cx:pt idx="13">Albania</cx:pt>
          <cx:pt idx="14">Albania</cx:pt>
          <cx:pt idx="15">Albania</cx:pt>
          <cx:pt idx="16">Albania</cx:pt>
          <cx:pt idx="17">Albania</cx:pt>
          <cx:pt idx="18">Albania</cx:pt>
          <cx:pt idx="19">Albania</cx:pt>
          <cx:pt idx="20">Albania</cx:pt>
          <cx:pt idx="21">Albania</cx:pt>
          <cx:pt idx="22">Algeria</cx:pt>
          <cx:pt idx="23">Algeria</cx:pt>
          <cx:pt idx="24">Algeria</cx:pt>
          <cx:pt idx="25">Algeria</cx:pt>
          <cx:pt idx="26">Algeria</cx:pt>
          <cx:pt idx="27">Algeria</cx:pt>
          <cx:pt idx="28">Algeria</cx:pt>
          <cx:pt idx="29">Algeria</cx:pt>
          <cx:pt idx="30">Algeria</cx:pt>
          <cx:pt idx="31">Algeria</cx:pt>
          <cx:pt idx="32">Algeria</cx:pt>
          <cx:pt idx="33">Algeria</cx:pt>
          <cx:pt idx="34">Algeria</cx:pt>
          <cx:pt idx="35">Algeria</cx:pt>
          <cx:pt idx="36">Algeria</cx:pt>
          <cx:pt idx="37">Algeria</cx:pt>
          <cx:pt idx="38">American Samoa</cx:pt>
          <cx:pt idx="39">American Samoa</cx:pt>
          <cx:pt idx="40">American Samoa</cx:pt>
          <cx:pt idx="41">American Samoa</cx:pt>
          <cx:pt idx="42">American Samoa</cx:pt>
          <cx:pt idx="43">American Samoa</cx:pt>
          <cx:pt idx="44">American Samoa</cx:pt>
          <cx:pt idx="45">American Samoa</cx:pt>
          <cx:pt idx="46">American Samoa</cx:pt>
          <cx:pt idx="47">Andorra</cx:pt>
          <cx:pt idx="48">Andorra</cx:pt>
          <cx:pt idx="49">Andorra</cx:pt>
          <cx:pt idx="50">Andorra</cx:pt>
          <cx:pt idx="51">Andorra</cx:pt>
          <cx:pt idx="52">Andorra</cx:pt>
          <cx:pt idx="53">Andorra</cx:pt>
          <cx:pt idx="54">Andorra</cx:pt>
          <cx:pt idx="55">Andorra</cx:pt>
          <cx:pt idx="56">Andorra</cx:pt>
          <cx:pt idx="57">Andorra</cx:pt>
          <cx:pt idx="58">Andorra</cx:pt>
          <cx:pt idx="59">Andorra</cx:pt>
          <cx:pt idx="60">Andorra</cx:pt>
          <cx:pt idx="61">Andorra</cx:pt>
          <cx:pt idx="62">Andorra</cx:pt>
          <cx:pt idx="63">Andorra</cx:pt>
          <cx:pt idx="64">Angola</cx:pt>
          <cx:pt idx="65">Angola</cx:pt>
          <cx:pt idx="66">Angola</cx:pt>
          <cx:pt idx="67">Angola</cx:pt>
          <cx:pt idx="68">Angola</cx:pt>
          <cx:pt idx="69">Angola</cx:pt>
          <cx:pt idx="70">Angola</cx:pt>
          <cx:pt idx="71">Angola</cx:pt>
          <cx:pt idx="72">Angola</cx:pt>
          <cx:pt idx="73">Antigua and Barbuda</cx:pt>
          <cx:pt idx="74">Antigua and Barbuda</cx:pt>
          <cx:pt idx="75">Antigua and Barbuda</cx:pt>
          <cx:pt idx="76">Antigua and Barbuda</cx:pt>
          <cx:pt idx="77">Antigua and Barbuda</cx:pt>
          <cx:pt idx="78">Antigua and Barbuda</cx:pt>
          <cx:pt idx="79">Antigua and Barbuda</cx:pt>
          <cx:pt idx="80">Antigua and Barbuda</cx:pt>
          <cx:pt idx="81">Antigua and Barbuda</cx:pt>
          <cx:pt idx="82">Antigua and Barbuda</cx:pt>
          <cx:pt idx="83">Argentina</cx:pt>
          <cx:pt idx="84">Argentina</cx:pt>
          <cx:pt idx="85">Argentina</cx:pt>
          <cx:pt idx="86">Argentina</cx:pt>
          <cx:pt idx="87">Argentina</cx:pt>
          <cx:pt idx="88">Argentina</cx:pt>
          <cx:pt idx="89">Argentina</cx:pt>
          <cx:pt idx="90">Argentina</cx:pt>
          <cx:pt idx="91">Argentina</cx:pt>
          <cx:pt idx="92">Argentina</cx:pt>
          <cx:pt idx="93">Argentina</cx:pt>
          <cx:pt idx="94">Argentina</cx:pt>
          <cx:pt idx="95">Argentina</cx:pt>
          <cx:pt idx="96">Argentina</cx:pt>
          <cx:pt idx="97">Argentina</cx:pt>
          <cx:pt idx="98">Argentina</cx:pt>
          <cx:pt idx="99">Argentina</cx:pt>
          <cx:pt idx="100">Argentina</cx:pt>
          <cx:pt idx="101">Argentina</cx:pt>
          <cx:pt idx="102">Argentina</cx:pt>
          <cx:pt idx="103">Argentina</cx:pt>
          <cx:pt idx="104">Argentina</cx:pt>
          <cx:pt idx="105">Argentina</cx:pt>
          <cx:pt idx="106">Argentina</cx:pt>
          <cx:pt idx="107">Argentina</cx:pt>
          <cx:pt idx="108">Argentina</cx:pt>
          <cx:pt idx="109">Argentina</cx:pt>
          <cx:pt idx="110">Argentina</cx:pt>
          <cx:pt idx="111">Argentina</cx:pt>
          <cx:pt idx="112">Armenia</cx:pt>
          <cx:pt idx="113">Armenia</cx:pt>
          <cx:pt idx="114">Armenia</cx:pt>
          <cx:pt idx="115">Armenia</cx:pt>
          <cx:pt idx="116">Armenia</cx:pt>
          <cx:pt idx="117">Armenia</cx:pt>
          <cx:pt idx="118">Armenia</cx:pt>
          <cx:pt idx="119">Armenia</cx:pt>
          <cx:pt idx="120">Armenia</cx:pt>
          <cx:pt idx="121">Armenia</cx:pt>
          <cx:pt idx="122">Armenia</cx:pt>
          <cx:pt idx="123">Armenia</cx:pt>
          <cx:pt idx="124">Armenia</cx:pt>
          <cx:pt idx="125">Armenia</cx:pt>
          <cx:pt idx="126">Aruba</cx:pt>
          <cx:pt idx="127">Aruba</cx:pt>
          <cx:pt idx="128">Aruba</cx:pt>
          <cx:pt idx="129">Aruba</cx:pt>
          <cx:pt idx="130">Aruba</cx:pt>
          <cx:pt idx="131">Aruba</cx:pt>
          <cx:pt idx="132">Aruba</cx:pt>
          <cx:pt idx="133">Aruba</cx:pt>
          <cx:pt idx="134">Aruba</cx:pt>
          <cx:pt idx="135">Australasia</cx:pt>
          <cx:pt idx="136">Australasia</cx:pt>
          <cx:pt idx="137">Australasia</cx:pt>
          <cx:pt idx="138">Australasia</cx:pt>
          <cx:pt idx="139">Australasia</cx:pt>
          <cx:pt idx="140">Australia</cx:pt>
          <cx:pt idx="141">Australia</cx:pt>
          <cx:pt idx="142">Australia</cx:pt>
          <cx:pt idx="143">Australia</cx:pt>
          <cx:pt idx="144">Australia</cx:pt>
          <cx:pt idx="145">Australia</cx:pt>
          <cx:pt idx="146">Australia</cx:pt>
          <cx:pt idx="147">Australia</cx:pt>
          <cx:pt idx="148">Australia</cx:pt>
          <cx:pt idx="149">Australia</cx:pt>
          <cx:pt idx="150">Australia</cx:pt>
          <cx:pt idx="151">Australia</cx:pt>
          <cx:pt idx="152">Australia</cx:pt>
          <cx:pt idx="153">Australia</cx:pt>
          <cx:pt idx="154">Australia</cx:pt>
          <cx:pt idx="155">Australia</cx:pt>
          <cx:pt idx="156">Australia</cx:pt>
          <cx:pt idx="157">Australia</cx:pt>
          <cx:pt idx="158">Australia</cx:pt>
          <cx:pt idx="159">Australia</cx:pt>
          <cx:pt idx="160">Australia</cx:pt>
          <cx:pt idx="161">Australia</cx:pt>
          <cx:pt idx="162">Australia</cx:pt>
          <cx:pt idx="163">Australia</cx:pt>
          <cx:pt idx="164">Australia</cx:pt>
          <cx:pt idx="165">Australia</cx:pt>
          <cx:pt idx="166">Australia</cx:pt>
          <cx:pt idx="167">Australia</cx:pt>
          <cx:pt idx="168">Australia</cx:pt>
          <cx:pt idx="169">Australia</cx:pt>
          <cx:pt idx="170">Australia</cx:pt>
          <cx:pt idx="171">Australia</cx:pt>
          <cx:pt idx="172">Australia</cx:pt>
          <cx:pt idx="173">Australia</cx:pt>
          <cx:pt idx="174">Australia</cx:pt>
          <cx:pt idx="175">Austria</cx:pt>
          <cx:pt idx="176">Austria</cx:pt>
          <cx:pt idx="177">Austria</cx:pt>
          <cx:pt idx="178">Austria</cx:pt>
          <cx:pt idx="179">Austria</cx:pt>
          <cx:pt idx="180">Austria</cx:pt>
          <cx:pt idx="181">Austria</cx:pt>
          <cx:pt idx="182">Austria</cx:pt>
          <cx:pt idx="183">Austria</cx:pt>
          <cx:pt idx="184">Austria</cx:pt>
          <cx:pt idx="185">Austria</cx:pt>
          <cx:pt idx="186">Austria</cx:pt>
          <cx:pt idx="187">Austria</cx:pt>
          <cx:pt idx="188">Austria</cx:pt>
          <cx:pt idx="189">Austria</cx:pt>
          <cx:pt idx="190">Austria</cx:pt>
          <cx:pt idx="191">Austria</cx:pt>
          <cx:pt idx="192">Austria</cx:pt>
          <cx:pt idx="193">Austria</cx:pt>
          <cx:pt idx="194">Austria</cx:pt>
          <cx:pt idx="195">Austria</cx:pt>
          <cx:pt idx="196">Austria</cx:pt>
          <cx:pt idx="197">Austria</cx:pt>
          <cx:pt idx="198">Austria</cx:pt>
          <cx:pt idx="199">Austria</cx:pt>
          <cx:pt idx="200">Austria</cx:pt>
          <cx:pt idx="201">Austria</cx:pt>
          <cx:pt idx="202">Austria</cx:pt>
          <cx:pt idx="203">Austria</cx:pt>
          <cx:pt idx="204">Austria</cx:pt>
          <cx:pt idx="205">Austria</cx:pt>
          <cx:pt idx="206">Austria</cx:pt>
          <cx:pt idx="207">Austria</cx:pt>
          <cx:pt idx="208">Austria</cx:pt>
          <cx:pt idx="209">Azerbaijan</cx:pt>
          <cx:pt idx="210">Azerbaijan</cx:pt>
          <cx:pt idx="211">Azerbaijan</cx:pt>
          <cx:pt idx="212">Azerbaijan</cx:pt>
          <cx:pt idx="213">Azerbaijan</cx:pt>
          <cx:pt idx="214">Azerbaijan</cx:pt>
          <cx:pt idx="215">Azerbaijan</cx:pt>
          <cx:pt idx="216">Azerbaijan</cx:pt>
          <cx:pt idx="217">Azerbaijan</cx:pt>
          <cx:pt idx="218">Azerbaijan</cx:pt>
          <cx:pt idx="219">Azerbaijan</cx:pt>
          <cx:pt idx="220">Azerbaijan</cx:pt>
          <cx:pt idx="221">Azerbaijan</cx:pt>
          <cx:pt idx="222">Azerbaijan</cx:pt>
          <cx:pt idx="223">Bahamas</cx:pt>
          <cx:pt idx="224">Bahamas</cx:pt>
          <cx:pt idx="225">Bahamas</cx:pt>
          <cx:pt idx="226">Bahamas</cx:pt>
          <cx:pt idx="227">Bahamas</cx:pt>
          <cx:pt idx="228">Bahamas</cx:pt>
          <cx:pt idx="229">Bahamas</cx:pt>
          <cx:pt idx="230">Bahamas</cx:pt>
          <cx:pt idx="231">Bahamas</cx:pt>
          <cx:pt idx="232">Bahamas</cx:pt>
          <cx:pt idx="233">Bahamas</cx:pt>
          <cx:pt idx="234">Bahamas</cx:pt>
          <cx:pt idx="235">Bahamas</cx:pt>
          <cx:pt idx="236">Bahamas</cx:pt>
          <cx:pt idx="237">Bahamas</cx:pt>
          <cx:pt idx="238">Bahamas</cx:pt>
          <cx:pt idx="239">Bahamas</cx:pt>
          <cx:pt idx="240">Bahrain</cx:pt>
          <cx:pt idx="241">Bahrain</cx:pt>
          <cx:pt idx="242">Bahrain</cx:pt>
          <cx:pt idx="243">Bahrain</cx:pt>
          <cx:pt idx="244">Bahrain</cx:pt>
          <cx:pt idx="245">Bahrain</cx:pt>
          <cx:pt idx="246">Bahrain</cx:pt>
          <cx:pt idx="247">Bahrain</cx:pt>
          <cx:pt idx="248">Bahrain</cx:pt>
          <cx:pt idx="249">Bangladesh</cx:pt>
          <cx:pt idx="250">Bangladesh</cx:pt>
          <cx:pt idx="251">Bangladesh</cx:pt>
          <cx:pt idx="252">Bangladesh</cx:pt>
          <cx:pt idx="253">Bangladesh</cx:pt>
          <cx:pt idx="254">Bangladesh</cx:pt>
          <cx:pt idx="255">Bangladesh</cx:pt>
          <cx:pt idx="256">Bangladesh</cx:pt>
          <cx:pt idx="257">Bangladesh</cx:pt>
          <cx:pt idx="258">Barbados</cx:pt>
          <cx:pt idx="259">Barbados</cx:pt>
          <cx:pt idx="260">Barbados</cx:pt>
          <cx:pt idx="261">Barbados</cx:pt>
          <cx:pt idx="262">Barbados</cx:pt>
          <cx:pt idx="263">Barbados</cx:pt>
          <cx:pt idx="264">Barbados</cx:pt>
          <cx:pt idx="265">Barbados</cx:pt>
          <cx:pt idx="266">Barbados</cx:pt>
          <cx:pt idx="267">Barbados</cx:pt>
          <cx:pt idx="268">Barbados</cx:pt>
          <cx:pt idx="269">Barbados</cx:pt>
          <cx:pt idx="270">Belarus</cx:pt>
          <cx:pt idx="271">Belarus</cx:pt>
          <cx:pt idx="272">Belarus</cx:pt>
          <cx:pt idx="273">Belarus</cx:pt>
          <cx:pt idx="274">Belarus</cx:pt>
          <cx:pt idx="275">Belarus</cx:pt>
          <cx:pt idx="276">Belarus</cx:pt>
          <cx:pt idx="277">Belarus</cx:pt>
          <cx:pt idx="278">Belarus</cx:pt>
          <cx:pt idx="279">Belarus</cx:pt>
          <cx:pt idx="280">Belarus</cx:pt>
          <cx:pt idx="281">Belarus</cx:pt>
          <cx:pt idx="282">Belarus</cx:pt>
          <cx:pt idx="283">Belarus</cx:pt>
          <cx:pt idx="284">Belgium</cx:pt>
          <cx:pt idx="285">Belgium</cx:pt>
          <cx:pt idx="286">Belgium</cx:pt>
          <cx:pt idx="287">Belgium</cx:pt>
          <cx:pt idx="288">Belgium</cx:pt>
          <cx:pt idx="289">Belgium</cx:pt>
          <cx:pt idx="290">Belgium</cx:pt>
          <cx:pt idx="291">Belgium</cx:pt>
          <cx:pt idx="292">Belgium</cx:pt>
          <cx:pt idx="293">Belgium</cx:pt>
          <cx:pt idx="294">Belgium</cx:pt>
          <cx:pt idx="295">Belgium</cx:pt>
          <cx:pt idx="296">Belgium</cx:pt>
          <cx:pt idx="297">Belgium</cx:pt>
          <cx:pt idx="298">Belgium</cx:pt>
          <cx:pt idx="299">Belgium</cx:pt>
          <cx:pt idx="300">Belgium</cx:pt>
          <cx:pt idx="301">Belgium</cx:pt>
          <cx:pt idx="302">Belgium</cx:pt>
          <cx:pt idx="303">Belgium</cx:pt>
          <cx:pt idx="304">Belgium</cx:pt>
          <cx:pt idx="305">Belgium</cx:pt>
          <cx:pt idx="306">Belgium</cx:pt>
          <cx:pt idx="307">Belgium</cx:pt>
          <cx:pt idx="308">Belgium</cx:pt>
          <cx:pt idx="309">Belgium</cx:pt>
          <cx:pt idx="310">Belgium</cx:pt>
          <cx:pt idx="311">Belgium</cx:pt>
          <cx:pt idx="312">Belgium</cx:pt>
          <cx:pt idx="313">Belgium</cx:pt>
          <cx:pt idx="314">Belgium</cx:pt>
          <cx:pt idx="315">Belgium</cx:pt>
          <cx:pt idx="316">Belgium</cx:pt>
          <cx:pt idx="317">Belize</cx:pt>
          <cx:pt idx="318">Belize</cx:pt>
          <cx:pt idx="319">Belize</cx:pt>
          <cx:pt idx="320">Belize</cx:pt>
          <cx:pt idx="321">Belize</cx:pt>
          <cx:pt idx="322">Belize</cx:pt>
          <cx:pt idx="323">Belize</cx:pt>
          <cx:pt idx="324">Belize</cx:pt>
          <cx:pt idx="325">Belize</cx:pt>
          <cx:pt idx="326">Belize</cx:pt>
          <cx:pt idx="327">Belize</cx:pt>
          <cx:pt idx="328">Belize</cx:pt>
          <cx:pt idx="329">Benin</cx:pt>
          <cx:pt idx="330">Benin</cx:pt>
          <cx:pt idx="331">Benin</cx:pt>
          <cx:pt idx="332">Benin</cx:pt>
          <cx:pt idx="333">Benin</cx:pt>
          <cx:pt idx="334">Benin</cx:pt>
          <cx:pt idx="335">Benin</cx:pt>
          <cx:pt idx="336">Benin</cx:pt>
          <cx:pt idx="337">Benin</cx:pt>
          <cx:pt idx="338">Benin</cx:pt>
          <cx:pt idx="339">Benin</cx:pt>
          <cx:pt idx="340">Bermuda</cx:pt>
          <cx:pt idx="341">Bermuda</cx:pt>
          <cx:pt idx="342">Bermuda</cx:pt>
          <cx:pt idx="343">Bermuda</cx:pt>
          <cx:pt idx="344">Bermuda</cx:pt>
          <cx:pt idx="345">Bermuda</cx:pt>
          <cx:pt idx="346">Bermuda</cx:pt>
          <cx:pt idx="347">Bermuda</cx:pt>
          <cx:pt idx="348">Bermuda</cx:pt>
          <cx:pt idx="349">Bermuda</cx:pt>
          <cx:pt idx="350">Bermuda</cx:pt>
          <cx:pt idx="351">Bermuda</cx:pt>
          <cx:pt idx="352">Bermuda</cx:pt>
          <cx:pt idx="353">Bermuda</cx:pt>
          <cx:pt idx="354">Bermuda</cx:pt>
          <cx:pt idx="355">Bermuda</cx:pt>
          <cx:pt idx="356">Bermuda</cx:pt>
          <cx:pt idx="357">Bermuda</cx:pt>
          <cx:pt idx="358">Bermuda</cx:pt>
          <cx:pt idx="359">Bermuda</cx:pt>
          <cx:pt idx="360">Bermuda</cx:pt>
          <cx:pt idx="361">Bermuda</cx:pt>
          <cx:pt idx="362">Bermuda</cx:pt>
          <cx:pt idx="363">Bermuda</cx:pt>
          <cx:pt idx="364">Bhutan</cx:pt>
          <cx:pt idx="365">Bhutan</cx:pt>
          <cx:pt idx="366">Bhutan</cx:pt>
          <cx:pt idx="367">Bhutan</cx:pt>
          <cx:pt idx="368">Bhutan</cx:pt>
          <cx:pt idx="369">Bhutan</cx:pt>
          <cx:pt idx="370">Bhutan</cx:pt>
          <cx:pt idx="371">Bhutan</cx:pt>
          <cx:pt idx="372">Bhutan</cx:pt>
          <cx:pt idx="373">Bohemia</cx:pt>
          <cx:pt idx="374">Bohemia</cx:pt>
          <cx:pt idx="375">Bohemia</cx:pt>
          <cx:pt idx="376">Bohemia</cx:pt>
          <cx:pt idx="377">Bohemia</cx:pt>
          <cx:pt idx="378">Bohemia</cx:pt>
          <cx:pt idx="379">Bohemia</cx:pt>
          <cx:pt idx="380">Bohemia</cx:pt>
          <cx:pt idx="381">Boliva</cx:pt>
          <cx:pt idx="382">Boliva</cx:pt>
          <cx:pt idx="383">Boliva</cx:pt>
          <cx:pt idx="384">Boliva</cx:pt>
          <cx:pt idx="385">Boliva</cx:pt>
          <cx:pt idx="386">Boliva</cx:pt>
          <cx:pt idx="387">Boliva</cx:pt>
          <cx:pt idx="388">Boliva</cx:pt>
          <cx:pt idx="389">Boliva</cx:pt>
          <cx:pt idx="390">Boliva</cx:pt>
          <cx:pt idx="391">Boliva</cx:pt>
          <cx:pt idx="392">Boliva</cx:pt>
          <cx:pt idx="393">Boliva</cx:pt>
          <cx:pt idx="394">Boliva</cx:pt>
          <cx:pt idx="395">Boliva</cx:pt>
          <cx:pt idx="396">Boliva</cx:pt>
          <cx:pt idx="397">Bosnia and Herzegovina</cx:pt>
          <cx:pt idx="398">Bosnia and Herzegovina</cx:pt>
          <cx:pt idx="399">Bosnia and Herzegovina</cx:pt>
          <cx:pt idx="400">Bosnia and Herzegovina</cx:pt>
          <cx:pt idx="401">Bosnia and Herzegovina</cx:pt>
          <cx:pt idx="402">Bosnia and Herzegovina</cx:pt>
          <cx:pt idx="403">Bosnia and Herzegovina</cx:pt>
          <cx:pt idx="404">Bosnia and Herzegovina</cx:pt>
          <cx:pt idx="405">Bosnia and Herzegovina</cx:pt>
          <cx:pt idx="406">Bosnia and Herzegovina</cx:pt>
          <cx:pt idx="407">Bosnia and Herzegovina</cx:pt>
          <cx:pt idx="408">Bosnia and Herzegovina</cx:pt>
          <cx:pt idx="409">Bosnia and Herzegovina</cx:pt>
          <cx:pt idx="410">Bosnia and Herzegovina</cx:pt>
          <cx:pt idx="411">Botswana</cx:pt>
          <cx:pt idx="412">Botswana</cx:pt>
          <cx:pt idx="413">Botswana</cx:pt>
          <cx:pt idx="414">Botswana</cx:pt>
          <cx:pt idx="415">Botswana</cx:pt>
          <cx:pt idx="416">Botswana</cx:pt>
          <cx:pt idx="417">Botswana</cx:pt>
          <cx:pt idx="418">Botswana</cx:pt>
          <cx:pt idx="419">Botswana</cx:pt>
          <cx:pt idx="420">Botswana</cx:pt>
          <cx:pt idx="421">Brazil</cx:pt>
          <cx:pt idx="422">Brazil</cx:pt>
          <cx:pt idx="423">Brazil</cx:pt>
          <cx:pt idx="424">Brazil</cx:pt>
          <cx:pt idx="425">Brazil</cx:pt>
          <cx:pt idx="426">Brazil</cx:pt>
          <cx:pt idx="427">Brazil</cx:pt>
          <cx:pt idx="428">Brazil</cx:pt>
          <cx:pt idx="429">Brazil</cx:pt>
          <cx:pt idx="430">Brazil</cx:pt>
          <cx:pt idx="431">Brazil</cx:pt>
          <cx:pt idx="432">Brazil</cx:pt>
          <cx:pt idx="433">Brazil</cx:pt>
          <cx:pt idx="434">Brazil</cx:pt>
          <cx:pt idx="435">Brazil</cx:pt>
          <cx:pt idx="436">Brazil</cx:pt>
          <cx:pt idx="437">Brazil</cx:pt>
          <cx:pt idx="438">Brazil</cx:pt>
          <cx:pt idx="439">Brazil</cx:pt>
          <cx:pt idx="440">Brazil</cx:pt>
          <cx:pt idx="441">Brazil</cx:pt>
          <cx:pt idx="442">Brazil</cx:pt>
          <cx:pt idx="443">Brazil</cx:pt>
          <cx:pt idx="444">Brazil</cx:pt>
          <cx:pt idx="445">Brazil</cx:pt>
          <cx:pt idx="446">Brazil</cx:pt>
          <cx:pt idx="447">Brazil</cx:pt>
          <cx:pt idx="448">Brazil</cx:pt>
          <cx:pt idx="449">Brazil</cx:pt>
          <cx:pt idx="450">Brunei</cx:pt>
          <cx:pt idx="451">Brunei</cx:pt>
          <cx:pt idx="452">Brunei</cx:pt>
          <cx:pt idx="453">Brunei</cx:pt>
          <cx:pt idx="454">Brunei</cx:pt>
          <cx:pt idx="455">Bulgaria</cx:pt>
          <cx:pt idx="456">Bulgaria</cx:pt>
          <cx:pt idx="457">Bulgaria</cx:pt>
          <cx:pt idx="458">Bulgaria</cx:pt>
          <cx:pt idx="459">Bulgaria</cx:pt>
          <cx:pt idx="460">Bulgaria</cx:pt>
          <cx:pt idx="461">Bulgaria</cx:pt>
          <cx:pt idx="462">Bulgaria</cx:pt>
          <cx:pt idx="463">Bulgaria</cx:pt>
          <cx:pt idx="464">Bulgaria</cx:pt>
          <cx:pt idx="465">Bulgaria</cx:pt>
          <cx:pt idx="466">Bulgaria</cx:pt>
          <cx:pt idx="467">Bulgaria</cx:pt>
          <cx:pt idx="468">Bulgaria</cx:pt>
          <cx:pt idx="469">Bulgaria</cx:pt>
          <cx:pt idx="470">Bulgaria</cx:pt>
          <cx:pt idx="471">Bulgaria</cx:pt>
          <cx:pt idx="472">Bulgaria</cx:pt>
          <cx:pt idx="473">Bulgaria</cx:pt>
          <cx:pt idx="474">Bulgaria</cx:pt>
          <cx:pt idx="475">Bulgaria</cx:pt>
          <cx:pt idx="476">Bulgaria</cx:pt>
          <cx:pt idx="477">Bulgaria</cx:pt>
          <cx:pt idx="478">Bulgaria</cx:pt>
          <cx:pt idx="479">Bulgaria</cx:pt>
          <cx:pt idx="480">Bulgaria</cx:pt>
          <cx:pt idx="481">Bulgaria</cx:pt>
          <cx:pt idx="482">Bulgaria</cx:pt>
          <cx:pt idx="483">Burkina Faso</cx:pt>
          <cx:pt idx="484">Burkina Faso</cx:pt>
          <cx:pt idx="485">Burkina Faso</cx:pt>
          <cx:pt idx="486">Burkina Faso</cx:pt>
          <cx:pt idx="487">Burkina Faso</cx:pt>
          <cx:pt idx="488">Burkina Faso</cx:pt>
          <cx:pt idx="489">Burkina Faso</cx:pt>
          <cx:pt idx="490">Burkina Faso</cx:pt>
          <cx:pt idx="491">Burkina Faso</cx:pt>
          <cx:pt idx="492">Burundi</cx:pt>
          <cx:pt idx="493">Burundi</cx:pt>
          <cx:pt idx="494">Burundi</cx:pt>
          <cx:pt idx="495">Burundi</cx:pt>
          <cx:pt idx="496">Burundi</cx:pt>
          <cx:pt idx="497">Burundi</cx:pt>
          <cx:pt idx="498">Cambodia</cx:pt>
          <cx:pt idx="499">Cambodia</cx:pt>
          <cx:pt idx="500">Cambodia</cx:pt>
          <cx:pt idx="501">Cambodia</cx:pt>
          <cx:pt idx="502">Cambodia</cx:pt>
          <cx:pt idx="503">Cambodia</cx:pt>
          <cx:pt idx="504">Cambodia</cx:pt>
          <cx:pt idx="505">Cambodia</cx:pt>
          <cx:pt idx="506">Cambodia</cx:pt>
          <cx:pt idx="507">Cameroon</cx:pt>
          <cx:pt idx="508">Cameroon</cx:pt>
          <cx:pt idx="509">Cameroon</cx:pt>
          <cx:pt idx="510">Cameroon</cx:pt>
          <cx:pt idx="511">Cameroon</cx:pt>
          <cx:pt idx="512">Cameroon</cx:pt>
          <cx:pt idx="513">Cameroon</cx:pt>
          <cx:pt idx="514">Cameroon</cx:pt>
          <cx:pt idx="515">Cameroon</cx:pt>
          <cx:pt idx="516">Cameroon</cx:pt>
          <cx:pt idx="517">Cameroon</cx:pt>
          <cx:pt idx="518">Cameroon</cx:pt>
          <cx:pt idx="519">Cameroon</cx:pt>
          <cx:pt idx="520">Cameroon</cx:pt>
          <cx:pt idx="521">Cameroon</cx:pt>
          <cx:pt idx="522">Canada</cx:pt>
          <cx:pt idx="523">Canada</cx:pt>
          <cx:pt idx="524">Canada</cx:pt>
          <cx:pt idx="525">Canada</cx:pt>
          <cx:pt idx="526">Canada</cx:pt>
          <cx:pt idx="527">Canada</cx:pt>
          <cx:pt idx="528">Canada</cx:pt>
          <cx:pt idx="529">Canada</cx:pt>
          <cx:pt idx="530">Canada</cx:pt>
          <cx:pt idx="531">Canada</cx:pt>
          <cx:pt idx="532">Canada</cx:pt>
          <cx:pt idx="533">Canada</cx:pt>
          <cx:pt idx="534">Canada</cx:pt>
          <cx:pt idx="535">Canada</cx:pt>
          <cx:pt idx="536">Canada</cx:pt>
          <cx:pt idx="537">Canada</cx:pt>
          <cx:pt idx="538">Canada</cx:pt>
          <cx:pt idx="539">Canada</cx:pt>
          <cx:pt idx="540">Canada</cx:pt>
          <cx:pt idx="541">Canada</cx:pt>
          <cx:pt idx="542">Canada</cx:pt>
          <cx:pt idx="543">Canada</cx:pt>
          <cx:pt idx="544">Canada</cx:pt>
          <cx:pt idx="545">Canada</cx:pt>
          <cx:pt idx="546">Canada</cx:pt>
          <cx:pt idx="547">Canada</cx:pt>
          <cx:pt idx="548">Canada</cx:pt>
          <cx:pt idx="549">Canada</cx:pt>
          <cx:pt idx="550">Canada</cx:pt>
          <cx:pt idx="551">Canada</cx:pt>
          <cx:pt idx="552">Canada</cx:pt>
          <cx:pt idx="553">Canada</cx:pt>
          <cx:pt idx="554">Canada</cx:pt>
          <cx:pt idx="555">Canada</cx:pt>
          <cx:pt idx="556">Cape Verde</cx:pt>
          <cx:pt idx="557">Cape Verde</cx:pt>
          <cx:pt idx="558">Cape Verde</cx:pt>
          <cx:pt idx="559">Cape Verde</cx:pt>
          <cx:pt idx="560">Cape Verde</cx:pt>
          <cx:pt idx="561">Cape Verde</cx:pt>
          <cx:pt idx="562">Cayman Islands</cx:pt>
          <cx:pt idx="563">Cayman Islands</cx:pt>
          <cx:pt idx="564">Cayman Islands</cx:pt>
          <cx:pt idx="565">Cayman Islands</cx:pt>
          <cx:pt idx="566">Cayman Islands</cx:pt>
          <cx:pt idx="567">Cayman Islands</cx:pt>
          <cx:pt idx="568">Cayman Islands</cx:pt>
          <cx:pt idx="569">Cayman Islands</cx:pt>
          <cx:pt idx="570">Cayman Islands</cx:pt>
          <cx:pt idx="571">Cayman Islands</cx:pt>
          <cx:pt idx="572">Cayman Islands</cx:pt>
          <cx:pt idx="573">Cayman Islands</cx:pt>
          <cx:pt idx="574">Central African Republic</cx:pt>
          <cx:pt idx="575">Central African Republic</cx:pt>
          <cx:pt idx="576">Central African Republic</cx:pt>
          <cx:pt idx="577">Central African Republic</cx:pt>
          <cx:pt idx="578">Central African Republic</cx:pt>
          <cx:pt idx="579">Central African Republic</cx:pt>
          <cx:pt idx="580">Central African Republic</cx:pt>
          <cx:pt idx="581">Central African Republic</cx:pt>
          <cx:pt idx="582">Central African Republic</cx:pt>
          <cx:pt idx="583">Chad</cx:pt>
          <cx:pt idx="584">Chad</cx:pt>
          <cx:pt idx="585">Chad</cx:pt>
          <cx:pt idx="586">Chad</cx:pt>
          <cx:pt idx="587">Chad</cx:pt>
          <cx:pt idx="588">Chad</cx:pt>
          <cx:pt idx="589">Chad</cx:pt>
          <cx:pt idx="590">Chad</cx:pt>
          <cx:pt idx="591">Chad</cx:pt>
          <cx:pt idx="592">Chad</cx:pt>
          <cx:pt idx="593">Chad</cx:pt>
          <cx:pt idx="594">Chad</cx:pt>
          <cx:pt idx="595">Chad</cx:pt>
          <cx:pt idx="596">Chile</cx:pt>
          <cx:pt idx="597">Chile</cx:pt>
          <cx:pt idx="598">Chile</cx:pt>
          <cx:pt idx="599">Chile</cx:pt>
          <cx:pt idx="600">Chile</cx:pt>
          <cx:pt idx="601">Chile</cx:pt>
          <cx:pt idx="602">Chile</cx:pt>
          <cx:pt idx="603">Chile</cx:pt>
          <cx:pt idx="604">Chile</cx:pt>
          <cx:pt idx="605">Chile</cx:pt>
          <cx:pt idx="606">Chile</cx:pt>
          <cx:pt idx="607">Chile</cx:pt>
          <cx:pt idx="608">Chile</cx:pt>
          <cx:pt idx="609">Chile</cx:pt>
          <cx:pt idx="610">Chile</cx:pt>
          <cx:pt idx="611">Chile</cx:pt>
          <cx:pt idx="612">Chile</cx:pt>
          <cx:pt idx="613">Chile</cx:pt>
          <cx:pt idx="614">Chile</cx:pt>
          <cx:pt idx="615">Chile</cx:pt>
          <cx:pt idx="616">Chile</cx:pt>
          <cx:pt idx="617">Chile</cx:pt>
          <cx:pt idx="618">Chile</cx:pt>
          <cx:pt idx="619">Chile</cx:pt>
          <cx:pt idx="620">Chile</cx:pt>
          <cx:pt idx="621">Chile</cx:pt>
          <cx:pt idx="622">Chile</cx:pt>
          <cx:pt idx="623">Chile</cx:pt>
          <cx:pt idx="624">China</cx:pt>
          <cx:pt idx="625">China</cx:pt>
          <cx:pt idx="626">China</cx:pt>
          <cx:pt idx="627">China</cx:pt>
          <cx:pt idx="628">China</cx:pt>
          <cx:pt idx="629">China</cx:pt>
          <cx:pt idx="630">China</cx:pt>
          <cx:pt idx="631">China</cx:pt>
          <cx:pt idx="632">China</cx:pt>
          <cx:pt idx="633">China</cx:pt>
          <cx:pt idx="634">China</cx:pt>
          <cx:pt idx="635">China</cx:pt>
          <cx:pt idx="636">China</cx:pt>
          <cx:pt idx="637">China</cx:pt>
          <cx:pt idx="638">China</cx:pt>
          <cx:pt idx="639">China</cx:pt>
          <cx:pt idx="640">China</cx:pt>
          <cx:pt idx="641">China</cx:pt>
          <cx:pt idx="642">China</cx:pt>
          <cx:pt idx="643">China</cx:pt>
          <cx:pt idx="644">China</cx:pt>
          <cx:pt idx="645">Colombia</cx:pt>
          <cx:pt idx="646">Colombia</cx:pt>
          <cx:pt idx="647">Colombia</cx:pt>
          <cx:pt idx="648">Colombia</cx:pt>
          <cx:pt idx="649">Colombia</cx:pt>
          <cx:pt idx="650">Colombia</cx:pt>
          <cx:pt idx="651">Colombia</cx:pt>
          <cx:pt idx="652">Colombia</cx:pt>
          <cx:pt idx="653">Colombia</cx:pt>
          <cx:pt idx="654">Colombia</cx:pt>
          <cx:pt idx="655">Colombia</cx:pt>
          <cx:pt idx="656">Colombia</cx:pt>
          <cx:pt idx="657">Colombia</cx:pt>
          <cx:pt idx="658">Colombia</cx:pt>
          <cx:pt idx="659">Colombia</cx:pt>
          <cx:pt idx="660">Colombia</cx:pt>
          <cx:pt idx="661">Colombia</cx:pt>
          <cx:pt idx="662">Colombia</cx:pt>
          <cx:pt idx="663">Colombia</cx:pt>
          <cx:pt idx="664">Colombia</cx:pt>
          <cx:pt idx="665">Colombia</cx:pt>
          <cx:pt idx="666">Comoros</cx:pt>
          <cx:pt idx="667">Comoros</cx:pt>
          <cx:pt idx="668">Comoros</cx:pt>
          <cx:pt idx="669">Comoros</cx:pt>
          <cx:pt idx="670">Comoros</cx:pt>
          <cx:pt idx="671">Comoros</cx:pt>
          <cx:pt idx="672">Cook Islands</cx:pt>
          <cx:pt idx="673">Cook Islands</cx:pt>
          <cx:pt idx="674">Cook Islands</cx:pt>
          <cx:pt idx="675">Cook Islands</cx:pt>
          <cx:pt idx="676">Cook Islands</cx:pt>
          <cx:pt idx="677">Cook Islands</cx:pt>
          <cx:pt idx="678">Cook Islands</cx:pt>
          <cx:pt idx="679">Cook Islands</cx:pt>
          <cx:pt idx="680">Costa Rica</cx:pt>
          <cx:pt idx="681">Costa Rica</cx:pt>
          <cx:pt idx="682">Costa Rica</cx:pt>
          <cx:pt idx="683">Costa Rica</cx:pt>
          <cx:pt idx="684">Costa Rica</cx:pt>
          <cx:pt idx="685">Costa Rica</cx:pt>
          <cx:pt idx="686">Costa Rica</cx:pt>
          <cx:pt idx="687">Costa Rica</cx:pt>
          <cx:pt idx="688">Costa Rica</cx:pt>
          <cx:pt idx="689">Costa Rica</cx:pt>
          <cx:pt idx="690">Costa Rica</cx:pt>
          <cx:pt idx="691">Costa Rica</cx:pt>
          <cx:pt idx="692">Costa Rica</cx:pt>
          <cx:pt idx="693">Costa Rica</cx:pt>
          <cx:pt idx="694">Costa Rica</cx:pt>
          <cx:pt idx="695">Costa Rica</cx:pt>
          <cx:pt idx="696">Costa Rica</cx:pt>
          <cx:pt idx="697">Croatia</cx:pt>
          <cx:pt idx="698">Croatia</cx:pt>
          <cx:pt idx="699">Croatia</cx:pt>
          <cx:pt idx="700">Croatia</cx:pt>
          <cx:pt idx="701">Croatia</cx:pt>
          <cx:pt idx="702">Croatia</cx:pt>
          <cx:pt idx="703">Croatia</cx:pt>
          <cx:pt idx="704">Croatia</cx:pt>
          <cx:pt idx="705">Croatia</cx:pt>
          <cx:pt idx="706">Croatia</cx:pt>
          <cx:pt idx="707">Croatia</cx:pt>
          <cx:pt idx="708">Croatia</cx:pt>
          <cx:pt idx="709">Croatia</cx:pt>
          <cx:pt idx="710">Croatia</cx:pt>
          <cx:pt idx="711">Croatia</cx:pt>
          <cx:pt idx="712">Cuba</cx:pt>
          <cx:pt idx="713">Cuba</cx:pt>
          <cx:pt idx="714">Cuba</cx:pt>
          <cx:pt idx="715">Cuba</cx:pt>
          <cx:pt idx="716">Cuba</cx:pt>
          <cx:pt idx="717">Cuba</cx:pt>
          <cx:pt idx="718">Cuba</cx:pt>
          <cx:pt idx="719">Cuba</cx:pt>
          <cx:pt idx="720">Cuba</cx:pt>
          <cx:pt idx="721">Cuba</cx:pt>
          <cx:pt idx="722">Cuba</cx:pt>
          <cx:pt idx="723">Cuba</cx:pt>
          <cx:pt idx="724">Cuba</cx:pt>
          <cx:pt idx="725">Cuba</cx:pt>
          <cx:pt idx="726">Cuba</cx:pt>
          <cx:pt idx="727">Cuba</cx:pt>
          <cx:pt idx="728">Cuba</cx:pt>
          <cx:pt idx="729">Cuba</cx:pt>
          <cx:pt idx="730">Cuba</cx:pt>
          <cx:pt idx="731">Cuba</cx:pt>
          <cx:pt idx="732">Cuba</cx:pt>
          <cx:pt idx="733">Cyprus</cx:pt>
          <cx:pt idx="734">Cyprus</cx:pt>
          <cx:pt idx="735">Cyprus</cx:pt>
          <cx:pt idx="736">Cyprus</cx:pt>
          <cx:pt idx="737">Cyprus</cx:pt>
          <cx:pt idx="738">Cyprus</cx:pt>
          <cx:pt idx="739">Cyprus</cx:pt>
          <cx:pt idx="740">Cyprus</cx:pt>
          <cx:pt idx="741">Cyprus</cx:pt>
          <cx:pt idx="742">Cyprus</cx:pt>
          <cx:pt idx="743">Cyprus</cx:pt>
          <cx:pt idx="744">Cyprus</cx:pt>
          <cx:pt idx="745">Cyprus</cx:pt>
          <cx:pt idx="746">Cyprus</cx:pt>
          <cx:pt idx="747">Cyprus</cx:pt>
          <cx:pt idx="748">Cyprus</cx:pt>
          <cx:pt idx="749">Cyprus</cx:pt>
          <cx:pt idx="750">Czech Republic</cx:pt>
          <cx:pt idx="751">Czech Republic</cx:pt>
          <cx:pt idx="752">Czech Republic</cx:pt>
          <cx:pt idx="753">Czech Republic</cx:pt>
          <cx:pt idx="754">Czech Republic</cx:pt>
          <cx:pt idx="755">Czech Republic</cx:pt>
          <cx:pt idx="756">Czech Republic</cx:pt>
          <cx:pt idx="757">Czech Republic</cx:pt>
          <cx:pt idx="758">Czech Republic</cx:pt>
          <cx:pt idx="759">Czech Republic</cx:pt>
          <cx:pt idx="760">Czech Republic</cx:pt>
          <cx:pt idx="761">Czech Republic</cx:pt>
          <cx:pt idx="762">Czech Republic</cx:pt>
          <cx:pt idx="763">Czech Republic</cx:pt>
          <cx:pt idx="764">Czech Republic</cx:pt>
          <cx:pt idx="765">Czech Republic</cx:pt>
          <cx:pt idx="766">Czechoslovakia</cx:pt>
          <cx:pt idx="767">Czechoslovakia</cx:pt>
          <cx:pt idx="768">Czechoslovakia</cx:pt>
          <cx:pt idx="769">Czechoslovakia</cx:pt>
          <cx:pt idx="770">Czechoslovakia</cx:pt>
          <cx:pt idx="771">Czechoslovakia</cx:pt>
          <cx:pt idx="772">Czechoslovakia</cx:pt>
          <cx:pt idx="773">Czechoslovakia</cx:pt>
          <cx:pt idx="774">Czechoslovakia</cx:pt>
          <cx:pt idx="775">Czechoslovakia</cx:pt>
          <cx:pt idx="776">Czechoslovakia</cx:pt>
          <cx:pt idx="777">Czechoslovakia</cx:pt>
          <cx:pt idx="778">Czechoslovakia</cx:pt>
          <cx:pt idx="779">Czechoslovakia</cx:pt>
          <cx:pt idx="780">Czechoslovakia</cx:pt>
          <cx:pt idx="781">Czechoslovakia</cx:pt>
          <cx:pt idx="782">Czechoslovakia</cx:pt>
          <cx:pt idx="783">Czechoslovakia</cx:pt>
          <cx:pt idx="784">Czechoslovakia</cx:pt>
          <cx:pt idx="785">Czechoslovakia</cx:pt>
          <cx:pt idx="786">Czechoslovakia</cx:pt>
          <cx:pt idx="787">Czechoslovakia</cx:pt>
          <cx:pt idx="788">Czechoslovakia</cx:pt>
          <cx:pt idx="789">Czechoslovakia</cx:pt>
          <cx:pt idx="790">Czechoslovakia</cx:pt>
          <cx:pt idx="791">Czechoslovakia</cx:pt>
          <cx:pt idx="792">Czechoslovakia</cx:pt>
          <cx:pt idx="793">Czechoslovakia</cx:pt>
          <cx:pt idx="794">Czechoslovakia</cx:pt>
          <cx:pt idx="795">Czechoslovakia</cx:pt>
          <cx:pt idx="796">Democratic Republic of the Congo</cx:pt>
          <cx:pt idx="797">Democratic Republic of the Congo</cx:pt>
          <cx:pt idx="798">Democratic Republic of the Congo</cx:pt>
          <cx:pt idx="799">Democratic Republic of the Congo</cx:pt>
          <cx:pt idx="800">Democratic Republic of the Congo</cx:pt>
          <cx:pt idx="801">Democratic Republic of the Congo</cx:pt>
          <cx:pt idx="802">Democratic Republic of the Congo</cx:pt>
          <cx:pt idx="803">Democratic Republic of the Congo</cx:pt>
          <cx:pt idx="804">Democratic Republic of the Congo</cx:pt>
          <cx:pt idx="805">Democratic Republic of the Congo</cx:pt>
          <cx:pt idx="806">Denmark</cx:pt>
          <cx:pt idx="807">Denmark</cx:pt>
          <cx:pt idx="808">Denmark</cx:pt>
          <cx:pt idx="809">Denmark</cx:pt>
          <cx:pt idx="810">Denmark</cx:pt>
          <cx:pt idx="811">Denmark</cx:pt>
          <cx:pt idx="812">Denmark</cx:pt>
          <cx:pt idx="813">Denmark</cx:pt>
          <cx:pt idx="814">Denmark</cx:pt>
          <cx:pt idx="815">Denmark</cx:pt>
          <cx:pt idx="816">Denmark</cx:pt>
          <cx:pt idx="817">Denmark</cx:pt>
          <cx:pt idx="818">Denmark</cx:pt>
          <cx:pt idx="819">Denmark</cx:pt>
          <cx:pt idx="820">Denmark</cx:pt>
          <cx:pt idx="821">Denmark</cx:pt>
          <cx:pt idx="822">Denmark</cx:pt>
          <cx:pt idx="823">Denmark</cx:pt>
          <cx:pt idx="824">Denmark</cx:pt>
          <cx:pt idx="825">Denmark</cx:pt>
          <cx:pt idx="826">Denmark</cx:pt>
          <cx:pt idx="827">Denmark</cx:pt>
          <cx:pt idx="828">Denmark</cx:pt>
          <cx:pt idx="829">Denmark</cx:pt>
          <cx:pt idx="830">Denmark</cx:pt>
          <cx:pt idx="831">Denmark</cx:pt>
          <cx:pt idx="832">Denmark</cx:pt>
          <cx:pt idx="833">Denmark</cx:pt>
          <cx:pt idx="834">Denmark</cx:pt>
          <cx:pt idx="835">Denmark</cx:pt>
          <cx:pt idx="836">Denmark</cx:pt>
          <cx:pt idx="837">Denmark</cx:pt>
          <cx:pt idx="838">Denmark</cx:pt>
          <cx:pt idx="839">Denmark</cx:pt>
          <cx:pt idx="840">Djibouti</cx:pt>
          <cx:pt idx="841">Djibouti</cx:pt>
          <cx:pt idx="842">Djibouti</cx:pt>
          <cx:pt idx="843">Djibouti</cx:pt>
          <cx:pt idx="844">Djibouti</cx:pt>
          <cx:pt idx="845">Djibouti</cx:pt>
          <cx:pt idx="846">Djibouti</cx:pt>
          <cx:pt idx="847">Djibouti</cx:pt>
          <cx:pt idx="848">Dominica</cx:pt>
          <cx:pt idx="849">Dominica</cx:pt>
          <cx:pt idx="850">Dominica</cx:pt>
          <cx:pt idx="851">Dominica</cx:pt>
          <cx:pt idx="852">Dominica</cx:pt>
          <cx:pt idx="853">Dominica</cx:pt>
          <cx:pt idx="854">Dominica</cx:pt>
          <cx:pt idx="855">Dominican Republic</cx:pt>
          <cx:pt idx="856">Dominican Republic</cx:pt>
          <cx:pt idx="857">Dominican Republic</cx:pt>
          <cx:pt idx="858">Dominican Republic</cx:pt>
          <cx:pt idx="859">Dominican Republic</cx:pt>
          <cx:pt idx="860">Dominican Republic</cx:pt>
          <cx:pt idx="861">Dominican Republic</cx:pt>
          <cx:pt idx="862">Dominican Republic</cx:pt>
          <cx:pt idx="863">Dominican Republic</cx:pt>
          <cx:pt idx="864">Dominican Republic</cx:pt>
          <cx:pt idx="865">Dominican Republic</cx:pt>
          <cx:pt idx="866">Dominican Republic</cx:pt>
          <cx:pt idx="867">Dominican Republic</cx:pt>
          <cx:pt idx="868">Dominican Republic</cx:pt>
          <cx:pt idx="869">East Germany</cx:pt>
          <cx:pt idx="870">East Germany</cx:pt>
          <cx:pt idx="871">East Germany</cx:pt>
          <cx:pt idx="872">East Germany</cx:pt>
          <cx:pt idx="873">East Germany</cx:pt>
          <cx:pt idx="874">East Germany</cx:pt>
          <cx:pt idx="875">East Germany</cx:pt>
          <cx:pt idx="876">East Germany</cx:pt>
          <cx:pt idx="877">East Germany</cx:pt>
          <cx:pt idx="878">East Germany</cx:pt>
          <cx:pt idx="879">East Germany</cx:pt>
          <cx:pt idx="880">East Germany</cx:pt>
          <cx:pt idx="881">East Germany</cx:pt>
          <cx:pt idx="882">East Germany</cx:pt>
          <cx:pt idx="883">East Germany</cx:pt>
          <cx:pt idx="884">East Germany</cx:pt>
          <cx:pt idx="885">East Germany</cx:pt>
          <cx:pt idx="886">Ecuador</cx:pt>
          <cx:pt idx="887">Ecuador</cx:pt>
          <cx:pt idx="888">Ecuador</cx:pt>
          <cx:pt idx="889">Ecuador</cx:pt>
          <cx:pt idx="890">Ecuador</cx:pt>
          <cx:pt idx="891">Ecuador</cx:pt>
          <cx:pt idx="892">Ecuador</cx:pt>
          <cx:pt idx="893">Ecuador</cx:pt>
          <cx:pt idx="894">Ecuador</cx:pt>
          <cx:pt idx="895">Ecuador</cx:pt>
          <cx:pt idx="896">Ecuador</cx:pt>
          <cx:pt idx="897">Ecuador</cx:pt>
          <cx:pt idx="898">Ecuador</cx:pt>
          <cx:pt idx="899">Ecuador</cx:pt>
          <cx:pt idx="900">Egypt</cx:pt>
          <cx:pt idx="901">Egypt</cx:pt>
          <cx:pt idx="902">Egypt</cx:pt>
          <cx:pt idx="903">Egypt</cx:pt>
          <cx:pt idx="904">Egypt</cx:pt>
          <cx:pt idx="905">Egypt</cx:pt>
          <cx:pt idx="906">Egypt</cx:pt>
          <cx:pt idx="907">Egypt</cx:pt>
          <cx:pt idx="908">Egypt</cx:pt>
          <cx:pt idx="909">Egypt</cx:pt>
          <cx:pt idx="910">Egypt</cx:pt>
          <cx:pt idx="911">Egypt</cx:pt>
          <cx:pt idx="912">Egypt</cx:pt>
          <cx:pt idx="913">Egypt</cx:pt>
          <cx:pt idx="914">Egypt</cx:pt>
          <cx:pt idx="915">Egypt</cx:pt>
          <cx:pt idx="916">Egypt</cx:pt>
          <cx:pt idx="917">Egypt</cx:pt>
          <cx:pt idx="918">Egypt</cx:pt>
          <cx:pt idx="919">Egypt</cx:pt>
          <cx:pt idx="920">Egypt</cx:pt>
          <cx:pt idx="921">El Salvador</cx:pt>
          <cx:pt idx="922">El Salvador</cx:pt>
          <cx:pt idx="923">El Salvador</cx:pt>
          <cx:pt idx="924">El Salvador</cx:pt>
          <cx:pt idx="925">El Salvador</cx:pt>
          <cx:pt idx="926">El Salvador</cx:pt>
          <cx:pt idx="927">El Salvador</cx:pt>
          <cx:pt idx="928">El Salvador</cx:pt>
          <cx:pt idx="929">El Salvador</cx:pt>
          <cx:pt idx="930">El Salvador</cx:pt>
          <cx:pt idx="931">El Salvador</cx:pt>
          <cx:pt idx="932">El Salvador</cx:pt>
          <cx:pt idx="933">Equatorial Guinea</cx:pt>
          <cx:pt idx="934">Equatorial Guinea</cx:pt>
          <cx:pt idx="935">Equatorial Guinea</cx:pt>
          <cx:pt idx="936">Equatorial Guinea</cx:pt>
          <cx:pt idx="937">Equatorial Guinea</cx:pt>
          <cx:pt idx="938">Equatorial Guinea</cx:pt>
          <cx:pt idx="939">Equatorial Guinea</cx:pt>
          <cx:pt idx="940">Equatorial Guinea</cx:pt>
          <cx:pt idx="941">Equatorial Guinea</cx:pt>
          <cx:pt idx="942">Eritrea</cx:pt>
          <cx:pt idx="943">Eritrea</cx:pt>
          <cx:pt idx="944">Eritrea</cx:pt>
          <cx:pt idx="945">Eritrea</cx:pt>
          <cx:pt idx="946">Eritrea</cx:pt>
          <cx:pt idx="947">Estonia</cx:pt>
          <cx:pt idx="948">Estonia</cx:pt>
          <cx:pt idx="949">Estonia</cx:pt>
          <cx:pt idx="950">Estonia</cx:pt>
          <cx:pt idx="951">Estonia</cx:pt>
          <cx:pt idx="952">Estonia</cx:pt>
          <cx:pt idx="953">Estonia</cx:pt>
          <cx:pt idx="954">Estonia</cx:pt>
          <cx:pt idx="955">Estonia</cx:pt>
          <cx:pt idx="956">Estonia</cx:pt>
          <cx:pt idx="957">Estonia</cx:pt>
          <cx:pt idx="958">Estonia</cx:pt>
          <cx:pt idx="959">Estonia</cx:pt>
          <cx:pt idx="960">Estonia</cx:pt>
          <cx:pt idx="961">Estonia</cx:pt>
          <cx:pt idx="962">Estonia</cx:pt>
          <cx:pt idx="963">Estonia</cx:pt>
          <cx:pt idx="964">Estonia</cx:pt>
          <cx:pt idx="965">Estonia</cx:pt>
          <cx:pt idx="966">Estonia</cx:pt>
          <cx:pt idx="967">Estonia</cx:pt>
          <cx:pt idx="968">Estonia</cx:pt>
          <cx:pt idx="969">Ethiopia</cx:pt>
          <cx:pt idx="970">Ethiopia</cx:pt>
          <cx:pt idx="971">Ethiopia</cx:pt>
          <cx:pt idx="972">Ethiopia</cx:pt>
          <cx:pt idx="973">Ethiopia</cx:pt>
          <cx:pt idx="974">Ethiopia</cx:pt>
          <cx:pt idx="975">Ethiopia</cx:pt>
          <cx:pt idx="976">Ethiopia</cx:pt>
          <cx:pt idx="977">Ethiopia</cx:pt>
          <cx:pt idx="978">Ethiopia</cx:pt>
          <cx:pt idx="979">Ethiopia</cx:pt>
          <cx:pt idx="980">Ethiopia</cx:pt>
          <cx:pt idx="981">Ethiopia</cx:pt>
          <cx:pt idx="982">Ethiopia</cx:pt>
          <cx:pt idx="983">Ethiopia</cx:pt>
          <cx:pt idx="984">Fiji</cx:pt>
          <cx:pt idx="985">Fiji</cx:pt>
          <cx:pt idx="986">Fiji</cx:pt>
          <cx:pt idx="987">Fiji</cx:pt>
          <cx:pt idx="988">Fiji</cx:pt>
          <cx:pt idx="989">Fiji</cx:pt>
          <cx:pt idx="990">Fiji</cx:pt>
          <cx:pt idx="991">Fiji</cx:pt>
          <cx:pt idx="992">Fiji</cx:pt>
          <cx:pt idx="993">Fiji</cx:pt>
          <cx:pt idx="994">Fiji</cx:pt>
          <cx:pt idx="995">Fiji</cx:pt>
          <cx:pt idx="996">Fiji</cx:pt>
          <cx:pt idx="997">Fiji</cx:pt>
          <cx:pt idx="998">Fiji</cx:pt>
          <cx:pt idx="999">Fiji</cx:pt>
        </cx:lvl>
      </cx:strDim>
      <cx:numDim type="val">
        <cx:f>Question-16!$T$10:$T$1009</cx:f>
        <cx:lvl ptCount="1000" formatCode="General">
          <cx:pt idx="0">1936</cx:pt>
          <cx:pt idx="1">1960</cx:pt>
          <cx:pt idx="2">1964</cx:pt>
          <cx:pt idx="3">1968</cx:pt>
          <cx:pt idx="4">1972</cx:pt>
          <cx:pt idx="5">1980</cx:pt>
          <cx:pt idx="6">1996</cx:pt>
          <cx:pt idx="7">2004</cx:pt>
          <cx:pt idx="8">2008</cx:pt>
          <cx:pt idx="9">2012</cx:pt>
          <cx:pt idx="10">2016</cx:pt>
          <cx:pt idx="11">1972</cx:pt>
          <cx:pt idx="12">1992</cx:pt>
          <cx:pt idx="13">1996</cx:pt>
          <cx:pt idx="14">2000</cx:pt>
          <cx:pt idx="15">2004</cx:pt>
          <cx:pt idx="16">2006</cx:pt>
          <cx:pt idx="17">2008</cx:pt>
          <cx:pt idx="18">2010</cx:pt>
          <cx:pt idx="19">2012</cx:pt>
          <cx:pt idx="20">2014</cx:pt>
          <cx:pt idx="21">2016</cx:pt>
          <cx:pt idx="22">1960</cx:pt>
          <cx:pt idx="23">1964</cx:pt>
          <cx:pt idx="24">1968</cx:pt>
          <cx:pt idx="25">1972</cx:pt>
          <cx:pt idx="26">1980</cx:pt>
          <cx:pt idx="27">1984</cx:pt>
          <cx:pt idx="28">1988</cx:pt>
          <cx:pt idx="29">1992</cx:pt>
          <cx:pt idx="30">1996</cx:pt>
          <cx:pt idx="31">2000</cx:pt>
          <cx:pt idx="32">2004</cx:pt>
          <cx:pt idx="33">2006</cx:pt>
          <cx:pt idx="34">2008</cx:pt>
          <cx:pt idx="35">2010</cx:pt>
          <cx:pt idx="36">2012</cx:pt>
          <cx:pt idx="37">2016</cx:pt>
          <cx:pt idx="38">1988</cx:pt>
          <cx:pt idx="39">1992</cx:pt>
          <cx:pt idx="40">1994</cx:pt>
          <cx:pt idx="41">1996</cx:pt>
          <cx:pt idx="42">2000</cx:pt>
          <cx:pt idx="43">2004</cx:pt>
          <cx:pt idx="44">2008</cx:pt>
          <cx:pt idx="45">2012</cx:pt>
          <cx:pt idx="46">2016</cx:pt>
          <cx:pt idx="47">1976</cx:pt>
          <cx:pt idx="48">1980</cx:pt>
          <cx:pt idx="49">1984</cx:pt>
          <cx:pt idx="50">1988</cx:pt>
          <cx:pt idx="51">1992</cx:pt>
          <cx:pt idx="52">1994</cx:pt>
          <cx:pt idx="53">1996</cx:pt>
          <cx:pt idx="54">1998</cx:pt>
          <cx:pt idx="55">2000</cx:pt>
          <cx:pt idx="56">2002</cx:pt>
          <cx:pt idx="57">2004</cx:pt>
          <cx:pt idx="58">2006</cx:pt>
          <cx:pt idx="59">2008</cx:pt>
          <cx:pt idx="60">2010</cx:pt>
          <cx:pt idx="61">2012</cx:pt>
          <cx:pt idx="62">2014</cx:pt>
          <cx:pt idx="63">2016</cx:pt>
          <cx:pt idx="64">1980</cx:pt>
          <cx:pt idx="65">1988</cx:pt>
          <cx:pt idx="66">1992</cx:pt>
          <cx:pt idx="67">1996</cx:pt>
          <cx:pt idx="68">2000</cx:pt>
          <cx:pt idx="69">2004</cx:pt>
          <cx:pt idx="70">2008</cx:pt>
          <cx:pt idx="71">2012</cx:pt>
          <cx:pt idx="72">2016</cx:pt>
          <cx:pt idx="73">1976</cx:pt>
          <cx:pt idx="74">1984</cx:pt>
          <cx:pt idx="75">1988</cx:pt>
          <cx:pt idx="76">1992</cx:pt>
          <cx:pt idx="77">1996</cx:pt>
          <cx:pt idx="78">2000</cx:pt>
          <cx:pt idx="79">2004</cx:pt>
          <cx:pt idx="80">2008</cx:pt>
          <cx:pt idx="81">2012</cx:pt>
          <cx:pt idx="82">2016</cx:pt>
          <cx:pt idx="83">1900</cx:pt>
          <cx:pt idx="84">1924</cx:pt>
          <cx:pt idx="85">1928</cx:pt>
          <cx:pt idx="86">1932</cx:pt>
          <cx:pt idx="87">1936</cx:pt>
          <cx:pt idx="88">1948</cx:pt>
          <cx:pt idx="89">1952</cx:pt>
          <cx:pt idx="90">1956</cx:pt>
          <cx:pt idx="91">1960</cx:pt>
          <cx:pt idx="92">1964</cx:pt>
          <cx:pt idx="93">1968</cx:pt>
          <cx:pt idx="94">1972</cx:pt>
          <cx:pt idx="95">1976</cx:pt>
          <cx:pt idx="96">1980</cx:pt>
          <cx:pt idx="97">1984</cx:pt>
          <cx:pt idx="98">1988</cx:pt>
          <cx:pt idx="99">1992</cx:pt>
          <cx:pt idx="100">1994</cx:pt>
          <cx:pt idx="101">1996</cx:pt>
          <cx:pt idx="102">1998</cx:pt>
          <cx:pt idx="103">2000</cx:pt>
          <cx:pt idx="104">2002</cx:pt>
          <cx:pt idx="105">2004</cx:pt>
          <cx:pt idx="106">2006</cx:pt>
          <cx:pt idx="107">2008</cx:pt>
          <cx:pt idx="108">2010</cx:pt>
          <cx:pt idx="109">2012</cx:pt>
          <cx:pt idx="110">2014</cx:pt>
          <cx:pt idx="111">2016</cx:pt>
          <cx:pt idx="112">1988</cx:pt>
          <cx:pt idx="113">1992</cx:pt>
          <cx:pt idx="114">1994</cx:pt>
          <cx:pt idx="115">1996</cx:pt>
          <cx:pt idx="116">1998</cx:pt>
          <cx:pt idx="117">2000</cx:pt>
          <cx:pt idx="118">2002</cx:pt>
          <cx:pt idx="119">2004</cx:pt>
          <cx:pt idx="120">2006</cx:pt>
          <cx:pt idx="121">2008</cx:pt>
          <cx:pt idx="122">2010</cx:pt>
          <cx:pt idx="123">2012</cx:pt>
          <cx:pt idx="124">2014</cx:pt>
          <cx:pt idx="125">2016</cx:pt>
          <cx:pt idx="126">1984</cx:pt>
          <cx:pt idx="127">1988</cx:pt>
          <cx:pt idx="128">1992</cx:pt>
          <cx:pt idx="129">1996</cx:pt>
          <cx:pt idx="130">2000</cx:pt>
          <cx:pt idx="131">2004</cx:pt>
          <cx:pt idx="132">2008</cx:pt>
          <cx:pt idx="133">2012</cx:pt>
          <cx:pt idx="134">2016</cx:pt>
          <cx:pt idx="135">1906</cx:pt>
          <cx:pt idx="136">1908</cx:pt>
          <cx:pt idx="137">1912</cx:pt>
          <cx:pt idx="138">1920</cx:pt>
          <cx:pt idx="139">1924</cx:pt>
          <cx:pt idx="140">1896</cx:pt>
          <cx:pt idx="141">1900</cx:pt>
          <cx:pt idx="142">1904</cx:pt>
          <cx:pt idx="143">1906</cx:pt>
          <cx:pt idx="144">1908</cx:pt>
          <cx:pt idx="145">1912</cx:pt>
          <cx:pt idx="146">1920</cx:pt>
          <cx:pt idx="147">1924</cx:pt>
          <cx:pt idx="148">1928</cx:pt>
          <cx:pt idx="149">1932</cx:pt>
          <cx:pt idx="150">1936</cx:pt>
          <cx:pt idx="151">1948</cx:pt>
          <cx:pt idx="152">1952</cx:pt>
          <cx:pt idx="153">1956</cx:pt>
          <cx:pt idx="154">1960</cx:pt>
          <cx:pt idx="155">1964</cx:pt>
          <cx:pt idx="156">1968</cx:pt>
          <cx:pt idx="157">1972</cx:pt>
          <cx:pt idx="158">1976</cx:pt>
          <cx:pt idx="159">1980</cx:pt>
          <cx:pt idx="160">1984</cx:pt>
          <cx:pt idx="161">1988</cx:pt>
          <cx:pt idx="162">1992</cx:pt>
          <cx:pt idx="163">1994</cx:pt>
          <cx:pt idx="164">1996</cx:pt>
          <cx:pt idx="165">1998</cx:pt>
          <cx:pt idx="166">2000</cx:pt>
          <cx:pt idx="167">2002</cx:pt>
          <cx:pt idx="168">2004</cx:pt>
          <cx:pt idx="169">2006</cx:pt>
          <cx:pt idx="170">2008</cx:pt>
          <cx:pt idx="171">2010</cx:pt>
          <cx:pt idx="172">2012</cx:pt>
          <cx:pt idx="173">2014</cx:pt>
          <cx:pt idx="174">2016</cx:pt>
          <cx:pt idx="175">1896</cx:pt>
          <cx:pt idx="176">1900</cx:pt>
          <cx:pt idx="177">1904</cx:pt>
          <cx:pt idx="178">1906</cx:pt>
          <cx:pt idx="179">1908</cx:pt>
          <cx:pt idx="180">1912</cx:pt>
          <cx:pt idx="181">1924</cx:pt>
          <cx:pt idx="182">1928</cx:pt>
          <cx:pt idx="183">1932</cx:pt>
          <cx:pt idx="184">1936</cx:pt>
          <cx:pt idx="185">1948</cx:pt>
          <cx:pt idx="186">1952</cx:pt>
          <cx:pt idx="187">1956</cx:pt>
          <cx:pt idx="188">1960</cx:pt>
          <cx:pt idx="189">1964</cx:pt>
          <cx:pt idx="190">1968</cx:pt>
          <cx:pt idx="191">1972</cx:pt>
          <cx:pt idx="192">1976</cx:pt>
          <cx:pt idx="193">1980</cx:pt>
          <cx:pt idx="194">1984</cx:pt>
          <cx:pt idx="195">1988</cx:pt>
          <cx:pt idx="196">1992</cx:pt>
          <cx:pt idx="197">1994</cx:pt>
          <cx:pt idx="198">1996</cx:pt>
          <cx:pt idx="199">1998</cx:pt>
          <cx:pt idx="200">2000</cx:pt>
          <cx:pt idx="201">2002</cx:pt>
          <cx:pt idx="202">2004</cx:pt>
          <cx:pt idx="203">2006</cx:pt>
          <cx:pt idx="204">2008</cx:pt>
          <cx:pt idx="205">2010</cx:pt>
          <cx:pt idx="206">2012</cx:pt>
          <cx:pt idx="207">2014</cx:pt>
          <cx:pt idx="208">2016</cx:pt>
          <cx:pt idx="209">1988</cx:pt>
          <cx:pt idx="210">1992</cx:pt>
          <cx:pt idx="211">1994</cx:pt>
          <cx:pt idx="212">1996</cx:pt>
          <cx:pt idx="213">1998</cx:pt>
          <cx:pt idx="214">2000</cx:pt>
          <cx:pt idx="215">2002</cx:pt>
          <cx:pt idx="216">2004</cx:pt>
          <cx:pt idx="217">2006</cx:pt>
          <cx:pt idx="218">2008</cx:pt>
          <cx:pt idx="219">2010</cx:pt>
          <cx:pt idx="220">2012</cx:pt>
          <cx:pt idx="221">2014</cx:pt>
          <cx:pt idx="222">2016</cx:pt>
          <cx:pt idx="223">1948</cx:pt>
          <cx:pt idx="224">1952</cx:pt>
          <cx:pt idx="225">1956</cx:pt>
          <cx:pt idx="226">1960</cx:pt>
          <cx:pt idx="227">1964</cx:pt>
          <cx:pt idx="228">1968</cx:pt>
          <cx:pt idx="229">1972</cx:pt>
          <cx:pt idx="230">1976</cx:pt>
          <cx:pt idx="231">1984</cx:pt>
          <cx:pt idx="232">1988</cx:pt>
          <cx:pt idx="233">1992</cx:pt>
          <cx:pt idx="234">1996</cx:pt>
          <cx:pt idx="235">2000</cx:pt>
          <cx:pt idx="236">2004</cx:pt>
          <cx:pt idx="237">2008</cx:pt>
          <cx:pt idx="238">2012</cx:pt>
          <cx:pt idx="239">2016</cx:pt>
          <cx:pt idx="240">1984</cx:pt>
          <cx:pt idx="241">1988</cx:pt>
          <cx:pt idx="242">1992</cx:pt>
          <cx:pt idx="243">1996</cx:pt>
          <cx:pt idx="244">2000</cx:pt>
          <cx:pt idx="245">2004</cx:pt>
          <cx:pt idx="246">2008</cx:pt>
          <cx:pt idx="247">2012</cx:pt>
          <cx:pt idx="248">2016</cx:pt>
          <cx:pt idx="249">1984</cx:pt>
          <cx:pt idx="250">1988</cx:pt>
          <cx:pt idx="251">1992</cx:pt>
          <cx:pt idx="252">1996</cx:pt>
          <cx:pt idx="253">2000</cx:pt>
          <cx:pt idx="254">2004</cx:pt>
          <cx:pt idx="255">2008</cx:pt>
          <cx:pt idx="256">2012</cx:pt>
          <cx:pt idx="257">2016</cx:pt>
          <cx:pt idx="258">1968</cx:pt>
          <cx:pt idx="259">1972</cx:pt>
          <cx:pt idx="260">1976</cx:pt>
          <cx:pt idx="261">1984</cx:pt>
          <cx:pt idx="262">1988</cx:pt>
          <cx:pt idx="263">1992</cx:pt>
          <cx:pt idx="264">1996</cx:pt>
          <cx:pt idx="265">2000</cx:pt>
          <cx:pt idx="266">2004</cx:pt>
          <cx:pt idx="267">2008</cx:pt>
          <cx:pt idx="268">2012</cx:pt>
          <cx:pt idx="269">2016</cx:pt>
          <cx:pt idx="270">1988</cx:pt>
          <cx:pt idx="271">1992</cx:pt>
          <cx:pt idx="272">1994</cx:pt>
          <cx:pt idx="273">1996</cx:pt>
          <cx:pt idx="274">1998</cx:pt>
          <cx:pt idx="275">2000</cx:pt>
          <cx:pt idx="276">2002</cx:pt>
          <cx:pt idx="277">2004</cx:pt>
          <cx:pt idx="278">2006</cx:pt>
          <cx:pt idx="279">2008</cx:pt>
          <cx:pt idx="280">2010</cx:pt>
          <cx:pt idx="281">2012</cx:pt>
          <cx:pt idx="282">2014</cx:pt>
          <cx:pt idx="283">2016</cx:pt>
          <cx:pt idx="284">1900</cx:pt>
          <cx:pt idx="285">1906</cx:pt>
          <cx:pt idx="286">1908</cx:pt>
          <cx:pt idx="287">1912</cx:pt>
          <cx:pt idx="288">1920</cx:pt>
          <cx:pt idx="289">1924</cx:pt>
          <cx:pt idx="290">1928</cx:pt>
          <cx:pt idx="291">1932</cx:pt>
          <cx:pt idx="292">1936</cx:pt>
          <cx:pt idx="293">1948</cx:pt>
          <cx:pt idx="294">1952</cx:pt>
          <cx:pt idx="295">1956</cx:pt>
          <cx:pt idx="296">1960</cx:pt>
          <cx:pt idx="297">1964</cx:pt>
          <cx:pt idx="298">1968</cx:pt>
          <cx:pt idx="299">1972</cx:pt>
          <cx:pt idx="300">1976</cx:pt>
          <cx:pt idx="301">1980</cx:pt>
          <cx:pt idx="302">1984</cx:pt>
          <cx:pt idx="303">1988</cx:pt>
          <cx:pt idx="304">1992</cx:pt>
          <cx:pt idx="305">1994</cx:pt>
          <cx:pt idx="306">1996</cx:pt>
          <cx:pt idx="307">1998</cx:pt>
          <cx:pt idx="308">2000</cx:pt>
          <cx:pt idx="309">2002</cx:pt>
          <cx:pt idx="310">2004</cx:pt>
          <cx:pt idx="311">2006</cx:pt>
          <cx:pt idx="312">2008</cx:pt>
          <cx:pt idx="313">2010</cx:pt>
          <cx:pt idx="314">2012</cx:pt>
          <cx:pt idx="315">2014</cx:pt>
          <cx:pt idx="316">2016</cx:pt>
          <cx:pt idx="317">1968</cx:pt>
          <cx:pt idx="318">1972</cx:pt>
          <cx:pt idx="319">1976</cx:pt>
          <cx:pt idx="320">1984</cx:pt>
          <cx:pt idx="321">1988</cx:pt>
          <cx:pt idx="322">1992</cx:pt>
          <cx:pt idx="323">1996</cx:pt>
          <cx:pt idx="324">2000</cx:pt>
          <cx:pt idx="325">2004</cx:pt>
          <cx:pt idx="326">2008</cx:pt>
          <cx:pt idx="327">2012</cx:pt>
          <cx:pt idx="328">2016</cx:pt>
          <cx:pt idx="329">1972</cx:pt>
          <cx:pt idx="330">1980</cx:pt>
          <cx:pt idx="331">1984</cx:pt>
          <cx:pt idx="332">1988</cx:pt>
          <cx:pt idx="333">1992</cx:pt>
          <cx:pt idx="334">1996</cx:pt>
          <cx:pt idx="335">2000</cx:pt>
          <cx:pt idx="336">2004</cx:pt>
          <cx:pt idx="337">2008</cx:pt>
          <cx:pt idx="338">2012</cx:pt>
          <cx:pt idx="339">2016</cx:pt>
          <cx:pt idx="340">1936</cx:pt>
          <cx:pt idx="341">1948</cx:pt>
          <cx:pt idx="342">1952</cx:pt>
          <cx:pt idx="343">1956</cx:pt>
          <cx:pt idx="344">1960</cx:pt>
          <cx:pt idx="345">1964</cx:pt>
          <cx:pt idx="346">1968</cx:pt>
          <cx:pt idx="347">1972</cx:pt>
          <cx:pt idx="348">1976</cx:pt>
          <cx:pt idx="349">1984</cx:pt>
          <cx:pt idx="350">1988</cx:pt>
          <cx:pt idx="351">1992</cx:pt>
          <cx:pt idx="352">1994</cx:pt>
          <cx:pt idx="353">1996</cx:pt>
          <cx:pt idx="354">1998</cx:pt>
          <cx:pt idx="355">2000</cx:pt>
          <cx:pt idx="356">2002</cx:pt>
          <cx:pt idx="357">2004</cx:pt>
          <cx:pt idx="358">2006</cx:pt>
          <cx:pt idx="359">2008</cx:pt>
          <cx:pt idx="360">2010</cx:pt>
          <cx:pt idx="361">2012</cx:pt>
          <cx:pt idx="362">2014</cx:pt>
          <cx:pt idx="363">2016</cx:pt>
          <cx:pt idx="364">1984</cx:pt>
          <cx:pt idx="365">1988</cx:pt>
          <cx:pt idx="366">1992</cx:pt>
          <cx:pt idx="367">1996</cx:pt>
          <cx:pt idx="368">2000</cx:pt>
          <cx:pt idx="369">2004</cx:pt>
          <cx:pt idx="370">2008</cx:pt>
          <cx:pt idx="371">2012</cx:pt>
          <cx:pt idx="372">2016</cx:pt>
          <cx:pt idx="373">1900</cx:pt>
          <cx:pt idx="374">1906</cx:pt>
          <cx:pt idx="375">1908</cx:pt>
          <cx:pt idx="376">1912</cx:pt>
          <cx:pt idx="377">1920</cx:pt>
          <cx:pt idx="378">1924</cx:pt>
          <cx:pt idx="379">1928</cx:pt>
          <cx:pt idx="380">1936</cx:pt>
          <cx:pt idx="381">1936</cx:pt>
          <cx:pt idx="382">1956</cx:pt>
          <cx:pt idx="383">1964</cx:pt>
          <cx:pt idx="384">1968</cx:pt>
          <cx:pt idx="385">1972</cx:pt>
          <cx:pt idx="386">1976</cx:pt>
          <cx:pt idx="387">1980</cx:pt>
          <cx:pt idx="388">1984</cx:pt>
          <cx:pt idx="389">1988</cx:pt>
          <cx:pt idx="390">1992</cx:pt>
          <cx:pt idx="391">1996</cx:pt>
          <cx:pt idx="392">2000</cx:pt>
          <cx:pt idx="393">2004</cx:pt>
          <cx:pt idx="394">2008</cx:pt>
          <cx:pt idx="395">2012</cx:pt>
          <cx:pt idx="396">2016</cx:pt>
          <cx:pt idx="397">1984</cx:pt>
          <cx:pt idx="398">1992</cx:pt>
          <cx:pt idx="399">1994</cx:pt>
          <cx:pt idx="400">1996</cx:pt>
          <cx:pt idx="401">1998</cx:pt>
          <cx:pt idx="402">2000</cx:pt>
          <cx:pt idx="403">2002</cx:pt>
          <cx:pt idx="404">2004</cx:pt>
          <cx:pt idx="405">2006</cx:pt>
          <cx:pt idx="406">2008</cx:pt>
          <cx:pt idx="407">2010</cx:pt>
          <cx:pt idx="408">2012</cx:pt>
          <cx:pt idx="409">2014</cx:pt>
          <cx:pt idx="410">2016</cx:pt>
          <cx:pt idx="411">1980</cx:pt>
          <cx:pt idx="412">1984</cx:pt>
          <cx:pt idx="413">1988</cx:pt>
          <cx:pt idx="414">1992</cx:pt>
          <cx:pt idx="415">1996</cx:pt>
          <cx:pt idx="416">2000</cx:pt>
          <cx:pt idx="417">2004</cx:pt>
          <cx:pt idx="418">2008</cx:pt>
          <cx:pt idx="419">2012</cx:pt>
          <cx:pt idx="420">2016</cx:pt>
          <cx:pt idx="421">1900</cx:pt>
          <cx:pt idx="422">1920</cx:pt>
          <cx:pt idx="423">1924</cx:pt>
          <cx:pt idx="424">1932</cx:pt>
          <cx:pt idx="425">1936</cx:pt>
          <cx:pt idx="426">1948</cx:pt>
          <cx:pt idx="427">1952</cx:pt>
          <cx:pt idx="428">1956</cx:pt>
          <cx:pt idx="429">1960</cx:pt>
          <cx:pt idx="430">1964</cx:pt>
          <cx:pt idx="431">1968</cx:pt>
          <cx:pt idx="432">1972</cx:pt>
          <cx:pt idx="433">1976</cx:pt>
          <cx:pt idx="434">1980</cx:pt>
          <cx:pt idx="435">1984</cx:pt>
          <cx:pt idx="436">1988</cx:pt>
          <cx:pt idx="437">1992</cx:pt>
          <cx:pt idx="438">1994</cx:pt>
          <cx:pt idx="439">1996</cx:pt>
          <cx:pt idx="440">1998</cx:pt>
          <cx:pt idx="441">2000</cx:pt>
          <cx:pt idx="442">2002</cx:pt>
          <cx:pt idx="443">2004</cx:pt>
          <cx:pt idx="444">2006</cx:pt>
          <cx:pt idx="445">2008</cx:pt>
          <cx:pt idx="446">2010</cx:pt>
          <cx:pt idx="447">2012</cx:pt>
          <cx:pt idx="448">2014</cx:pt>
          <cx:pt idx="449">2016</cx:pt>
          <cx:pt idx="450">1996</cx:pt>
          <cx:pt idx="451">2000</cx:pt>
          <cx:pt idx="452">2004</cx:pt>
          <cx:pt idx="453">2012</cx:pt>
          <cx:pt idx="454">2016</cx:pt>
          <cx:pt idx="455">1924</cx:pt>
          <cx:pt idx="456">1928</cx:pt>
          <cx:pt idx="457">1932</cx:pt>
          <cx:pt idx="458">1936</cx:pt>
          <cx:pt idx="459">1948</cx:pt>
          <cx:pt idx="460">1952</cx:pt>
          <cx:pt idx="461">1956</cx:pt>
          <cx:pt idx="462">1960</cx:pt>
          <cx:pt idx="463">1964</cx:pt>
          <cx:pt idx="464">1968</cx:pt>
          <cx:pt idx="465">1972</cx:pt>
          <cx:pt idx="466">1976</cx:pt>
          <cx:pt idx="467">1980</cx:pt>
          <cx:pt idx="468">1984</cx:pt>
          <cx:pt idx="469">1988</cx:pt>
          <cx:pt idx="470">1992</cx:pt>
          <cx:pt idx="471">1994</cx:pt>
          <cx:pt idx="472">1996</cx:pt>
          <cx:pt idx="473">1998</cx:pt>
          <cx:pt idx="474">2000</cx:pt>
          <cx:pt idx="475">2002</cx:pt>
          <cx:pt idx="476">2004</cx:pt>
          <cx:pt idx="477">2006</cx:pt>
          <cx:pt idx="478">2008</cx:pt>
          <cx:pt idx="479">2010</cx:pt>
          <cx:pt idx="480">2012</cx:pt>
          <cx:pt idx="481">2014</cx:pt>
          <cx:pt idx="482">2016</cx:pt>
          <cx:pt idx="483">1972</cx:pt>
          <cx:pt idx="484">1988</cx:pt>
          <cx:pt idx="485">1992</cx:pt>
          <cx:pt idx="486">1996</cx:pt>
          <cx:pt idx="487">2000</cx:pt>
          <cx:pt idx="488">2004</cx:pt>
          <cx:pt idx="489">2008</cx:pt>
          <cx:pt idx="490">2012</cx:pt>
          <cx:pt idx="491">2016</cx:pt>
          <cx:pt idx="492">1996</cx:pt>
          <cx:pt idx="493">2000</cx:pt>
          <cx:pt idx="494">2004</cx:pt>
          <cx:pt idx="495">2008</cx:pt>
          <cx:pt idx="496">2012</cx:pt>
          <cx:pt idx="497">2016</cx:pt>
          <cx:pt idx="498">1956</cx:pt>
          <cx:pt idx="499">1964</cx:pt>
          <cx:pt idx="500">1972</cx:pt>
          <cx:pt idx="501">1996</cx:pt>
          <cx:pt idx="502">2000</cx:pt>
          <cx:pt idx="503">2004</cx:pt>
          <cx:pt idx="504">2008</cx:pt>
          <cx:pt idx="505">2012</cx:pt>
          <cx:pt idx="506">2016</cx:pt>
          <cx:pt idx="507">1964</cx:pt>
          <cx:pt idx="508">1968</cx:pt>
          <cx:pt idx="509">1972</cx:pt>
          <cx:pt idx="510">1976</cx:pt>
          <cx:pt idx="511">1980</cx:pt>
          <cx:pt idx="512">1984</cx:pt>
          <cx:pt idx="513">1988</cx:pt>
          <cx:pt idx="514">1992</cx:pt>
          <cx:pt idx="515">1996</cx:pt>
          <cx:pt idx="516">2000</cx:pt>
          <cx:pt idx="517">2002</cx:pt>
          <cx:pt idx="518">2004</cx:pt>
          <cx:pt idx="519">2008</cx:pt>
          <cx:pt idx="520">2012</cx:pt>
          <cx:pt idx="521">2016</cx:pt>
          <cx:pt idx="522">1900</cx:pt>
          <cx:pt idx="523">1904</cx:pt>
          <cx:pt idx="524">1906</cx:pt>
          <cx:pt idx="525">1908</cx:pt>
          <cx:pt idx="526">1912</cx:pt>
          <cx:pt idx="527">1920</cx:pt>
          <cx:pt idx="528">1924</cx:pt>
          <cx:pt idx="529">1928</cx:pt>
          <cx:pt idx="530">1932</cx:pt>
          <cx:pt idx="531">1936</cx:pt>
          <cx:pt idx="532">1948</cx:pt>
          <cx:pt idx="533">1952</cx:pt>
          <cx:pt idx="534">1956</cx:pt>
          <cx:pt idx="535">1960</cx:pt>
          <cx:pt idx="536">1964</cx:pt>
          <cx:pt idx="537">1968</cx:pt>
          <cx:pt idx="538">1972</cx:pt>
          <cx:pt idx="539">1976</cx:pt>
          <cx:pt idx="540">1980</cx:pt>
          <cx:pt idx="541">1984</cx:pt>
          <cx:pt idx="542">1988</cx:pt>
          <cx:pt idx="543">1992</cx:pt>
          <cx:pt idx="544">1994</cx:pt>
          <cx:pt idx="545">1996</cx:pt>
          <cx:pt idx="546">1998</cx:pt>
          <cx:pt idx="547">2000</cx:pt>
          <cx:pt idx="548">2002</cx:pt>
          <cx:pt idx="549">2004</cx:pt>
          <cx:pt idx="550">2006</cx:pt>
          <cx:pt idx="551">2008</cx:pt>
          <cx:pt idx="552">2010</cx:pt>
          <cx:pt idx="553">2012</cx:pt>
          <cx:pt idx="554">2014</cx:pt>
          <cx:pt idx="555">2016</cx:pt>
          <cx:pt idx="556">1996</cx:pt>
          <cx:pt idx="557">2000</cx:pt>
          <cx:pt idx="558">2004</cx:pt>
          <cx:pt idx="559">2008</cx:pt>
          <cx:pt idx="560">2012</cx:pt>
          <cx:pt idx="561">2016</cx:pt>
          <cx:pt idx="562">1976</cx:pt>
          <cx:pt idx="563">1984</cx:pt>
          <cx:pt idx="564">1988</cx:pt>
          <cx:pt idx="565">1992</cx:pt>
          <cx:pt idx="566">1996</cx:pt>
          <cx:pt idx="567">2000</cx:pt>
          <cx:pt idx="568">2004</cx:pt>
          <cx:pt idx="569">2008</cx:pt>
          <cx:pt idx="570">2010</cx:pt>
          <cx:pt idx="571">2012</cx:pt>
          <cx:pt idx="572">2014</cx:pt>
          <cx:pt idx="573">2016</cx:pt>
          <cx:pt idx="574">1984</cx:pt>
          <cx:pt idx="575">1988</cx:pt>
          <cx:pt idx="576">1992</cx:pt>
          <cx:pt idx="577">1996</cx:pt>
          <cx:pt idx="578">2000</cx:pt>
          <cx:pt idx="579">2004</cx:pt>
          <cx:pt idx="580">2008</cx:pt>
          <cx:pt idx="581">2012</cx:pt>
          <cx:pt idx="582">2016</cx:pt>
          <cx:pt idx="583">1960</cx:pt>
          <cx:pt idx="584">1964</cx:pt>
          <cx:pt idx="585">1968</cx:pt>
          <cx:pt idx="586">1972</cx:pt>
          <cx:pt idx="587">1984</cx:pt>
          <cx:pt idx="588">1988</cx:pt>
          <cx:pt idx="589">1992</cx:pt>
          <cx:pt idx="590">1996</cx:pt>
          <cx:pt idx="591">2000</cx:pt>
          <cx:pt idx="592">2004</cx:pt>
          <cx:pt idx="593">2008</cx:pt>
          <cx:pt idx="594">2012</cx:pt>
          <cx:pt idx="595">2016</cx:pt>
          <cx:pt idx="596">1912</cx:pt>
          <cx:pt idx="597">1920</cx:pt>
          <cx:pt idx="598">1924</cx:pt>
          <cx:pt idx="599">1928</cx:pt>
          <cx:pt idx="600">1936</cx:pt>
          <cx:pt idx="601">1948</cx:pt>
          <cx:pt idx="602">1952</cx:pt>
          <cx:pt idx="603">1956</cx:pt>
          <cx:pt idx="604">1960</cx:pt>
          <cx:pt idx="605">1964</cx:pt>
          <cx:pt idx="606">1968</cx:pt>
          <cx:pt idx="607">1972</cx:pt>
          <cx:pt idx="608">1976</cx:pt>
          <cx:pt idx="609">1984</cx:pt>
          <cx:pt idx="610">1988</cx:pt>
          <cx:pt idx="611">1992</cx:pt>
          <cx:pt idx="612">1994</cx:pt>
          <cx:pt idx="613">1996</cx:pt>
          <cx:pt idx="614">1998</cx:pt>
          <cx:pt idx="615">2000</cx:pt>
          <cx:pt idx="616">2002</cx:pt>
          <cx:pt idx="617">2004</cx:pt>
          <cx:pt idx="618">2006</cx:pt>
          <cx:pt idx="619">2008</cx:pt>
          <cx:pt idx="620">2010</cx:pt>
          <cx:pt idx="621">2012</cx:pt>
          <cx:pt idx="622">2014</cx:pt>
          <cx:pt idx="623">2016</cx:pt>
          <cx:pt idx="624">1932</cx:pt>
          <cx:pt idx="625">1936</cx:pt>
          <cx:pt idx="626">1948</cx:pt>
          <cx:pt idx="627">1952</cx:pt>
          <cx:pt idx="628">1956</cx:pt>
          <cx:pt idx="629">1980</cx:pt>
          <cx:pt idx="630">1984</cx:pt>
          <cx:pt idx="631">1988</cx:pt>
          <cx:pt idx="632">1992</cx:pt>
          <cx:pt idx="633">1994</cx:pt>
          <cx:pt idx="634">1996</cx:pt>
          <cx:pt idx="635">1998</cx:pt>
          <cx:pt idx="636">2000</cx:pt>
          <cx:pt idx="637">2002</cx:pt>
          <cx:pt idx="638">2004</cx:pt>
          <cx:pt idx="639">2006</cx:pt>
          <cx:pt idx="640">2008</cx:pt>
          <cx:pt idx="641">2010</cx:pt>
          <cx:pt idx="642">2012</cx:pt>
          <cx:pt idx="643">2014</cx:pt>
          <cx:pt idx="644">2016</cx:pt>
          <cx:pt idx="645">1900</cx:pt>
          <cx:pt idx="646">1932</cx:pt>
          <cx:pt idx="647">1936</cx:pt>
          <cx:pt idx="648">1948</cx:pt>
          <cx:pt idx="649">1956</cx:pt>
          <cx:pt idx="650">1960</cx:pt>
          <cx:pt idx="651">1964</cx:pt>
          <cx:pt idx="652">1968</cx:pt>
          <cx:pt idx="653">1972</cx:pt>
          <cx:pt idx="654">1976</cx:pt>
          <cx:pt idx="655">1980</cx:pt>
          <cx:pt idx="656">1984</cx:pt>
          <cx:pt idx="657">1988</cx:pt>
          <cx:pt idx="658">1992</cx:pt>
          <cx:pt idx="659">1996</cx:pt>
          <cx:pt idx="660">2000</cx:pt>
          <cx:pt idx="661">2004</cx:pt>
          <cx:pt idx="662">2008</cx:pt>
          <cx:pt idx="663">2010</cx:pt>
          <cx:pt idx="664">2012</cx:pt>
          <cx:pt idx="665">2016</cx:pt>
          <cx:pt idx="666">1996</cx:pt>
          <cx:pt idx="667">2000</cx:pt>
          <cx:pt idx="668">2004</cx:pt>
          <cx:pt idx="669">2008</cx:pt>
          <cx:pt idx="670">2012</cx:pt>
          <cx:pt idx="671">2016</cx:pt>
          <cx:pt idx="672">1988</cx:pt>
          <cx:pt idx="673">1992</cx:pt>
          <cx:pt idx="674">1996</cx:pt>
          <cx:pt idx="675">2000</cx:pt>
          <cx:pt idx="676">2004</cx:pt>
          <cx:pt idx="677">2008</cx:pt>
          <cx:pt idx="678">2012</cx:pt>
          <cx:pt idx="679">2016</cx:pt>
          <cx:pt idx="680">1936</cx:pt>
          <cx:pt idx="681">1964</cx:pt>
          <cx:pt idx="682">1968</cx:pt>
          <cx:pt idx="683">1972</cx:pt>
          <cx:pt idx="684">1976</cx:pt>
          <cx:pt idx="685">1980</cx:pt>
          <cx:pt idx="686">1984</cx:pt>
          <cx:pt idx="687">1988</cx:pt>
          <cx:pt idx="688">1992</cx:pt>
          <cx:pt idx="689">1996</cx:pt>
          <cx:pt idx="690">2000</cx:pt>
          <cx:pt idx="691">2002</cx:pt>
          <cx:pt idx="692">2004</cx:pt>
          <cx:pt idx="693">2006</cx:pt>
          <cx:pt idx="694">2008</cx:pt>
          <cx:pt idx="695">2012</cx:pt>
          <cx:pt idx="696">2016</cx:pt>
          <cx:pt idx="697">1984</cx:pt>
          <cx:pt idx="698">1988</cx:pt>
          <cx:pt idx="699">1992</cx:pt>
          <cx:pt idx="700">1994</cx:pt>
          <cx:pt idx="701">1996</cx:pt>
          <cx:pt idx="702">1998</cx:pt>
          <cx:pt idx="703">2000</cx:pt>
          <cx:pt idx="704">2002</cx:pt>
          <cx:pt idx="705">2004</cx:pt>
          <cx:pt idx="706">2006</cx:pt>
          <cx:pt idx="707">2008</cx:pt>
          <cx:pt idx="708">2010</cx:pt>
          <cx:pt idx="709">2012</cx:pt>
          <cx:pt idx="710">2014</cx:pt>
          <cx:pt idx="711">2016</cx:pt>
          <cx:pt idx="712">1900</cx:pt>
          <cx:pt idx="713">1904</cx:pt>
          <cx:pt idx="714">1924</cx:pt>
          <cx:pt idx="715">1928</cx:pt>
          <cx:pt idx="716">1948</cx:pt>
          <cx:pt idx="717">1952</cx:pt>
          <cx:pt idx="718">1956</cx:pt>
          <cx:pt idx="719">1960</cx:pt>
          <cx:pt idx="720">1964</cx:pt>
          <cx:pt idx="721">1968</cx:pt>
          <cx:pt idx="722">1972</cx:pt>
          <cx:pt idx="723">1976</cx:pt>
          <cx:pt idx="724">1980</cx:pt>
          <cx:pt idx="725">1988</cx:pt>
          <cx:pt idx="726">1992</cx:pt>
          <cx:pt idx="727">1996</cx:pt>
          <cx:pt idx="728">2000</cx:pt>
          <cx:pt idx="729">2004</cx:pt>
          <cx:pt idx="730">2008</cx:pt>
          <cx:pt idx="731">2012</cx:pt>
          <cx:pt idx="732">2016</cx:pt>
          <cx:pt idx="733">1976</cx:pt>
          <cx:pt idx="734">1980</cx:pt>
          <cx:pt idx="735">1984</cx:pt>
          <cx:pt idx="736">1988</cx:pt>
          <cx:pt idx="737">1992</cx:pt>
          <cx:pt idx="738">1994</cx:pt>
          <cx:pt idx="739">1996</cx:pt>
          <cx:pt idx="740">1998</cx:pt>
          <cx:pt idx="741">2000</cx:pt>
          <cx:pt idx="742">2002</cx:pt>
          <cx:pt idx="743">2004</cx:pt>
          <cx:pt idx="744">2006</cx:pt>
          <cx:pt idx="745">2008</cx:pt>
          <cx:pt idx="746">2010</cx:pt>
          <cx:pt idx="747">2012</cx:pt>
          <cx:pt idx="748">2014</cx:pt>
          <cx:pt idx="749">2016</cx:pt>
          <cx:pt idx="750">1980</cx:pt>
          <cx:pt idx="751">1984</cx:pt>
          <cx:pt idx="752">1988</cx:pt>
          <cx:pt idx="753">1992</cx:pt>
          <cx:pt idx="754">1994</cx:pt>
          <cx:pt idx="755">1996</cx:pt>
          <cx:pt idx="756">1998</cx:pt>
          <cx:pt idx="757">2000</cx:pt>
          <cx:pt idx="758">2002</cx:pt>
          <cx:pt idx="759">2004</cx:pt>
          <cx:pt idx="760">2006</cx:pt>
          <cx:pt idx="761">2008</cx:pt>
          <cx:pt idx="762">2010</cx:pt>
          <cx:pt idx="763">2012</cx:pt>
          <cx:pt idx="764">2014</cx:pt>
          <cx:pt idx="765">2016</cx:pt>
          <cx:pt idx="766">1900</cx:pt>
          <cx:pt idx="767">1906</cx:pt>
          <cx:pt idx="768">1908</cx:pt>
          <cx:pt idx="769">1912</cx:pt>
          <cx:pt idx="770">1920</cx:pt>
          <cx:pt idx="771">1924</cx:pt>
          <cx:pt idx="772">1928</cx:pt>
          <cx:pt idx="773">1932</cx:pt>
          <cx:pt idx="774">1936</cx:pt>
          <cx:pt idx="775">1948</cx:pt>
          <cx:pt idx="776">1952</cx:pt>
          <cx:pt idx="777">1956</cx:pt>
          <cx:pt idx="778">1960</cx:pt>
          <cx:pt idx="779">1964</cx:pt>
          <cx:pt idx="780">1968</cx:pt>
          <cx:pt idx="781">1972</cx:pt>
          <cx:pt idx="782">1976</cx:pt>
          <cx:pt idx="783">1980</cx:pt>
          <cx:pt idx="784">1984</cx:pt>
          <cx:pt idx="785">1988</cx:pt>
          <cx:pt idx="786">1992</cx:pt>
          <cx:pt idx="787">1994</cx:pt>
          <cx:pt idx="788">1996</cx:pt>
          <cx:pt idx="789">1998</cx:pt>
          <cx:pt idx="790">2000</cx:pt>
          <cx:pt idx="791">2002</cx:pt>
          <cx:pt idx="792">2004</cx:pt>
          <cx:pt idx="793">2006</cx:pt>
          <cx:pt idx="794">2008</cx:pt>
          <cx:pt idx="795">2012</cx:pt>
          <cx:pt idx="796">1968</cx:pt>
          <cx:pt idx="797">1984</cx:pt>
          <cx:pt idx="798">1988</cx:pt>
          <cx:pt idx="799">1992</cx:pt>
          <cx:pt idx="800">1996</cx:pt>
          <cx:pt idx="801">2000</cx:pt>
          <cx:pt idx="802">2004</cx:pt>
          <cx:pt idx="803">2008</cx:pt>
          <cx:pt idx="804">2012</cx:pt>
          <cx:pt idx="805">2016</cx:pt>
          <cx:pt idx="806">1896</cx:pt>
          <cx:pt idx="807">1900</cx:pt>
          <cx:pt idx="808">1906</cx:pt>
          <cx:pt idx="809">1908</cx:pt>
          <cx:pt idx="810">1912</cx:pt>
          <cx:pt idx="811">1920</cx:pt>
          <cx:pt idx="812">1924</cx:pt>
          <cx:pt idx="813">1928</cx:pt>
          <cx:pt idx="814">1932</cx:pt>
          <cx:pt idx="815">1936</cx:pt>
          <cx:pt idx="816">1948</cx:pt>
          <cx:pt idx="817">1952</cx:pt>
          <cx:pt idx="818">1956</cx:pt>
          <cx:pt idx="819">1960</cx:pt>
          <cx:pt idx="820">1964</cx:pt>
          <cx:pt idx="821">1968</cx:pt>
          <cx:pt idx="822">1972</cx:pt>
          <cx:pt idx="823">1976</cx:pt>
          <cx:pt idx="824">1980</cx:pt>
          <cx:pt idx="825">1984</cx:pt>
          <cx:pt idx="826">1988</cx:pt>
          <cx:pt idx="827">1992</cx:pt>
          <cx:pt idx="828">1994</cx:pt>
          <cx:pt idx="829">1996</cx:pt>
          <cx:pt idx="830">1998</cx:pt>
          <cx:pt idx="831">2000</cx:pt>
          <cx:pt idx="832">2002</cx:pt>
          <cx:pt idx="833">2004</cx:pt>
          <cx:pt idx="834">2006</cx:pt>
          <cx:pt idx="835">2008</cx:pt>
          <cx:pt idx="836">2010</cx:pt>
          <cx:pt idx="837">2012</cx:pt>
          <cx:pt idx="838">2014</cx:pt>
          <cx:pt idx="839">2016</cx:pt>
          <cx:pt idx="840">1984</cx:pt>
          <cx:pt idx="841">1988</cx:pt>
          <cx:pt idx="842">1992</cx:pt>
          <cx:pt idx="843">1996</cx:pt>
          <cx:pt idx="844">2000</cx:pt>
          <cx:pt idx="845">2008</cx:pt>
          <cx:pt idx="846">2012</cx:pt>
          <cx:pt idx="847">2016</cx:pt>
          <cx:pt idx="848">1996</cx:pt>
          <cx:pt idx="849">2000</cx:pt>
          <cx:pt idx="850">2004</cx:pt>
          <cx:pt idx="851">2008</cx:pt>
          <cx:pt idx="852">2012</cx:pt>
          <cx:pt idx="853">2014</cx:pt>
          <cx:pt idx="854">2016</cx:pt>
          <cx:pt idx="855">1964</cx:pt>
          <cx:pt idx="856">1968</cx:pt>
          <cx:pt idx="857">1972</cx:pt>
          <cx:pt idx="858">1976</cx:pt>
          <cx:pt idx="859">1980</cx:pt>
          <cx:pt idx="860">1984</cx:pt>
          <cx:pt idx="861">1988</cx:pt>
          <cx:pt idx="862">1992</cx:pt>
          <cx:pt idx="863">1996</cx:pt>
          <cx:pt idx="864">2000</cx:pt>
          <cx:pt idx="865">2004</cx:pt>
          <cx:pt idx="866">2008</cx:pt>
          <cx:pt idx="867">2012</cx:pt>
          <cx:pt idx="868">2016</cx:pt>
          <cx:pt idx="869">1960</cx:pt>
          <cx:pt idx="870">1964</cx:pt>
          <cx:pt idx="871">1968</cx:pt>
          <cx:pt idx="872">1972</cx:pt>
          <cx:pt idx="873">1976</cx:pt>
          <cx:pt idx="874">1980</cx:pt>
          <cx:pt idx="875">1984</cx:pt>
          <cx:pt idx="876">1988</cx:pt>
          <cx:pt idx="877">1992</cx:pt>
          <cx:pt idx="878">1994</cx:pt>
          <cx:pt idx="879">1996</cx:pt>
          <cx:pt idx="880">1998</cx:pt>
          <cx:pt idx="881">2000</cx:pt>
          <cx:pt idx="882">2002</cx:pt>
          <cx:pt idx="883">2004</cx:pt>
          <cx:pt idx="884">2008</cx:pt>
          <cx:pt idx="885">2012</cx:pt>
          <cx:pt idx="886">1924</cx:pt>
          <cx:pt idx="887">1968</cx:pt>
          <cx:pt idx="888">1972</cx:pt>
          <cx:pt idx="889">1976</cx:pt>
          <cx:pt idx="890">1980</cx:pt>
          <cx:pt idx="891">1984</cx:pt>
          <cx:pt idx="892">1988</cx:pt>
          <cx:pt idx="893">1992</cx:pt>
          <cx:pt idx="894">1996</cx:pt>
          <cx:pt idx="895">2000</cx:pt>
          <cx:pt idx="896">2004</cx:pt>
          <cx:pt idx="897">2008</cx:pt>
          <cx:pt idx="898">2012</cx:pt>
          <cx:pt idx="899">2016</cx:pt>
          <cx:pt idx="900">1920</cx:pt>
          <cx:pt idx="901">1924</cx:pt>
          <cx:pt idx="902">1928</cx:pt>
          <cx:pt idx="903">1936</cx:pt>
          <cx:pt idx="904">1948</cx:pt>
          <cx:pt idx="905">1952</cx:pt>
          <cx:pt idx="906">1956</cx:pt>
          <cx:pt idx="907">1960</cx:pt>
          <cx:pt idx="908">1964</cx:pt>
          <cx:pt idx="909">1968</cx:pt>
          <cx:pt idx="910">1972</cx:pt>
          <cx:pt idx="911">1976</cx:pt>
          <cx:pt idx="912">1984</cx:pt>
          <cx:pt idx="913">1988</cx:pt>
          <cx:pt idx="914">1992</cx:pt>
          <cx:pt idx="915">1996</cx:pt>
          <cx:pt idx="916">2000</cx:pt>
          <cx:pt idx="917">2004</cx:pt>
          <cx:pt idx="918">2008</cx:pt>
          <cx:pt idx="919">2012</cx:pt>
          <cx:pt idx="920">2016</cx:pt>
          <cx:pt idx="921">1932</cx:pt>
          <cx:pt idx="922">1968</cx:pt>
          <cx:pt idx="923">1972</cx:pt>
          <cx:pt idx="924">1984</cx:pt>
          <cx:pt idx="925">1988</cx:pt>
          <cx:pt idx="926">1992</cx:pt>
          <cx:pt idx="927">1996</cx:pt>
          <cx:pt idx="928">2000</cx:pt>
          <cx:pt idx="929">2004</cx:pt>
          <cx:pt idx="930">2008</cx:pt>
          <cx:pt idx="931">2012</cx:pt>
          <cx:pt idx="932">2016</cx:pt>
          <cx:pt idx="933">1984</cx:pt>
          <cx:pt idx="934">1988</cx:pt>
          <cx:pt idx="935">1992</cx:pt>
          <cx:pt idx="936">1996</cx:pt>
          <cx:pt idx="937">2000</cx:pt>
          <cx:pt idx="938">2004</cx:pt>
          <cx:pt idx="939">2008</cx:pt>
          <cx:pt idx="940">2012</cx:pt>
          <cx:pt idx="941">2016</cx:pt>
          <cx:pt idx="942">2000</cx:pt>
          <cx:pt idx="943">2004</cx:pt>
          <cx:pt idx="944">2008</cx:pt>
          <cx:pt idx="945">2012</cx:pt>
          <cx:pt idx="946">2016</cx:pt>
          <cx:pt idx="947">1912</cx:pt>
          <cx:pt idx="948">1920</cx:pt>
          <cx:pt idx="949">1924</cx:pt>
          <cx:pt idx="950">1928</cx:pt>
          <cx:pt idx="951">1932</cx:pt>
          <cx:pt idx="952">1936</cx:pt>
          <cx:pt idx="953">1980</cx:pt>
          <cx:pt idx="954">1984</cx:pt>
          <cx:pt idx="955">1988</cx:pt>
          <cx:pt idx="956">1992</cx:pt>
          <cx:pt idx="957">1994</cx:pt>
          <cx:pt idx="958">1996</cx:pt>
          <cx:pt idx="959">1998</cx:pt>
          <cx:pt idx="960">2000</cx:pt>
          <cx:pt idx="961">2002</cx:pt>
          <cx:pt idx="962">2004</cx:pt>
          <cx:pt idx="963">2006</cx:pt>
          <cx:pt idx="964">2008</cx:pt>
          <cx:pt idx="965">2010</cx:pt>
          <cx:pt idx="966">2012</cx:pt>
          <cx:pt idx="967">2014</cx:pt>
          <cx:pt idx="968">2016</cx:pt>
          <cx:pt idx="969">1956</cx:pt>
          <cx:pt idx="970">1960</cx:pt>
          <cx:pt idx="971">1964</cx:pt>
          <cx:pt idx="972">1968</cx:pt>
          <cx:pt idx="973">1972</cx:pt>
          <cx:pt idx="974">1980</cx:pt>
          <cx:pt idx="975">1992</cx:pt>
          <cx:pt idx="976">1996</cx:pt>
          <cx:pt idx="977">2000</cx:pt>
          <cx:pt idx="978">2004</cx:pt>
          <cx:pt idx="979">2006</cx:pt>
          <cx:pt idx="980">2008</cx:pt>
          <cx:pt idx="981">2010</cx:pt>
          <cx:pt idx="982">2012</cx:pt>
          <cx:pt idx="983">2016</cx:pt>
          <cx:pt idx="984">1956</cx:pt>
          <cx:pt idx="985">1960</cx:pt>
          <cx:pt idx="986">1968</cx:pt>
          <cx:pt idx="987">1972</cx:pt>
          <cx:pt idx="988">1976</cx:pt>
          <cx:pt idx="989">1984</cx:pt>
          <cx:pt idx="990">1988</cx:pt>
          <cx:pt idx="991">1992</cx:pt>
          <cx:pt idx="992">1994</cx:pt>
          <cx:pt idx="993">1996</cx:pt>
          <cx:pt idx="994">2000</cx:pt>
          <cx:pt idx="995">2002</cx:pt>
          <cx:pt idx="996">2004</cx:pt>
          <cx:pt idx="997">2008</cx:pt>
          <cx:pt idx="998">2012</cx:pt>
          <cx:pt idx="999">2016</cx:pt>
        </cx:lvl>
      </cx:numDim>
    </cx:data>
    <cx:data id="1">
      <cx:strDim type="cat">
        <cx:f>Question-16!$S$10:$S$1009</cx:f>
        <cx:lvl ptCount="1000">
          <cx:pt idx="0">Afghanistan</cx:pt>
          <cx:pt idx="1">Afghanistan</cx:pt>
          <cx:pt idx="2">Afghanistan</cx:pt>
          <cx:pt idx="3">Afghanistan</cx:pt>
          <cx:pt idx="4">Afghanistan</cx:pt>
          <cx:pt idx="5">Afghanistan</cx:pt>
          <cx:pt idx="6">Afghanistan</cx:pt>
          <cx:pt idx="7">Afghanistan</cx:pt>
          <cx:pt idx="8">Afghanistan</cx:pt>
          <cx:pt idx="9">Afghanistan</cx:pt>
          <cx:pt idx="10">Afghanistan</cx:pt>
          <cx:pt idx="11">Albania</cx:pt>
          <cx:pt idx="12">Albania</cx:pt>
          <cx:pt idx="13">Albania</cx:pt>
          <cx:pt idx="14">Albania</cx:pt>
          <cx:pt idx="15">Albania</cx:pt>
          <cx:pt idx="16">Albania</cx:pt>
          <cx:pt idx="17">Albania</cx:pt>
          <cx:pt idx="18">Albania</cx:pt>
          <cx:pt idx="19">Albania</cx:pt>
          <cx:pt idx="20">Albania</cx:pt>
          <cx:pt idx="21">Albania</cx:pt>
          <cx:pt idx="22">Algeria</cx:pt>
          <cx:pt idx="23">Algeria</cx:pt>
          <cx:pt idx="24">Algeria</cx:pt>
          <cx:pt idx="25">Algeria</cx:pt>
          <cx:pt idx="26">Algeria</cx:pt>
          <cx:pt idx="27">Algeria</cx:pt>
          <cx:pt idx="28">Algeria</cx:pt>
          <cx:pt idx="29">Algeria</cx:pt>
          <cx:pt idx="30">Algeria</cx:pt>
          <cx:pt idx="31">Algeria</cx:pt>
          <cx:pt idx="32">Algeria</cx:pt>
          <cx:pt idx="33">Algeria</cx:pt>
          <cx:pt idx="34">Algeria</cx:pt>
          <cx:pt idx="35">Algeria</cx:pt>
          <cx:pt idx="36">Algeria</cx:pt>
          <cx:pt idx="37">Algeria</cx:pt>
          <cx:pt idx="38">American Samoa</cx:pt>
          <cx:pt idx="39">American Samoa</cx:pt>
          <cx:pt idx="40">American Samoa</cx:pt>
          <cx:pt idx="41">American Samoa</cx:pt>
          <cx:pt idx="42">American Samoa</cx:pt>
          <cx:pt idx="43">American Samoa</cx:pt>
          <cx:pt idx="44">American Samoa</cx:pt>
          <cx:pt idx="45">American Samoa</cx:pt>
          <cx:pt idx="46">American Samoa</cx:pt>
          <cx:pt idx="47">Andorra</cx:pt>
          <cx:pt idx="48">Andorra</cx:pt>
          <cx:pt idx="49">Andorra</cx:pt>
          <cx:pt idx="50">Andorra</cx:pt>
          <cx:pt idx="51">Andorra</cx:pt>
          <cx:pt idx="52">Andorra</cx:pt>
          <cx:pt idx="53">Andorra</cx:pt>
          <cx:pt idx="54">Andorra</cx:pt>
          <cx:pt idx="55">Andorra</cx:pt>
          <cx:pt idx="56">Andorra</cx:pt>
          <cx:pt idx="57">Andorra</cx:pt>
          <cx:pt idx="58">Andorra</cx:pt>
          <cx:pt idx="59">Andorra</cx:pt>
          <cx:pt idx="60">Andorra</cx:pt>
          <cx:pt idx="61">Andorra</cx:pt>
          <cx:pt idx="62">Andorra</cx:pt>
          <cx:pt idx="63">Andorra</cx:pt>
          <cx:pt idx="64">Angola</cx:pt>
          <cx:pt idx="65">Angola</cx:pt>
          <cx:pt idx="66">Angola</cx:pt>
          <cx:pt idx="67">Angola</cx:pt>
          <cx:pt idx="68">Angola</cx:pt>
          <cx:pt idx="69">Angola</cx:pt>
          <cx:pt idx="70">Angola</cx:pt>
          <cx:pt idx="71">Angola</cx:pt>
          <cx:pt idx="72">Angola</cx:pt>
          <cx:pt idx="73">Antigua and Barbuda</cx:pt>
          <cx:pt idx="74">Antigua and Barbuda</cx:pt>
          <cx:pt idx="75">Antigua and Barbuda</cx:pt>
          <cx:pt idx="76">Antigua and Barbuda</cx:pt>
          <cx:pt idx="77">Antigua and Barbuda</cx:pt>
          <cx:pt idx="78">Antigua and Barbuda</cx:pt>
          <cx:pt idx="79">Antigua and Barbuda</cx:pt>
          <cx:pt idx="80">Antigua and Barbuda</cx:pt>
          <cx:pt idx="81">Antigua and Barbuda</cx:pt>
          <cx:pt idx="82">Antigua and Barbuda</cx:pt>
          <cx:pt idx="83">Argentina</cx:pt>
          <cx:pt idx="84">Argentina</cx:pt>
          <cx:pt idx="85">Argentina</cx:pt>
          <cx:pt idx="86">Argentina</cx:pt>
          <cx:pt idx="87">Argentina</cx:pt>
          <cx:pt idx="88">Argentina</cx:pt>
          <cx:pt idx="89">Argentina</cx:pt>
          <cx:pt idx="90">Argentina</cx:pt>
          <cx:pt idx="91">Argentina</cx:pt>
          <cx:pt idx="92">Argentina</cx:pt>
          <cx:pt idx="93">Argentina</cx:pt>
          <cx:pt idx="94">Argentina</cx:pt>
          <cx:pt idx="95">Argentina</cx:pt>
          <cx:pt idx="96">Argentina</cx:pt>
          <cx:pt idx="97">Argentina</cx:pt>
          <cx:pt idx="98">Argentina</cx:pt>
          <cx:pt idx="99">Argentina</cx:pt>
          <cx:pt idx="100">Argentina</cx:pt>
          <cx:pt idx="101">Argentina</cx:pt>
          <cx:pt idx="102">Argentina</cx:pt>
          <cx:pt idx="103">Argentina</cx:pt>
          <cx:pt idx="104">Argentina</cx:pt>
          <cx:pt idx="105">Argentina</cx:pt>
          <cx:pt idx="106">Argentina</cx:pt>
          <cx:pt idx="107">Argentina</cx:pt>
          <cx:pt idx="108">Argentina</cx:pt>
          <cx:pt idx="109">Argentina</cx:pt>
          <cx:pt idx="110">Argentina</cx:pt>
          <cx:pt idx="111">Argentina</cx:pt>
          <cx:pt idx="112">Armenia</cx:pt>
          <cx:pt idx="113">Armenia</cx:pt>
          <cx:pt idx="114">Armenia</cx:pt>
          <cx:pt idx="115">Armenia</cx:pt>
          <cx:pt idx="116">Armenia</cx:pt>
          <cx:pt idx="117">Armenia</cx:pt>
          <cx:pt idx="118">Armenia</cx:pt>
          <cx:pt idx="119">Armenia</cx:pt>
          <cx:pt idx="120">Armenia</cx:pt>
          <cx:pt idx="121">Armenia</cx:pt>
          <cx:pt idx="122">Armenia</cx:pt>
          <cx:pt idx="123">Armenia</cx:pt>
          <cx:pt idx="124">Armenia</cx:pt>
          <cx:pt idx="125">Armenia</cx:pt>
          <cx:pt idx="126">Aruba</cx:pt>
          <cx:pt idx="127">Aruba</cx:pt>
          <cx:pt idx="128">Aruba</cx:pt>
          <cx:pt idx="129">Aruba</cx:pt>
          <cx:pt idx="130">Aruba</cx:pt>
          <cx:pt idx="131">Aruba</cx:pt>
          <cx:pt idx="132">Aruba</cx:pt>
          <cx:pt idx="133">Aruba</cx:pt>
          <cx:pt idx="134">Aruba</cx:pt>
          <cx:pt idx="135">Australasia</cx:pt>
          <cx:pt idx="136">Australasia</cx:pt>
          <cx:pt idx="137">Australasia</cx:pt>
          <cx:pt idx="138">Australasia</cx:pt>
          <cx:pt idx="139">Australasia</cx:pt>
          <cx:pt idx="140">Australia</cx:pt>
          <cx:pt idx="141">Australia</cx:pt>
          <cx:pt idx="142">Australia</cx:pt>
          <cx:pt idx="143">Australia</cx:pt>
          <cx:pt idx="144">Australia</cx:pt>
          <cx:pt idx="145">Australia</cx:pt>
          <cx:pt idx="146">Australia</cx:pt>
          <cx:pt idx="147">Australia</cx:pt>
          <cx:pt idx="148">Australia</cx:pt>
          <cx:pt idx="149">Australia</cx:pt>
          <cx:pt idx="150">Australia</cx:pt>
          <cx:pt idx="151">Australia</cx:pt>
          <cx:pt idx="152">Australia</cx:pt>
          <cx:pt idx="153">Australia</cx:pt>
          <cx:pt idx="154">Australia</cx:pt>
          <cx:pt idx="155">Australia</cx:pt>
          <cx:pt idx="156">Australia</cx:pt>
          <cx:pt idx="157">Australia</cx:pt>
          <cx:pt idx="158">Australia</cx:pt>
          <cx:pt idx="159">Australia</cx:pt>
          <cx:pt idx="160">Australia</cx:pt>
          <cx:pt idx="161">Australia</cx:pt>
          <cx:pt idx="162">Australia</cx:pt>
          <cx:pt idx="163">Australia</cx:pt>
          <cx:pt idx="164">Australia</cx:pt>
          <cx:pt idx="165">Australia</cx:pt>
          <cx:pt idx="166">Australia</cx:pt>
          <cx:pt idx="167">Australia</cx:pt>
          <cx:pt idx="168">Australia</cx:pt>
          <cx:pt idx="169">Australia</cx:pt>
          <cx:pt idx="170">Australia</cx:pt>
          <cx:pt idx="171">Australia</cx:pt>
          <cx:pt idx="172">Australia</cx:pt>
          <cx:pt idx="173">Australia</cx:pt>
          <cx:pt idx="174">Australia</cx:pt>
          <cx:pt idx="175">Austria</cx:pt>
          <cx:pt idx="176">Austria</cx:pt>
          <cx:pt idx="177">Austria</cx:pt>
          <cx:pt idx="178">Austria</cx:pt>
          <cx:pt idx="179">Austria</cx:pt>
          <cx:pt idx="180">Austria</cx:pt>
          <cx:pt idx="181">Austria</cx:pt>
          <cx:pt idx="182">Austria</cx:pt>
          <cx:pt idx="183">Austria</cx:pt>
          <cx:pt idx="184">Austria</cx:pt>
          <cx:pt idx="185">Austria</cx:pt>
          <cx:pt idx="186">Austria</cx:pt>
          <cx:pt idx="187">Austria</cx:pt>
          <cx:pt idx="188">Austria</cx:pt>
          <cx:pt idx="189">Austria</cx:pt>
          <cx:pt idx="190">Austria</cx:pt>
          <cx:pt idx="191">Austria</cx:pt>
          <cx:pt idx="192">Austria</cx:pt>
          <cx:pt idx="193">Austria</cx:pt>
          <cx:pt idx="194">Austria</cx:pt>
          <cx:pt idx="195">Austria</cx:pt>
          <cx:pt idx="196">Austria</cx:pt>
          <cx:pt idx="197">Austria</cx:pt>
          <cx:pt idx="198">Austria</cx:pt>
          <cx:pt idx="199">Austria</cx:pt>
          <cx:pt idx="200">Austria</cx:pt>
          <cx:pt idx="201">Austria</cx:pt>
          <cx:pt idx="202">Austria</cx:pt>
          <cx:pt idx="203">Austria</cx:pt>
          <cx:pt idx="204">Austria</cx:pt>
          <cx:pt idx="205">Austria</cx:pt>
          <cx:pt idx="206">Austria</cx:pt>
          <cx:pt idx="207">Austria</cx:pt>
          <cx:pt idx="208">Austria</cx:pt>
          <cx:pt idx="209">Azerbaijan</cx:pt>
          <cx:pt idx="210">Azerbaijan</cx:pt>
          <cx:pt idx="211">Azerbaijan</cx:pt>
          <cx:pt idx="212">Azerbaijan</cx:pt>
          <cx:pt idx="213">Azerbaijan</cx:pt>
          <cx:pt idx="214">Azerbaijan</cx:pt>
          <cx:pt idx="215">Azerbaijan</cx:pt>
          <cx:pt idx="216">Azerbaijan</cx:pt>
          <cx:pt idx="217">Azerbaijan</cx:pt>
          <cx:pt idx="218">Azerbaijan</cx:pt>
          <cx:pt idx="219">Azerbaijan</cx:pt>
          <cx:pt idx="220">Azerbaijan</cx:pt>
          <cx:pt idx="221">Azerbaijan</cx:pt>
          <cx:pt idx="222">Azerbaijan</cx:pt>
          <cx:pt idx="223">Bahamas</cx:pt>
          <cx:pt idx="224">Bahamas</cx:pt>
          <cx:pt idx="225">Bahamas</cx:pt>
          <cx:pt idx="226">Bahamas</cx:pt>
          <cx:pt idx="227">Bahamas</cx:pt>
          <cx:pt idx="228">Bahamas</cx:pt>
          <cx:pt idx="229">Bahamas</cx:pt>
          <cx:pt idx="230">Bahamas</cx:pt>
          <cx:pt idx="231">Bahamas</cx:pt>
          <cx:pt idx="232">Bahamas</cx:pt>
          <cx:pt idx="233">Bahamas</cx:pt>
          <cx:pt idx="234">Bahamas</cx:pt>
          <cx:pt idx="235">Bahamas</cx:pt>
          <cx:pt idx="236">Bahamas</cx:pt>
          <cx:pt idx="237">Bahamas</cx:pt>
          <cx:pt idx="238">Bahamas</cx:pt>
          <cx:pt idx="239">Bahamas</cx:pt>
          <cx:pt idx="240">Bahrain</cx:pt>
          <cx:pt idx="241">Bahrain</cx:pt>
          <cx:pt idx="242">Bahrain</cx:pt>
          <cx:pt idx="243">Bahrain</cx:pt>
          <cx:pt idx="244">Bahrain</cx:pt>
          <cx:pt idx="245">Bahrain</cx:pt>
          <cx:pt idx="246">Bahrain</cx:pt>
          <cx:pt idx="247">Bahrain</cx:pt>
          <cx:pt idx="248">Bahrain</cx:pt>
          <cx:pt idx="249">Bangladesh</cx:pt>
          <cx:pt idx="250">Bangladesh</cx:pt>
          <cx:pt idx="251">Bangladesh</cx:pt>
          <cx:pt idx="252">Bangladesh</cx:pt>
          <cx:pt idx="253">Bangladesh</cx:pt>
          <cx:pt idx="254">Bangladesh</cx:pt>
          <cx:pt idx="255">Bangladesh</cx:pt>
          <cx:pt idx="256">Bangladesh</cx:pt>
          <cx:pt idx="257">Bangladesh</cx:pt>
          <cx:pt idx="258">Barbados</cx:pt>
          <cx:pt idx="259">Barbados</cx:pt>
          <cx:pt idx="260">Barbados</cx:pt>
          <cx:pt idx="261">Barbados</cx:pt>
          <cx:pt idx="262">Barbados</cx:pt>
          <cx:pt idx="263">Barbados</cx:pt>
          <cx:pt idx="264">Barbados</cx:pt>
          <cx:pt idx="265">Barbados</cx:pt>
          <cx:pt idx="266">Barbados</cx:pt>
          <cx:pt idx="267">Barbados</cx:pt>
          <cx:pt idx="268">Barbados</cx:pt>
          <cx:pt idx="269">Barbados</cx:pt>
          <cx:pt idx="270">Belarus</cx:pt>
          <cx:pt idx="271">Belarus</cx:pt>
          <cx:pt idx="272">Belarus</cx:pt>
          <cx:pt idx="273">Belarus</cx:pt>
          <cx:pt idx="274">Belarus</cx:pt>
          <cx:pt idx="275">Belarus</cx:pt>
          <cx:pt idx="276">Belarus</cx:pt>
          <cx:pt idx="277">Belarus</cx:pt>
          <cx:pt idx="278">Belarus</cx:pt>
          <cx:pt idx="279">Belarus</cx:pt>
          <cx:pt idx="280">Belarus</cx:pt>
          <cx:pt idx="281">Belarus</cx:pt>
          <cx:pt idx="282">Belarus</cx:pt>
          <cx:pt idx="283">Belarus</cx:pt>
          <cx:pt idx="284">Belgium</cx:pt>
          <cx:pt idx="285">Belgium</cx:pt>
          <cx:pt idx="286">Belgium</cx:pt>
          <cx:pt idx="287">Belgium</cx:pt>
          <cx:pt idx="288">Belgium</cx:pt>
          <cx:pt idx="289">Belgium</cx:pt>
          <cx:pt idx="290">Belgium</cx:pt>
          <cx:pt idx="291">Belgium</cx:pt>
          <cx:pt idx="292">Belgium</cx:pt>
          <cx:pt idx="293">Belgium</cx:pt>
          <cx:pt idx="294">Belgium</cx:pt>
          <cx:pt idx="295">Belgium</cx:pt>
          <cx:pt idx="296">Belgium</cx:pt>
          <cx:pt idx="297">Belgium</cx:pt>
          <cx:pt idx="298">Belgium</cx:pt>
          <cx:pt idx="299">Belgium</cx:pt>
          <cx:pt idx="300">Belgium</cx:pt>
          <cx:pt idx="301">Belgium</cx:pt>
          <cx:pt idx="302">Belgium</cx:pt>
          <cx:pt idx="303">Belgium</cx:pt>
          <cx:pt idx="304">Belgium</cx:pt>
          <cx:pt idx="305">Belgium</cx:pt>
          <cx:pt idx="306">Belgium</cx:pt>
          <cx:pt idx="307">Belgium</cx:pt>
          <cx:pt idx="308">Belgium</cx:pt>
          <cx:pt idx="309">Belgium</cx:pt>
          <cx:pt idx="310">Belgium</cx:pt>
          <cx:pt idx="311">Belgium</cx:pt>
          <cx:pt idx="312">Belgium</cx:pt>
          <cx:pt idx="313">Belgium</cx:pt>
          <cx:pt idx="314">Belgium</cx:pt>
          <cx:pt idx="315">Belgium</cx:pt>
          <cx:pt idx="316">Belgium</cx:pt>
          <cx:pt idx="317">Belize</cx:pt>
          <cx:pt idx="318">Belize</cx:pt>
          <cx:pt idx="319">Belize</cx:pt>
          <cx:pt idx="320">Belize</cx:pt>
          <cx:pt idx="321">Belize</cx:pt>
          <cx:pt idx="322">Belize</cx:pt>
          <cx:pt idx="323">Belize</cx:pt>
          <cx:pt idx="324">Belize</cx:pt>
          <cx:pt idx="325">Belize</cx:pt>
          <cx:pt idx="326">Belize</cx:pt>
          <cx:pt idx="327">Belize</cx:pt>
          <cx:pt idx="328">Belize</cx:pt>
          <cx:pt idx="329">Benin</cx:pt>
          <cx:pt idx="330">Benin</cx:pt>
          <cx:pt idx="331">Benin</cx:pt>
          <cx:pt idx="332">Benin</cx:pt>
          <cx:pt idx="333">Benin</cx:pt>
          <cx:pt idx="334">Benin</cx:pt>
          <cx:pt idx="335">Benin</cx:pt>
          <cx:pt idx="336">Benin</cx:pt>
          <cx:pt idx="337">Benin</cx:pt>
          <cx:pt idx="338">Benin</cx:pt>
          <cx:pt idx="339">Benin</cx:pt>
          <cx:pt idx="340">Bermuda</cx:pt>
          <cx:pt idx="341">Bermuda</cx:pt>
          <cx:pt idx="342">Bermuda</cx:pt>
          <cx:pt idx="343">Bermuda</cx:pt>
          <cx:pt idx="344">Bermuda</cx:pt>
          <cx:pt idx="345">Bermuda</cx:pt>
          <cx:pt idx="346">Bermuda</cx:pt>
          <cx:pt idx="347">Bermuda</cx:pt>
          <cx:pt idx="348">Bermuda</cx:pt>
          <cx:pt idx="349">Bermuda</cx:pt>
          <cx:pt idx="350">Bermuda</cx:pt>
          <cx:pt idx="351">Bermuda</cx:pt>
          <cx:pt idx="352">Bermuda</cx:pt>
          <cx:pt idx="353">Bermuda</cx:pt>
          <cx:pt idx="354">Bermuda</cx:pt>
          <cx:pt idx="355">Bermuda</cx:pt>
          <cx:pt idx="356">Bermuda</cx:pt>
          <cx:pt idx="357">Bermuda</cx:pt>
          <cx:pt idx="358">Bermuda</cx:pt>
          <cx:pt idx="359">Bermuda</cx:pt>
          <cx:pt idx="360">Bermuda</cx:pt>
          <cx:pt idx="361">Bermuda</cx:pt>
          <cx:pt idx="362">Bermuda</cx:pt>
          <cx:pt idx="363">Bermuda</cx:pt>
          <cx:pt idx="364">Bhutan</cx:pt>
          <cx:pt idx="365">Bhutan</cx:pt>
          <cx:pt idx="366">Bhutan</cx:pt>
          <cx:pt idx="367">Bhutan</cx:pt>
          <cx:pt idx="368">Bhutan</cx:pt>
          <cx:pt idx="369">Bhutan</cx:pt>
          <cx:pt idx="370">Bhutan</cx:pt>
          <cx:pt idx="371">Bhutan</cx:pt>
          <cx:pt idx="372">Bhutan</cx:pt>
          <cx:pt idx="373">Bohemia</cx:pt>
          <cx:pt idx="374">Bohemia</cx:pt>
          <cx:pt idx="375">Bohemia</cx:pt>
          <cx:pt idx="376">Bohemia</cx:pt>
          <cx:pt idx="377">Bohemia</cx:pt>
          <cx:pt idx="378">Bohemia</cx:pt>
          <cx:pt idx="379">Bohemia</cx:pt>
          <cx:pt idx="380">Bohemia</cx:pt>
          <cx:pt idx="381">Boliva</cx:pt>
          <cx:pt idx="382">Boliva</cx:pt>
          <cx:pt idx="383">Boliva</cx:pt>
          <cx:pt idx="384">Boliva</cx:pt>
          <cx:pt idx="385">Boliva</cx:pt>
          <cx:pt idx="386">Boliva</cx:pt>
          <cx:pt idx="387">Boliva</cx:pt>
          <cx:pt idx="388">Boliva</cx:pt>
          <cx:pt idx="389">Boliva</cx:pt>
          <cx:pt idx="390">Boliva</cx:pt>
          <cx:pt idx="391">Boliva</cx:pt>
          <cx:pt idx="392">Boliva</cx:pt>
          <cx:pt idx="393">Boliva</cx:pt>
          <cx:pt idx="394">Boliva</cx:pt>
          <cx:pt idx="395">Boliva</cx:pt>
          <cx:pt idx="396">Boliva</cx:pt>
          <cx:pt idx="397">Bosnia and Herzegovina</cx:pt>
          <cx:pt idx="398">Bosnia and Herzegovina</cx:pt>
          <cx:pt idx="399">Bosnia and Herzegovina</cx:pt>
          <cx:pt idx="400">Bosnia and Herzegovina</cx:pt>
          <cx:pt idx="401">Bosnia and Herzegovina</cx:pt>
          <cx:pt idx="402">Bosnia and Herzegovina</cx:pt>
          <cx:pt idx="403">Bosnia and Herzegovina</cx:pt>
          <cx:pt idx="404">Bosnia and Herzegovina</cx:pt>
          <cx:pt idx="405">Bosnia and Herzegovina</cx:pt>
          <cx:pt idx="406">Bosnia and Herzegovina</cx:pt>
          <cx:pt idx="407">Bosnia and Herzegovina</cx:pt>
          <cx:pt idx="408">Bosnia and Herzegovina</cx:pt>
          <cx:pt idx="409">Bosnia and Herzegovina</cx:pt>
          <cx:pt idx="410">Bosnia and Herzegovina</cx:pt>
          <cx:pt idx="411">Botswana</cx:pt>
          <cx:pt idx="412">Botswana</cx:pt>
          <cx:pt idx="413">Botswana</cx:pt>
          <cx:pt idx="414">Botswana</cx:pt>
          <cx:pt idx="415">Botswana</cx:pt>
          <cx:pt idx="416">Botswana</cx:pt>
          <cx:pt idx="417">Botswana</cx:pt>
          <cx:pt idx="418">Botswana</cx:pt>
          <cx:pt idx="419">Botswana</cx:pt>
          <cx:pt idx="420">Botswana</cx:pt>
          <cx:pt idx="421">Brazil</cx:pt>
          <cx:pt idx="422">Brazil</cx:pt>
          <cx:pt idx="423">Brazil</cx:pt>
          <cx:pt idx="424">Brazil</cx:pt>
          <cx:pt idx="425">Brazil</cx:pt>
          <cx:pt idx="426">Brazil</cx:pt>
          <cx:pt idx="427">Brazil</cx:pt>
          <cx:pt idx="428">Brazil</cx:pt>
          <cx:pt idx="429">Brazil</cx:pt>
          <cx:pt idx="430">Brazil</cx:pt>
          <cx:pt idx="431">Brazil</cx:pt>
          <cx:pt idx="432">Brazil</cx:pt>
          <cx:pt idx="433">Brazil</cx:pt>
          <cx:pt idx="434">Brazil</cx:pt>
          <cx:pt idx="435">Brazil</cx:pt>
          <cx:pt idx="436">Brazil</cx:pt>
          <cx:pt idx="437">Brazil</cx:pt>
          <cx:pt idx="438">Brazil</cx:pt>
          <cx:pt idx="439">Brazil</cx:pt>
          <cx:pt idx="440">Brazil</cx:pt>
          <cx:pt idx="441">Brazil</cx:pt>
          <cx:pt idx="442">Brazil</cx:pt>
          <cx:pt idx="443">Brazil</cx:pt>
          <cx:pt idx="444">Brazil</cx:pt>
          <cx:pt idx="445">Brazil</cx:pt>
          <cx:pt idx="446">Brazil</cx:pt>
          <cx:pt idx="447">Brazil</cx:pt>
          <cx:pt idx="448">Brazil</cx:pt>
          <cx:pt idx="449">Brazil</cx:pt>
          <cx:pt idx="450">Brunei</cx:pt>
          <cx:pt idx="451">Brunei</cx:pt>
          <cx:pt idx="452">Brunei</cx:pt>
          <cx:pt idx="453">Brunei</cx:pt>
          <cx:pt idx="454">Brunei</cx:pt>
          <cx:pt idx="455">Bulgaria</cx:pt>
          <cx:pt idx="456">Bulgaria</cx:pt>
          <cx:pt idx="457">Bulgaria</cx:pt>
          <cx:pt idx="458">Bulgaria</cx:pt>
          <cx:pt idx="459">Bulgaria</cx:pt>
          <cx:pt idx="460">Bulgaria</cx:pt>
          <cx:pt idx="461">Bulgaria</cx:pt>
          <cx:pt idx="462">Bulgaria</cx:pt>
          <cx:pt idx="463">Bulgaria</cx:pt>
          <cx:pt idx="464">Bulgaria</cx:pt>
          <cx:pt idx="465">Bulgaria</cx:pt>
          <cx:pt idx="466">Bulgaria</cx:pt>
          <cx:pt idx="467">Bulgaria</cx:pt>
          <cx:pt idx="468">Bulgaria</cx:pt>
          <cx:pt idx="469">Bulgaria</cx:pt>
          <cx:pt idx="470">Bulgaria</cx:pt>
          <cx:pt idx="471">Bulgaria</cx:pt>
          <cx:pt idx="472">Bulgaria</cx:pt>
          <cx:pt idx="473">Bulgaria</cx:pt>
          <cx:pt idx="474">Bulgaria</cx:pt>
          <cx:pt idx="475">Bulgaria</cx:pt>
          <cx:pt idx="476">Bulgaria</cx:pt>
          <cx:pt idx="477">Bulgaria</cx:pt>
          <cx:pt idx="478">Bulgaria</cx:pt>
          <cx:pt idx="479">Bulgaria</cx:pt>
          <cx:pt idx="480">Bulgaria</cx:pt>
          <cx:pt idx="481">Bulgaria</cx:pt>
          <cx:pt idx="482">Bulgaria</cx:pt>
          <cx:pt idx="483">Burkina Faso</cx:pt>
          <cx:pt idx="484">Burkina Faso</cx:pt>
          <cx:pt idx="485">Burkina Faso</cx:pt>
          <cx:pt idx="486">Burkina Faso</cx:pt>
          <cx:pt idx="487">Burkina Faso</cx:pt>
          <cx:pt idx="488">Burkina Faso</cx:pt>
          <cx:pt idx="489">Burkina Faso</cx:pt>
          <cx:pt idx="490">Burkina Faso</cx:pt>
          <cx:pt idx="491">Burkina Faso</cx:pt>
          <cx:pt idx="492">Burundi</cx:pt>
          <cx:pt idx="493">Burundi</cx:pt>
          <cx:pt idx="494">Burundi</cx:pt>
          <cx:pt idx="495">Burundi</cx:pt>
          <cx:pt idx="496">Burundi</cx:pt>
          <cx:pt idx="497">Burundi</cx:pt>
          <cx:pt idx="498">Cambodia</cx:pt>
          <cx:pt idx="499">Cambodia</cx:pt>
          <cx:pt idx="500">Cambodia</cx:pt>
          <cx:pt idx="501">Cambodia</cx:pt>
          <cx:pt idx="502">Cambodia</cx:pt>
          <cx:pt idx="503">Cambodia</cx:pt>
          <cx:pt idx="504">Cambodia</cx:pt>
          <cx:pt idx="505">Cambodia</cx:pt>
          <cx:pt idx="506">Cambodia</cx:pt>
          <cx:pt idx="507">Cameroon</cx:pt>
          <cx:pt idx="508">Cameroon</cx:pt>
          <cx:pt idx="509">Cameroon</cx:pt>
          <cx:pt idx="510">Cameroon</cx:pt>
          <cx:pt idx="511">Cameroon</cx:pt>
          <cx:pt idx="512">Cameroon</cx:pt>
          <cx:pt idx="513">Cameroon</cx:pt>
          <cx:pt idx="514">Cameroon</cx:pt>
          <cx:pt idx="515">Cameroon</cx:pt>
          <cx:pt idx="516">Cameroon</cx:pt>
          <cx:pt idx="517">Cameroon</cx:pt>
          <cx:pt idx="518">Cameroon</cx:pt>
          <cx:pt idx="519">Cameroon</cx:pt>
          <cx:pt idx="520">Cameroon</cx:pt>
          <cx:pt idx="521">Cameroon</cx:pt>
          <cx:pt idx="522">Canada</cx:pt>
          <cx:pt idx="523">Canada</cx:pt>
          <cx:pt idx="524">Canada</cx:pt>
          <cx:pt idx="525">Canada</cx:pt>
          <cx:pt idx="526">Canada</cx:pt>
          <cx:pt idx="527">Canada</cx:pt>
          <cx:pt idx="528">Canada</cx:pt>
          <cx:pt idx="529">Canada</cx:pt>
          <cx:pt idx="530">Canada</cx:pt>
          <cx:pt idx="531">Canada</cx:pt>
          <cx:pt idx="532">Canada</cx:pt>
          <cx:pt idx="533">Canada</cx:pt>
          <cx:pt idx="534">Canada</cx:pt>
          <cx:pt idx="535">Canada</cx:pt>
          <cx:pt idx="536">Canada</cx:pt>
          <cx:pt idx="537">Canada</cx:pt>
          <cx:pt idx="538">Canada</cx:pt>
          <cx:pt idx="539">Canada</cx:pt>
          <cx:pt idx="540">Canada</cx:pt>
          <cx:pt idx="541">Canada</cx:pt>
          <cx:pt idx="542">Canada</cx:pt>
          <cx:pt idx="543">Canada</cx:pt>
          <cx:pt idx="544">Canada</cx:pt>
          <cx:pt idx="545">Canada</cx:pt>
          <cx:pt idx="546">Canada</cx:pt>
          <cx:pt idx="547">Canada</cx:pt>
          <cx:pt idx="548">Canada</cx:pt>
          <cx:pt idx="549">Canada</cx:pt>
          <cx:pt idx="550">Canada</cx:pt>
          <cx:pt idx="551">Canada</cx:pt>
          <cx:pt idx="552">Canada</cx:pt>
          <cx:pt idx="553">Canada</cx:pt>
          <cx:pt idx="554">Canada</cx:pt>
          <cx:pt idx="555">Canada</cx:pt>
          <cx:pt idx="556">Cape Verde</cx:pt>
          <cx:pt idx="557">Cape Verde</cx:pt>
          <cx:pt idx="558">Cape Verde</cx:pt>
          <cx:pt idx="559">Cape Verde</cx:pt>
          <cx:pt idx="560">Cape Verde</cx:pt>
          <cx:pt idx="561">Cape Verde</cx:pt>
          <cx:pt idx="562">Cayman Islands</cx:pt>
          <cx:pt idx="563">Cayman Islands</cx:pt>
          <cx:pt idx="564">Cayman Islands</cx:pt>
          <cx:pt idx="565">Cayman Islands</cx:pt>
          <cx:pt idx="566">Cayman Islands</cx:pt>
          <cx:pt idx="567">Cayman Islands</cx:pt>
          <cx:pt idx="568">Cayman Islands</cx:pt>
          <cx:pt idx="569">Cayman Islands</cx:pt>
          <cx:pt idx="570">Cayman Islands</cx:pt>
          <cx:pt idx="571">Cayman Islands</cx:pt>
          <cx:pt idx="572">Cayman Islands</cx:pt>
          <cx:pt idx="573">Cayman Islands</cx:pt>
          <cx:pt idx="574">Central African Republic</cx:pt>
          <cx:pt idx="575">Central African Republic</cx:pt>
          <cx:pt idx="576">Central African Republic</cx:pt>
          <cx:pt idx="577">Central African Republic</cx:pt>
          <cx:pt idx="578">Central African Republic</cx:pt>
          <cx:pt idx="579">Central African Republic</cx:pt>
          <cx:pt idx="580">Central African Republic</cx:pt>
          <cx:pt idx="581">Central African Republic</cx:pt>
          <cx:pt idx="582">Central African Republic</cx:pt>
          <cx:pt idx="583">Chad</cx:pt>
          <cx:pt idx="584">Chad</cx:pt>
          <cx:pt idx="585">Chad</cx:pt>
          <cx:pt idx="586">Chad</cx:pt>
          <cx:pt idx="587">Chad</cx:pt>
          <cx:pt idx="588">Chad</cx:pt>
          <cx:pt idx="589">Chad</cx:pt>
          <cx:pt idx="590">Chad</cx:pt>
          <cx:pt idx="591">Chad</cx:pt>
          <cx:pt idx="592">Chad</cx:pt>
          <cx:pt idx="593">Chad</cx:pt>
          <cx:pt idx="594">Chad</cx:pt>
          <cx:pt idx="595">Chad</cx:pt>
          <cx:pt idx="596">Chile</cx:pt>
          <cx:pt idx="597">Chile</cx:pt>
          <cx:pt idx="598">Chile</cx:pt>
          <cx:pt idx="599">Chile</cx:pt>
          <cx:pt idx="600">Chile</cx:pt>
          <cx:pt idx="601">Chile</cx:pt>
          <cx:pt idx="602">Chile</cx:pt>
          <cx:pt idx="603">Chile</cx:pt>
          <cx:pt idx="604">Chile</cx:pt>
          <cx:pt idx="605">Chile</cx:pt>
          <cx:pt idx="606">Chile</cx:pt>
          <cx:pt idx="607">Chile</cx:pt>
          <cx:pt idx="608">Chile</cx:pt>
          <cx:pt idx="609">Chile</cx:pt>
          <cx:pt idx="610">Chile</cx:pt>
          <cx:pt idx="611">Chile</cx:pt>
          <cx:pt idx="612">Chile</cx:pt>
          <cx:pt idx="613">Chile</cx:pt>
          <cx:pt idx="614">Chile</cx:pt>
          <cx:pt idx="615">Chile</cx:pt>
          <cx:pt idx="616">Chile</cx:pt>
          <cx:pt idx="617">Chile</cx:pt>
          <cx:pt idx="618">Chile</cx:pt>
          <cx:pt idx="619">Chile</cx:pt>
          <cx:pt idx="620">Chile</cx:pt>
          <cx:pt idx="621">Chile</cx:pt>
          <cx:pt idx="622">Chile</cx:pt>
          <cx:pt idx="623">Chile</cx:pt>
          <cx:pt idx="624">China</cx:pt>
          <cx:pt idx="625">China</cx:pt>
          <cx:pt idx="626">China</cx:pt>
          <cx:pt idx="627">China</cx:pt>
          <cx:pt idx="628">China</cx:pt>
          <cx:pt idx="629">China</cx:pt>
          <cx:pt idx="630">China</cx:pt>
          <cx:pt idx="631">China</cx:pt>
          <cx:pt idx="632">China</cx:pt>
          <cx:pt idx="633">China</cx:pt>
          <cx:pt idx="634">China</cx:pt>
          <cx:pt idx="635">China</cx:pt>
          <cx:pt idx="636">China</cx:pt>
          <cx:pt idx="637">China</cx:pt>
          <cx:pt idx="638">China</cx:pt>
          <cx:pt idx="639">China</cx:pt>
          <cx:pt idx="640">China</cx:pt>
          <cx:pt idx="641">China</cx:pt>
          <cx:pt idx="642">China</cx:pt>
          <cx:pt idx="643">China</cx:pt>
          <cx:pt idx="644">China</cx:pt>
          <cx:pt idx="645">Colombia</cx:pt>
          <cx:pt idx="646">Colombia</cx:pt>
          <cx:pt idx="647">Colombia</cx:pt>
          <cx:pt idx="648">Colombia</cx:pt>
          <cx:pt idx="649">Colombia</cx:pt>
          <cx:pt idx="650">Colombia</cx:pt>
          <cx:pt idx="651">Colombia</cx:pt>
          <cx:pt idx="652">Colombia</cx:pt>
          <cx:pt idx="653">Colombia</cx:pt>
          <cx:pt idx="654">Colombia</cx:pt>
          <cx:pt idx="655">Colombia</cx:pt>
          <cx:pt idx="656">Colombia</cx:pt>
          <cx:pt idx="657">Colombia</cx:pt>
          <cx:pt idx="658">Colombia</cx:pt>
          <cx:pt idx="659">Colombia</cx:pt>
          <cx:pt idx="660">Colombia</cx:pt>
          <cx:pt idx="661">Colombia</cx:pt>
          <cx:pt idx="662">Colombia</cx:pt>
          <cx:pt idx="663">Colombia</cx:pt>
          <cx:pt idx="664">Colombia</cx:pt>
          <cx:pt idx="665">Colombia</cx:pt>
          <cx:pt idx="666">Comoros</cx:pt>
          <cx:pt idx="667">Comoros</cx:pt>
          <cx:pt idx="668">Comoros</cx:pt>
          <cx:pt idx="669">Comoros</cx:pt>
          <cx:pt idx="670">Comoros</cx:pt>
          <cx:pt idx="671">Comoros</cx:pt>
          <cx:pt idx="672">Cook Islands</cx:pt>
          <cx:pt idx="673">Cook Islands</cx:pt>
          <cx:pt idx="674">Cook Islands</cx:pt>
          <cx:pt idx="675">Cook Islands</cx:pt>
          <cx:pt idx="676">Cook Islands</cx:pt>
          <cx:pt idx="677">Cook Islands</cx:pt>
          <cx:pt idx="678">Cook Islands</cx:pt>
          <cx:pt idx="679">Cook Islands</cx:pt>
          <cx:pt idx="680">Costa Rica</cx:pt>
          <cx:pt idx="681">Costa Rica</cx:pt>
          <cx:pt idx="682">Costa Rica</cx:pt>
          <cx:pt idx="683">Costa Rica</cx:pt>
          <cx:pt idx="684">Costa Rica</cx:pt>
          <cx:pt idx="685">Costa Rica</cx:pt>
          <cx:pt idx="686">Costa Rica</cx:pt>
          <cx:pt idx="687">Costa Rica</cx:pt>
          <cx:pt idx="688">Costa Rica</cx:pt>
          <cx:pt idx="689">Costa Rica</cx:pt>
          <cx:pt idx="690">Costa Rica</cx:pt>
          <cx:pt idx="691">Costa Rica</cx:pt>
          <cx:pt idx="692">Costa Rica</cx:pt>
          <cx:pt idx="693">Costa Rica</cx:pt>
          <cx:pt idx="694">Costa Rica</cx:pt>
          <cx:pt idx="695">Costa Rica</cx:pt>
          <cx:pt idx="696">Costa Rica</cx:pt>
          <cx:pt idx="697">Croatia</cx:pt>
          <cx:pt idx="698">Croatia</cx:pt>
          <cx:pt idx="699">Croatia</cx:pt>
          <cx:pt idx="700">Croatia</cx:pt>
          <cx:pt idx="701">Croatia</cx:pt>
          <cx:pt idx="702">Croatia</cx:pt>
          <cx:pt idx="703">Croatia</cx:pt>
          <cx:pt idx="704">Croatia</cx:pt>
          <cx:pt idx="705">Croatia</cx:pt>
          <cx:pt idx="706">Croatia</cx:pt>
          <cx:pt idx="707">Croatia</cx:pt>
          <cx:pt idx="708">Croatia</cx:pt>
          <cx:pt idx="709">Croatia</cx:pt>
          <cx:pt idx="710">Croatia</cx:pt>
          <cx:pt idx="711">Croatia</cx:pt>
          <cx:pt idx="712">Cuba</cx:pt>
          <cx:pt idx="713">Cuba</cx:pt>
          <cx:pt idx="714">Cuba</cx:pt>
          <cx:pt idx="715">Cuba</cx:pt>
          <cx:pt idx="716">Cuba</cx:pt>
          <cx:pt idx="717">Cuba</cx:pt>
          <cx:pt idx="718">Cuba</cx:pt>
          <cx:pt idx="719">Cuba</cx:pt>
          <cx:pt idx="720">Cuba</cx:pt>
          <cx:pt idx="721">Cuba</cx:pt>
          <cx:pt idx="722">Cuba</cx:pt>
          <cx:pt idx="723">Cuba</cx:pt>
          <cx:pt idx="724">Cuba</cx:pt>
          <cx:pt idx="725">Cuba</cx:pt>
          <cx:pt idx="726">Cuba</cx:pt>
          <cx:pt idx="727">Cuba</cx:pt>
          <cx:pt idx="728">Cuba</cx:pt>
          <cx:pt idx="729">Cuba</cx:pt>
          <cx:pt idx="730">Cuba</cx:pt>
          <cx:pt idx="731">Cuba</cx:pt>
          <cx:pt idx="732">Cuba</cx:pt>
          <cx:pt idx="733">Cyprus</cx:pt>
          <cx:pt idx="734">Cyprus</cx:pt>
          <cx:pt idx="735">Cyprus</cx:pt>
          <cx:pt idx="736">Cyprus</cx:pt>
          <cx:pt idx="737">Cyprus</cx:pt>
          <cx:pt idx="738">Cyprus</cx:pt>
          <cx:pt idx="739">Cyprus</cx:pt>
          <cx:pt idx="740">Cyprus</cx:pt>
          <cx:pt idx="741">Cyprus</cx:pt>
          <cx:pt idx="742">Cyprus</cx:pt>
          <cx:pt idx="743">Cyprus</cx:pt>
          <cx:pt idx="744">Cyprus</cx:pt>
          <cx:pt idx="745">Cyprus</cx:pt>
          <cx:pt idx="746">Cyprus</cx:pt>
          <cx:pt idx="747">Cyprus</cx:pt>
          <cx:pt idx="748">Cyprus</cx:pt>
          <cx:pt idx="749">Cyprus</cx:pt>
          <cx:pt idx="750">Czech Republic</cx:pt>
          <cx:pt idx="751">Czech Republic</cx:pt>
          <cx:pt idx="752">Czech Republic</cx:pt>
          <cx:pt idx="753">Czech Republic</cx:pt>
          <cx:pt idx="754">Czech Republic</cx:pt>
          <cx:pt idx="755">Czech Republic</cx:pt>
          <cx:pt idx="756">Czech Republic</cx:pt>
          <cx:pt idx="757">Czech Republic</cx:pt>
          <cx:pt idx="758">Czech Republic</cx:pt>
          <cx:pt idx="759">Czech Republic</cx:pt>
          <cx:pt idx="760">Czech Republic</cx:pt>
          <cx:pt idx="761">Czech Republic</cx:pt>
          <cx:pt idx="762">Czech Republic</cx:pt>
          <cx:pt idx="763">Czech Republic</cx:pt>
          <cx:pt idx="764">Czech Republic</cx:pt>
          <cx:pt idx="765">Czech Republic</cx:pt>
          <cx:pt idx="766">Czechoslovakia</cx:pt>
          <cx:pt idx="767">Czechoslovakia</cx:pt>
          <cx:pt idx="768">Czechoslovakia</cx:pt>
          <cx:pt idx="769">Czechoslovakia</cx:pt>
          <cx:pt idx="770">Czechoslovakia</cx:pt>
          <cx:pt idx="771">Czechoslovakia</cx:pt>
          <cx:pt idx="772">Czechoslovakia</cx:pt>
          <cx:pt idx="773">Czechoslovakia</cx:pt>
          <cx:pt idx="774">Czechoslovakia</cx:pt>
          <cx:pt idx="775">Czechoslovakia</cx:pt>
          <cx:pt idx="776">Czechoslovakia</cx:pt>
          <cx:pt idx="777">Czechoslovakia</cx:pt>
          <cx:pt idx="778">Czechoslovakia</cx:pt>
          <cx:pt idx="779">Czechoslovakia</cx:pt>
          <cx:pt idx="780">Czechoslovakia</cx:pt>
          <cx:pt idx="781">Czechoslovakia</cx:pt>
          <cx:pt idx="782">Czechoslovakia</cx:pt>
          <cx:pt idx="783">Czechoslovakia</cx:pt>
          <cx:pt idx="784">Czechoslovakia</cx:pt>
          <cx:pt idx="785">Czechoslovakia</cx:pt>
          <cx:pt idx="786">Czechoslovakia</cx:pt>
          <cx:pt idx="787">Czechoslovakia</cx:pt>
          <cx:pt idx="788">Czechoslovakia</cx:pt>
          <cx:pt idx="789">Czechoslovakia</cx:pt>
          <cx:pt idx="790">Czechoslovakia</cx:pt>
          <cx:pt idx="791">Czechoslovakia</cx:pt>
          <cx:pt idx="792">Czechoslovakia</cx:pt>
          <cx:pt idx="793">Czechoslovakia</cx:pt>
          <cx:pt idx="794">Czechoslovakia</cx:pt>
          <cx:pt idx="795">Czechoslovakia</cx:pt>
          <cx:pt idx="796">Democratic Republic of the Congo</cx:pt>
          <cx:pt idx="797">Democratic Republic of the Congo</cx:pt>
          <cx:pt idx="798">Democratic Republic of the Congo</cx:pt>
          <cx:pt idx="799">Democratic Republic of the Congo</cx:pt>
          <cx:pt idx="800">Democratic Republic of the Congo</cx:pt>
          <cx:pt idx="801">Democratic Republic of the Congo</cx:pt>
          <cx:pt idx="802">Democratic Republic of the Congo</cx:pt>
          <cx:pt idx="803">Democratic Republic of the Congo</cx:pt>
          <cx:pt idx="804">Democratic Republic of the Congo</cx:pt>
          <cx:pt idx="805">Democratic Republic of the Congo</cx:pt>
          <cx:pt idx="806">Denmark</cx:pt>
          <cx:pt idx="807">Denmark</cx:pt>
          <cx:pt idx="808">Denmark</cx:pt>
          <cx:pt idx="809">Denmark</cx:pt>
          <cx:pt idx="810">Denmark</cx:pt>
          <cx:pt idx="811">Denmark</cx:pt>
          <cx:pt idx="812">Denmark</cx:pt>
          <cx:pt idx="813">Denmark</cx:pt>
          <cx:pt idx="814">Denmark</cx:pt>
          <cx:pt idx="815">Denmark</cx:pt>
          <cx:pt idx="816">Denmark</cx:pt>
          <cx:pt idx="817">Denmark</cx:pt>
          <cx:pt idx="818">Denmark</cx:pt>
          <cx:pt idx="819">Denmark</cx:pt>
          <cx:pt idx="820">Denmark</cx:pt>
          <cx:pt idx="821">Denmark</cx:pt>
          <cx:pt idx="822">Denmark</cx:pt>
          <cx:pt idx="823">Denmark</cx:pt>
          <cx:pt idx="824">Denmark</cx:pt>
          <cx:pt idx="825">Denmark</cx:pt>
          <cx:pt idx="826">Denmark</cx:pt>
          <cx:pt idx="827">Denmark</cx:pt>
          <cx:pt idx="828">Denmark</cx:pt>
          <cx:pt idx="829">Denmark</cx:pt>
          <cx:pt idx="830">Denmark</cx:pt>
          <cx:pt idx="831">Denmark</cx:pt>
          <cx:pt idx="832">Denmark</cx:pt>
          <cx:pt idx="833">Denmark</cx:pt>
          <cx:pt idx="834">Denmark</cx:pt>
          <cx:pt idx="835">Denmark</cx:pt>
          <cx:pt idx="836">Denmark</cx:pt>
          <cx:pt idx="837">Denmark</cx:pt>
          <cx:pt idx="838">Denmark</cx:pt>
          <cx:pt idx="839">Denmark</cx:pt>
          <cx:pt idx="840">Djibouti</cx:pt>
          <cx:pt idx="841">Djibouti</cx:pt>
          <cx:pt idx="842">Djibouti</cx:pt>
          <cx:pt idx="843">Djibouti</cx:pt>
          <cx:pt idx="844">Djibouti</cx:pt>
          <cx:pt idx="845">Djibouti</cx:pt>
          <cx:pt idx="846">Djibouti</cx:pt>
          <cx:pt idx="847">Djibouti</cx:pt>
          <cx:pt idx="848">Dominica</cx:pt>
          <cx:pt idx="849">Dominica</cx:pt>
          <cx:pt idx="850">Dominica</cx:pt>
          <cx:pt idx="851">Dominica</cx:pt>
          <cx:pt idx="852">Dominica</cx:pt>
          <cx:pt idx="853">Dominica</cx:pt>
          <cx:pt idx="854">Dominica</cx:pt>
          <cx:pt idx="855">Dominican Republic</cx:pt>
          <cx:pt idx="856">Dominican Republic</cx:pt>
          <cx:pt idx="857">Dominican Republic</cx:pt>
          <cx:pt idx="858">Dominican Republic</cx:pt>
          <cx:pt idx="859">Dominican Republic</cx:pt>
          <cx:pt idx="860">Dominican Republic</cx:pt>
          <cx:pt idx="861">Dominican Republic</cx:pt>
          <cx:pt idx="862">Dominican Republic</cx:pt>
          <cx:pt idx="863">Dominican Republic</cx:pt>
          <cx:pt idx="864">Dominican Republic</cx:pt>
          <cx:pt idx="865">Dominican Republic</cx:pt>
          <cx:pt idx="866">Dominican Republic</cx:pt>
          <cx:pt idx="867">Dominican Republic</cx:pt>
          <cx:pt idx="868">Dominican Republic</cx:pt>
          <cx:pt idx="869">East Germany</cx:pt>
          <cx:pt idx="870">East Germany</cx:pt>
          <cx:pt idx="871">East Germany</cx:pt>
          <cx:pt idx="872">East Germany</cx:pt>
          <cx:pt idx="873">East Germany</cx:pt>
          <cx:pt idx="874">East Germany</cx:pt>
          <cx:pt idx="875">East Germany</cx:pt>
          <cx:pt idx="876">East Germany</cx:pt>
          <cx:pt idx="877">East Germany</cx:pt>
          <cx:pt idx="878">East Germany</cx:pt>
          <cx:pt idx="879">East Germany</cx:pt>
          <cx:pt idx="880">East Germany</cx:pt>
          <cx:pt idx="881">East Germany</cx:pt>
          <cx:pt idx="882">East Germany</cx:pt>
          <cx:pt idx="883">East Germany</cx:pt>
          <cx:pt idx="884">East Germany</cx:pt>
          <cx:pt idx="885">East Germany</cx:pt>
          <cx:pt idx="886">Ecuador</cx:pt>
          <cx:pt idx="887">Ecuador</cx:pt>
          <cx:pt idx="888">Ecuador</cx:pt>
          <cx:pt idx="889">Ecuador</cx:pt>
          <cx:pt idx="890">Ecuador</cx:pt>
          <cx:pt idx="891">Ecuador</cx:pt>
          <cx:pt idx="892">Ecuador</cx:pt>
          <cx:pt idx="893">Ecuador</cx:pt>
          <cx:pt idx="894">Ecuador</cx:pt>
          <cx:pt idx="895">Ecuador</cx:pt>
          <cx:pt idx="896">Ecuador</cx:pt>
          <cx:pt idx="897">Ecuador</cx:pt>
          <cx:pt idx="898">Ecuador</cx:pt>
          <cx:pt idx="899">Ecuador</cx:pt>
          <cx:pt idx="900">Egypt</cx:pt>
          <cx:pt idx="901">Egypt</cx:pt>
          <cx:pt idx="902">Egypt</cx:pt>
          <cx:pt idx="903">Egypt</cx:pt>
          <cx:pt idx="904">Egypt</cx:pt>
          <cx:pt idx="905">Egypt</cx:pt>
          <cx:pt idx="906">Egypt</cx:pt>
          <cx:pt idx="907">Egypt</cx:pt>
          <cx:pt idx="908">Egypt</cx:pt>
          <cx:pt idx="909">Egypt</cx:pt>
          <cx:pt idx="910">Egypt</cx:pt>
          <cx:pt idx="911">Egypt</cx:pt>
          <cx:pt idx="912">Egypt</cx:pt>
          <cx:pt idx="913">Egypt</cx:pt>
          <cx:pt idx="914">Egypt</cx:pt>
          <cx:pt idx="915">Egypt</cx:pt>
          <cx:pt idx="916">Egypt</cx:pt>
          <cx:pt idx="917">Egypt</cx:pt>
          <cx:pt idx="918">Egypt</cx:pt>
          <cx:pt idx="919">Egypt</cx:pt>
          <cx:pt idx="920">Egypt</cx:pt>
          <cx:pt idx="921">El Salvador</cx:pt>
          <cx:pt idx="922">El Salvador</cx:pt>
          <cx:pt idx="923">El Salvador</cx:pt>
          <cx:pt idx="924">El Salvador</cx:pt>
          <cx:pt idx="925">El Salvador</cx:pt>
          <cx:pt idx="926">El Salvador</cx:pt>
          <cx:pt idx="927">El Salvador</cx:pt>
          <cx:pt idx="928">El Salvador</cx:pt>
          <cx:pt idx="929">El Salvador</cx:pt>
          <cx:pt idx="930">El Salvador</cx:pt>
          <cx:pt idx="931">El Salvador</cx:pt>
          <cx:pt idx="932">El Salvador</cx:pt>
          <cx:pt idx="933">Equatorial Guinea</cx:pt>
          <cx:pt idx="934">Equatorial Guinea</cx:pt>
          <cx:pt idx="935">Equatorial Guinea</cx:pt>
          <cx:pt idx="936">Equatorial Guinea</cx:pt>
          <cx:pt idx="937">Equatorial Guinea</cx:pt>
          <cx:pt idx="938">Equatorial Guinea</cx:pt>
          <cx:pt idx="939">Equatorial Guinea</cx:pt>
          <cx:pt idx="940">Equatorial Guinea</cx:pt>
          <cx:pt idx="941">Equatorial Guinea</cx:pt>
          <cx:pt idx="942">Eritrea</cx:pt>
          <cx:pt idx="943">Eritrea</cx:pt>
          <cx:pt idx="944">Eritrea</cx:pt>
          <cx:pt idx="945">Eritrea</cx:pt>
          <cx:pt idx="946">Eritrea</cx:pt>
          <cx:pt idx="947">Estonia</cx:pt>
          <cx:pt idx="948">Estonia</cx:pt>
          <cx:pt idx="949">Estonia</cx:pt>
          <cx:pt idx="950">Estonia</cx:pt>
          <cx:pt idx="951">Estonia</cx:pt>
          <cx:pt idx="952">Estonia</cx:pt>
          <cx:pt idx="953">Estonia</cx:pt>
          <cx:pt idx="954">Estonia</cx:pt>
          <cx:pt idx="955">Estonia</cx:pt>
          <cx:pt idx="956">Estonia</cx:pt>
          <cx:pt idx="957">Estonia</cx:pt>
          <cx:pt idx="958">Estonia</cx:pt>
          <cx:pt idx="959">Estonia</cx:pt>
          <cx:pt idx="960">Estonia</cx:pt>
          <cx:pt idx="961">Estonia</cx:pt>
          <cx:pt idx="962">Estonia</cx:pt>
          <cx:pt idx="963">Estonia</cx:pt>
          <cx:pt idx="964">Estonia</cx:pt>
          <cx:pt idx="965">Estonia</cx:pt>
          <cx:pt idx="966">Estonia</cx:pt>
          <cx:pt idx="967">Estonia</cx:pt>
          <cx:pt idx="968">Estonia</cx:pt>
          <cx:pt idx="969">Ethiopia</cx:pt>
          <cx:pt idx="970">Ethiopia</cx:pt>
          <cx:pt idx="971">Ethiopia</cx:pt>
          <cx:pt idx="972">Ethiopia</cx:pt>
          <cx:pt idx="973">Ethiopia</cx:pt>
          <cx:pt idx="974">Ethiopia</cx:pt>
          <cx:pt idx="975">Ethiopia</cx:pt>
          <cx:pt idx="976">Ethiopia</cx:pt>
          <cx:pt idx="977">Ethiopia</cx:pt>
          <cx:pt idx="978">Ethiopia</cx:pt>
          <cx:pt idx="979">Ethiopia</cx:pt>
          <cx:pt idx="980">Ethiopia</cx:pt>
          <cx:pt idx="981">Ethiopia</cx:pt>
          <cx:pt idx="982">Ethiopia</cx:pt>
          <cx:pt idx="983">Ethiopia</cx:pt>
          <cx:pt idx="984">Fiji</cx:pt>
          <cx:pt idx="985">Fiji</cx:pt>
          <cx:pt idx="986">Fiji</cx:pt>
          <cx:pt idx="987">Fiji</cx:pt>
          <cx:pt idx="988">Fiji</cx:pt>
          <cx:pt idx="989">Fiji</cx:pt>
          <cx:pt idx="990">Fiji</cx:pt>
          <cx:pt idx="991">Fiji</cx:pt>
          <cx:pt idx="992">Fiji</cx:pt>
          <cx:pt idx="993">Fiji</cx:pt>
          <cx:pt idx="994">Fiji</cx:pt>
          <cx:pt idx="995">Fiji</cx:pt>
          <cx:pt idx="996">Fiji</cx:pt>
          <cx:pt idx="997">Fiji</cx:pt>
          <cx:pt idx="998">Fiji</cx:pt>
          <cx:pt idx="999">Fiji</cx:pt>
        </cx:lvl>
      </cx:strDim>
      <cx:numDim type="val">
        <cx:f>Question-16!$U$10:$U$1009</cx:f>
        <cx:lvl ptCount="1000" formatCode="General">
          <cx:pt idx="0">14</cx:pt>
          <cx:pt idx="1">12</cx:pt>
          <cx:pt idx="2">7</cx:pt>
          <cx:pt idx="3">5</cx:pt>
          <cx:pt idx="4">4</cx:pt>
          <cx:pt idx="5">11</cx:pt>
          <cx:pt idx="6">2</cx:pt>
          <cx:pt idx="7">5</cx:pt>
          <cx:pt idx="8">4</cx:pt>
          <cx:pt idx="9">6</cx:pt>
          <cx:pt idx="10">3</cx:pt>
          <cx:pt idx="11">5</cx:pt>
          <cx:pt idx="12">7</cx:pt>
          <cx:pt idx="13">7</cx:pt>
          <cx:pt idx="14">5</cx:pt>
          <cx:pt idx="15">8</cx:pt>
          <cx:pt idx="16">1</cx:pt>
          <cx:pt idx="17">11</cx:pt>
          <cx:pt idx="18">1</cx:pt>
          <cx:pt idx="19">10</cx:pt>
          <cx:pt idx="20">1</cx:pt>
          <cx:pt idx="21">10</cx:pt>
          <cx:pt idx="22">1</cx:pt>
          <cx:pt idx="23">1</cx:pt>
          <cx:pt idx="24">3</cx:pt>
          <cx:pt idx="25">5</cx:pt>
          <cx:pt idx="26">50</cx:pt>
          <cx:pt idx="27">31</cx:pt>
          <cx:pt idx="28">42</cx:pt>
          <cx:pt idx="29">39</cx:pt>
          <cx:pt idx="30">45</cx:pt>
          <cx:pt idx="31">47</cx:pt>
          <cx:pt idx="32">61</cx:pt>
          <cx:pt idx="33">2</cx:pt>
          <cx:pt idx="34">56</cx:pt>
          <cx:pt idx="35">1</cx:pt>
          <cx:pt idx="36">39</cx:pt>
          <cx:pt idx="37">64</cx:pt>
          <cx:pt idx="38">6</cx:pt>
          <cx:pt idx="39">3</cx:pt>
          <cx:pt idx="40">2</cx:pt>
          <cx:pt idx="41">7</cx:pt>
          <cx:pt idx="42">4</cx:pt>
          <cx:pt idx="43">3</cx:pt>
          <cx:pt idx="44">4</cx:pt>
          <cx:pt idx="45">4</cx:pt>
          <cx:pt idx="46">4</cx:pt>
          <cx:pt idx="47">8</cx:pt>
          <cx:pt idx="48">5</cx:pt>
          <cx:pt idx="49">4</cx:pt>
          <cx:pt idx="50">7</cx:pt>
          <cx:pt idx="51">13</cx:pt>
          <cx:pt idx="52">6</cx:pt>
          <cx:pt idx="53">8</cx:pt>
          <cx:pt idx="54">3</cx:pt>
          <cx:pt idx="55">5</cx:pt>
          <cx:pt idx="56">3</cx:pt>
          <cx:pt idx="57">6</cx:pt>
          <cx:pt idx="58">3</cx:pt>
          <cx:pt idx="59">5</cx:pt>
          <cx:pt idx="60">6</cx:pt>
          <cx:pt idx="61">6</cx:pt>
          <cx:pt idx="62">6</cx:pt>
          <cx:pt idx="63">4</cx:pt>
          <cx:pt idx="64">11</cx:pt>
          <cx:pt idx="65">24</cx:pt>
          <cx:pt idx="66">28</cx:pt>
          <cx:pt idx="67">28</cx:pt>
          <cx:pt idx="68">30</cx:pt>
          <cx:pt idx="69">30</cx:pt>
          <cx:pt idx="70">32</cx:pt>
          <cx:pt idx="71">33</cx:pt>
          <cx:pt idx="72">26</cx:pt>
          <cx:pt idx="73">9</cx:pt>
          <cx:pt idx="74">14</cx:pt>
          <cx:pt idx="75">15</cx:pt>
          <cx:pt idx="76">13</cx:pt>
          <cx:pt idx="77">13</cx:pt>
          <cx:pt idx="78">3</cx:pt>
          <cx:pt idx="79">5</cx:pt>
          <cx:pt idx="80">5</cx:pt>
          <cx:pt idx="81">4</cx:pt>
          <cx:pt idx="82">8</cx:pt>
          <cx:pt idx="83">1</cx:pt>
          <cx:pt idx="84">45</cx:pt>
          <cx:pt idx="85">54</cx:pt>
          <cx:pt idx="86">28</cx:pt>
          <cx:pt idx="87">51</cx:pt>
          <cx:pt idx="88">135</cx:pt>
          <cx:pt idx="89">133</cx:pt>
          <cx:pt idx="90">28</cx:pt>
          <cx:pt idx="91">98</cx:pt>
          <cx:pt idx="92">114</cx:pt>
          <cx:pt idx="93">93</cx:pt>
          <cx:pt idx="94">94</cx:pt>
          <cx:pt idx="95">76</cx:pt>
          <cx:pt idx="96">12</cx:pt>
          <cx:pt idx="97">99</cx:pt>
          <cx:pt idx="98">133</cx:pt>
          <cx:pt idx="99">104</cx:pt>
          <cx:pt idx="100">10</cx:pt>
          <cx:pt idx="101">179</cx:pt>
          <cx:pt idx="102">2</cx:pt>
          <cx:pt idx="103">144</cx:pt>
          <cx:pt idx="104">11</cx:pt>
          <cx:pt idx="105">152</cx:pt>
          <cx:pt idx="106">9</cx:pt>
          <cx:pt idx="107">134</cx:pt>
          <cx:pt idx="108">7</cx:pt>
          <cx:pt idx="109">138</cx:pt>
          <cx:pt idx="110">7</cx:pt>
          <cx:pt idx="111">215</cx:pt>
          <cx:pt idx="112">4</cx:pt>
          <cx:pt idx="113">2</cx:pt>
          <cx:pt idx="114">3</cx:pt>
          <cx:pt idx="115">32</cx:pt>
          <cx:pt idx="116">7</cx:pt>
          <cx:pt idx="117">29</cx:pt>
          <cx:pt idx="118">9</cx:pt>
          <cx:pt idx="119">22</cx:pt>
          <cx:pt idx="120">5</cx:pt>
          <cx:pt idx="121">27</cx:pt>
          <cx:pt idx="122">4</cx:pt>
          <cx:pt idx="123">24</cx:pt>
          <cx:pt idx="124">4</cx:pt>
          <cx:pt idx="125">31</cx:pt>
          <cx:pt idx="126">1</cx:pt>
          <cx:pt idx="127">8</cx:pt>
          <cx:pt idx="128">5</cx:pt>
          <cx:pt idx="129">3</cx:pt>
          <cx:pt idx="130">5</cx:pt>
          <cx:pt idx="131">4</cx:pt>
          <cx:pt idx="132">2</cx:pt>
          <cx:pt idx="133">5</cx:pt>
          <cx:pt idx="134">7</cx:pt>
          <cx:pt idx="135">2</cx:pt>
          <cx:pt idx="136">28</cx:pt>
          <cx:pt idx="137">25</cx:pt>
          <cx:pt idx="138">2</cx:pt>
          <cx:pt idx="139">1</cx:pt>
          <cx:pt idx="140">1</cx:pt>
          <cx:pt idx="141">2</cx:pt>
          <cx:pt idx="142">2</cx:pt>
          <cx:pt idx="143">4</cx:pt>
          <cx:pt idx="144">2</cx:pt>
          <cx:pt idx="145">1</cx:pt>
          <cx:pt idx="146">10</cx:pt>
          <cx:pt idx="147">33</cx:pt>
          <cx:pt idx="148">13</cx:pt>
          <cx:pt idx="149">12</cx:pt>
          <cx:pt idx="150">32</cx:pt>
          <cx:pt idx="151">69</cx:pt>
          <cx:pt idx="152">90</cx:pt>
          <cx:pt idx="153">262</cx:pt>
          <cx:pt idx="154">218</cx:pt>
          <cx:pt idx="155">247</cx:pt>
          <cx:pt idx="156">131</cx:pt>
          <cx:pt idx="157">171</cx:pt>
          <cx:pt idx="158">187</cx:pt>
          <cx:pt idx="159">131</cx:pt>
          <cx:pt idx="160">252</cx:pt>
          <cx:pt idx="161">273</cx:pt>
          <cx:pt idx="162">309</cx:pt>
          <cx:pt idx="163">25</cx:pt>
          <cx:pt idx="164">429</cx:pt>
          <cx:pt idx="165">23</cx:pt>
          <cx:pt idx="166">620</cx:pt>
          <cx:pt idx="167">25</cx:pt>
          <cx:pt idx="168">472</cx:pt>
          <cx:pt idx="169">41</cx:pt>
          <cx:pt idx="170">434</cx:pt>
          <cx:pt idx="171">40</cx:pt>
          <cx:pt idx="172">407</cx:pt>
          <cx:pt idx="173">62</cx:pt>
          <cx:pt idx="174">422</cx:pt>
          <cx:pt idx="175">3</cx:pt>
          <cx:pt idx="176">10</cx:pt>
          <cx:pt idx="177">2</cx:pt>
          <cx:pt idx="178">13</cx:pt>
          <cx:pt idx="179">7</cx:pt>
          <cx:pt idx="180">84</cx:pt>
          <cx:pt idx="181">31</cx:pt>
          <cx:pt idx="182">80</cx:pt>
          <cx:pt idx="183">22</cx:pt>
          <cx:pt idx="184">281</cx:pt>
          <cx:pt idx="185">191</cx:pt>
          <cx:pt idx="186">150</cx:pt>
          <cx:pt idx="187">93</cx:pt>
          <cx:pt idx="188">127</cx:pt>
          <cx:pt idx="189">139</cx:pt>
          <cx:pt idx="190">119</cx:pt>
          <cx:pt idx="191">152</cx:pt>
          <cx:pt idx="192">137</cx:pt>
          <cx:pt idx="193">129</cx:pt>
          <cx:pt idx="194">172</cx:pt>
          <cx:pt idx="195">160</cx:pt>
          <cx:pt idx="196">164</cx:pt>
          <cx:pt idx="197">82</cx:pt>
          <cx:pt idx="198">73</cx:pt>
          <cx:pt idx="199">97</cx:pt>
          <cx:pt idx="200">92</cx:pt>
          <cx:pt idx="201">90</cx:pt>
          <cx:pt idx="202">74</cx:pt>
          <cx:pt idx="203">73</cx:pt>
          <cx:pt idx="204">71</cx:pt>
          <cx:pt idx="205">76</cx:pt>
          <cx:pt idx="206">72</cx:pt>
          <cx:pt idx="207">126</cx:pt>
          <cx:pt idx="208">71</cx:pt>
          <cx:pt idx="209">1</cx:pt>
          <cx:pt idx="210">5</cx:pt>
          <cx:pt idx="211">1</cx:pt>
          <cx:pt idx="212">23</cx:pt>
          <cx:pt idx="213">4</cx:pt>
          <cx:pt idx="214">34</cx:pt>
          <cx:pt idx="215">4</cx:pt>
          <cx:pt idx="216">41</cx:pt>
          <cx:pt idx="217">2</cx:pt>
          <cx:pt idx="218">52</cx:pt>
          <cx:pt idx="219">2</cx:pt>
          <cx:pt idx="220">56</cx:pt>
          <cx:pt idx="221">3</cx:pt>
          <cx:pt idx="222">57</cx:pt>
          <cx:pt idx="223">2</cx:pt>
          <cx:pt idx="224">7</cx:pt>
          <cx:pt idx="225">4</cx:pt>
          <cx:pt idx="226">13</cx:pt>
          <cx:pt idx="227">11</cx:pt>
          <cx:pt idx="228">16</cx:pt>
          <cx:pt idx="229">20</cx:pt>
          <cx:pt idx="230">11</cx:pt>
          <cx:pt idx="231">22</cx:pt>
          <cx:pt idx="232">16</cx:pt>
          <cx:pt idx="233">14</cx:pt>
          <cx:pt idx="234">26</cx:pt>
          <cx:pt idx="235">25</cx:pt>
          <cx:pt idx="236">22</cx:pt>
          <cx:pt idx="237">25</cx:pt>
          <cx:pt idx="238">21</cx:pt>
          <cx:pt idx="239">29</cx:pt>
          <cx:pt idx="240">2</cx:pt>
          <cx:pt idx="241">6</cx:pt>
          <cx:pt idx="242">10</cx:pt>
          <cx:pt idx="243">5</cx:pt>
          <cx:pt idx="244">4</cx:pt>
          <cx:pt idx="245">10</cx:pt>
          <cx:pt idx="246">14</cx:pt>
          <cx:pt idx="247">13</cx:pt>
          <cx:pt idx="248">33</cx:pt>
          <cx:pt idx="249">1</cx:pt>
          <cx:pt idx="250">6</cx:pt>
          <cx:pt idx="251">6</cx:pt>
          <cx:pt idx="252">4</cx:pt>
          <cx:pt idx="253">5</cx:pt>
          <cx:pt idx="254">4</cx:pt>
          <cx:pt idx="255">5</cx:pt>
          <cx:pt idx="256">5</cx:pt>
          <cx:pt idx="257">7</cx:pt>
          <cx:pt idx="258">9</cx:pt>
          <cx:pt idx="259">13</cx:pt>
          <cx:pt idx="260">11</cx:pt>
          <cx:pt idx="261">15</cx:pt>
          <cx:pt idx="262">16</cx:pt>
          <cx:pt idx="263">17</cx:pt>
          <cx:pt idx="264">14</cx:pt>
          <cx:pt idx="265">18</cx:pt>
          <cx:pt idx="266">10</cx:pt>
          <cx:pt idx="267">8</cx:pt>
          <cx:pt idx="268">7</cx:pt>
          <cx:pt idx="269">11</cx:pt>
          <cx:pt idx="270">20</cx:pt>
          <cx:pt idx="271">32</cx:pt>
          <cx:pt idx="272">36</cx:pt>
          <cx:pt idx="273">157</cx:pt>
          <cx:pt idx="274">65</cx:pt>
          <cx:pt idx="275">143</cx:pt>
          <cx:pt idx="276">67</cx:pt>
          <cx:pt idx="277">155</cx:pt>
          <cx:pt idx="278">29</cx:pt>
          <cx:pt idx="279">184</cx:pt>
          <cx:pt idx="280">48</cx:pt>
          <cx:pt idx="281">162</cx:pt>
          <cx:pt idx="282">29</cx:pt>
          <cx:pt idx="283">122</cx:pt>
          <cx:pt idx="284">27</cx:pt>
          <cx:pt idx="285">9</cx:pt>
          <cx:pt idx="286">35</cx:pt>
          <cx:pt idx="287">33</cx:pt>
          <cx:pt idx="288">171</cx:pt>
          <cx:pt idx="289">117</cx:pt>
          <cx:pt idx="290">108</cx:pt>
          <cx:pt idx="291">21</cx:pt>
          <cx:pt idx="292">163</cx:pt>
          <cx:pt idx="293">159</cx:pt>
          <cx:pt idx="294">145</cx:pt>
          <cx:pt idx="295">60</cx:pt>
          <cx:pt idx="296">101</cx:pt>
          <cx:pt idx="297">69</cx:pt>
          <cx:pt idx="298">83</cx:pt>
          <cx:pt idx="299">89</cx:pt>
          <cx:pt idx="300">105</cx:pt>
          <cx:pt idx="301">61</cx:pt>
          <cx:pt idx="302">67</cx:pt>
          <cx:pt idx="303">62</cx:pt>
          <cx:pt idx="304">75</cx:pt>
          <cx:pt idx="305">6</cx:pt>
          <cx:pt idx="306">62</cx:pt>
          <cx:pt idx="307">1</cx:pt>
          <cx:pt idx="308">70</cx:pt>
          <cx:pt idx="309">6</cx:pt>
          <cx:pt idx="310">52</cx:pt>
          <cx:pt idx="311">4</cx:pt>
          <cx:pt idx="312">95</cx:pt>
          <cx:pt idx="313">8</cx:pt>
          <cx:pt idx="314">111</cx:pt>
          <cx:pt idx="315">7</cx:pt>
          <cx:pt idx="316">104</cx:pt>
          <cx:pt idx="317">7</cx:pt>
          <cx:pt idx="318">1</cx:pt>
          <cx:pt idx="319">3</cx:pt>
          <cx:pt idx="320">11</cx:pt>
          <cx:pt idx="321">10</cx:pt>
          <cx:pt idx="322">11</cx:pt>
          <cx:pt idx="323">5</cx:pt>
          <cx:pt idx="324">2</cx:pt>
          <cx:pt idx="325">2</cx:pt>
          <cx:pt idx="326">4</cx:pt>
          <cx:pt idx="327">3</cx:pt>
          <cx:pt idx="328">3</cx:pt>
          <cx:pt idx="329">2</cx:pt>
          <cx:pt idx="330">7</cx:pt>
          <cx:pt idx="331">3</cx:pt>
          <cx:pt idx="332">7</cx:pt>
          <cx:pt idx="333">5</cx:pt>
          <cx:pt idx="334">5</cx:pt>
          <cx:pt idx="335">4</cx:pt>
          <cx:pt idx="336">4</cx:pt>
          <cx:pt idx="337">5</cx:pt>
          <cx:pt idx="338">5</cx:pt>
          <cx:pt idx="339">6</cx:pt>
          <cx:pt idx="340">5</cx:pt>
          <cx:pt idx="341">9</cx:pt>
          <cx:pt idx="342">6</cx:pt>
          <cx:pt idx="343">1</cx:pt>
          <cx:pt idx="344">8</cx:pt>
          <cx:pt idx="345">4</cx:pt>
          <cx:pt idx="346">6</cx:pt>
          <cx:pt idx="347">9</cx:pt>
          <cx:pt idx="348">16</cx:pt>
          <cx:pt idx="349">12</cx:pt>
          <cx:pt idx="350">12</cx:pt>
          <cx:pt idx="351">21</cx:pt>
          <cx:pt idx="352">1</cx:pt>
          <cx:pt idx="353">9</cx:pt>
          <cx:pt idx="354">1</cx:pt>
          <cx:pt idx="355">6</cx:pt>
          <cx:pt idx="356">1</cx:pt>
          <cx:pt idx="357">11</cx:pt>
          <cx:pt idx="358">1</cx:pt>
          <cx:pt idx="359">6</cx:pt>
          <cx:pt idx="360">1</cx:pt>
          <cx:pt idx="361">8</cx:pt>
          <cx:pt idx="362">1</cx:pt>
          <cx:pt idx="363">8</cx:pt>
          <cx:pt idx="364">6</cx:pt>
          <cx:pt idx="365">3</cx:pt>
          <cx:pt idx="366">6</cx:pt>
          <cx:pt idx="367">2</cx:pt>
          <cx:pt idx="368">2</cx:pt>
          <cx:pt idx="369">2</cx:pt>
          <cx:pt idx="370">2</cx:pt>
          <cx:pt idx="371">2</cx:pt>
          <cx:pt idx="372">2</cx:pt>
          <cx:pt idx="373">4</cx:pt>
          <cx:pt idx="374">6</cx:pt>
          <cx:pt idx="375">13</cx:pt>
          <cx:pt idx="376">39</cx:pt>
          <cx:pt idx="377">14</cx:pt>
          <cx:pt idx="378">7</cx:pt>
          <cx:pt idx="379">1</cx:pt>
          <cx:pt idx="380">1</cx:pt>
          <cx:pt idx="381">1</cx:pt>
          <cx:pt idx="382">1</cx:pt>
          <cx:pt idx="383">1</cx:pt>
          <cx:pt idx="384">4</cx:pt>
          <cx:pt idx="385">11</cx:pt>
          <cx:pt idx="386">4</cx:pt>
          <cx:pt idx="387">3</cx:pt>
          <cx:pt idx="388">14</cx:pt>
          <cx:pt idx="389">13</cx:pt>
          <cx:pt idx="390">18</cx:pt>
          <cx:pt idx="391">8</cx:pt>
          <cx:pt idx="392">5</cx:pt>
          <cx:pt idx="393">7</cx:pt>
          <cx:pt idx="394">7</cx:pt>
          <cx:pt idx="395">5</cx:pt>
          <cx:pt idx="396">12</cx:pt>
          <cx:pt idx="397">5</cx:pt>
          <cx:pt idx="398">16</cx:pt>
          <cx:pt idx="399">10</cx:pt>
          <cx:pt idx="400">10</cx:pt>
          <cx:pt idx="401">8</cx:pt>
          <cx:pt idx="402">10</cx:pt>
          <cx:pt idx="403">2</cx:pt>
          <cx:pt idx="404">10</cx:pt>
          <cx:pt idx="405">6</cx:pt>
          <cx:pt idx="406">5</cx:pt>
          <cx:pt idx="407">5</cx:pt>
          <cx:pt idx="408">6</cx:pt>
          <cx:pt idx="409">5</cx:pt>
          <cx:pt idx="410">11</cx:pt>
          <cx:pt idx="411">7</cx:pt>
          <cx:pt idx="412">7</cx:pt>
          <cx:pt idx="413">7</cx:pt>
          <cx:pt idx="414">6</cx:pt>
          <cx:pt idx="415">7</cx:pt>
          <cx:pt idx="416">7</cx:pt>
          <cx:pt idx="417">11</cx:pt>
          <cx:pt idx="418">11</cx:pt>
          <cx:pt idx="419">4</cx:pt>
          <cx:pt idx="420">12</cx:pt>
          <cx:pt idx="421">1</cx:pt>
          <cx:pt idx="422">8</cx:pt>
          <cx:pt idx="423">8</cx:pt>
          <cx:pt idx="424">34</cx:pt>
          <cx:pt idx="425">73</cx:pt>
          <cx:pt idx="426">66</cx:pt>
          <cx:pt idx="427">92</cx:pt>
          <cx:pt idx="428">45</cx:pt>
          <cx:pt idx="429">72</cx:pt>
          <cx:pt idx="430">61</cx:pt>
          <cx:pt idx="431">76</cx:pt>
          <cx:pt idx="432">81</cx:pt>
          <cx:pt idx="433">79</cx:pt>
          <cx:pt idx="434">106</cx:pt>
          <cx:pt idx="435">147</cx:pt>
          <cx:pt idx="436">160</cx:pt>
          <cx:pt idx="437">189</cx:pt>
          <cx:pt idx="438">1</cx:pt>
          <cx:pt idx="439">221</cx:pt>
          <cx:pt idx="440">1</cx:pt>
          <cx:pt idx="441">199</cx:pt>
          <cx:pt idx="442">10</cx:pt>
          <cx:pt idx="443">243</cx:pt>
          <cx:pt idx="444">9</cx:pt>
          <cx:pt idx="445">270</cx:pt>
          <cx:pt idx="446">5</cx:pt>
          <cx:pt idx="447">252</cx:pt>
          <cx:pt idx="448">13</cx:pt>
          <cx:pt idx="449">464</cx:pt>
          <cx:pt idx="450">1</cx:pt>
          <cx:pt idx="451">2</cx:pt>
          <cx:pt idx="452">1</cx:pt>
          <cx:pt idx="453">3</cx:pt>
          <cx:pt idx="454">3</cx:pt>
          <cx:pt idx="455">13</cx:pt>
          <cx:pt idx="456">5</cx:pt>
          <cx:pt idx="457">2</cx:pt>
          <cx:pt idx="458">33</cx:pt>
          <cx:pt idx="459">4</cx:pt>
          <cx:pt idx="460">68</cx:pt>
          <cx:pt idx="461">52</cx:pt>
          <cx:pt idx="462">105</cx:pt>
          <cx:pt idx="463">70</cx:pt>
          <cx:pt idx="464">118</cx:pt>
          <cx:pt idx="465">134</cx:pt>
          <cx:pt idx="466">187</cx:pt>
          <cx:pt idx="467">279</cx:pt>
          <cx:pt idx="468">16</cx:pt>
          <cx:pt idx="469">199</cx:pt>
          <cx:pt idx="470">169</cx:pt>
          <cx:pt idx="471">17</cx:pt>
          <cx:pt idx="472">115</cx:pt>
          <cx:pt idx="473">19</cx:pt>
          <cx:pt idx="474">92</cx:pt>
          <cx:pt idx="475">24</cx:pt>
          <cx:pt idx="476">99</cx:pt>
          <cx:pt idx="477">21</cx:pt>
          <cx:pt idx="478">71</cx:pt>
          <cx:pt idx="479">19</cx:pt>
          <cx:pt idx="480">64</cx:pt>
          <cx:pt idx="481">18</cx:pt>
          <cx:pt idx="482">54</cx:pt>
          <cx:pt idx="483">1</cx:pt>
          <cx:pt idx="484">4</cx:pt>
          <cx:pt idx="485">4</cx:pt>
          <cx:pt idx="486">5</cx:pt>
          <cx:pt idx="487">4</cx:pt>
          <cx:pt idx="488">5</cx:pt>
          <cx:pt idx="489">6</cx:pt>
          <cx:pt idx="490">5</cx:pt>
          <cx:pt idx="491">5</cx:pt>
          <cx:pt idx="492">7</cx:pt>
          <cx:pt idx="493">6</cx:pt>
          <cx:pt idx="494">7</cx:pt>
          <cx:pt idx="495">3</cx:pt>
          <cx:pt idx="496">6</cx:pt>
          <cx:pt idx="497">9</cx:pt>
          <cx:pt idx="498">2</cx:pt>
          <cx:pt idx="499">10</cx:pt>
          <cx:pt idx="500">9</cx:pt>
          <cx:pt idx="501">5</cx:pt>
          <cx:pt idx="502">4</cx:pt>
          <cx:pt idx="503">4</cx:pt>
          <cx:pt idx="504">4</cx:pt>
          <cx:pt idx="505">6</cx:pt>
          <cx:pt idx="506">6</cx:pt>
          <cx:pt idx="507">1</cx:pt>
          <cx:pt idx="508">5</cx:pt>
          <cx:pt idx="509">11</cx:pt>
          <cx:pt idx="510">4</cx:pt>
          <cx:pt idx="511">23</cx:pt>
          <cx:pt idx="512">39</cx:pt>
          <cx:pt idx="513">13</cx:pt>
          <cx:pt idx="514">8</cx:pt>
          <cx:pt idx="515">15</cx:pt>
          <cx:pt idx="516">35</cx:pt>
          <cx:pt idx="517">1</cx:pt>
          <cx:pt idx="518">19</cx:pt>
          <cx:pt idx="519">33</cx:pt>
          <cx:pt idx="520">33</cx:pt>
          <cx:pt idx="521">22</cx:pt>
          <cx:pt idx="522">3</cx:pt>
          <cx:pt idx="523">39</cx:pt>
          <cx:pt idx="524">3</cx:pt>
          <cx:pt idx="525">69</cx:pt>
          <cx:pt idx="526">35</cx:pt>
          <cx:pt idx="527">43</cx:pt>
          <cx:pt idx="528">67</cx:pt>
          <cx:pt idx="529">82</cx:pt>
          <cx:pt idx="530">122</cx:pt>
          <cx:pt idx="531">121</cx:pt>
          <cx:pt idx="532">122</cx:pt>
          <cx:pt idx="533">145</cx:pt>
          <cx:pt idx="534">111</cx:pt>
          <cx:pt idx="535">130</cx:pt>
          <cx:pt idx="536">172</cx:pt>
          <cx:pt idx="537">207</cx:pt>
          <cx:pt idx="538">257</cx:pt>
          <cx:pt idx="539">441</cx:pt>
          <cx:pt idx="540">60</cx:pt>
          <cx:pt idx="541">474</cx:pt>
          <cx:pt idx="542">440</cx:pt>
          <cx:pt idx="543">402</cx:pt>
          <cx:pt idx="544">94</cx:pt>
          <cx:pt idx="545">305</cx:pt>
          <cx:pt idx="546">143</cx:pt>
          <cx:pt idx="547">296</cx:pt>
          <cx:pt idx="548">153</cx:pt>
          <cx:pt idx="549">263</cx:pt>
          <cx:pt idx="550">192</cx:pt>
          <cx:pt idx="551">334</cx:pt>
          <cx:pt idx="552">202</cx:pt>
          <cx:pt idx="553">274</cx:pt>
          <cx:pt idx="554">218</cx:pt>
          <cx:pt idx="555">310</cx:pt>
          <cx:pt idx="556">3</cx:pt>
          <cx:pt idx="557">2</cx:pt>
          <cx:pt idx="558">3</cx:pt>
          <cx:pt idx="559">2</cx:pt>
          <cx:pt idx="560">3</cx:pt>
          <cx:pt idx="561">5</cx:pt>
          <cx:pt idx="562">2</cx:pt>
          <cx:pt idx="563">8</cx:pt>
          <cx:pt idx="564">8</cx:pt>
          <cx:pt idx="565">9</cx:pt>
          <cx:pt idx="566">9</cx:pt>
          <cx:pt idx="567">3</cx:pt>
          <cx:pt idx="568">5</cx:pt>
          <cx:pt idx="569">4</cx:pt>
          <cx:pt idx="570">1</cx:pt>
          <cx:pt idx="571">4</cx:pt>
          <cx:pt idx="572">1</cx:pt>
          <cx:pt idx="573">5</cx:pt>
          <cx:pt idx="574">3</cx:pt>
          <cx:pt idx="575">15</cx:pt>
          <cx:pt idx="576">15</cx:pt>
          <cx:pt idx="577">5</cx:pt>
          <cx:pt idx="578">3</cx:pt>
          <cx:pt idx="579">4</cx:pt>
          <cx:pt idx="580">3</cx:pt>
          <cx:pt idx="581">6</cx:pt>
          <cx:pt idx="582">6</cx:pt>
          <cx:pt idx="583">1</cx:pt>
          <cx:pt idx="584">2</cx:pt>
          <cx:pt idx="585">3</cx:pt>
          <cx:pt idx="586">4</cx:pt>
          <cx:pt idx="587">3</cx:pt>
          <cx:pt idx="588">5</cx:pt>
          <cx:pt idx="589">6</cx:pt>
          <cx:pt idx="590">4</cx:pt>
          <cx:pt idx="591">2</cx:pt>
          <cx:pt idx="592">1</cx:pt>
          <cx:pt idx="593">2</cx:pt>
          <cx:pt idx="594">2</cx:pt>
          <cx:pt idx="595">2</cx:pt>
          <cx:pt idx="596">12</cx:pt>
          <cx:pt idx="597">1</cx:pt>
          <cx:pt idx="598">7</cx:pt>
          <cx:pt idx="599">14</cx:pt>
          <cx:pt idx="600">40</cx:pt>
          <cx:pt idx="601">38</cx:pt>
          <cx:pt idx="602">59</cx:pt>
          <cx:pt idx="603">23</cx:pt>
          <cx:pt idx="604">14</cx:pt>
          <cx:pt idx="605">19</cx:pt>
          <cx:pt idx="606">25</cx:pt>
          <cx:pt idx="607">11</cx:pt>
          <cx:pt idx="608">12</cx:pt>
          <cx:pt idx="609">56</cx:pt>
          <cx:pt idx="610">22</cx:pt>
          <cx:pt idx="611">17</cx:pt>
          <cx:pt idx="612">3</cx:pt>
          <cx:pt idx="613">21</cx:pt>
          <cx:pt idx="614">3</cx:pt>
          <cx:pt idx="615">50</cx:pt>
          <cx:pt idx="616">6</cx:pt>
          <cx:pt idx="617">22</cx:pt>
          <cx:pt idx="618">9</cx:pt>
          <cx:pt idx="619">26</cx:pt>
          <cx:pt idx="620">3</cx:pt>
          <cx:pt idx="621">35</cx:pt>
          <cx:pt idx="622">6</cx:pt>
          <cx:pt idx="623">42</cx:pt>
          <cx:pt idx="624">1</cx:pt>
          <cx:pt idx="625">54</cx:pt>
          <cx:pt idx="626">8</cx:pt>
          <cx:pt idx="627">1</cx:pt>
          <cx:pt idx="628">1</cx:pt>
          <cx:pt idx="629">24</cx:pt>
          <cx:pt idx="630">252</cx:pt>
          <cx:pt idx="631">286</cx:pt>
          <cx:pt idx="632">276</cx:pt>
          <cx:pt idx="633">24</cx:pt>
          <cx:pt idx="634">295</cx:pt>
          <cx:pt idx="635">57</cx:pt>
          <cx:pt idx="636">276</cx:pt>
          <cx:pt idx="637">66</cx:pt>
          <cx:pt idx="638">384</cx:pt>
          <cx:pt idx="639">73</cx:pt>
          <cx:pt idx="640">601</cx:pt>
          <cx:pt idx="641">86</cx:pt>
          <cx:pt idx="642">375</cx:pt>
          <cx:pt idx="643">62</cx:pt>
          <cx:pt idx="644">392</cx:pt>
          <cx:pt idx="645">1</cx:pt>
          <cx:pt idx="646">1</cx:pt>
          <cx:pt idx="647">5</cx:pt>
          <cx:pt idx="648">2</cx:pt>
          <cx:pt idx="649">9</cx:pt>
          <cx:pt idx="650">16</cx:pt>
          <cx:pt idx="651">20</cx:pt>
          <cx:pt idx="652">35</cx:pt>
          <cx:pt idx="653">59</cx:pt>
          <cx:pt idx="654">35</cx:pt>
          <cx:pt idx="655">23</cx:pt>
          <cx:pt idx="656">39</cx:pt>
          <cx:pt idx="657">40</cx:pt>
          <cx:pt idx="658">49</cx:pt>
          <cx:pt idx="659">48</cx:pt>
          <cx:pt idx="660">45</cx:pt>
          <cx:pt idx="661">54</cx:pt>
          <cx:pt idx="662">67</cx:pt>
          <cx:pt idx="663">1</cx:pt>
          <cx:pt idx="664">101</cx:pt>
          <cx:pt idx="665">143</cx:pt>
          <cx:pt idx="666">4</cx:pt>
          <cx:pt idx="667">2</cx:pt>
          <cx:pt idx="668">3</cx:pt>
          <cx:pt idx="669">3</cx:pt>
          <cx:pt idx="670">3</cx:pt>
          <cx:pt idx="671">4</cx:pt>
          <cx:pt idx="672">7</cx:pt>
          <cx:pt idx="673">2</cx:pt>
          <cx:pt idx="674">3</cx:pt>
          <cx:pt idx="675">2</cx:pt>
          <cx:pt idx="676">3</cx:pt>
          <cx:pt idx="677">3</cx:pt>
          <cx:pt idx="678">8</cx:pt>
          <cx:pt idx="679">9</cx:pt>
          <cx:pt idx="680">1</cx:pt>
          <cx:pt idx="681">2</cx:pt>
          <cx:pt idx="682">18</cx:pt>
          <cx:pt idx="683">3</cx:pt>
          <cx:pt idx="684">5</cx:pt>
          <cx:pt idx="685">28</cx:pt>
          <cx:pt idx="686">31</cx:pt>
          <cx:pt idx="687">18</cx:pt>
          <cx:pt idx="688">20</cx:pt>
          <cx:pt idx="689">12</cx:pt>
          <cx:pt idx="690">7</cx:pt>
          <cx:pt idx="691">1</cx:pt>
          <cx:pt idx="692">20</cx:pt>
          <cx:pt idx="693">1</cx:pt>
          <cx:pt idx="694">8</cx:pt>
          <cx:pt idx="695">11</cx:pt>
          <cx:pt idx="696">11</cx:pt>
          <cx:pt idx="697">2</cx:pt>
          <cx:pt idx="698">22</cx:pt>
          <cx:pt idx="699">46</cx:pt>
          <cx:pt idx="700">3</cx:pt>
          <cx:pt idx="701">85</cx:pt>
          <cx:pt idx="702">6</cx:pt>
          <cx:pt idx="703">89</cx:pt>
          <cx:pt idx="704">13</cx:pt>
          <cx:pt idx="705">82</cx:pt>
          <cx:pt idx="706">23</cx:pt>
          <cx:pt idx="707">100</cx:pt>
          <cx:pt idx="708">19</cx:pt>
          <cx:pt idx="709">109</cx:pt>
          <cx:pt idx="710">12</cx:pt>
          <cx:pt idx="711">85</cx:pt>
          <cx:pt idx="712">1</cx:pt>
          <cx:pt idx="713">3</cx:pt>
          <cx:pt idx="714">3</cx:pt>
          <cx:pt idx="715">1</cx:pt>
          <cx:pt idx="716">53</cx:pt>
          <cx:pt idx="717">29</cx:pt>
          <cx:pt idx="718">15</cx:pt>
          <cx:pt idx="719">12</cx:pt>
          <cx:pt idx="720">27</cx:pt>
          <cx:pt idx="721">115</cx:pt>
          <cx:pt idx="722">137</cx:pt>
          <cx:pt idx="723">156</cx:pt>
          <cx:pt idx="724">208</cx:pt>
          <cx:pt idx="725">1</cx:pt>
          <cx:pt idx="726">177</cx:pt>
          <cx:pt idx="727">164</cx:pt>
          <cx:pt idx="728">230</cx:pt>
          <cx:pt idx="729">157</cx:pt>
          <cx:pt idx="730">163</cx:pt>
          <cx:pt idx="731">114</cx:pt>
          <cx:pt idx="732">120</cx:pt>
          <cx:pt idx="733">1</cx:pt>
          <cx:pt idx="734">18</cx:pt>
          <cx:pt idx="735">15</cx:pt>
          <cx:pt idx="736">12</cx:pt>
          <cx:pt idx="737">21</cx:pt>
          <cx:pt idx="738">1</cx:pt>
          <cx:pt idx="739">18</cx:pt>
          <cx:pt idx="740">1</cx:pt>
          <cx:pt idx="741">23</cx:pt>
          <cx:pt idx="742">1</cx:pt>
          <cx:pt idx="743">20</cx:pt>
          <cx:pt idx="744">1</cx:pt>
          <cx:pt idx="745">17</cx:pt>
          <cx:pt idx="746">2</cx:pt>
          <cx:pt idx="747">13</cx:pt>
          <cx:pt idx="748">1</cx:pt>
          <cx:pt idx="749">15</cx:pt>
          <cx:pt idx="750">1</cx:pt>
          <cx:pt idx="751">5</cx:pt>
          <cx:pt idx="752">30</cx:pt>
          <cx:pt idx="753">83</cx:pt>
          <cx:pt idx="754">64</cx:pt>
          <cx:pt idx="755">116</cx:pt>
          <cx:pt idx="756">61</cx:pt>
          <cx:pt idx="757">121</cx:pt>
          <cx:pt idx="758">76</cx:pt>
          <cx:pt idx="759">143</cx:pt>
          <cx:pt idx="760">83</cx:pt>
          <cx:pt idx="761">134</cx:pt>
          <cx:pt idx="762">91</cx:pt>
          <cx:pt idx="763">133</cx:pt>
          <cx:pt idx="764">87</cx:pt>
          <cx:pt idx="765">104</cx:pt>
          <cx:pt idx="766">1</cx:pt>
          <cx:pt idx="767">3</cx:pt>
          <cx:pt idx="768">7</cx:pt>
          <cx:pt idx="769">17</cx:pt>
          <cx:pt idx="770">71</cx:pt>
          <cx:pt idx="771">104</cx:pt>
          <cx:pt idx="772">73</cx:pt>
          <cx:pt idx="773">30</cx:pt>
          <cx:pt idx="774">217</cx:pt>
          <cx:pt idx="775">114</cx:pt>
          <cx:pt idx="776">121</cx:pt>
          <cx:pt idx="777">100</cx:pt>
          <cx:pt idx="778">138</cx:pt>
          <cx:pt idx="779">151</cx:pt>
          <cx:pt idx="780">170</cx:pt>
          <cx:pt idx="781">223</cx:pt>
          <cx:pt idx="782">221</cx:pt>
          <cx:pt idx="783">250</cx:pt>
          <cx:pt idx="784">51</cx:pt>
          <cx:pt idx="785">222</cx:pt>
          <cx:pt idx="786">282</cx:pt>
          <cx:pt idx="787">47</cx:pt>
          <cx:pt idx="788">58</cx:pt>
          <cx:pt idx="789">23</cx:pt>
          <cx:pt idx="790">22</cx:pt>
          <cx:pt idx="791">7</cx:pt>
          <cx:pt idx="792">11</cx:pt>
          <cx:pt idx="793">3</cx:pt>
          <cx:pt idx="794">5</cx:pt>
          <cx:pt idx="795">1</cx:pt>
          <cx:pt idx="796">5</cx:pt>
          <cx:pt idx="797">8</cx:pt>
          <cx:pt idx="798">15</cx:pt>
          <cx:pt idx="799">17</cx:pt>
          <cx:pt idx="800">14</cx:pt>
          <cx:pt idx="801">2</cx:pt>
          <cx:pt idx="802">4</cx:pt>
          <cx:pt idx="803">5</cx:pt>
          <cx:pt idx="804">4</cx:pt>
          <cx:pt idx="805">4</cx:pt>
          <cx:pt idx="806">3</cx:pt>
          <cx:pt idx="807">13</cx:pt>
          <cx:pt idx="808">47</cx:pt>
          <cx:pt idx="809">75</cx:pt>
          <cx:pt idx="810">152</cx:pt>
          <cx:pt idx="811">152</cx:pt>
          <cx:pt idx="812">89</cx:pt>
          <cx:pt idx="813">91</cx:pt>
          <cx:pt idx="814">43</cx:pt>
          <cx:pt idx="815">121</cx:pt>
          <cx:pt idx="816">164</cx:pt>
          <cx:pt idx="817">130</cx:pt>
          <cx:pt idx="818">38</cx:pt>
          <cx:pt idx="819">102</cx:pt>
          <cx:pt idx="820">62</cx:pt>
          <cx:pt idx="821">67</cx:pt>
          <cx:pt idx="822">126</cx:pt>
          <cx:pt idx="823">67</cx:pt>
          <cx:pt idx="824">58</cx:pt>
          <cx:pt idx="825">61</cx:pt>
          <cx:pt idx="826">79</cx:pt>
          <cx:pt idx="827">116</cx:pt>
          <cx:pt idx="828">4</cx:pt>
          <cx:pt idx="829">120</cx:pt>
          <cx:pt idx="830">12</cx:pt>
          <cx:pt idx="831">98</cx:pt>
          <cx:pt idx="832">10</cx:pt>
          <cx:pt idx="833">92</cx:pt>
          <cx:pt idx="834">4</cx:pt>
          <cx:pt idx="835">84</cx:pt>
          <cx:pt idx="836">17</cx:pt>
          <cx:pt idx="837">115</cx:pt>
          <cx:pt idx="838">10</cx:pt>
          <cx:pt idx="839">120</cx:pt>
          <cx:pt idx="840">2</cx:pt>
          <cx:pt idx="841">6</cx:pt>
          <cx:pt idx="842">7</cx:pt>
          <cx:pt idx="843">5</cx:pt>
          <cx:pt idx="844">2</cx:pt>
          <cx:pt idx="845">2</cx:pt>
          <cx:pt idx="846">4</cx:pt>
          <cx:pt idx="847">7</cx:pt>
          <cx:pt idx="848">6</cx:pt>
          <cx:pt idx="849">4</cx:pt>
          <cx:pt idx="850">2</cx:pt>
          <cx:pt idx="851">2</cx:pt>
          <cx:pt idx="852">2</cx:pt>
          <cx:pt idx="853">1</cx:pt>
          <cx:pt idx="854">2</cx:pt>
          <cx:pt idx="855">1</cx:pt>
          <cx:pt idx="856">18</cx:pt>
          <cx:pt idx="857">5</cx:pt>
          <cx:pt idx="858">10</cx:pt>
          <cx:pt idx="859">5</cx:pt>
          <cx:pt idx="860">10</cx:pt>
          <cx:pt idx="861">16</cx:pt>
          <cx:pt idx="862">31</cx:pt>
          <cx:pt idx="863">16</cx:pt>
          <cx:pt idx="864">14</cx:pt>
          <cx:pt idx="865">33</cx:pt>
          <cx:pt idx="866">24</cx:pt>
          <cx:pt idx="867">33</cx:pt>
          <cx:pt idx="868">26</cx:pt>
          <cx:pt idx="869">15</cx:pt>
          <cx:pt idx="870">61</cx:pt>
          <cx:pt idx="871">283</cx:pt>
          <cx:pt idx="872">339</cx:pt>
          <cx:pt idx="873">326</cx:pt>
          <cx:pt idx="874">399</cx:pt>
          <cx:pt idx="875">56</cx:pt>
          <cx:pt idx="876">311</cx:pt>
          <cx:pt idx="877">98</cx:pt>
          <cx:pt idx="878">16</cx:pt>
          <cx:pt idx="879">39</cx:pt>
          <cx:pt idx="880">9</cx:pt>
          <cx:pt idx="881">15</cx:pt>
          <cx:pt idx="882">1</cx:pt>
          <cx:pt idx="883">7</cx:pt>
          <cx:pt idx="884">2</cx:pt>
          <cx:pt idx="885">1</cx:pt>
          <cx:pt idx="886">1</cx:pt>
          <cx:pt idx="887">15</cx:pt>
          <cx:pt idx="888">2</cx:pt>
          <cx:pt idx="889">5</cx:pt>
          <cx:pt idx="890">9</cx:pt>
          <cx:pt idx="891">11</cx:pt>
          <cx:pt idx="892">13</cx:pt>
          <cx:pt idx="893">13</cx:pt>
          <cx:pt idx="894">19</cx:pt>
          <cx:pt idx="895">10</cx:pt>
          <cx:pt idx="896">16</cx:pt>
          <cx:pt idx="897">26</cx:pt>
          <cx:pt idx="898">37</cx:pt>
          <cx:pt idx="899">37</cx:pt>
          <cx:pt idx="900">3</cx:pt>
          <cx:pt idx="901">6</cx:pt>
          <cx:pt idx="902">9</cx:pt>
          <cx:pt idx="903">43</cx:pt>
          <cx:pt idx="904">44</cx:pt>
          <cx:pt idx="905">97</cx:pt>
          <cx:pt idx="906">2</cx:pt>
          <cx:pt idx="907">34</cx:pt>
          <cx:pt idx="908">73</cx:pt>
          <cx:pt idx="909">29</cx:pt>
          <cx:pt idx="910">23</cx:pt>
          <cx:pt idx="911">26</cx:pt>
          <cx:pt idx="912">109</cx:pt>
          <cx:pt idx="913">49</cx:pt>
          <cx:pt idx="914">76</cx:pt>
          <cx:pt idx="915">29</cx:pt>
          <cx:pt idx="916">89</cx:pt>
          <cx:pt idx="917">97</cx:pt>
          <cx:pt idx="918">100</cx:pt>
          <cx:pt idx="919">109</cx:pt>
          <cx:pt idx="920">122</cx:pt>
          <cx:pt idx="921">1</cx:pt>
          <cx:pt idx="922">60</cx:pt>
          <cx:pt idx="923">6</cx:pt>
          <cx:pt idx="924">10</cx:pt>
          <cx:pt idx="925">6</cx:pt>
          <cx:pt idx="926">4</cx:pt>
          <cx:pt idx="927">8</cx:pt>
          <cx:pt idx="928">8</cx:pt>
          <cx:pt idx="929">7</cx:pt>
          <cx:pt idx="930">11</cx:pt>
          <cx:pt idx="931">10</cx:pt>
          <cx:pt idx="932">8</cx:pt>
          <cx:pt idx="933">4</cx:pt>
          <cx:pt idx="934">6</cx:pt>
          <cx:pt idx="935">7</cx:pt>
          <cx:pt idx="936">5</cx:pt>
          <cx:pt idx="937">4</cx:pt>
          <cx:pt idx="938">2</cx:pt>
          <cx:pt idx="939">3</cx:pt>
          <cx:pt idx="940">2</cx:pt>
          <cx:pt idx="941">1</cx:pt>
          <cx:pt idx="942">3</cx:pt>
          <cx:pt idx="943">4</cx:pt>
          <cx:pt idx="944">10</cx:pt>
          <cx:pt idx="945">12</cx:pt>
          <cx:pt idx="946">12</cx:pt>
          <cx:pt idx="947">3</cx:pt>
          <cx:pt idx="948">14</cx:pt>
          <cx:pt idx="949">37</cx:pt>
          <cx:pt idx="950">22</cx:pt>
          <cx:pt idx="951">2</cx:pt>
          <cx:pt idx="952">38</cx:pt>
          <cx:pt idx="953">1</cx:pt>
          <cx:pt idx="954">1</cx:pt>
          <cx:pt idx="955">7</cx:pt>
          <cx:pt idx="956">57</cx:pt>
          <cx:pt idx="957">26</cx:pt>
          <cx:pt idx="958">43</cx:pt>
          <cx:pt idx="959">20</cx:pt>
          <cx:pt idx="960">34</cx:pt>
          <cx:pt idx="961">17</cx:pt>
          <cx:pt idx="962">43</cx:pt>
          <cx:pt idx="963">26</cx:pt>
          <cx:pt idx="964">47</cx:pt>
          <cx:pt idx="965">30</cx:pt>
          <cx:pt idx="966">32</cx:pt>
          <cx:pt idx="967">25</cx:pt>
          <cx:pt idx="968">46</cx:pt>
          <cx:pt idx="969">6</cx:pt>
          <cx:pt idx="970">10</cx:pt>
          <cx:pt idx="971">12</cx:pt>
          <cx:pt idx="972">18</cx:pt>
          <cx:pt idx="973">31</cx:pt>
          <cx:pt idx="974">41</cx:pt>
          <cx:pt idx="975">14</cx:pt>
          <cx:pt idx="976">18</cx:pt>
          <cx:pt idx="977">26</cx:pt>
          <cx:pt idx="978">26</cx:pt>
          <cx:pt idx="979">1</cx:pt>
          <cx:pt idx="980">27</cx:pt>
          <cx:pt idx="981">1</cx:pt>
          <cx:pt idx="982">33</cx:pt>
          <cx:pt idx="983">37</cx:pt>
          <cx:pt idx="984">3</cx:pt>
          <cx:pt idx="985">2</cx:pt>
          <cx:pt idx="986">1</cx:pt>
          <cx:pt idx="987">2</cx:pt>
          <cx:pt idx="988">2</cx:pt>
          <cx:pt idx="989">13</cx:pt>
          <cx:pt idx="990">23</cx:pt>
          <cx:pt idx="991">17</cx:pt>
          <cx:pt idx="992">1</cx:pt>
          <cx:pt idx="993">16</cx:pt>
          <cx:pt idx="994">6</cx:pt>
          <cx:pt idx="995">1</cx:pt>
          <cx:pt idx="996">8</cx:pt>
          <cx:pt idx="997">6</cx:pt>
          <cx:pt idx="998">9</cx:pt>
          <cx:pt idx="999">53</cx:pt>
        </cx:lvl>
      </cx:numDim>
    </cx:data>
  </cx:chartData>
  <cx:chart>
    <cx:title pos="t" align="ctr" overlay="0">
      <cx:tx>
        <cx:txData>
          <cx:v>Decade wise Participants </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Aptos Narrow" panose="02110004020202020204"/>
            </a:rPr>
            <a:t>Decade wise Participants </a:t>
          </a:r>
        </a:p>
      </cx:txPr>
    </cx:title>
    <cx:plotArea>
      <cx:plotAreaRegion>
        <cx:series layoutId="clusteredColumn" uniqueId="{5F272659-2C88-47CE-B968-ED2B0040063C}" formatIdx="0">
          <cx:tx>
            <cx:txData>
              <cx:f>Question-16!$T$9</cx:f>
              <cx:v>games_year</cx:v>
            </cx:txData>
          </cx:tx>
          <cx:dataId val="0"/>
          <cx:layoutPr>
            <cx:binning intervalClosed="r"/>
          </cx:layoutPr>
        </cx:series>
        <cx:series layoutId="clusteredColumn" hidden="1" uniqueId="{358E453C-4D3C-4861-A90E-C6185FD2EBE0}" formatIdx="1">
          <cx:tx>
            <cx:txData>
              <cx:f>Question-16!$U$9</cx:f>
              <cx:v>total_participants</cx:v>
            </cx:txData>
          </cx:tx>
          <cx:dataId val="1"/>
          <cx:layoutPr>
            <cx:binning intervalClosed="r"/>
          </cx:layoutPr>
        </cx:series>
      </cx:plotAreaRegion>
      <cx:axis id="0">
        <cx:catScaling gapWidth="0"/>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axis id="1">
        <cx:valScaling/>
        <cx:majorGridlines/>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plotArea>
  </cx:chart>
  <cx:spPr>
    <a:ln>
      <a:solidFill>
        <a:schemeClr val="accent1"/>
      </a:solidFill>
    </a:ln>
  </cx:spPr>
</cx: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6/15/2025</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30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6/15/2025</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36128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6/15/2025</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2295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6/15/2025</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6480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6/15/2025</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15989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6/15/2025</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173343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6/15/2025</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929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6/15/2025</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02741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6/15/2025</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691659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6/15/2025</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074287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6/15/2025</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081729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6/15/2025</a:t>
            </a:fld>
            <a:endParaRPr lang="en-US"/>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4247161470"/>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microsoft.com/office/2014/relationships/chartEx" Target="../charts/chartEx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4/relationships/chartEx" Target="../charts/chartEx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microsoft.com/office/2014/relationships/chartEx" Target="../charts/chartEx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B598DCE-49A4-46FC-89A2-87E971ABE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F448D61-FD92-4997-B065-204334124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Oval 24">
            <a:extLst>
              <a:ext uri="{FF2B5EF4-FFF2-40B4-BE49-F238E27FC236}">
                <a16:creationId xmlns:a16="http://schemas.microsoft.com/office/drawing/2014/main" id="{ED903D6B-9D52-4138-9E24-EB3F7AFA8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7864" y="760144"/>
            <a:ext cx="5356272" cy="53562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14717" y="1746913"/>
            <a:ext cx="4162567" cy="1883392"/>
          </a:xfrm>
        </p:spPr>
        <p:txBody>
          <a:bodyPr>
            <a:normAutofit/>
          </a:bodyPr>
          <a:lstStyle/>
          <a:p>
            <a:pPr algn="ctr"/>
            <a:r>
              <a:rPr lang="en-US"/>
              <a:t>CAPSTONE PROJECT</a:t>
            </a:r>
          </a:p>
        </p:txBody>
      </p:sp>
      <p:cxnSp>
        <p:nvCxnSpPr>
          <p:cNvPr id="26" name="Straight Connector 25">
            <a:extLst>
              <a:ext uri="{FF2B5EF4-FFF2-40B4-BE49-F238E27FC236}">
                <a16:creationId xmlns:a16="http://schemas.microsoft.com/office/drawing/2014/main" id="{E651A8F8-7445-4C49-926D-816D687651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D506A7-8FE5-C665-99FD-C0B080BF286F}"/>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A67509-8A8D-A80C-9181-2BF81BB30863}"/>
              </a:ext>
            </a:extLst>
          </p:cNvPr>
          <p:cNvSpPr>
            <a:spLocks noGrp="1"/>
          </p:cNvSpPr>
          <p:nvPr>
            <p:ph type="title"/>
          </p:nvPr>
        </p:nvSpPr>
        <p:spPr>
          <a:xfrm>
            <a:off x="1104897" y="762001"/>
            <a:ext cx="4991103" cy="1141004"/>
          </a:xfrm>
        </p:spPr>
        <p:txBody>
          <a:bodyPr>
            <a:normAutofit/>
          </a:bodyPr>
          <a:lstStyle/>
          <a:p>
            <a:pPr>
              <a:lnSpc>
                <a:spcPct val="110000"/>
              </a:lnSpc>
            </a:pPr>
            <a:r>
              <a:rPr lang="en-US" sz="1800"/>
              <a:t>2. </a:t>
            </a:r>
            <a:r>
              <a:rPr lang="en-US" sz="1800">
                <a:ea typeface="+mj-lt"/>
                <a:cs typeface="+mj-lt"/>
              </a:rPr>
              <a:t>What is the distribution of games across different decades?</a:t>
            </a:r>
            <a:endParaRPr lang="en-US" sz="1800"/>
          </a:p>
        </p:txBody>
      </p:sp>
      <p:sp>
        <p:nvSpPr>
          <p:cNvPr id="3" name="Content Placeholder 2">
            <a:extLst>
              <a:ext uri="{FF2B5EF4-FFF2-40B4-BE49-F238E27FC236}">
                <a16:creationId xmlns:a16="http://schemas.microsoft.com/office/drawing/2014/main" id="{917DCF6C-03B2-6F8F-4595-9C184243395B}"/>
              </a:ext>
            </a:extLst>
          </p:cNvPr>
          <p:cNvSpPr>
            <a:spLocks noGrp="1"/>
          </p:cNvSpPr>
          <p:nvPr>
            <p:ph idx="1"/>
          </p:nvPr>
        </p:nvSpPr>
        <p:spPr>
          <a:xfrm>
            <a:off x="1104897" y="2286000"/>
            <a:ext cx="4991103" cy="3809999"/>
          </a:xfrm>
        </p:spPr>
        <p:txBody>
          <a:bodyPr vert="horz" lIns="91440" tIns="45720" rIns="91440" bIns="45720" rtlCol="0">
            <a:normAutofit/>
          </a:bodyPr>
          <a:lstStyle/>
          <a:p>
            <a:r>
              <a:rPr lang="en-US">
                <a:ea typeface="+mn-lt"/>
                <a:cs typeface="+mn-lt"/>
              </a:rPr>
              <a:t>The distribution of Olympic Games across decades shows a gradual increase in frequency from the early 1900s, peaking between the 1980s and 2000s with 5–6 games per decade. Both Summer and Winter Games were consistently held from the 1920s onward, with a noticeable rise in Winter editions post-1950. The overall trend reflects growing global participation and event regularity over time.</a:t>
            </a:r>
          </a:p>
          <a:p>
            <a:endParaRPr lang="en-US"/>
          </a:p>
        </p:txBody>
      </p:sp>
      <p:pic>
        <p:nvPicPr>
          <p:cNvPr id="4" name="Picture 3" descr="A graph of different colored bars&#10;&#10;AI-generated content may be incorrect.">
            <a:extLst>
              <a:ext uri="{FF2B5EF4-FFF2-40B4-BE49-F238E27FC236}">
                <a16:creationId xmlns:a16="http://schemas.microsoft.com/office/drawing/2014/main" id="{1062552B-F6B8-2657-D3D9-DAD37637B662}"/>
              </a:ext>
            </a:extLst>
          </p:cNvPr>
          <p:cNvPicPr>
            <a:picLocks noChangeAspect="1"/>
          </p:cNvPicPr>
          <p:nvPr/>
        </p:nvPicPr>
        <p:blipFill>
          <a:blip r:embed="rId2"/>
          <a:stretch>
            <a:fillRect/>
          </a:stretch>
        </p:blipFill>
        <p:spPr>
          <a:xfrm>
            <a:off x="6858001" y="1548760"/>
            <a:ext cx="4577976" cy="3760480"/>
          </a:xfrm>
          <a:prstGeom prst="rect">
            <a:avLst/>
          </a:prstGeom>
        </p:spPr>
      </p:pic>
    </p:spTree>
    <p:extLst>
      <p:ext uri="{BB962C8B-B14F-4D97-AF65-F5344CB8AC3E}">
        <p14:creationId xmlns:p14="http://schemas.microsoft.com/office/powerpoint/2010/main" val="207932618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E352FA-3336-FCF9-4FF2-0F77E0BEEC9F}"/>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0AB122-C5B0-32A4-6080-EB7F51578A36}"/>
              </a:ext>
            </a:extLst>
          </p:cNvPr>
          <p:cNvSpPr>
            <a:spLocks noGrp="1"/>
          </p:cNvSpPr>
          <p:nvPr>
            <p:ph type="title"/>
          </p:nvPr>
        </p:nvSpPr>
        <p:spPr>
          <a:xfrm>
            <a:off x="1104897" y="762001"/>
            <a:ext cx="4991103" cy="1141004"/>
          </a:xfrm>
        </p:spPr>
        <p:txBody>
          <a:bodyPr>
            <a:normAutofit/>
          </a:bodyPr>
          <a:lstStyle/>
          <a:p>
            <a:pPr>
              <a:lnSpc>
                <a:spcPct val="110000"/>
              </a:lnSpc>
            </a:pPr>
            <a:r>
              <a:rPr lang="en-US" sz="2000"/>
              <a:t>3. </a:t>
            </a:r>
            <a:r>
              <a:rPr lang="en-US" sz="2000">
                <a:ea typeface="+mj-lt"/>
                <a:cs typeface="+mj-lt"/>
              </a:rPr>
              <a:t>Which cities have hosted the most Olympic Games?</a:t>
            </a:r>
          </a:p>
        </p:txBody>
      </p:sp>
      <p:sp>
        <p:nvSpPr>
          <p:cNvPr id="3" name="Content Placeholder 2">
            <a:extLst>
              <a:ext uri="{FF2B5EF4-FFF2-40B4-BE49-F238E27FC236}">
                <a16:creationId xmlns:a16="http://schemas.microsoft.com/office/drawing/2014/main" id="{49D7E890-FFB0-65BB-F6EA-3CB6FFC38407}"/>
              </a:ext>
            </a:extLst>
          </p:cNvPr>
          <p:cNvSpPr>
            <a:spLocks noGrp="1"/>
          </p:cNvSpPr>
          <p:nvPr>
            <p:ph idx="1"/>
          </p:nvPr>
        </p:nvSpPr>
        <p:spPr>
          <a:xfrm>
            <a:off x="1104897" y="2286000"/>
            <a:ext cx="4991103" cy="3809999"/>
          </a:xfrm>
        </p:spPr>
        <p:txBody>
          <a:bodyPr vert="horz" lIns="91440" tIns="45720" rIns="91440" bIns="45720" rtlCol="0">
            <a:normAutofit/>
          </a:bodyPr>
          <a:lstStyle/>
          <a:p>
            <a:pPr>
              <a:lnSpc>
                <a:spcPct val="120000"/>
              </a:lnSpc>
            </a:pPr>
            <a:r>
              <a:rPr lang="en-US" sz="1500">
                <a:ea typeface="+mn-lt"/>
                <a:cs typeface="+mn-lt"/>
              </a:rPr>
              <a:t>Cities such as Albertville, Amsterdam, Antwerp, Athina, Atlanta, Barcelona, Beijing, Berlin, and Calgary have all served as Olympic hosts, reflecting a wide geographic and continental representation. These cities span Europe, North America, and Asia, showcasing the international appeal and rotational nature of Olympic hosting. Hosting the Games often signifies a city's global prominence and its capacity to manage large-scale international events, contributing to both infrastructure development and cultural recognition. This distribution also indicates the IOC's efforts to maintain diversity in host selections over time.</a:t>
            </a:r>
          </a:p>
        </p:txBody>
      </p:sp>
      <p:pic>
        <p:nvPicPr>
          <p:cNvPr id="5" name="Picture 4" descr="A graph of numbers and names&#10;&#10;AI-generated content may be incorrect.">
            <a:extLst>
              <a:ext uri="{FF2B5EF4-FFF2-40B4-BE49-F238E27FC236}">
                <a16:creationId xmlns:a16="http://schemas.microsoft.com/office/drawing/2014/main" id="{5D7B0CAC-4ADA-69E4-6DC1-2F0EB86A791B}"/>
              </a:ext>
            </a:extLst>
          </p:cNvPr>
          <p:cNvPicPr>
            <a:picLocks noChangeAspect="1"/>
          </p:cNvPicPr>
          <p:nvPr/>
        </p:nvPicPr>
        <p:blipFill>
          <a:blip r:embed="rId2"/>
          <a:stretch>
            <a:fillRect/>
          </a:stretch>
        </p:blipFill>
        <p:spPr>
          <a:xfrm>
            <a:off x="6858001" y="1140012"/>
            <a:ext cx="4577976" cy="4577976"/>
          </a:xfrm>
          <a:prstGeom prst="rect">
            <a:avLst/>
          </a:prstGeom>
        </p:spPr>
      </p:pic>
    </p:spTree>
    <p:extLst>
      <p:ext uri="{BB962C8B-B14F-4D97-AF65-F5344CB8AC3E}">
        <p14:creationId xmlns:p14="http://schemas.microsoft.com/office/powerpoint/2010/main" val="281531466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923135-2348-B77E-FDE0-4E4A44A0D956}"/>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69B259-A153-7D11-1CDF-815C3B1DD52F}"/>
              </a:ext>
            </a:extLst>
          </p:cNvPr>
          <p:cNvSpPr>
            <a:spLocks noGrp="1"/>
          </p:cNvSpPr>
          <p:nvPr>
            <p:ph type="title"/>
          </p:nvPr>
        </p:nvSpPr>
        <p:spPr>
          <a:xfrm>
            <a:off x="1104897" y="762001"/>
            <a:ext cx="4991103" cy="1141004"/>
          </a:xfrm>
        </p:spPr>
        <p:txBody>
          <a:bodyPr>
            <a:normAutofit/>
          </a:bodyPr>
          <a:lstStyle/>
          <a:p>
            <a:pPr>
              <a:lnSpc>
                <a:spcPct val="110000"/>
              </a:lnSpc>
            </a:pPr>
            <a:r>
              <a:rPr lang="en-US" sz="1800"/>
              <a:t>4. </a:t>
            </a:r>
            <a:r>
              <a:rPr lang="en-US" sz="1800">
                <a:ea typeface="+mj-lt"/>
                <a:cs typeface="+mj-lt"/>
              </a:rPr>
              <a:t>What is the distribution of sports between Summer and Winter Olympics?</a:t>
            </a:r>
          </a:p>
        </p:txBody>
      </p:sp>
      <p:sp>
        <p:nvSpPr>
          <p:cNvPr id="3" name="Content Placeholder 2">
            <a:extLst>
              <a:ext uri="{FF2B5EF4-FFF2-40B4-BE49-F238E27FC236}">
                <a16:creationId xmlns:a16="http://schemas.microsoft.com/office/drawing/2014/main" id="{FF2835C2-0B74-A549-A2AE-E6FBC7B0BAA0}"/>
              </a:ext>
            </a:extLst>
          </p:cNvPr>
          <p:cNvSpPr>
            <a:spLocks noGrp="1"/>
          </p:cNvSpPr>
          <p:nvPr>
            <p:ph idx="1"/>
          </p:nvPr>
        </p:nvSpPr>
        <p:spPr>
          <a:xfrm>
            <a:off x="1104897" y="2286000"/>
            <a:ext cx="4991103" cy="3809999"/>
          </a:xfrm>
        </p:spPr>
        <p:txBody>
          <a:bodyPr vert="horz" lIns="91440" tIns="45720" rIns="91440" bIns="45720" rtlCol="0">
            <a:normAutofit/>
          </a:bodyPr>
          <a:lstStyle/>
          <a:p>
            <a:r>
              <a:rPr lang="en-US">
                <a:ea typeface="+mn-lt"/>
                <a:cs typeface="+mn-lt"/>
              </a:rPr>
              <a:t>The distribution of sports between the Summer and Winter Olympics is exactly equal, with each season featuring 66 sports, representing 50% each. This balance highlights the International Olympic Committee's structured approach to ensuring parity in sporting opportunities and representation across both seasonal editions of the Games.</a:t>
            </a:r>
          </a:p>
        </p:txBody>
      </p:sp>
      <p:pic>
        <p:nvPicPr>
          <p:cNvPr id="5" name="Picture 4">
            <a:extLst>
              <a:ext uri="{FF2B5EF4-FFF2-40B4-BE49-F238E27FC236}">
                <a16:creationId xmlns:a16="http://schemas.microsoft.com/office/drawing/2014/main" id="{D0106710-7E68-072C-43EF-88E96F27997A}"/>
              </a:ext>
            </a:extLst>
          </p:cNvPr>
          <p:cNvPicPr>
            <a:picLocks noChangeAspect="1"/>
          </p:cNvPicPr>
          <p:nvPr/>
        </p:nvPicPr>
        <p:blipFill>
          <a:blip r:embed="rId2"/>
          <a:stretch>
            <a:fillRect/>
          </a:stretch>
        </p:blipFill>
        <p:spPr>
          <a:xfrm>
            <a:off x="6858001" y="1549769"/>
            <a:ext cx="4577976" cy="3758461"/>
          </a:xfrm>
          <a:prstGeom prst="rect">
            <a:avLst/>
          </a:prstGeom>
        </p:spPr>
      </p:pic>
    </p:spTree>
    <p:extLst>
      <p:ext uri="{BB962C8B-B14F-4D97-AF65-F5344CB8AC3E}">
        <p14:creationId xmlns:p14="http://schemas.microsoft.com/office/powerpoint/2010/main" val="31625668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E9D7B4-B303-418D-82A2-7990FD75E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graph&#10;&#10;AI-generated content may be incorrect.">
            <a:extLst>
              <a:ext uri="{FF2B5EF4-FFF2-40B4-BE49-F238E27FC236}">
                <a16:creationId xmlns:a16="http://schemas.microsoft.com/office/drawing/2014/main" id="{BD90140F-9FDD-A03D-AE82-0EC897D595D0}"/>
              </a:ext>
            </a:extLst>
          </p:cNvPr>
          <p:cNvPicPr>
            <a:picLocks noGrp="1" noChangeAspect="1"/>
          </p:cNvPicPr>
          <p:nvPr>
            <p:ph idx="1"/>
          </p:nvPr>
        </p:nvPicPr>
        <p:blipFill>
          <a:blip r:embed="rId2"/>
          <a:srcRect/>
          <a:stretch>
            <a:fillRect/>
          </a:stretch>
        </p:blipFill>
        <p:spPr>
          <a:xfrm>
            <a:off x="20" y="10"/>
            <a:ext cx="12191980" cy="6857990"/>
          </a:xfrm>
          <a:prstGeom prst="rect">
            <a:avLst/>
          </a:prstGeom>
        </p:spPr>
      </p:pic>
    </p:spTree>
    <p:extLst>
      <p:ext uri="{BB962C8B-B14F-4D97-AF65-F5344CB8AC3E}">
        <p14:creationId xmlns:p14="http://schemas.microsoft.com/office/powerpoint/2010/main" val="1738108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6E2C02-74F6-D086-6E7E-11D0C58A5A3E}"/>
            </a:ext>
          </a:extLst>
        </p:cNvPr>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8B2F3A-537B-3C1B-F4F8-9A476048C61B}"/>
              </a:ext>
            </a:extLst>
          </p:cNvPr>
          <p:cNvSpPr>
            <a:spLocks noGrp="1"/>
          </p:cNvSpPr>
          <p:nvPr>
            <p:ph type="title"/>
          </p:nvPr>
        </p:nvSpPr>
        <p:spPr>
          <a:xfrm>
            <a:off x="1104897" y="762001"/>
            <a:ext cx="4991103" cy="1141004"/>
          </a:xfrm>
        </p:spPr>
        <p:txBody>
          <a:bodyPr>
            <a:normAutofit/>
          </a:bodyPr>
          <a:lstStyle/>
          <a:p>
            <a:pPr>
              <a:lnSpc>
                <a:spcPct val="110000"/>
              </a:lnSpc>
            </a:pPr>
            <a:r>
              <a:rPr lang="en-US" sz="2000"/>
              <a:t>5. </a:t>
            </a:r>
            <a:r>
              <a:rPr lang="en-US" sz="2000">
                <a:ea typeface="+mj-lt"/>
                <a:cs typeface="+mj-lt"/>
              </a:rPr>
              <a:t>Which sports have the highest number of events in the Olympics?</a:t>
            </a:r>
            <a:endParaRPr lang="en-US" sz="2000"/>
          </a:p>
        </p:txBody>
      </p:sp>
      <p:sp>
        <p:nvSpPr>
          <p:cNvPr id="3" name="Content Placeholder 2">
            <a:extLst>
              <a:ext uri="{FF2B5EF4-FFF2-40B4-BE49-F238E27FC236}">
                <a16:creationId xmlns:a16="http://schemas.microsoft.com/office/drawing/2014/main" id="{822A08CB-67EC-E1E4-3C32-3451C439B9FF}"/>
              </a:ext>
            </a:extLst>
          </p:cNvPr>
          <p:cNvSpPr>
            <a:spLocks noGrp="1"/>
          </p:cNvSpPr>
          <p:nvPr>
            <p:ph idx="1"/>
          </p:nvPr>
        </p:nvSpPr>
        <p:spPr>
          <a:xfrm>
            <a:off x="1104897" y="2286000"/>
            <a:ext cx="4991103" cy="3809999"/>
          </a:xfrm>
        </p:spPr>
        <p:txBody>
          <a:bodyPr vert="horz" lIns="91440" tIns="45720" rIns="91440" bIns="45720" rtlCol="0" anchor="t">
            <a:normAutofit/>
          </a:bodyPr>
          <a:lstStyle/>
          <a:p>
            <a:r>
              <a:rPr lang="en-US">
                <a:ea typeface="+mn-lt"/>
                <a:cs typeface="+mn-lt"/>
              </a:rPr>
              <a:t>Athletics and Shooting have the highest number of events in the Olympics, each approaching nearly 100 events. These are followed by Swimming, Cycling, and Sailing, which also have substantial event counts. Other sports with notable representation include Wrestling, Art Competitions, and Canoeing. This distribution reflects the popularity, diversity, and historical significance of these sports within the Olympic program.</a:t>
            </a:r>
          </a:p>
          <a:p>
            <a:pPr marL="0" indent="0">
              <a:buNone/>
            </a:pPr>
            <a:endParaRPr lang="en-US">
              <a:ea typeface="+mn-lt"/>
              <a:cs typeface="+mn-lt"/>
            </a:endParaRPr>
          </a:p>
        </p:txBody>
      </p:sp>
      <p:pic>
        <p:nvPicPr>
          <p:cNvPr id="4" name="Picture 3" descr="A graph of a number of people&#10;&#10;AI-generated content may be incorrect.">
            <a:extLst>
              <a:ext uri="{FF2B5EF4-FFF2-40B4-BE49-F238E27FC236}">
                <a16:creationId xmlns:a16="http://schemas.microsoft.com/office/drawing/2014/main" id="{B8BD121A-9C88-AEA0-6648-FE9219659188}"/>
              </a:ext>
            </a:extLst>
          </p:cNvPr>
          <p:cNvPicPr>
            <a:picLocks noChangeAspect="1"/>
          </p:cNvPicPr>
          <p:nvPr/>
        </p:nvPicPr>
        <p:blipFill>
          <a:blip r:embed="rId2"/>
          <a:stretch>
            <a:fillRect/>
          </a:stretch>
        </p:blipFill>
        <p:spPr>
          <a:xfrm>
            <a:off x="6858001" y="974145"/>
            <a:ext cx="4577976" cy="4909710"/>
          </a:xfrm>
          <a:prstGeom prst="rect">
            <a:avLst/>
          </a:prstGeom>
        </p:spPr>
      </p:pic>
    </p:spTree>
    <p:extLst>
      <p:ext uri="{BB962C8B-B14F-4D97-AF65-F5344CB8AC3E}">
        <p14:creationId xmlns:p14="http://schemas.microsoft.com/office/powerpoint/2010/main" val="249271434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9E9512-EA91-2E00-21FF-66123AEC6F34}"/>
            </a:ext>
          </a:extLst>
        </p:cNvPr>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5EAA0-99A6-DB1D-BCC5-B53EE1629929}"/>
              </a:ext>
            </a:extLst>
          </p:cNvPr>
          <p:cNvSpPr>
            <a:spLocks noGrp="1"/>
          </p:cNvSpPr>
          <p:nvPr>
            <p:ph type="title"/>
          </p:nvPr>
        </p:nvSpPr>
        <p:spPr>
          <a:xfrm>
            <a:off x="1124188" y="299014"/>
            <a:ext cx="10276875" cy="1141004"/>
          </a:xfrm>
        </p:spPr>
        <p:txBody>
          <a:bodyPr>
            <a:normAutofit/>
          </a:bodyPr>
          <a:lstStyle/>
          <a:p>
            <a:pPr>
              <a:lnSpc>
                <a:spcPct val="110000"/>
              </a:lnSpc>
            </a:pPr>
            <a:r>
              <a:rPr lang="en-US" sz="1800"/>
              <a:t>6. </a:t>
            </a:r>
            <a:r>
              <a:rPr lang="en-US" sz="1800">
                <a:solidFill>
                  <a:srgbClr val="000000"/>
                </a:solidFill>
                <a:ea typeface="+mj-lt"/>
                <a:cs typeface="+mj-lt"/>
              </a:rPr>
              <a:t>How has the participation in each sport evolved over time?</a:t>
            </a:r>
            <a:endParaRPr lang="en-US"/>
          </a:p>
        </p:txBody>
      </p:sp>
      <p:sp>
        <p:nvSpPr>
          <p:cNvPr id="3" name="Content Placeholder 2">
            <a:extLst>
              <a:ext uri="{FF2B5EF4-FFF2-40B4-BE49-F238E27FC236}">
                <a16:creationId xmlns:a16="http://schemas.microsoft.com/office/drawing/2014/main" id="{C3CC6CEC-1499-47E5-DA67-E6A69036DB6F}"/>
              </a:ext>
            </a:extLst>
          </p:cNvPr>
          <p:cNvSpPr>
            <a:spLocks noGrp="1"/>
          </p:cNvSpPr>
          <p:nvPr>
            <p:ph idx="1"/>
          </p:nvPr>
        </p:nvSpPr>
        <p:spPr>
          <a:xfrm>
            <a:off x="1124188" y="1716911"/>
            <a:ext cx="10276874" cy="1726556"/>
          </a:xfrm>
        </p:spPr>
        <p:txBody>
          <a:bodyPr vert="horz" lIns="91440" tIns="45720" rIns="91440" bIns="45720" rtlCol="0" anchor="t">
            <a:normAutofit fontScale="77500" lnSpcReduction="20000"/>
          </a:bodyPr>
          <a:lstStyle/>
          <a:p>
            <a:r>
              <a:rPr lang="en-US">
                <a:ea typeface="+mn-lt"/>
                <a:cs typeface="+mn-lt"/>
              </a:rPr>
              <a:t>Participation in Olympic sports has shown a steady and significant increase over time. From the late 1800s through the early 1900s, participant numbers were relatively low and stable. Starting around the 1930s, there was a noticeable upward trend, with brief declines during the periods surrounding World War II. After the 1960s, participation rose more consistently, peaking notably in the 1980s and continuing to grow thereafter. In recent decades, the pattern shows alternating peaks and drops—reflecting the seasonal alternation between Summer and Winter Games—while maintaining high overall participation levels. This growth indicates expanded global involvement, increased inclusion of sports, and improved infrastructure and accessibility.</a:t>
            </a:r>
          </a:p>
        </p:txBody>
      </p:sp>
      <p:pic>
        <p:nvPicPr>
          <p:cNvPr id="4" name="Picture 3" descr="A graph of a number of sports&#10;&#10;AI-generated content may be incorrect.">
            <a:extLst>
              <a:ext uri="{FF2B5EF4-FFF2-40B4-BE49-F238E27FC236}">
                <a16:creationId xmlns:a16="http://schemas.microsoft.com/office/drawing/2014/main" id="{FE4D4B2F-E63A-A156-C8E2-766D5DAEB2B3}"/>
              </a:ext>
            </a:extLst>
          </p:cNvPr>
          <p:cNvPicPr>
            <a:picLocks noChangeAspect="1"/>
          </p:cNvPicPr>
          <p:nvPr/>
        </p:nvPicPr>
        <p:blipFill>
          <a:blip r:embed="rId2"/>
          <a:stretch>
            <a:fillRect/>
          </a:stretch>
        </p:blipFill>
        <p:spPr>
          <a:xfrm>
            <a:off x="1269339" y="3427060"/>
            <a:ext cx="9987251" cy="2755593"/>
          </a:xfrm>
          <a:prstGeom prst="rect">
            <a:avLst/>
          </a:prstGeom>
        </p:spPr>
      </p:pic>
    </p:spTree>
    <p:extLst>
      <p:ext uri="{BB962C8B-B14F-4D97-AF65-F5344CB8AC3E}">
        <p14:creationId xmlns:p14="http://schemas.microsoft.com/office/powerpoint/2010/main" val="171911705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253821-B0E7-C926-7242-85205E7EEA5F}"/>
            </a:ext>
          </a:extLst>
        </p:cNvPr>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4BFBF-65E8-3262-4972-D8A9FF60E73C}"/>
              </a:ext>
            </a:extLst>
          </p:cNvPr>
          <p:cNvSpPr>
            <a:spLocks noGrp="1"/>
          </p:cNvSpPr>
          <p:nvPr>
            <p:ph type="title"/>
          </p:nvPr>
        </p:nvSpPr>
        <p:spPr>
          <a:xfrm>
            <a:off x="1104897" y="762001"/>
            <a:ext cx="4991103" cy="1141004"/>
          </a:xfrm>
        </p:spPr>
        <p:txBody>
          <a:bodyPr>
            <a:normAutofit/>
          </a:bodyPr>
          <a:lstStyle/>
          <a:p>
            <a:pPr>
              <a:lnSpc>
                <a:spcPct val="110000"/>
              </a:lnSpc>
            </a:pPr>
            <a:r>
              <a:rPr lang="en-US" sz="2400"/>
              <a:t>7. </a:t>
            </a:r>
            <a:r>
              <a:rPr lang="en-US" sz="2400">
                <a:ea typeface="+mj-lt"/>
                <a:cs typeface="+mj-lt"/>
              </a:rPr>
              <a:t>How many events are there in each sport?</a:t>
            </a:r>
          </a:p>
        </p:txBody>
      </p:sp>
      <p:sp>
        <p:nvSpPr>
          <p:cNvPr id="3" name="Content Placeholder 2">
            <a:extLst>
              <a:ext uri="{FF2B5EF4-FFF2-40B4-BE49-F238E27FC236}">
                <a16:creationId xmlns:a16="http://schemas.microsoft.com/office/drawing/2014/main" id="{DE1DACDA-1EF1-BBB4-2412-A84461216421}"/>
              </a:ext>
            </a:extLst>
          </p:cNvPr>
          <p:cNvSpPr>
            <a:spLocks noGrp="1"/>
          </p:cNvSpPr>
          <p:nvPr>
            <p:ph idx="1"/>
          </p:nvPr>
        </p:nvSpPr>
        <p:spPr>
          <a:xfrm>
            <a:off x="1104897" y="2286000"/>
            <a:ext cx="4991103" cy="3809999"/>
          </a:xfrm>
        </p:spPr>
        <p:txBody>
          <a:bodyPr vert="horz" lIns="91440" tIns="45720" rIns="91440" bIns="45720" rtlCol="0" anchor="t">
            <a:normAutofit/>
          </a:bodyPr>
          <a:lstStyle/>
          <a:p>
            <a:r>
              <a:rPr lang="en-US">
                <a:ea typeface="+mn-lt"/>
                <a:cs typeface="+mn-lt"/>
              </a:rPr>
              <a:t>Athletics and Shooting have the highest number of events, each nearing 80–90. They are followed by Swimming, Cycling, and Sailing with moderate event counts ranging between 30–60. Other sports like Wrestling, Art Competitions, Canoeing, Gymnastics, and Archery also feature multiple events but in comparatively smaller numbers. This variation highlights the diverse structure and complexity of individual sports within the Olympic Games.</a:t>
            </a:r>
          </a:p>
          <a:p>
            <a:endParaRPr lang="en-US">
              <a:ea typeface="+mn-lt"/>
              <a:cs typeface="+mn-lt"/>
            </a:endParaRPr>
          </a:p>
        </p:txBody>
      </p:sp>
      <p:pic>
        <p:nvPicPr>
          <p:cNvPr id="4" name="Picture 3" descr="A graph of a number of events&#10;&#10;AI-generated content may be incorrect.">
            <a:extLst>
              <a:ext uri="{FF2B5EF4-FFF2-40B4-BE49-F238E27FC236}">
                <a16:creationId xmlns:a16="http://schemas.microsoft.com/office/drawing/2014/main" id="{92DB5DAC-DEFE-2657-BE5D-2EF62C6C3261}"/>
              </a:ext>
            </a:extLst>
          </p:cNvPr>
          <p:cNvPicPr>
            <a:picLocks noChangeAspect="1"/>
          </p:cNvPicPr>
          <p:nvPr/>
        </p:nvPicPr>
        <p:blipFill>
          <a:blip r:embed="rId2"/>
          <a:stretch>
            <a:fillRect/>
          </a:stretch>
        </p:blipFill>
        <p:spPr>
          <a:xfrm>
            <a:off x="6858001" y="1378741"/>
            <a:ext cx="4577976" cy="4100518"/>
          </a:xfrm>
          <a:prstGeom prst="rect">
            <a:avLst/>
          </a:prstGeom>
        </p:spPr>
      </p:pic>
    </p:spTree>
    <p:extLst>
      <p:ext uri="{BB962C8B-B14F-4D97-AF65-F5344CB8AC3E}">
        <p14:creationId xmlns:p14="http://schemas.microsoft.com/office/powerpoint/2010/main" val="204824168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348899-8201-C091-A551-476AB0C9AC4E}"/>
            </a:ext>
          </a:extLst>
        </p:cNvPr>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4E9ED-6903-C149-B482-9709BD2B21BC}"/>
              </a:ext>
            </a:extLst>
          </p:cNvPr>
          <p:cNvSpPr>
            <a:spLocks noGrp="1"/>
          </p:cNvSpPr>
          <p:nvPr>
            <p:ph type="title"/>
          </p:nvPr>
        </p:nvSpPr>
        <p:spPr>
          <a:xfrm>
            <a:off x="1104897" y="762001"/>
            <a:ext cx="4991103" cy="1141004"/>
          </a:xfrm>
        </p:spPr>
        <p:txBody>
          <a:bodyPr>
            <a:normAutofit/>
          </a:bodyPr>
          <a:lstStyle/>
          <a:p>
            <a:pPr>
              <a:lnSpc>
                <a:spcPct val="110000"/>
              </a:lnSpc>
            </a:pPr>
            <a:r>
              <a:rPr lang="en-US" sz="1800"/>
              <a:t>8. </a:t>
            </a:r>
            <a:r>
              <a:rPr lang="en-US" sz="1800">
                <a:ea typeface="+mj-lt"/>
                <a:cs typeface="+mj-lt"/>
              </a:rPr>
              <a:t>What is the distribution of events by gender (Men, Women, Mixed)?</a:t>
            </a:r>
          </a:p>
        </p:txBody>
      </p:sp>
      <p:sp>
        <p:nvSpPr>
          <p:cNvPr id="3" name="Content Placeholder 2">
            <a:extLst>
              <a:ext uri="{FF2B5EF4-FFF2-40B4-BE49-F238E27FC236}">
                <a16:creationId xmlns:a16="http://schemas.microsoft.com/office/drawing/2014/main" id="{1F58EF2C-2DCA-2136-0378-FBD11E2DB7A7}"/>
              </a:ext>
            </a:extLst>
          </p:cNvPr>
          <p:cNvSpPr>
            <a:spLocks noGrp="1"/>
          </p:cNvSpPr>
          <p:nvPr>
            <p:ph idx="1"/>
          </p:nvPr>
        </p:nvSpPr>
        <p:spPr>
          <a:xfrm>
            <a:off x="1104897" y="2286000"/>
            <a:ext cx="4991103" cy="3809999"/>
          </a:xfrm>
        </p:spPr>
        <p:txBody>
          <a:bodyPr vert="horz" lIns="91440" tIns="45720" rIns="91440" bIns="45720" rtlCol="0" anchor="t">
            <a:normAutofit/>
          </a:bodyPr>
          <a:lstStyle/>
          <a:p>
            <a:r>
              <a:rPr lang="en-US">
                <a:ea typeface="+mn-lt"/>
                <a:cs typeface="+mn-lt"/>
              </a:rPr>
              <a:t>The distribution of events by gender shows that Men's events dominate across all major sports, with the highest counts in Athletics and Shooting. However, Mixed-gender events are also significantly represented, especially in sports like Shooting, Cycling, Sailing, Wrestling, Art Competitions, and Canoeing. This reflects an evolving trend towards inclusivity, with several sports integrating mixed-gender formats alongside traditional male-only events.</a:t>
            </a:r>
          </a:p>
          <a:p>
            <a:endParaRPr lang="en-US">
              <a:ea typeface="+mn-lt"/>
              <a:cs typeface="+mn-lt"/>
            </a:endParaRPr>
          </a:p>
        </p:txBody>
      </p:sp>
      <p:pic>
        <p:nvPicPr>
          <p:cNvPr id="4" name="Picture 3" descr="A graph of different colored bars&#10;&#10;AI-generated content may be incorrect.">
            <a:extLst>
              <a:ext uri="{FF2B5EF4-FFF2-40B4-BE49-F238E27FC236}">
                <a16:creationId xmlns:a16="http://schemas.microsoft.com/office/drawing/2014/main" id="{CD3BC226-2E26-818D-4787-85227A49872D}"/>
              </a:ext>
            </a:extLst>
          </p:cNvPr>
          <p:cNvPicPr>
            <a:picLocks noChangeAspect="1"/>
          </p:cNvPicPr>
          <p:nvPr/>
        </p:nvPicPr>
        <p:blipFill>
          <a:blip r:embed="rId2"/>
          <a:stretch>
            <a:fillRect/>
          </a:stretch>
        </p:blipFill>
        <p:spPr>
          <a:xfrm>
            <a:off x="6858001" y="1201461"/>
            <a:ext cx="4577976" cy="4455078"/>
          </a:xfrm>
          <a:prstGeom prst="rect">
            <a:avLst/>
          </a:prstGeom>
        </p:spPr>
      </p:pic>
    </p:spTree>
    <p:extLst>
      <p:ext uri="{BB962C8B-B14F-4D97-AF65-F5344CB8AC3E}">
        <p14:creationId xmlns:p14="http://schemas.microsoft.com/office/powerpoint/2010/main" val="363816155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1B39CB-342E-2459-BA7C-4667B17EECEC}"/>
            </a:ext>
          </a:extLst>
        </p:cNvPr>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E56D9-405E-02B5-1639-D9DB4AB56373}"/>
              </a:ext>
            </a:extLst>
          </p:cNvPr>
          <p:cNvSpPr>
            <a:spLocks noGrp="1"/>
          </p:cNvSpPr>
          <p:nvPr>
            <p:ph type="title"/>
          </p:nvPr>
        </p:nvSpPr>
        <p:spPr>
          <a:xfrm>
            <a:off x="1104897" y="762001"/>
            <a:ext cx="4991103" cy="1141004"/>
          </a:xfrm>
        </p:spPr>
        <p:txBody>
          <a:bodyPr>
            <a:normAutofit/>
          </a:bodyPr>
          <a:lstStyle/>
          <a:p>
            <a:pPr>
              <a:lnSpc>
                <a:spcPct val="110000"/>
              </a:lnSpc>
            </a:pPr>
            <a:r>
              <a:rPr lang="en-US" sz="2000"/>
              <a:t>9. </a:t>
            </a:r>
            <a:r>
              <a:rPr lang="en-US" sz="2000">
                <a:ea typeface="+mj-lt"/>
                <a:cs typeface="+mj-lt"/>
              </a:rPr>
              <a:t>How has the number of events changed over time?</a:t>
            </a:r>
            <a:endParaRPr lang="en-US" sz="2000"/>
          </a:p>
        </p:txBody>
      </p:sp>
      <p:sp>
        <p:nvSpPr>
          <p:cNvPr id="3" name="Content Placeholder 2">
            <a:extLst>
              <a:ext uri="{FF2B5EF4-FFF2-40B4-BE49-F238E27FC236}">
                <a16:creationId xmlns:a16="http://schemas.microsoft.com/office/drawing/2014/main" id="{38A05E59-AD84-C738-0AD9-469948864044}"/>
              </a:ext>
            </a:extLst>
          </p:cNvPr>
          <p:cNvSpPr>
            <a:spLocks noGrp="1"/>
          </p:cNvSpPr>
          <p:nvPr>
            <p:ph idx="1"/>
          </p:nvPr>
        </p:nvSpPr>
        <p:spPr>
          <a:xfrm>
            <a:off x="1104897" y="2286000"/>
            <a:ext cx="4991103" cy="3809999"/>
          </a:xfrm>
        </p:spPr>
        <p:txBody>
          <a:bodyPr vert="horz" lIns="91440" tIns="45720" rIns="91440" bIns="45720" rtlCol="0">
            <a:normAutofit/>
          </a:bodyPr>
          <a:lstStyle/>
          <a:p>
            <a:r>
              <a:rPr lang="en-US">
                <a:ea typeface="+mn-lt"/>
                <a:cs typeface="+mn-lt"/>
              </a:rPr>
              <a:t>The number of events has remained constant over time, with a steady count of around 750 events across all Olympic years. This suggests no significant variation or expansion in the total number of recorded events based on the available data visualization.</a:t>
            </a:r>
          </a:p>
          <a:p>
            <a:endParaRPr lang="en-US">
              <a:ea typeface="+mn-lt"/>
              <a:cs typeface="+mn-lt"/>
            </a:endParaRPr>
          </a:p>
        </p:txBody>
      </p:sp>
      <p:pic>
        <p:nvPicPr>
          <p:cNvPr id="4" name="Picture 3" descr="A graph with numbers and a line&#10;&#10;AI-generated content may be incorrect.">
            <a:extLst>
              <a:ext uri="{FF2B5EF4-FFF2-40B4-BE49-F238E27FC236}">
                <a16:creationId xmlns:a16="http://schemas.microsoft.com/office/drawing/2014/main" id="{4748932E-FF5B-F567-F70B-4C9E42A1E5D8}"/>
              </a:ext>
            </a:extLst>
          </p:cNvPr>
          <p:cNvPicPr>
            <a:picLocks noChangeAspect="1"/>
          </p:cNvPicPr>
          <p:nvPr/>
        </p:nvPicPr>
        <p:blipFill>
          <a:blip r:embed="rId2"/>
          <a:stretch>
            <a:fillRect/>
          </a:stretch>
        </p:blipFill>
        <p:spPr>
          <a:xfrm>
            <a:off x="6858001" y="1140012"/>
            <a:ext cx="4577976" cy="4577976"/>
          </a:xfrm>
          <a:prstGeom prst="rect">
            <a:avLst/>
          </a:prstGeom>
        </p:spPr>
      </p:pic>
    </p:spTree>
    <p:extLst>
      <p:ext uri="{BB962C8B-B14F-4D97-AF65-F5344CB8AC3E}">
        <p14:creationId xmlns:p14="http://schemas.microsoft.com/office/powerpoint/2010/main" val="60378270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graph&#10;&#10;AI-generated content may be incorrect.">
            <a:extLst>
              <a:ext uri="{FF2B5EF4-FFF2-40B4-BE49-F238E27FC236}">
                <a16:creationId xmlns:a16="http://schemas.microsoft.com/office/drawing/2014/main" id="{47A60ABA-D9D1-7A05-DBF4-2653EA46B22C}"/>
              </a:ext>
            </a:extLst>
          </p:cNvPr>
          <p:cNvPicPr>
            <a:picLocks noChangeAspect="1"/>
          </p:cNvPicPr>
          <p:nvPr/>
        </p:nvPicPr>
        <p:blipFill>
          <a:blip r:embed="rId2"/>
          <a:stretch>
            <a:fillRect/>
          </a:stretch>
        </p:blipFill>
        <p:spPr>
          <a:xfrm>
            <a:off x="0" y="12032"/>
            <a:ext cx="12192000" cy="6833937"/>
          </a:xfrm>
          <a:prstGeom prst="rect">
            <a:avLst/>
          </a:prstGeom>
        </p:spPr>
      </p:pic>
    </p:spTree>
    <p:extLst>
      <p:ext uri="{BB962C8B-B14F-4D97-AF65-F5344CB8AC3E}">
        <p14:creationId xmlns:p14="http://schemas.microsoft.com/office/powerpoint/2010/main" val="1011999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F1520C-D8E3-6B6F-DFA6-C08B342D53C6}"/>
              </a:ext>
            </a:extLst>
          </p:cNvPr>
          <p:cNvSpPr>
            <a:spLocks noGrp="1"/>
          </p:cNvSpPr>
          <p:nvPr>
            <p:ph idx="1"/>
          </p:nvPr>
        </p:nvSpPr>
        <p:spPr>
          <a:xfrm>
            <a:off x="1225827" y="762000"/>
            <a:ext cx="9442173" cy="5334000"/>
          </a:xfrm>
        </p:spPr>
        <p:txBody>
          <a:bodyPr anchor="ctr">
            <a:normAutofit fontScale="92500" lnSpcReduction="20000"/>
          </a:bodyPr>
          <a:lstStyle/>
          <a:p>
            <a:pPr marL="0" indent="0">
              <a:buNone/>
            </a:pPr>
            <a:r>
              <a:rPr lang="en-US" sz="800"/>
              <a:t> </a:t>
            </a:r>
            <a:r>
              <a:rPr lang="en-US" sz="1500" b="1"/>
              <a:t>P</a:t>
            </a:r>
            <a:r>
              <a:rPr lang="en-US" sz="1600" b="1"/>
              <a:t>roject Objective</a:t>
            </a:r>
          </a:p>
          <a:p>
            <a:r>
              <a:rPr lang="en-US" sz="1600"/>
              <a:t>The objective of this project is to explore and analyze historical Olympic Games data to uncover meaningful trends and insights. The focus is on understanding how the Games have evolved across years in terms of sports disciplines, athlete involvement, medal distributions, and worldwide participation. This helps identify long-term patterns and transformations in the Olympic movement.</a:t>
            </a:r>
          </a:p>
          <a:p>
            <a:pPr marL="0" indent="0">
              <a:buNone/>
            </a:pPr>
            <a:r>
              <a:rPr lang="en-US" sz="1600" b="1"/>
              <a:t> Analysis Scope</a:t>
            </a:r>
          </a:p>
          <a:p>
            <a:r>
              <a:rPr lang="en-US" sz="1600"/>
              <a:t>The scope includes examining various Olympic editions, host nations, and event structures to study their development. It also analyzes participation trends in individual sports, athlete demographics, and medal achievements. Key areas include sport-wise popularity, country-level dominance, and notable athlete performances. The structure of the underlying database is also explored through an ER diagram that maps entities like Games, Athletes, Events, and Medals.</a:t>
            </a:r>
          </a:p>
          <a:p>
            <a:pPr marL="0" indent="0">
              <a:buNone/>
            </a:pPr>
            <a:r>
              <a:rPr lang="en-US" sz="1600" b="1"/>
              <a:t>Project Goal</a:t>
            </a:r>
          </a:p>
          <a:p>
            <a:r>
              <a:rPr lang="en-US" sz="1600"/>
              <a:t>The goal is to provide a comprehensive, data-driven overview of Olympic history. It aims to highlight trends such as shifts in host city choices, changes in sports prominence, and consistent top performers by country and region. Using these insights, the project aims to recommend strategies for future Olympic planning, sport inclusion, and enhancing global participation. The final output will be a detailed report and presentation supported by visual analytics.</a:t>
            </a:r>
          </a:p>
          <a:p>
            <a:endParaRPr lang="en-US" sz="800"/>
          </a:p>
        </p:txBody>
      </p:sp>
    </p:spTree>
    <p:extLst>
      <p:ext uri="{BB962C8B-B14F-4D97-AF65-F5344CB8AC3E}">
        <p14:creationId xmlns:p14="http://schemas.microsoft.com/office/powerpoint/2010/main" val="2440573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0D80B3-37FA-B487-C63E-58EAE71AFD89}"/>
            </a:ext>
          </a:extLst>
        </p:cNvPr>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2D23DD-AD78-D152-580E-E2796292F2C8}"/>
              </a:ext>
            </a:extLst>
          </p:cNvPr>
          <p:cNvSpPr>
            <a:spLocks noGrp="1"/>
          </p:cNvSpPr>
          <p:nvPr>
            <p:ph type="title"/>
          </p:nvPr>
        </p:nvSpPr>
        <p:spPr>
          <a:xfrm>
            <a:off x="1104897" y="762001"/>
            <a:ext cx="4991103" cy="1141004"/>
          </a:xfrm>
        </p:spPr>
        <p:txBody>
          <a:bodyPr>
            <a:normAutofit/>
          </a:bodyPr>
          <a:lstStyle/>
          <a:p>
            <a:pPr>
              <a:lnSpc>
                <a:spcPct val="110000"/>
              </a:lnSpc>
            </a:pPr>
            <a:r>
              <a:rPr lang="en-US" sz="2000"/>
              <a:t>10. </a:t>
            </a:r>
            <a:r>
              <a:rPr lang="en-US" sz="2000">
                <a:ea typeface="+mj-lt"/>
                <a:cs typeface="+mj-lt"/>
              </a:rPr>
              <a:t>What is the distribution of participants by gender?</a:t>
            </a:r>
          </a:p>
        </p:txBody>
      </p:sp>
      <p:sp>
        <p:nvSpPr>
          <p:cNvPr id="3" name="Content Placeholder 2">
            <a:extLst>
              <a:ext uri="{FF2B5EF4-FFF2-40B4-BE49-F238E27FC236}">
                <a16:creationId xmlns:a16="http://schemas.microsoft.com/office/drawing/2014/main" id="{E6B1D2A3-BD83-B5E1-A33D-E4A7896A168C}"/>
              </a:ext>
            </a:extLst>
          </p:cNvPr>
          <p:cNvSpPr>
            <a:spLocks noGrp="1"/>
          </p:cNvSpPr>
          <p:nvPr>
            <p:ph idx="1"/>
          </p:nvPr>
        </p:nvSpPr>
        <p:spPr>
          <a:xfrm>
            <a:off x="1104897" y="2286000"/>
            <a:ext cx="4991103" cy="3809999"/>
          </a:xfrm>
        </p:spPr>
        <p:txBody>
          <a:bodyPr vert="horz" lIns="91440" tIns="45720" rIns="91440" bIns="45720" rtlCol="0">
            <a:normAutofit/>
          </a:bodyPr>
          <a:lstStyle/>
          <a:p>
            <a:r>
              <a:rPr lang="en-US">
                <a:ea typeface="+mn-lt"/>
                <a:cs typeface="+mn-lt"/>
              </a:rPr>
              <a:t>The distribution of participants by gender shows that 73.9% (95.23K) are male (M), while 26.1% (33.63K) are female (F). This indicates a significant gender gap in overall Olympic participation, with male athletes comprising nearly three-quarters of the total recorded entries.</a:t>
            </a:r>
          </a:p>
          <a:p>
            <a:endParaRPr lang="en-US">
              <a:ea typeface="+mn-lt"/>
              <a:cs typeface="+mn-lt"/>
            </a:endParaRPr>
          </a:p>
        </p:txBody>
      </p:sp>
      <p:pic>
        <p:nvPicPr>
          <p:cNvPr id="5" name="Picture 4" descr="A graph of a person&amp;#39;s gender&#10;&#10;AI-generated content may be incorrect.">
            <a:extLst>
              <a:ext uri="{FF2B5EF4-FFF2-40B4-BE49-F238E27FC236}">
                <a16:creationId xmlns:a16="http://schemas.microsoft.com/office/drawing/2014/main" id="{472BAC64-EBE0-2089-C491-667F7294FEBA}"/>
              </a:ext>
            </a:extLst>
          </p:cNvPr>
          <p:cNvPicPr>
            <a:picLocks noChangeAspect="1"/>
          </p:cNvPicPr>
          <p:nvPr/>
        </p:nvPicPr>
        <p:blipFill>
          <a:blip r:embed="rId2"/>
          <a:stretch>
            <a:fillRect/>
          </a:stretch>
        </p:blipFill>
        <p:spPr>
          <a:xfrm>
            <a:off x="6858001" y="1464901"/>
            <a:ext cx="4577976" cy="3928197"/>
          </a:xfrm>
          <a:prstGeom prst="rect">
            <a:avLst/>
          </a:prstGeom>
        </p:spPr>
      </p:pic>
    </p:spTree>
    <p:extLst>
      <p:ext uri="{BB962C8B-B14F-4D97-AF65-F5344CB8AC3E}">
        <p14:creationId xmlns:p14="http://schemas.microsoft.com/office/powerpoint/2010/main" val="189390942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2BC92C-A297-A163-D6F5-EAB8E47758AA}"/>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114CD-797C-58C8-C27E-3324B0C2F878}"/>
              </a:ext>
            </a:extLst>
          </p:cNvPr>
          <p:cNvSpPr>
            <a:spLocks noGrp="1"/>
          </p:cNvSpPr>
          <p:nvPr>
            <p:ph type="title"/>
          </p:nvPr>
        </p:nvSpPr>
        <p:spPr>
          <a:xfrm>
            <a:off x="1104897" y="762001"/>
            <a:ext cx="4991103" cy="1141004"/>
          </a:xfrm>
        </p:spPr>
        <p:txBody>
          <a:bodyPr>
            <a:normAutofit/>
          </a:bodyPr>
          <a:lstStyle/>
          <a:p>
            <a:pPr>
              <a:lnSpc>
                <a:spcPct val="110000"/>
              </a:lnSpc>
            </a:pPr>
            <a:r>
              <a:rPr lang="en-US" sz="1500"/>
              <a:t>11. </a:t>
            </a:r>
            <a:r>
              <a:rPr lang="en-US" sz="1500">
                <a:ea typeface="+mj-lt"/>
                <a:cs typeface="+mj-lt"/>
              </a:rPr>
              <a:t>Which countries have the highest number of participants in the Olympics?</a:t>
            </a:r>
            <a:endParaRPr lang="en-US" sz="1500"/>
          </a:p>
        </p:txBody>
      </p:sp>
      <p:sp>
        <p:nvSpPr>
          <p:cNvPr id="3" name="Content Placeholder 2">
            <a:extLst>
              <a:ext uri="{FF2B5EF4-FFF2-40B4-BE49-F238E27FC236}">
                <a16:creationId xmlns:a16="http://schemas.microsoft.com/office/drawing/2014/main" id="{7CB0696D-87E8-4BFB-436A-9DD2372FEE76}"/>
              </a:ext>
            </a:extLst>
          </p:cNvPr>
          <p:cNvSpPr>
            <a:spLocks noGrp="1"/>
          </p:cNvSpPr>
          <p:nvPr>
            <p:ph idx="1"/>
          </p:nvPr>
        </p:nvSpPr>
        <p:spPr>
          <a:xfrm>
            <a:off x="1104897" y="2286000"/>
            <a:ext cx="4991103" cy="3809999"/>
          </a:xfrm>
        </p:spPr>
        <p:txBody>
          <a:bodyPr vert="horz" lIns="91440" tIns="45720" rIns="91440" bIns="45720" rtlCol="0" anchor="t">
            <a:normAutofit/>
          </a:bodyPr>
          <a:lstStyle/>
          <a:p>
            <a:r>
              <a:rPr lang="en-US">
                <a:ea typeface="+mn-lt"/>
                <a:cs typeface="+mn-lt"/>
              </a:rPr>
              <a:t>The chart shows that all listed countries—such as Afghanistan, Albania, Algeria, American Samoa, Andorra, and Angola—have relatively low and nearly equal participation counts, each below 0.1 million. None of these countries rank among the highest in terms of Olympic participation, indicating limited representation in the Games.</a:t>
            </a:r>
          </a:p>
          <a:p>
            <a:endParaRPr lang="en-US">
              <a:ea typeface="+mn-lt"/>
              <a:cs typeface="+mn-lt"/>
            </a:endParaRPr>
          </a:p>
        </p:txBody>
      </p:sp>
      <p:pic>
        <p:nvPicPr>
          <p:cNvPr id="4" name="Picture 3" descr="A graph of number of people&#10;&#10;AI-generated content may be incorrect.">
            <a:extLst>
              <a:ext uri="{FF2B5EF4-FFF2-40B4-BE49-F238E27FC236}">
                <a16:creationId xmlns:a16="http://schemas.microsoft.com/office/drawing/2014/main" id="{62C77292-A6FA-BC28-E8F7-B4AEE44D0B08}"/>
              </a:ext>
            </a:extLst>
          </p:cNvPr>
          <p:cNvPicPr>
            <a:picLocks noChangeAspect="1"/>
          </p:cNvPicPr>
          <p:nvPr/>
        </p:nvPicPr>
        <p:blipFill>
          <a:blip r:embed="rId2"/>
          <a:srcRect r="-211" b="2308"/>
          <a:stretch>
            <a:fillRect/>
          </a:stretch>
        </p:blipFill>
        <p:spPr>
          <a:xfrm>
            <a:off x="6858001" y="1550856"/>
            <a:ext cx="4587634" cy="3669609"/>
          </a:xfrm>
          <a:prstGeom prst="rect">
            <a:avLst/>
          </a:prstGeom>
        </p:spPr>
      </p:pic>
    </p:spTree>
    <p:extLst>
      <p:ext uri="{BB962C8B-B14F-4D97-AF65-F5344CB8AC3E}">
        <p14:creationId xmlns:p14="http://schemas.microsoft.com/office/powerpoint/2010/main" val="140423937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F5F188-861A-2EB8-DC25-0B31958B520B}"/>
            </a:ext>
          </a:extLst>
        </p:cNvPr>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09741C-A3BD-8B4C-9D46-D5F68F9939A0}"/>
              </a:ext>
            </a:extLst>
          </p:cNvPr>
          <p:cNvSpPr>
            <a:spLocks noGrp="1"/>
          </p:cNvSpPr>
          <p:nvPr>
            <p:ph type="title"/>
          </p:nvPr>
        </p:nvSpPr>
        <p:spPr>
          <a:xfrm>
            <a:off x="1104897" y="762001"/>
            <a:ext cx="4991103" cy="1141004"/>
          </a:xfrm>
        </p:spPr>
        <p:txBody>
          <a:bodyPr>
            <a:normAutofit/>
          </a:bodyPr>
          <a:lstStyle/>
          <a:p>
            <a:pPr>
              <a:lnSpc>
                <a:spcPct val="110000"/>
              </a:lnSpc>
            </a:pPr>
            <a:r>
              <a:rPr lang="en-US" sz="1500"/>
              <a:t>12. </a:t>
            </a:r>
            <a:r>
              <a:rPr lang="en-US" sz="1500">
                <a:ea typeface="+mj-lt"/>
                <a:cs typeface="+mj-lt"/>
              </a:rPr>
              <a:t>How does the age distribution of participants vary across different games?</a:t>
            </a:r>
          </a:p>
        </p:txBody>
      </p:sp>
      <p:sp>
        <p:nvSpPr>
          <p:cNvPr id="3" name="Content Placeholder 2">
            <a:extLst>
              <a:ext uri="{FF2B5EF4-FFF2-40B4-BE49-F238E27FC236}">
                <a16:creationId xmlns:a16="http://schemas.microsoft.com/office/drawing/2014/main" id="{FB103E36-27EA-D128-D5FC-65BEA0FFDB2B}"/>
              </a:ext>
            </a:extLst>
          </p:cNvPr>
          <p:cNvSpPr>
            <a:spLocks noGrp="1"/>
          </p:cNvSpPr>
          <p:nvPr>
            <p:ph idx="1"/>
          </p:nvPr>
        </p:nvSpPr>
        <p:spPr>
          <a:xfrm>
            <a:off x="1104897" y="2286000"/>
            <a:ext cx="4991103" cy="3809999"/>
          </a:xfrm>
        </p:spPr>
        <p:txBody>
          <a:bodyPr vert="horz" lIns="91440" tIns="45720" rIns="91440" bIns="45720" rtlCol="0">
            <a:normAutofit/>
          </a:bodyPr>
          <a:lstStyle/>
          <a:p>
            <a:r>
              <a:rPr lang="en-US">
                <a:ea typeface="+mn-lt"/>
                <a:cs typeface="+mn-lt"/>
              </a:rPr>
              <a:t>The average age of Olympic participants has fluctuated over time. In the early 20th century, it peaked above 30, followed by a steady decline until around the 1980s. Since then, the average age has gradually increased, stabilizing between 25 and 27 in recent years. This suggests evolving athlete demographics and possibly changes in training, qualification, and sports types over the decades.</a:t>
            </a:r>
          </a:p>
          <a:p>
            <a:endParaRPr lang="en-US">
              <a:ea typeface="+mn-lt"/>
              <a:cs typeface="+mn-lt"/>
            </a:endParaRPr>
          </a:p>
        </p:txBody>
      </p:sp>
      <p:pic>
        <p:nvPicPr>
          <p:cNvPr id="5" name="Picture 4" descr="A graph with a line&#10;&#10;AI-generated content may be incorrect.">
            <a:extLst>
              <a:ext uri="{FF2B5EF4-FFF2-40B4-BE49-F238E27FC236}">
                <a16:creationId xmlns:a16="http://schemas.microsoft.com/office/drawing/2014/main" id="{9F8337B9-1EF2-14CB-04B9-BF4EB065D132}"/>
              </a:ext>
            </a:extLst>
          </p:cNvPr>
          <p:cNvPicPr>
            <a:picLocks noChangeAspect="1"/>
          </p:cNvPicPr>
          <p:nvPr/>
        </p:nvPicPr>
        <p:blipFill>
          <a:blip r:embed="rId2"/>
          <a:stretch>
            <a:fillRect/>
          </a:stretch>
        </p:blipFill>
        <p:spPr>
          <a:xfrm>
            <a:off x="6858001" y="1426136"/>
            <a:ext cx="4577976" cy="4005727"/>
          </a:xfrm>
          <a:prstGeom prst="rect">
            <a:avLst/>
          </a:prstGeom>
        </p:spPr>
      </p:pic>
    </p:spTree>
    <p:extLst>
      <p:ext uri="{BB962C8B-B14F-4D97-AF65-F5344CB8AC3E}">
        <p14:creationId xmlns:p14="http://schemas.microsoft.com/office/powerpoint/2010/main" val="240978692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27944E-0ABA-988C-FE03-36185FBDA88B}"/>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A42BD3-5301-92ED-4535-01C53BE56FB1}"/>
              </a:ext>
            </a:extLst>
          </p:cNvPr>
          <p:cNvSpPr>
            <a:spLocks noGrp="1"/>
          </p:cNvSpPr>
          <p:nvPr>
            <p:ph type="title"/>
          </p:nvPr>
        </p:nvSpPr>
        <p:spPr>
          <a:xfrm>
            <a:off x="1104897" y="762001"/>
            <a:ext cx="4991103" cy="1141004"/>
          </a:xfrm>
        </p:spPr>
        <p:txBody>
          <a:bodyPr>
            <a:normAutofit/>
          </a:bodyPr>
          <a:lstStyle/>
          <a:p>
            <a:pPr>
              <a:lnSpc>
                <a:spcPct val="110000"/>
              </a:lnSpc>
            </a:pPr>
            <a:r>
              <a:rPr lang="en-US" sz="1500"/>
              <a:t>17. </a:t>
            </a:r>
            <a:r>
              <a:rPr lang="en-US" sz="1500">
                <a:ea typeface="+mj-lt"/>
                <a:cs typeface="+mj-lt"/>
              </a:rPr>
              <a:t>Which regions have the highest number of participants in the Olympics?</a:t>
            </a:r>
          </a:p>
        </p:txBody>
      </p:sp>
      <p:sp>
        <p:nvSpPr>
          <p:cNvPr id="3" name="Content Placeholder 2">
            <a:extLst>
              <a:ext uri="{FF2B5EF4-FFF2-40B4-BE49-F238E27FC236}">
                <a16:creationId xmlns:a16="http://schemas.microsoft.com/office/drawing/2014/main" id="{7C8C0B89-F386-FF9A-A534-B07176CF9A08}"/>
              </a:ext>
            </a:extLst>
          </p:cNvPr>
          <p:cNvSpPr>
            <a:spLocks noGrp="1"/>
          </p:cNvSpPr>
          <p:nvPr>
            <p:ph idx="1"/>
          </p:nvPr>
        </p:nvSpPr>
        <p:spPr>
          <a:xfrm>
            <a:off x="1104897" y="2286000"/>
            <a:ext cx="4991103" cy="3809999"/>
          </a:xfrm>
        </p:spPr>
        <p:txBody>
          <a:bodyPr vert="horz" lIns="91440" tIns="45720" rIns="91440" bIns="45720" rtlCol="0">
            <a:normAutofit/>
          </a:bodyPr>
          <a:lstStyle/>
          <a:p>
            <a:r>
              <a:rPr lang="en-US">
                <a:ea typeface="+mn-lt"/>
                <a:cs typeface="+mn-lt"/>
              </a:rPr>
              <a:t>The chart shows the count of Olympic medal winners by region, indicating that multiple regions—including Afghanistan, Albania, Algeria, and others—have a similarly low number of medal-winning participants, each close to or just under one. This suggests that these regions have had limited success in terms of medal achievements in the Olympic Games, reflecting either lower participation levels or fewer podium finishes historically.</a:t>
            </a:r>
          </a:p>
          <a:p>
            <a:endParaRPr lang="en-US">
              <a:ea typeface="+mn-lt"/>
              <a:cs typeface="+mn-lt"/>
            </a:endParaRPr>
          </a:p>
        </p:txBody>
      </p:sp>
      <p:pic>
        <p:nvPicPr>
          <p:cNvPr id="4" name="Picture 3" descr="A graph of a number of winners&#10;&#10;AI-generated content may be incorrect.">
            <a:extLst>
              <a:ext uri="{FF2B5EF4-FFF2-40B4-BE49-F238E27FC236}">
                <a16:creationId xmlns:a16="http://schemas.microsoft.com/office/drawing/2014/main" id="{AE53CE00-A5B0-DBA5-88FB-489518167BE7}"/>
              </a:ext>
            </a:extLst>
          </p:cNvPr>
          <p:cNvPicPr>
            <a:picLocks noChangeAspect="1"/>
          </p:cNvPicPr>
          <p:nvPr/>
        </p:nvPicPr>
        <p:blipFill>
          <a:blip r:embed="rId2"/>
          <a:stretch>
            <a:fillRect/>
          </a:stretch>
        </p:blipFill>
        <p:spPr>
          <a:xfrm>
            <a:off x="6858001" y="1536183"/>
            <a:ext cx="4577976" cy="3785633"/>
          </a:xfrm>
          <a:prstGeom prst="rect">
            <a:avLst/>
          </a:prstGeom>
        </p:spPr>
      </p:pic>
    </p:spTree>
    <p:extLst>
      <p:ext uri="{BB962C8B-B14F-4D97-AF65-F5344CB8AC3E}">
        <p14:creationId xmlns:p14="http://schemas.microsoft.com/office/powerpoint/2010/main" val="3101523527"/>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7E3E7590-A8CC-F4EC-D122-296988BF7A18}"/>
              </a:ext>
            </a:extLst>
          </p:cNvPr>
          <p:cNvPicPr>
            <a:picLocks noChangeAspect="1"/>
          </p:cNvPicPr>
          <p:nvPr/>
        </p:nvPicPr>
        <p:blipFill>
          <a:blip r:embed="rId2"/>
          <a:stretch>
            <a:fillRect/>
          </a:stretch>
        </p:blipFill>
        <p:spPr>
          <a:xfrm>
            <a:off x="5329" y="0"/>
            <a:ext cx="12181343" cy="6858000"/>
          </a:xfrm>
          <a:prstGeom prst="rect">
            <a:avLst/>
          </a:prstGeom>
        </p:spPr>
      </p:pic>
    </p:spTree>
    <p:extLst>
      <p:ext uri="{BB962C8B-B14F-4D97-AF65-F5344CB8AC3E}">
        <p14:creationId xmlns:p14="http://schemas.microsoft.com/office/powerpoint/2010/main" val="808975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13AB7F-602B-CA87-6A15-85BF8FC085E9}"/>
            </a:ext>
          </a:extLst>
        </p:cNvPr>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4E66EE-57D7-1705-AA76-D78F28DBEA71}"/>
              </a:ext>
            </a:extLst>
          </p:cNvPr>
          <p:cNvSpPr>
            <a:spLocks noGrp="1"/>
          </p:cNvSpPr>
          <p:nvPr>
            <p:ph type="title"/>
          </p:nvPr>
        </p:nvSpPr>
        <p:spPr>
          <a:xfrm>
            <a:off x="1104897" y="762001"/>
            <a:ext cx="4991103" cy="1141004"/>
          </a:xfrm>
        </p:spPr>
        <p:txBody>
          <a:bodyPr>
            <a:normAutofit/>
          </a:bodyPr>
          <a:lstStyle/>
          <a:p>
            <a:pPr>
              <a:lnSpc>
                <a:spcPct val="110000"/>
              </a:lnSpc>
            </a:pPr>
            <a:r>
              <a:rPr lang="en-US" sz="2000"/>
              <a:t>13. </a:t>
            </a:r>
            <a:r>
              <a:rPr lang="en-US" sz="2000">
                <a:ea typeface="+mj-lt"/>
                <a:cs typeface="+mj-lt"/>
              </a:rPr>
              <a:t>How many medals have been awarded in each Olympics?</a:t>
            </a:r>
            <a:endParaRPr lang="en-US" sz="2000"/>
          </a:p>
        </p:txBody>
      </p:sp>
      <p:sp>
        <p:nvSpPr>
          <p:cNvPr id="3" name="Content Placeholder 2">
            <a:extLst>
              <a:ext uri="{FF2B5EF4-FFF2-40B4-BE49-F238E27FC236}">
                <a16:creationId xmlns:a16="http://schemas.microsoft.com/office/drawing/2014/main" id="{07160B07-FFD8-EE25-AF0D-4183E25B392D}"/>
              </a:ext>
            </a:extLst>
          </p:cNvPr>
          <p:cNvSpPr>
            <a:spLocks noGrp="1"/>
          </p:cNvSpPr>
          <p:nvPr>
            <p:ph idx="1"/>
          </p:nvPr>
        </p:nvSpPr>
        <p:spPr>
          <a:xfrm>
            <a:off x="1104897" y="2286000"/>
            <a:ext cx="4991103" cy="3809999"/>
          </a:xfrm>
        </p:spPr>
        <p:txBody>
          <a:bodyPr vert="horz" lIns="91440" tIns="45720" rIns="91440" bIns="45720" rtlCol="0">
            <a:normAutofit/>
          </a:bodyPr>
          <a:lstStyle/>
          <a:p>
            <a:pPr>
              <a:lnSpc>
                <a:spcPct val="120000"/>
              </a:lnSpc>
            </a:pPr>
            <a:r>
              <a:rPr lang="en-US">
                <a:ea typeface="+mn-lt"/>
                <a:cs typeface="+mn-lt"/>
              </a:rPr>
              <a:t>The chart displays the count of medals awarded in various Olympic Games editions (from 1896 to 1924). The data shows that each edition had a relatively consistent number of medals awarded, with counts hovering slightly above 0.2 million. This suggests that the number of medal events remained relatively stable across these early Olympic Games, reflecting limited fluctuation in the number of sports or events conducted during this period.</a:t>
            </a:r>
          </a:p>
          <a:p>
            <a:pPr>
              <a:lnSpc>
                <a:spcPct val="120000"/>
              </a:lnSpc>
            </a:pPr>
            <a:endParaRPr lang="en-US">
              <a:ea typeface="+mn-lt"/>
              <a:cs typeface="+mn-lt"/>
            </a:endParaRPr>
          </a:p>
        </p:txBody>
      </p:sp>
      <p:pic>
        <p:nvPicPr>
          <p:cNvPr id="4" name="Picture 3" descr="A graph of numbers and letters&#10;&#10;AI-generated content may be incorrect.">
            <a:extLst>
              <a:ext uri="{FF2B5EF4-FFF2-40B4-BE49-F238E27FC236}">
                <a16:creationId xmlns:a16="http://schemas.microsoft.com/office/drawing/2014/main" id="{3D4320C0-4816-1E3B-42EC-74334AC22AB2}"/>
              </a:ext>
            </a:extLst>
          </p:cNvPr>
          <p:cNvPicPr>
            <a:picLocks noChangeAspect="1"/>
          </p:cNvPicPr>
          <p:nvPr/>
        </p:nvPicPr>
        <p:blipFill>
          <a:blip r:embed="rId2"/>
          <a:stretch>
            <a:fillRect/>
          </a:stretch>
        </p:blipFill>
        <p:spPr>
          <a:xfrm>
            <a:off x="6858001" y="1367489"/>
            <a:ext cx="4577976" cy="4123022"/>
          </a:xfrm>
          <a:prstGeom prst="rect">
            <a:avLst/>
          </a:prstGeom>
        </p:spPr>
      </p:pic>
    </p:spTree>
    <p:extLst>
      <p:ext uri="{BB962C8B-B14F-4D97-AF65-F5344CB8AC3E}">
        <p14:creationId xmlns:p14="http://schemas.microsoft.com/office/powerpoint/2010/main" val="88947399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848066-07E2-A0FE-C40B-4C5EE4F7074F}"/>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FF705-D13B-17E1-EA35-A0D1F8C3E009}"/>
              </a:ext>
            </a:extLst>
          </p:cNvPr>
          <p:cNvSpPr>
            <a:spLocks noGrp="1"/>
          </p:cNvSpPr>
          <p:nvPr>
            <p:ph type="title"/>
          </p:nvPr>
        </p:nvSpPr>
        <p:spPr>
          <a:xfrm>
            <a:off x="1104897" y="762001"/>
            <a:ext cx="4991103" cy="1141004"/>
          </a:xfrm>
        </p:spPr>
        <p:txBody>
          <a:bodyPr>
            <a:normAutofit/>
          </a:bodyPr>
          <a:lstStyle/>
          <a:p>
            <a:pPr>
              <a:lnSpc>
                <a:spcPct val="110000"/>
              </a:lnSpc>
            </a:pPr>
            <a:r>
              <a:rPr lang="en-US" sz="2000"/>
              <a:t>14. </a:t>
            </a:r>
            <a:r>
              <a:rPr lang="en-US" sz="2000">
                <a:ea typeface="+mj-lt"/>
                <a:cs typeface="+mj-lt"/>
              </a:rPr>
              <a:t>Which countries have the highest number of gold medals?</a:t>
            </a:r>
          </a:p>
        </p:txBody>
      </p:sp>
      <p:sp>
        <p:nvSpPr>
          <p:cNvPr id="3" name="Content Placeholder 2">
            <a:extLst>
              <a:ext uri="{FF2B5EF4-FFF2-40B4-BE49-F238E27FC236}">
                <a16:creationId xmlns:a16="http://schemas.microsoft.com/office/drawing/2014/main" id="{A8151239-4F7F-146D-29F1-294C69F88139}"/>
              </a:ext>
            </a:extLst>
          </p:cNvPr>
          <p:cNvSpPr>
            <a:spLocks noGrp="1"/>
          </p:cNvSpPr>
          <p:nvPr>
            <p:ph idx="1"/>
          </p:nvPr>
        </p:nvSpPr>
        <p:spPr>
          <a:xfrm>
            <a:off x="1104897" y="2286000"/>
            <a:ext cx="4991103" cy="3809999"/>
          </a:xfrm>
        </p:spPr>
        <p:txBody>
          <a:bodyPr vert="horz" lIns="91440" tIns="45720" rIns="91440" bIns="45720" rtlCol="0">
            <a:normAutofit/>
          </a:bodyPr>
          <a:lstStyle/>
          <a:p>
            <a:pPr>
              <a:lnSpc>
                <a:spcPct val="120000"/>
              </a:lnSpc>
            </a:pPr>
            <a:r>
              <a:rPr lang="en-US" sz="1500">
                <a:ea typeface="+mn-lt"/>
                <a:cs typeface="+mn-lt"/>
              </a:rPr>
              <a:t>The chart displays the distribution of gold medals among various countries, showing that each of the listed nations—such as Afghanistan, Albania, Algeria, and others—has contributed significantly to the Olympic gold medal tally, with medal counts clustered around the 10,000 mark. This relatively even distribution suggests that while these countries may not dominate the Olympics individually, they have maintained consistent performances over time. It also reflects the broadening competitive landscape of the Olympics, where many countries have had the opportunity to succeed and earn top honors in their respective sports.</a:t>
            </a:r>
          </a:p>
          <a:p>
            <a:pPr>
              <a:lnSpc>
                <a:spcPct val="120000"/>
              </a:lnSpc>
            </a:pPr>
            <a:endParaRPr lang="en-US" sz="1500">
              <a:ea typeface="+mn-lt"/>
              <a:cs typeface="+mn-lt"/>
            </a:endParaRPr>
          </a:p>
        </p:txBody>
      </p:sp>
      <p:pic>
        <p:nvPicPr>
          <p:cNvPr id="5" name="Picture 4" descr="A graph of a number of people&#10;&#10;AI-generated content may be incorrect.">
            <a:extLst>
              <a:ext uri="{FF2B5EF4-FFF2-40B4-BE49-F238E27FC236}">
                <a16:creationId xmlns:a16="http://schemas.microsoft.com/office/drawing/2014/main" id="{7A1E977E-E41A-7E1E-8786-04933E28078D}"/>
              </a:ext>
            </a:extLst>
          </p:cNvPr>
          <p:cNvPicPr>
            <a:picLocks noChangeAspect="1"/>
          </p:cNvPicPr>
          <p:nvPr/>
        </p:nvPicPr>
        <p:blipFill>
          <a:blip r:embed="rId2"/>
          <a:stretch>
            <a:fillRect/>
          </a:stretch>
        </p:blipFill>
        <p:spPr>
          <a:xfrm>
            <a:off x="6858001" y="1075985"/>
            <a:ext cx="4577976" cy="4706030"/>
          </a:xfrm>
          <a:prstGeom prst="rect">
            <a:avLst/>
          </a:prstGeom>
        </p:spPr>
      </p:pic>
    </p:spTree>
    <p:extLst>
      <p:ext uri="{BB962C8B-B14F-4D97-AF65-F5344CB8AC3E}">
        <p14:creationId xmlns:p14="http://schemas.microsoft.com/office/powerpoint/2010/main" val="1781501083"/>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B739FA-432C-7DAA-6EAC-B6F060B98E38}"/>
            </a:ext>
          </a:extLst>
        </p:cNvPr>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254F44-B015-950E-007B-85F612C48A9F}"/>
              </a:ext>
            </a:extLst>
          </p:cNvPr>
          <p:cNvSpPr>
            <a:spLocks noGrp="1"/>
          </p:cNvSpPr>
          <p:nvPr>
            <p:ph type="title"/>
          </p:nvPr>
        </p:nvSpPr>
        <p:spPr>
          <a:xfrm>
            <a:off x="1104897" y="762001"/>
            <a:ext cx="4991103" cy="1141004"/>
          </a:xfrm>
        </p:spPr>
        <p:txBody>
          <a:bodyPr>
            <a:normAutofit/>
          </a:bodyPr>
          <a:lstStyle/>
          <a:p>
            <a:pPr>
              <a:lnSpc>
                <a:spcPct val="110000"/>
              </a:lnSpc>
            </a:pPr>
            <a:r>
              <a:rPr lang="en-US" sz="2000"/>
              <a:t>15. </a:t>
            </a:r>
            <a:r>
              <a:rPr lang="en-US" sz="2000">
                <a:ea typeface="+mj-lt"/>
                <a:cs typeface="+mj-lt"/>
              </a:rPr>
              <a:t>How does the medal distribution vary across different sports?</a:t>
            </a:r>
            <a:endParaRPr lang="en-US" sz="2000"/>
          </a:p>
        </p:txBody>
      </p:sp>
      <p:sp>
        <p:nvSpPr>
          <p:cNvPr id="3" name="Content Placeholder 2">
            <a:extLst>
              <a:ext uri="{FF2B5EF4-FFF2-40B4-BE49-F238E27FC236}">
                <a16:creationId xmlns:a16="http://schemas.microsoft.com/office/drawing/2014/main" id="{DE9EF0E3-5AC8-CC95-6107-011F089CBFE9}"/>
              </a:ext>
            </a:extLst>
          </p:cNvPr>
          <p:cNvSpPr>
            <a:spLocks noGrp="1"/>
          </p:cNvSpPr>
          <p:nvPr>
            <p:ph idx="1"/>
          </p:nvPr>
        </p:nvSpPr>
        <p:spPr>
          <a:xfrm>
            <a:off x="1104897" y="2286000"/>
            <a:ext cx="4991103" cy="3809999"/>
          </a:xfrm>
        </p:spPr>
        <p:txBody>
          <a:bodyPr vert="horz" lIns="91440" tIns="45720" rIns="91440" bIns="45720" rtlCol="0">
            <a:normAutofit/>
          </a:bodyPr>
          <a:lstStyle/>
          <a:p>
            <a:pPr>
              <a:lnSpc>
                <a:spcPct val="120000"/>
              </a:lnSpc>
            </a:pPr>
            <a:r>
              <a:rPr lang="en-US" sz="1500">
                <a:ea typeface="+mn-lt"/>
                <a:cs typeface="+mn-lt"/>
              </a:rPr>
              <a:t>The medal distribution across different sports indicates that Athletics has the highest overall count of medals, followed by Gymnastics and Swimming. These sports not only offer a larger number of events but also tend to have broader global participation, contributing to their higher medal tallies. In contrast, sports like Fencing, Rowing, and Cross-country have relatively fewer medals awarded. Each sport also displays a mix of gold, silver, and bronze medals, with slight variations in distribution, showcasing the competitive diversity across disciplines and the prominence of certain sports in Olympic history.</a:t>
            </a:r>
          </a:p>
          <a:p>
            <a:pPr>
              <a:lnSpc>
                <a:spcPct val="120000"/>
              </a:lnSpc>
            </a:pPr>
            <a:endParaRPr lang="en-US" sz="1500">
              <a:ea typeface="+mn-lt"/>
              <a:cs typeface="+mn-lt"/>
            </a:endParaRPr>
          </a:p>
        </p:txBody>
      </p:sp>
      <p:pic>
        <p:nvPicPr>
          <p:cNvPr id="4" name="Picture 3">
            <a:extLst>
              <a:ext uri="{FF2B5EF4-FFF2-40B4-BE49-F238E27FC236}">
                <a16:creationId xmlns:a16="http://schemas.microsoft.com/office/drawing/2014/main" id="{B190B35A-CBBE-5CFE-814A-53EDB09AC211}"/>
              </a:ext>
            </a:extLst>
          </p:cNvPr>
          <p:cNvPicPr>
            <a:picLocks noChangeAspect="1"/>
          </p:cNvPicPr>
          <p:nvPr/>
        </p:nvPicPr>
        <p:blipFill>
          <a:blip r:embed="rId2"/>
          <a:stretch>
            <a:fillRect/>
          </a:stretch>
        </p:blipFill>
        <p:spPr>
          <a:xfrm>
            <a:off x="6858001" y="1124226"/>
            <a:ext cx="4577976" cy="4609548"/>
          </a:xfrm>
          <a:prstGeom prst="rect">
            <a:avLst/>
          </a:prstGeom>
        </p:spPr>
      </p:pic>
    </p:spTree>
    <p:extLst>
      <p:ext uri="{BB962C8B-B14F-4D97-AF65-F5344CB8AC3E}">
        <p14:creationId xmlns:p14="http://schemas.microsoft.com/office/powerpoint/2010/main" val="1980285439"/>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984C55A-F971-7808-0827-18E170808A05}"/>
            </a:ext>
          </a:extLst>
        </p:cNvPr>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253F497-2EFA-BF5D-247D-53FD45E9D1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F3A505-0F83-0E80-8451-4363119F8357}"/>
              </a:ext>
            </a:extLst>
          </p:cNvPr>
          <p:cNvSpPr>
            <a:spLocks noGrp="1"/>
          </p:cNvSpPr>
          <p:nvPr>
            <p:ph type="title"/>
          </p:nvPr>
        </p:nvSpPr>
        <p:spPr>
          <a:xfrm>
            <a:off x="1124188" y="299014"/>
            <a:ext cx="10276875" cy="1141004"/>
          </a:xfrm>
        </p:spPr>
        <p:txBody>
          <a:bodyPr>
            <a:normAutofit/>
          </a:bodyPr>
          <a:lstStyle/>
          <a:p>
            <a:pPr>
              <a:lnSpc>
                <a:spcPct val="110000"/>
              </a:lnSpc>
            </a:pPr>
            <a:r>
              <a:rPr lang="en-US" sz="1800"/>
              <a:t>16. </a:t>
            </a:r>
            <a:r>
              <a:rPr lang="en-US" sz="1800">
                <a:solidFill>
                  <a:srgbClr val="000000"/>
                </a:solidFill>
                <a:ea typeface="+mj-lt"/>
                <a:cs typeface="+mj-lt"/>
              </a:rPr>
              <a:t>How many regions or NOCs participate in each Olympic Games?</a:t>
            </a:r>
            <a:endParaRPr lang="en-US">
              <a:solidFill>
                <a:srgbClr val="000000"/>
              </a:solidFill>
              <a:ea typeface="+mj-lt"/>
              <a:cs typeface="+mj-lt"/>
            </a:endParaRPr>
          </a:p>
        </p:txBody>
      </p:sp>
      <p:sp>
        <p:nvSpPr>
          <p:cNvPr id="3" name="Content Placeholder 2">
            <a:extLst>
              <a:ext uri="{FF2B5EF4-FFF2-40B4-BE49-F238E27FC236}">
                <a16:creationId xmlns:a16="http://schemas.microsoft.com/office/drawing/2014/main" id="{74F2DF6B-0611-6FEC-68EA-B31E3D22A8E4}"/>
              </a:ext>
            </a:extLst>
          </p:cNvPr>
          <p:cNvSpPr>
            <a:spLocks noGrp="1"/>
          </p:cNvSpPr>
          <p:nvPr>
            <p:ph idx="1"/>
          </p:nvPr>
        </p:nvSpPr>
        <p:spPr>
          <a:xfrm>
            <a:off x="1124188" y="1716911"/>
            <a:ext cx="10276874" cy="1726556"/>
          </a:xfrm>
        </p:spPr>
        <p:txBody>
          <a:bodyPr vert="horz" lIns="91440" tIns="45720" rIns="91440" bIns="45720" rtlCol="0" anchor="t">
            <a:normAutofit fontScale="92500" lnSpcReduction="10000"/>
          </a:bodyPr>
          <a:lstStyle/>
          <a:p>
            <a:r>
              <a:rPr lang="en-US">
                <a:ea typeface="+mn-lt"/>
                <a:cs typeface="+mn-lt"/>
              </a:rPr>
              <a:t>The chart shows that the number of participating regions or National Olympic Committees (NOCs) has remained relatively stable across different Olympic Games, consistently hovering around the 250–300 mark. This indicates strong and steady global engagement in the Olympics over time. The wide range of sports represented in each edition also highlights the increasing diversity and inclusiveness of the Games, drawing participation from across the world in various disciplines.</a:t>
            </a:r>
          </a:p>
          <a:p>
            <a:endParaRPr lang="en-US">
              <a:ea typeface="+mn-lt"/>
              <a:cs typeface="+mn-lt"/>
            </a:endParaRPr>
          </a:p>
        </p:txBody>
      </p:sp>
      <p:pic>
        <p:nvPicPr>
          <p:cNvPr id="5" name="Picture 4">
            <a:extLst>
              <a:ext uri="{FF2B5EF4-FFF2-40B4-BE49-F238E27FC236}">
                <a16:creationId xmlns:a16="http://schemas.microsoft.com/office/drawing/2014/main" id="{A288C539-9F34-184A-60C9-6B5D8299A732}"/>
              </a:ext>
            </a:extLst>
          </p:cNvPr>
          <p:cNvPicPr>
            <a:picLocks noChangeAspect="1"/>
          </p:cNvPicPr>
          <p:nvPr/>
        </p:nvPicPr>
        <p:blipFill>
          <a:blip r:embed="rId2"/>
          <a:stretch>
            <a:fillRect/>
          </a:stretch>
        </p:blipFill>
        <p:spPr>
          <a:xfrm>
            <a:off x="1118886" y="3728777"/>
            <a:ext cx="10282178" cy="2403572"/>
          </a:xfrm>
          <a:prstGeom prst="rect">
            <a:avLst/>
          </a:prstGeom>
        </p:spPr>
      </p:pic>
    </p:spTree>
    <p:extLst>
      <p:ext uri="{BB962C8B-B14F-4D97-AF65-F5344CB8AC3E}">
        <p14:creationId xmlns:p14="http://schemas.microsoft.com/office/powerpoint/2010/main" val="1167704592"/>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458B1E-7125-922E-282A-BA73921FCFED}"/>
            </a:ext>
          </a:extLst>
        </p:cNvPr>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DA600-7E09-A383-860F-0113EE4C9F78}"/>
              </a:ext>
            </a:extLst>
          </p:cNvPr>
          <p:cNvSpPr>
            <a:spLocks noGrp="1"/>
          </p:cNvSpPr>
          <p:nvPr>
            <p:ph type="title"/>
          </p:nvPr>
        </p:nvSpPr>
        <p:spPr>
          <a:xfrm>
            <a:off x="1104897" y="762001"/>
            <a:ext cx="4991103" cy="1141004"/>
          </a:xfrm>
        </p:spPr>
        <p:txBody>
          <a:bodyPr>
            <a:normAutofit/>
          </a:bodyPr>
          <a:lstStyle/>
          <a:p>
            <a:pPr>
              <a:lnSpc>
                <a:spcPct val="110000"/>
              </a:lnSpc>
            </a:pPr>
            <a:r>
              <a:rPr lang="en-US" sz="2000"/>
              <a:t>18. </a:t>
            </a:r>
            <a:r>
              <a:rPr lang="en-US" sz="2000">
                <a:ea typeface="+mj-lt"/>
                <a:cs typeface="+mj-lt"/>
              </a:rPr>
              <a:t>What is the distribution of medals among different regions?</a:t>
            </a:r>
          </a:p>
        </p:txBody>
      </p:sp>
      <p:sp>
        <p:nvSpPr>
          <p:cNvPr id="3" name="Content Placeholder 2">
            <a:extLst>
              <a:ext uri="{FF2B5EF4-FFF2-40B4-BE49-F238E27FC236}">
                <a16:creationId xmlns:a16="http://schemas.microsoft.com/office/drawing/2014/main" id="{AC95F3C0-F4D6-685D-6768-21961B0FC43C}"/>
              </a:ext>
            </a:extLst>
          </p:cNvPr>
          <p:cNvSpPr>
            <a:spLocks noGrp="1"/>
          </p:cNvSpPr>
          <p:nvPr>
            <p:ph idx="1"/>
          </p:nvPr>
        </p:nvSpPr>
        <p:spPr>
          <a:xfrm>
            <a:off x="1104897" y="2286000"/>
            <a:ext cx="4991103" cy="3809999"/>
          </a:xfrm>
        </p:spPr>
        <p:txBody>
          <a:bodyPr vert="horz" lIns="91440" tIns="45720" rIns="91440" bIns="45720" rtlCol="0">
            <a:normAutofit/>
          </a:bodyPr>
          <a:lstStyle/>
          <a:p>
            <a:pPr>
              <a:lnSpc>
                <a:spcPct val="120000"/>
              </a:lnSpc>
            </a:pPr>
            <a:r>
              <a:rPr lang="en-US" sz="1500">
                <a:ea typeface="+mn-lt"/>
                <a:cs typeface="+mn-lt"/>
              </a:rPr>
              <a:t>The distribution of medals across different regions highlights the global nature of the Olympics. Countries like the United States, China, and Russia have consistently dominated the medal tallies, securing a significant share across various sports. Meanwhile, nations such as Germany, Great Britain, and Japan have also maintained strong performances over the years. Although many smaller nations participate and occasionally secure medals, the top medal-winning regions often reflect those with greater investments in athletic development and Olympic programs. This distribution illustrates both competitiveness and disparity among participating nations.</a:t>
            </a:r>
          </a:p>
          <a:p>
            <a:pPr>
              <a:lnSpc>
                <a:spcPct val="120000"/>
              </a:lnSpc>
            </a:pPr>
            <a:endParaRPr lang="en-US" sz="1500">
              <a:ea typeface="+mn-lt"/>
              <a:cs typeface="+mn-lt"/>
            </a:endParaRPr>
          </a:p>
        </p:txBody>
      </p:sp>
      <p:pic>
        <p:nvPicPr>
          <p:cNvPr id="5" name="Picture 4" descr="A screenshot of a computer screen&#10;&#10;AI-generated content may be incorrect.">
            <a:extLst>
              <a:ext uri="{FF2B5EF4-FFF2-40B4-BE49-F238E27FC236}">
                <a16:creationId xmlns:a16="http://schemas.microsoft.com/office/drawing/2014/main" id="{A3CAE80A-A5A8-0B11-8BAE-97A0F30741A0}"/>
              </a:ext>
            </a:extLst>
          </p:cNvPr>
          <p:cNvPicPr>
            <a:picLocks noChangeAspect="1"/>
          </p:cNvPicPr>
          <p:nvPr/>
        </p:nvPicPr>
        <p:blipFill>
          <a:blip r:embed="rId2"/>
          <a:stretch>
            <a:fillRect/>
          </a:stretch>
        </p:blipFill>
        <p:spPr>
          <a:xfrm>
            <a:off x="6858001" y="972934"/>
            <a:ext cx="4577976" cy="4912132"/>
          </a:xfrm>
          <a:prstGeom prst="rect">
            <a:avLst/>
          </a:prstGeom>
        </p:spPr>
      </p:pic>
    </p:spTree>
    <p:extLst>
      <p:ext uri="{BB962C8B-B14F-4D97-AF65-F5344CB8AC3E}">
        <p14:creationId xmlns:p14="http://schemas.microsoft.com/office/powerpoint/2010/main" val="290764502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150F6D-1742-1B33-E166-653601AE5FAD}"/>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B8F1A72-63E9-4A5E-A280-C0BBE9ADB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45AF7A-D40C-EC70-C558-AF8AAABD417A}"/>
              </a:ext>
            </a:extLst>
          </p:cNvPr>
          <p:cNvSpPr>
            <a:spLocks noGrp="1"/>
          </p:cNvSpPr>
          <p:nvPr>
            <p:ph idx="1"/>
          </p:nvPr>
        </p:nvSpPr>
        <p:spPr>
          <a:xfrm>
            <a:off x="1225827" y="762000"/>
            <a:ext cx="9442173" cy="5334000"/>
          </a:xfrm>
        </p:spPr>
        <p:txBody>
          <a:bodyPr anchor="ctr">
            <a:normAutofit lnSpcReduction="10000"/>
          </a:bodyPr>
          <a:lstStyle/>
          <a:p>
            <a:pPr marL="0" indent="0">
              <a:buNone/>
            </a:pPr>
            <a:r>
              <a:rPr lang="en-US" sz="1600" b="1">
                <a:ea typeface="+mn-lt"/>
                <a:cs typeface="+mn-lt"/>
              </a:rPr>
              <a:t> Insights &amp; Recommendations</a:t>
            </a:r>
            <a:endParaRPr lang="en-US">
              <a:ea typeface="+mn-lt"/>
              <a:cs typeface="+mn-lt"/>
            </a:endParaRPr>
          </a:p>
          <a:p>
            <a:pPr marL="0" indent="0">
              <a:buNone/>
            </a:pPr>
            <a:r>
              <a:rPr lang="en-US" sz="1600">
                <a:ea typeface="+mn-lt"/>
                <a:cs typeface="+mn-lt"/>
              </a:rPr>
              <a:t>The Olympic Games analysis project uncovers valuable insights into the evolution of the Olympics across time. It identifies key trends in sports disciplines, athlete participation, host city selection, and medal distributions. These findings provide data-driven recommendations for future Olympic planning, promoting inclusive representation and better strategic decisions by organizers and stakeholders.</a:t>
            </a:r>
            <a:endParaRPr lang="en-US"/>
          </a:p>
          <a:p>
            <a:pPr marL="0" indent="0">
              <a:buNone/>
            </a:pPr>
            <a:r>
              <a:rPr lang="en-US" sz="1600" b="1">
                <a:ea typeface="+mn-lt"/>
                <a:cs typeface="+mn-lt"/>
              </a:rPr>
              <a:t>Report &amp; Presentation</a:t>
            </a:r>
            <a:endParaRPr lang="en-US">
              <a:ea typeface="+mn-lt"/>
              <a:cs typeface="+mn-lt"/>
            </a:endParaRPr>
          </a:p>
          <a:p>
            <a:pPr marL="0" indent="0">
              <a:buNone/>
            </a:pPr>
            <a:r>
              <a:rPr lang="en-US" sz="1600">
                <a:ea typeface="+mn-lt"/>
                <a:cs typeface="+mn-lt"/>
              </a:rPr>
              <a:t> The final deliverable includes a comprehensive report detailing the data sources, analysis techniques, and the logic behind the Power BI visualizations. It will present key trends through interactive dashboards and visual summaries. A step-by-step guide will help users interpret and draw insights from the visualizations, while the presentation highlights important discoveries, patterns, and actionable takeaways.</a:t>
            </a:r>
            <a:endParaRPr lang="en-US"/>
          </a:p>
          <a:p>
            <a:pPr marL="0" indent="0">
              <a:buNone/>
            </a:pPr>
            <a:r>
              <a:rPr lang="en-US" sz="1600" b="1">
                <a:ea typeface="+mn-lt"/>
                <a:cs typeface="+mn-lt"/>
              </a:rPr>
              <a:t> Stakeholder Impact</a:t>
            </a:r>
            <a:endParaRPr lang="en-US">
              <a:ea typeface="+mn-lt"/>
              <a:cs typeface="+mn-lt"/>
            </a:endParaRPr>
          </a:p>
          <a:p>
            <a:pPr marL="0" indent="0">
              <a:buNone/>
            </a:pPr>
            <a:r>
              <a:rPr lang="en-US" sz="1600">
                <a:ea typeface="+mn-lt"/>
                <a:cs typeface="+mn-lt"/>
              </a:rPr>
              <a:t> This Power BI dashboard, along with its supporting report and presentation, serves as a strategic tool for Olympic committees, sports organizations, and researchers. It empowers them to make informed decisions about sport inclusion, athlete development programs, and regional engagement. The project enhances understanding of the Olympic movement’s historical trends and its global impact.</a:t>
            </a:r>
            <a:endParaRPr lang="en-US"/>
          </a:p>
          <a:p>
            <a:pPr marL="0" indent="0">
              <a:buNone/>
            </a:pPr>
            <a:endParaRPr lang="en-US" sz="1600" b="1"/>
          </a:p>
        </p:txBody>
      </p:sp>
    </p:spTree>
    <p:extLst>
      <p:ext uri="{BB962C8B-B14F-4D97-AF65-F5344CB8AC3E}">
        <p14:creationId xmlns:p14="http://schemas.microsoft.com/office/powerpoint/2010/main" val="249680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2B598DCE-49A4-46FC-89A2-87E971ABE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448D61-FD92-4997-B065-204334124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Oval 12">
            <a:extLst>
              <a:ext uri="{FF2B5EF4-FFF2-40B4-BE49-F238E27FC236}">
                <a16:creationId xmlns:a16="http://schemas.microsoft.com/office/drawing/2014/main" id="{ED903D6B-9D52-4138-9E24-EB3F7AFA8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7864" y="760144"/>
            <a:ext cx="5356272" cy="53562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A883FF-8658-5CF9-D72B-AB984C58B27A}"/>
              </a:ext>
            </a:extLst>
          </p:cNvPr>
          <p:cNvSpPr>
            <a:spLocks noGrp="1"/>
          </p:cNvSpPr>
          <p:nvPr>
            <p:ph type="title"/>
          </p:nvPr>
        </p:nvSpPr>
        <p:spPr>
          <a:xfrm>
            <a:off x="4014717" y="1746913"/>
            <a:ext cx="4162567" cy="1883392"/>
          </a:xfrm>
        </p:spPr>
        <p:txBody>
          <a:bodyPr vert="horz" lIns="91440" tIns="45720" rIns="91440" bIns="45720" rtlCol="0" anchor="b">
            <a:normAutofit/>
          </a:bodyPr>
          <a:lstStyle/>
          <a:p>
            <a:pPr algn="ctr"/>
            <a:r>
              <a:rPr lang="en-US"/>
              <a:t>EDA PROBLEM STATMENTS</a:t>
            </a:r>
          </a:p>
        </p:txBody>
      </p:sp>
      <p:cxnSp>
        <p:nvCxnSpPr>
          <p:cNvPr id="15" name="Straight Connector 14">
            <a:extLst>
              <a:ext uri="{FF2B5EF4-FFF2-40B4-BE49-F238E27FC236}">
                <a16:creationId xmlns:a16="http://schemas.microsoft.com/office/drawing/2014/main" id="{E651A8F8-7445-4C49-926D-816D687651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4790061"/>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FD964F-E435-154A-1175-B3C969452F3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890DA8-3F9A-D191-2A3C-F59102C31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5B97E1A-F238-7DCB-1649-99BC466C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62B14D-4ACB-8274-73C1-94F41BFB9B80}"/>
              </a:ext>
            </a:extLst>
          </p:cNvPr>
          <p:cNvSpPr>
            <a:spLocks noGrp="1"/>
          </p:cNvSpPr>
          <p:nvPr>
            <p:ph type="title"/>
          </p:nvPr>
        </p:nvSpPr>
        <p:spPr>
          <a:xfrm>
            <a:off x="1044054" y="2286000"/>
            <a:ext cx="3965456" cy="2285999"/>
          </a:xfrm>
        </p:spPr>
        <p:txBody>
          <a:bodyPr anchor="ctr">
            <a:normAutofit/>
          </a:bodyPr>
          <a:lstStyle/>
          <a:p>
            <a:pPr algn="ctr"/>
            <a:r>
              <a:rPr lang="en-US">
                <a:solidFill>
                  <a:schemeClr val="bg1"/>
                </a:solidFill>
              </a:rPr>
              <a:t>PROBLEM STATEMENTS</a:t>
            </a:r>
          </a:p>
        </p:txBody>
      </p:sp>
      <p:sp>
        <p:nvSpPr>
          <p:cNvPr id="6" name="Content Placeholder 5">
            <a:extLst>
              <a:ext uri="{FF2B5EF4-FFF2-40B4-BE49-F238E27FC236}">
                <a16:creationId xmlns:a16="http://schemas.microsoft.com/office/drawing/2014/main" id="{DEC85295-CDDC-DA36-9F48-139E21CDD2AC}"/>
              </a:ext>
            </a:extLst>
          </p:cNvPr>
          <p:cNvSpPr>
            <a:spLocks noGrp="1"/>
          </p:cNvSpPr>
          <p:nvPr>
            <p:ph idx="1"/>
          </p:nvPr>
        </p:nvSpPr>
        <p:spPr>
          <a:xfrm>
            <a:off x="6096000" y="762000"/>
            <a:ext cx="4572000" cy="5334000"/>
          </a:xfrm>
        </p:spPr>
        <p:txBody>
          <a:bodyPr vert="horz" lIns="91440" tIns="45720" rIns="91440" bIns="45720" rtlCol="0" anchor="ctr">
            <a:normAutofit fontScale="92500"/>
          </a:bodyPr>
          <a:lstStyle/>
          <a:p>
            <a:pPr>
              <a:lnSpc>
                <a:spcPct val="100000"/>
              </a:lnSpc>
            </a:pPr>
            <a:r>
              <a:rPr lang="en-US" sz="900">
                <a:solidFill>
                  <a:srgbClr val="FFFFFF"/>
                </a:solidFill>
                <a:ea typeface="+mn-lt"/>
                <a:cs typeface="+mn-lt"/>
              </a:rPr>
              <a:t>Are there any trends or patterns in the frequency of hosting Olympic Games?</a:t>
            </a:r>
          </a:p>
          <a:p>
            <a:pPr>
              <a:lnSpc>
                <a:spcPct val="100000"/>
              </a:lnSpc>
            </a:pPr>
            <a:r>
              <a:rPr lang="en-US" sz="900">
                <a:solidFill>
                  <a:srgbClr val="FFFFFF"/>
                </a:solidFill>
                <a:ea typeface="+mn-lt"/>
                <a:cs typeface="+mn-lt"/>
              </a:rPr>
              <a:t>How has the duration of Olympic Games changed over time?</a:t>
            </a:r>
            <a:endParaRPr lang="en-US"/>
          </a:p>
          <a:p>
            <a:pPr>
              <a:lnSpc>
                <a:spcPct val="100000"/>
              </a:lnSpc>
            </a:pPr>
            <a:r>
              <a:rPr lang="en-US" sz="900">
                <a:solidFill>
                  <a:srgbClr val="FFFFFF"/>
                </a:solidFill>
                <a:ea typeface="+mn-lt"/>
                <a:cs typeface="+mn-lt"/>
              </a:rPr>
              <a:t>Are there any notable events or occurrences associated with specific Olympic Games?</a:t>
            </a:r>
            <a:endParaRPr lang="en-US"/>
          </a:p>
          <a:p>
            <a:pPr>
              <a:lnSpc>
                <a:spcPct val="100000"/>
              </a:lnSpc>
            </a:pPr>
            <a:r>
              <a:rPr lang="en-US" sz="900">
                <a:solidFill>
                  <a:srgbClr val="FFFFFF"/>
                </a:solidFill>
                <a:ea typeface="+mn-lt"/>
                <a:cs typeface="+mn-lt"/>
              </a:rPr>
              <a:t>Are there any emerging sports that have been recently added to the Olympics?</a:t>
            </a:r>
            <a:endParaRPr lang="en-US"/>
          </a:p>
          <a:p>
            <a:pPr>
              <a:lnSpc>
                <a:spcPct val="100000"/>
              </a:lnSpc>
            </a:pPr>
            <a:r>
              <a:rPr lang="en-US" sz="900">
                <a:solidFill>
                  <a:srgbClr val="FFFFFF"/>
                </a:solidFill>
                <a:ea typeface="+mn-lt"/>
                <a:cs typeface="+mn-lt"/>
              </a:rPr>
              <a:t>How has the popularity of certain sports changed over the years?</a:t>
            </a:r>
            <a:endParaRPr lang="en-US"/>
          </a:p>
          <a:p>
            <a:pPr>
              <a:lnSpc>
                <a:spcPct val="100000"/>
              </a:lnSpc>
            </a:pPr>
            <a:r>
              <a:rPr lang="en-US" sz="900">
                <a:solidFill>
                  <a:srgbClr val="FFFFFF"/>
                </a:solidFill>
                <a:ea typeface="+mn-lt"/>
                <a:cs typeface="+mn-lt"/>
              </a:rPr>
              <a:t>Are there any sports that are specific to a particular region or culture?</a:t>
            </a:r>
            <a:endParaRPr lang="en-US"/>
          </a:p>
          <a:p>
            <a:pPr>
              <a:lnSpc>
                <a:spcPct val="100000"/>
              </a:lnSpc>
            </a:pPr>
            <a:r>
              <a:rPr lang="en-US" sz="900">
                <a:solidFill>
                  <a:srgbClr val="FFFFFF"/>
                </a:solidFill>
                <a:ea typeface="+mn-lt"/>
                <a:cs typeface="+mn-lt"/>
              </a:rPr>
              <a:t>Are there any sports that have a higher number of events for one gender compared to others?</a:t>
            </a:r>
            <a:endParaRPr lang="en-US"/>
          </a:p>
          <a:p>
            <a:pPr>
              <a:lnSpc>
                <a:spcPct val="100000"/>
              </a:lnSpc>
            </a:pPr>
            <a:r>
              <a:rPr lang="en-US" sz="900">
                <a:solidFill>
                  <a:srgbClr val="FFFFFF"/>
                </a:solidFill>
                <a:ea typeface="+mn-lt"/>
                <a:cs typeface="+mn-lt"/>
              </a:rPr>
              <a:t>Are there any new events that have been introduced in recent editions of the Olympics?</a:t>
            </a:r>
            <a:endParaRPr lang="en-US"/>
          </a:p>
          <a:p>
            <a:pPr>
              <a:lnSpc>
                <a:spcPct val="100000"/>
              </a:lnSpc>
            </a:pPr>
            <a:r>
              <a:rPr lang="en-US" sz="900">
                <a:solidFill>
                  <a:srgbClr val="FFFFFF"/>
                </a:solidFill>
                <a:ea typeface="+mn-lt"/>
                <a:cs typeface="+mn-lt"/>
              </a:rPr>
              <a:t>Are there any events that have been discontinued or removed from the Olympics?</a:t>
            </a:r>
            <a:endParaRPr lang="en-US"/>
          </a:p>
          <a:p>
            <a:pPr>
              <a:lnSpc>
                <a:spcPct val="100000"/>
              </a:lnSpc>
            </a:pPr>
            <a:r>
              <a:rPr lang="en-US" sz="900">
                <a:solidFill>
                  <a:srgbClr val="FFFFFF"/>
                </a:solidFill>
                <a:ea typeface="+mn-lt"/>
                <a:cs typeface="+mn-lt"/>
              </a:rPr>
              <a:t>Are there any notable trends in the height and weight of participants over time?</a:t>
            </a:r>
            <a:endParaRPr lang="en-US"/>
          </a:p>
          <a:p>
            <a:pPr>
              <a:lnSpc>
                <a:spcPct val="100000"/>
              </a:lnSpc>
            </a:pPr>
            <a:r>
              <a:rPr lang="en-US" sz="900">
                <a:solidFill>
                  <a:srgbClr val="FFFFFF"/>
                </a:solidFill>
                <a:ea typeface="+mn-lt"/>
                <a:cs typeface="+mn-lt"/>
              </a:rPr>
              <a:t>Are there any dominant countries or regions in specific sports or events?</a:t>
            </a:r>
            <a:endParaRPr lang="en-US"/>
          </a:p>
          <a:p>
            <a:pPr>
              <a:lnSpc>
                <a:spcPct val="100000"/>
              </a:lnSpc>
            </a:pPr>
            <a:r>
              <a:rPr lang="en-US" sz="900">
                <a:solidFill>
                  <a:srgbClr val="FFFFFF"/>
                </a:solidFill>
                <a:ea typeface="+mn-lt"/>
                <a:cs typeface="+mn-lt"/>
              </a:rPr>
              <a:t>What factors contribute to the success or performance of participants from different countries?</a:t>
            </a:r>
            <a:endParaRPr lang="en-US"/>
          </a:p>
          <a:p>
            <a:pPr>
              <a:lnSpc>
                <a:spcPct val="100000"/>
              </a:lnSpc>
            </a:pPr>
            <a:r>
              <a:rPr lang="en-US" sz="900">
                <a:solidFill>
                  <a:srgbClr val="FFFFFF"/>
                </a:solidFill>
                <a:ea typeface="+mn-lt"/>
                <a:cs typeface="+mn-lt"/>
              </a:rPr>
              <a:t>Are there any countries that consistently perform well in multiple Olympic editions?</a:t>
            </a:r>
            <a:endParaRPr lang="en-US"/>
          </a:p>
          <a:p>
            <a:pPr>
              <a:lnSpc>
                <a:spcPct val="100000"/>
              </a:lnSpc>
            </a:pPr>
            <a:r>
              <a:rPr lang="en-US" sz="900">
                <a:solidFill>
                  <a:srgbClr val="FFFFFF"/>
                </a:solidFill>
                <a:ea typeface="+mn-lt"/>
                <a:cs typeface="+mn-lt"/>
              </a:rPr>
              <a:t>Are there any sports or events that have a higher number of medalists from a specific region?</a:t>
            </a:r>
            <a:endParaRPr lang="en-US"/>
          </a:p>
          <a:p>
            <a:pPr>
              <a:lnSpc>
                <a:spcPct val="100000"/>
              </a:lnSpc>
            </a:pPr>
            <a:r>
              <a:rPr lang="en-US" sz="900">
                <a:solidFill>
                  <a:srgbClr val="FFFFFF"/>
                </a:solidFill>
                <a:ea typeface="+mn-lt"/>
                <a:cs typeface="+mn-lt"/>
              </a:rPr>
              <a:t>What are some notable instances of unexpected or surprising medal wins?</a:t>
            </a:r>
            <a:endParaRPr lang="en-US"/>
          </a:p>
          <a:p>
            <a:pPr>
              <a:lnSpc>
                <a:spcPct val="100000"/>
              </a:lnSpc>
            </a:pPr>
            <a:r>
              <a:rPr lang="en-US" sz="900">
                <a:solidFill>
                  <a:srgbClr val="FFFFFF"/>
                </a:solidFill>
                <a:ea typeface="+mn-lt"/>
                <a:cs typeface="+mn-lt"/>
              </a:rPr>
              <a:t>Are there any regions that have experienced significant growth or decline in Olympic participation?</a:t>
            </a:r>
            <a:endParaRPr lang="en-US"/>
          </a:p>
          <a:p>
            <a:pPr>
              <a:lnSpc>
                <a:spcPct val="100000"/>
              </a:lnSpc>
            </a:pPr>
            <a:r>
              <a:rPr lang="en-US" sz="900">
                <a:solidFill>
                  <a:srgbClr val="FFFFFF"/>
                </a:solidFill>
                <a:ea typeface="+mn-lt"/>
                <a:cs typeface="+mn-lt"/>
              </a:rPr>
              <a:t>How do cultural or geographical factors influence the performance of regions in specific sports?</a:t>
            </a:r>
            <a:endParaRPr lang="en-US"/>
          </a:p>
          <a:p>
            <a:pPr>
              <a:lnSpc>
                <a:spcPct val="100000"/>
              </a:lnSpc>
            </a:pPr>
            <a:r>
              <a:rPr lang="en-US" sz="900">
                <a:solidFill>
                  <a:srgbClr val="FFFFFF"/>
                </a:solidFill>
                <a:ea typeface="+mn-lt"/>
                <a:cs typeface="+mn-lt"/>
              </a:rPr>
              <a:t>Are there any regions that have had a notable impact on the overall medal tally?</a:t>
            </a:r>
            <a:endParaRPr lang="en-US"/>
          </a:p>
          <a:p>
            <a:pPr>
              <a:lnSpc>
                <a:spcPct val="120000"/>
              </a:lnSpc>
            </a:pPr>
            <a:endParaRPr lang="en-US" sz="900"/>
          </a:p>
        </p:txBody>
      </p:sp>
    </p:spTree>
    <p:extLst>
      <p:ext uri="{BB962C8B-B14F-4D97-AF65-F5344CB8AC3E}">
        <p14:creationId xmlns:p14="http://schemas.microsoft.com/office/powerpoint/2010/main" val="4265193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669541-F535-2629-73C4-68A1C58537D5}"/>
            </a:ext>
          </a:extLst>
        </p:cNvPr>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EC96C9-26AB-6227-008A-53238498AB74}"/>
              </a:ext>
            </a:extLst>
          </p:cNvPr>
          <p:cNvSpPr>
            <a:spLocks noGrp="1"/>
          </p:cNvSpPr>
          <p:nvPr>
            <p:ph type="title"/>
          </p:nvPr>
        </p:nvSpPr>
        <p:spPr>
          <a:xfrm>
            <a:off x="1104897" y="762001"/>
            <a:ext cx="4991103" cy="1141004"/>
          </a:xfrm>
        </p:spPr>
        <p:txBody>
          <a:bodyPr>
            <a:normAutofit/>
          </a:bodyPr>
          <a:lstStyle/>
          <a:p>
            <a:pPr>
              <a:lnSpc>
                <a:spcPct val="110000"/>
              </a:lnSpc>
            </a:pPr>
            <a:r>
              <a:rPr lang="en-US" sz="1800"/>
              <a:t>1. </a:t>
            </a:r>
            <a:r>
              <a:rPr lang="en-US" sz="1800">
                <a:latin typeface="Trade Gothic Next Cond"/>
                <a:ea typeface="+mj-lt"/>
                <a:cs typeface="+mj-lt"/>
              </a:rPr>
              <a:t>Are there any trends or patterns in the frequency of hosting Olympic Games?</a:t>
            </a:r>
            <a:endParaRPr lang="en-US" sz="1800">
              <a:ea typeface="+mj-lt"/>
              <a:cs typeface="+mj-lt"/>
            </a:endParaRPr>
          </a:p>
        </p:txBody>
      </p:sp>
      <p:sp>
        <p:nvSpPr>
          <p:cNvPr id="3" name="Content Placeholder 2">
            <a:extLst>
              <a:ext uri="{FF2B5EF4-FFF2-40B4-BE49-F238E27FC236}">
                <a16:creationId xmlns:a16="http://schemas.microsoft.com/office/drawing/2014/main" id="{E6CB4694-F826-3D71-CAFF-A61A9DA5CAA3}"/>
              </a:ext>
            </a:extLst>
          </p:cNvPr>
          <p:cNvSpPr>
            <a:spLocks noGrp="1"/>
          </p:cNvSpPr>
          <p:nvPr>
            <p:ph idx="1"/>
          </p:nvPr>
        </p:nvSpPr>
        <p:spPr>
          <a:xfrm>
            <a:off x="1104897" y="2286000"/>
            <a:ext cx="4991103" cy="3809999"/>
          </a:xfrm>
        </p:spPr>
        <p:txBody>
          <a:bodyPr vert="horz" lIns="91440" tIns="45720" rIns="91440" bIns="45720" rtlCol="0">
            <a:normAutofit/>
          </a:bodyPr>
          <a:lstStyle/>
          <a:p>
            <a:r>
              <a:rPr lang="en-US">
                <a:latin typeface="Aptos Narrow"/>
                <a:ea typeface="+mn-lt"/>
                <a:cs typeface="+mn-lt"/>
              </a:rPr>
              <a:t>The analysis shows that the Summer Olympics have been held more often than the Winter Olympics, with 30 and 22 events respectively. Both follow a regular cycle, usually every four years, with some gaps during world wars. Over time, more cities and countries have hosted the Games, showing a clear global spread and growing international interest in organizing the Olympics.</a:t>
            </a:r>
          </a:p>
        </p:txBody>
      </p:sp>
      <p:graphicFrame>
        <p:nvGraphicFramePr>
          <p:cNvPr id="4" name="Chart 3">
            <a:extLst>
              <a:ext uri="{FF2B5EF4-FFF2-40B4-BE49-F238E27FC236}">
                <a16:creationId xmlns:a16="http://schemas.microsoft.com/office/drawing/2014/main" id="{5E9532BD-3D24-49D6-9FAB-DFE74051B151}"/>
              </a:ext>
            </a:extLst>
          </p:cNvPr>
          <p:cNvGraphicFramePr>
            <a:graphicFrameLocks/>
          </p:cNvGraphicFramePr>
          <p:nvPr>
            <p:extLst>
              <p:ext uri="{D42A27DB-BD31-4B8C-83A1-F6EECF244321}">
                <p14:modId xmlns:p14="http://schemas.microsoft.com/office/powerpoint/2010/main" val="885747371"/>
              </p:ext>
            </p:extLst>
          </p:nvPr>
        </p:nvGraphicFramePr>
        <p:xfrm>
          <a:off x="6858001" y="762001"/>
          <a:ext cx="4577976" cy="53339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895385"/>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49B5CE-D58B-AE58-DBCE-CA1AED2E7728}"/>
            </a:ext>
          </a:extLst>
        </p:cNvPr>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C9BC48-7715-7188-C459-6BAF6CA9AD3F}"/>
              </a:ext>
            </a:extLst>
          </p:cNvPr>
          <p:cNvSpPr>
            <a:spLocks noGrp="1"/>
          </p:cNvSpPr>
          <p:nvPr>
            <p:ph type="title"/>
          </p:nvPr>
        </p:nvSpPr>
        <p:spPr>
          <a:xfrm>
            <a:off x="1104897" y="762001"/>
            <a:ext cx="4991103" cy="1141004"/>
          </a:xfrm>
        </p:spPr>
        <p:txBody>
          <a:bodyPr>
            <a:normAutofit/>
          </a:bodyPr>
          <a:lstStyle/>
          <a:p>
            <a:pPr>
              <a:lnSpc>
                <a:spcPct val="110000"/>
              </a:lnSpc>
            </a:pPr>
            <a:r>
              <a:rPr lang="en-US" sz="2000"/>
              <a:t>2. </a:t>
            </a:r>
            <a:r>
              <a:rPr lang="en-US" sz="2000">
                <a:latin typeface="Trade Gothic Next Cond"/>
                <a:ea typeface="+mj-lt"/>
                <a:cs typeface="+mj-lt"/>
              </a:rPr>
              <a:t>How has the duration of Olympic Games changed over time?</a:t>
            </a:r>
          </a:p>
        </p:txBody>
      </p:sp>
      <p:sp>
        <p:nvSpPr>
          <p:cNvPr id="3" name="Content Placeholder 2">
            <a:extLst>
              <a:ext uri="{FF2B5EF4-FFF2-40B4-BE49-F238E27FC236}">
                <a16:creationId xmlns:a16="http://schemas.microsoft.com/office/drawing/2014/main" id="{57063AE4-B412-D83A-941B-A9243F5BBCB0}"/>
              </a:ext>
            </a:extLst>
          </p:cNvPr>
          <p:cNvSpPr>
            <a:spLocks noGrp="1"/>
          </p:cNvSpPr>
          <p:nvPr>
            <p:ph idx="1"/>
          </p:nvPr>
        </p:nvSpPr>
        <p:spPr>
          <a:xfrm>
            <a:off x="1104897" y="2286000"/>
            <a:ext cx="4991103" cy="3809999"/>
          </a:xfrm>
        </p:spPr>
        <p:txBody>
          <a:bodyPr vert="horz" lIns="91440" tIns="45720" rIns="91440" bIns="45720" rtlCol="0">
            <a:normAutofit/>
          </a:bodyPr>
          <a:lstStyle/>
          <a:p>
            <a:r>
              <a:rPr lang="en-US">
                <a:latin typeface="Aptos Narrow"/>
                <a:ea typeface="+mn-lt"/>
                <a:cs typeface="+mn-lt"/>
              </a:rPr>
              <a:t>The analysis shows a clear upward trend in the number of Olympic events over time, indicating that the Games have steadily expanded in scale and complexity. This growth reflects the inclusion of new sports, increased global participation, and the evolution of the Olympics into a more comprehensive and diverse sporting event.</a:t>
            </a:r>
            <a:endParaRPr lang="en-US"/>
          </a:p>
        </p:txBody>
      </p:sp>
      <p:graphicFrame>
        <p:nvGraphicFramePr>
          <p:cNvPr id="5" name="Chart 4">
            <a:extLst>
              <a:ext uri="{FF2B5EF4-FFF2-40B4-BE49-F238E27FC236}">
                <a16:creationId xmlns:a16="http://schemas.microsoft.com/office/drawing/2014/main" id="{6C4BD8D2-B9BD-646A-FC64-17C6FD9F6922}"/>
              </a:ext>
            </a:extLst>
          </p:cNvPr>
          <p:cNvGraphicFramePr>
            <a:graphicFrameLocks/>
          </p:cNvGraphicFramePr>
          <p:nvPr>
            <p:extLst>
              <p:ext uri="{D42A27DB-BD31-4B8C-83A1-F6EECF244321}">
                <p14:modId xmlns:p14="http://schemas.microsoft.com/office/powerpoint/2010/main" val="2701340693"/>
              </p:ext>
            </p:extLst>
          </p:nvPr>
        </p:nvGraphicFramePr>
        <p:xfrm>
          <a:off x="6259976" y="762001"/>
          <a:ext cx="5176001" cy="53339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2244289"/>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5A0CE9-EFAA-9FFE-1325-C2F0D73671FA}"/>
            </a:ext>
          </a:extLst>
        </p:cNvPr>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84864-2B22-BD81-257A-E0DC3E0F820C}"/>
              </a:ext>
            </a:extLst>
          </p:cNvPr>
          <p:cNvSpPr>
            <a:spLocks noGrp="1"/>
          </p:cNvSpPr>
          <p:nvPr>
            <p:ph type="title"/>
          </p:nvPr>
        </p:nvSpPr>
        <p:spPr>
          <a:xfrm>
            <a:off x="1104897" y="762001"/>
            <a:ext cx="4991103" cy="1141004"/>
          </a:xfrm>
        </p:spPr>
        <p:txBody>
          <a:bodyPr>
            <a:normAutofit/>
          </a:bodyPr>
          <a:lstStyle/>
          <a:p>
            <a:pPr>
              <a:lnSpc>
                <a:spcPct val="110000"/>
              </a:lnSpc>
            </a:pPr>
            <a:r>
              <a:rPr lang="en-US" sz="1500"/>
              <a:t>3. </a:t>
            </a:r>
            <a:r>
              <a:rPr lang="en-US" sz="1500">
                <a:latin typeface="Trade Gothic Next Cond"/>
                <a:ea typeface="+mj-lt"/>
                <a:cs typeface="+mj-lt"/>
              </a:rPr>
              <a:t>Are there any notable events or occurrences associated with specific Olympic Games?</a:t>
            </a:r>
          </a:p>
        </p:txBody>
      </p:sp>
      <p:sp>
        <p:nvSpPr>
          <p:cNvPr id="3" name="Content Placeholder 2">
            <a:extLst>
              <a:ext uri="{FF2B5EF4-FFF2-40B4-BE49-F238E27FC236}">
                <a16:creationId xmlns:a16="http://schemas.microsoft.com/office/drawing/2014/main" id="{30F46976-F2F9-CD82-EEAB-AED2FDC603FB}"/>
              </a:ext>
            </a:extLst>
          </p:cNvPr>
          <p:cNvSpPr>
            <a:spLocks noGrp="1"/>
          </p:cNvSpPr>
          <p:nvPr>
            <p:ph idx="1"/>
          </p:nvPr>
        </p:nvSpPr>
        <p:spPr>
          <a:xfrm>
            <a:off x="1104897" y="2286000"/>
            <a:ext cx="4991103" cy="3809999"/>
          </a:xfrm>
        </p:spPr>
        <p:txBody>
          <a:bodyPr vert="horz" lIns="91440" tIns="45720" rIns="91440" bIns="45720" rtlCol="0">
            <a:normAutofit/>
          </a:bodyPr>
          <a:lstStyle/>
          <a:p>
            <a:r>
              <a:rPr lang="en-US">
                <a:latin typeface="Aptos Narrow"/>
                <a:ea typeface="+mn-lt"/>
                <a:cs typeface="+mn-lt"/>
              </a:rPr>
              <a:t>The number of unique sports in the Olympic Games has steadily increased over time, showing that the Games have grown and changed. This rise suggests notable events like the addition of new sports and greater global involvement, with some years standing out due to major changes or milestones.</a:t>
            </a:r>
            <a:endParaRPr lang="en-US"/>
          </a:p>
        </p:txBody>
      </p:sp>
      <p:graphicFrame>
        <p:nvGraphicFramePr>
          <p:cNvPr id="5" name="Chart 4">
            <a:extLst>
              <a:ext uri="{FF2B5EF4-FFF2-40B4-BE49-F238E27FC236}">
                <a16:creationId xmlns:a16="http://schemas.microsoft.com/office/drawing/2014/main" id="{AA67D3A5-A116-4A41-3370-A51DC7DA4CEF}"/>
              </a:ext>
            </a:extLst>
          </p:cNvPr>
          <p:cNvGraphicFramePr>
            <a:graphicFrameLocks/>
          </p:cNvGraphicFramePr>
          <p:nvPr>
            <p:extLst>
              <p:ext uri="{D42A27DB-BD31-4B8C-83A1-F6EECF244321}">
                <p14:modId xmlns:p14="http://schemas.microsoft.com/office/powerpoint/2010/main" val="2977045533"/>
              </p:ext>
            </p:extLst>
          </p:nvPr>
        </p:nvGraphicFramePr>
        <p:xfrm>
          <a:off x="6858001" y="762001"/>
          <a:ext cx="4577976" cy="53339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4235138"/>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C0BD40-BBFB-63A4-7DA5-BFCDF8BF5B3C}"/>
            </a:ext>
          </a:extLst>
        </p:cNvPr>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2C98A2-04C8-E655-9FEA-6626FFA5AA89}"/>
              </a:ext>
            </a:extLst>
          </p:cNvPr>
          <p:cNvSpPr>
            <a:spLocks noGrp="1"/>
          </p:cNvSpPr>
          <p:nvPr>
            <p:ph type="title"/>
          </p:nvPr>
        </p:nvSpPr>
        <p:spPr>
          <a:xfrm>
            <a:off x="1104897" y="762001"/>
            <a:ext cx="4991103" cy="1141004"/>
          </a:xfrm>
        </p:spPr>
        <p:txBody>
          <a:bodyPr>
            <a:normAutofit/>
          </a:bodyPr>
          <a:lstStyle/>
          <a:p>
            <a:pPr>
              <a:lnSpc>
                <a:spcPct val="110000"/>
              </a:lnSpc>
            </a:pPr>
            <a:r>
              <a:rPr lang="en-US" sz="1500"/>
              <a:t>4.</a:t>
            </a:r>
            <a:r>
              <a:rPr lang="en-US" sz="1500">
                <a:latin typeface="Trade Gothic Next Cond"/>
                <a:ea typeface="+mj-lt"/>
                <a:cs typeface="+mj-lt"/>
              </a:rPr>
              <a:t>Are there any emerging sports that have been recently added to the Olympics?</a:t>
            </a:r>
          </a:p>
        </p:txBody>
      </p:sp>
      <p:sp>
        <p:nvSpPr>
          <p:cNvPr id="3" name="Content Placeholder 2">
            <a:extLst>
              <a:ext uri="{FF2B5EF4-FFF2-40B4-BE49-F238E27FC236}">
                <a16:creationId xmlns:a16="http://schemas.microsoft.com/office/drawing/2014/main" id="{C4274ACA-D37A-3C5B-93B6-F18A976EC9AC}"/>
              </a:ext>
            </a:extLst>
          </p:cNvPr>
          <p:cNvSpPr>
            <a:spLocks noGrp="1"/>
          </p:cNvSpPr>
          <p:nvPr>
            <p:ph idx="1"/>
          </p:nvPr>
        </p:nvSpPr>
        <p:spPr>
          <a:xfrm>
            <a:off x="1104897" y="2286000"/>
            <a:ext cx="4991103" cy="3809999"/>
          </a:xfrm>
        </p:spPr>
        <p:txBody>
          <a:bodyPr vert="horz" lIns="91440" tIns="45720" rIns="91440" bIns="45720" rtlCol="0">
            <a:normAutofit/>
          </a:bodyPr>
          <a:lstStyle/>
          <a:p>
            <a:r>
              <a:rPr lang="en-US">
                <a:latin typeface="Aptos Narrow"/>
                <a:ea typeface="+mn-lt"/>
                <a:cs typeface="+mn-lt"/>
              </a:rPr>
              <a:t>The analysis shows that several sports have been introduced to the Olympics in recent decades, with Rugby Sevens (2016) and Triathlon (2000) being the most recent among them. This trend highlights the Olympic Committee's effort to modernize the Games by including faster-paced, youth-oriented, and globally popular sports. The continued addition of diverse events indicates a shift toward inclusivity, innovation, and evolving viewer interests in the Olympic movement.</a:t>
            </a:r>
            <a:endParaRPr lang="en-US"/>
          </a:p>
        </p:txBody>
      </p:sp>
      <p:graphicFrame>
        <p:nvGraphicFramePr>
          <p:cNvPr id="4" name="Chart 3">
            <a:extLst>
              <a:ext uri="{FF2B5EF4-FFF2-40B4-BE49-F238E27FC236}">
                <a16:creationId xmlns:a16="http://schemas.microsoft.com/office/drawing/2014/main" id="{59B4253C-C5C9-08B6-ADB0-A8203CCE4BB7}"/>
              </a:ext>
            </a:extLst>
          </p:cNvPr>
          <p:cNvGraphicFramePr>
            <a:graphicFrameLocks/>
          </p:cNvGraphicFramePr>
          <p:nvPr>
            <p:extLst>
              <p:ext uri="{D42A27DB-BD31-4B8C-83A1-F6EECF244321}">
                <p14:modId xmlns:p14="http://schemas.microsoft.com/office/powerpoint/2010/main" val="3772264919"/>
              </p:ext>
            </p:extLst>
          </p:nvPr>
        </p:nvGraphicFramePr>
        <p:xfrm>
          <a:off x="6858001" y="762001"/>
          <a:ext cx="4577976" cy="53339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59132367"/>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2A40D0-44F5-D63C-BBD5-CCD8BD0E7600}"/>
            </a:ext>
          </a:extLst>
        </p:cNvPr>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D2345D-5B86-3C6E-85AB-3D1AF82CD374}"/>
              </a:ext>
            </a:extLst>
          </p:cNvPr>
          <p:cNvSpPr>
            <a:spLocks noGrp="1"/>
          </p:cNvSpPr>
          <p:nvPr>
            <p:ph type="title"/>
          </p:nvPr>
        </p:nvSpPr>
        <p:spPr>
          <a:xfrm>
            <a:off x="1104897" y="762001"/>
            <a:ext cx="4991103" cy="1141004"/>
          </a:xfrm>
        </p:spPr>
        <p:txBody>
          <a:bodyPr>
            <a:normAutofit/>
          </a:bodyPr>
          <a:lstStyle/>
          <a:p>
            <a:pPr>
              <a:lnSpc>
                <a:spcPct val="110000"/>
              </a:lnSpc>
            </a:pPr>
            <a:r>
              <a:rPr lang="en-US" sz="2000"/>
              <a:t>5.</a:t>
            </a:r>
            <a:r>
              <a:rPr lang="en-US" sz="2000">
                <a:latin typeface="Trade Gothic Next Cond"/>
                <a:ea typeface="+mj-lt"/>
                <a:cs typeface="+mj-lt"/>
              </a:rPr>
              <a:t>How has the popularity of certain sports changed over the years?</a:t>
            </a:r>
          </a:p>
        </p:txBody>
      </p:sp>
      <p:sp>
        <p:nvSpPr>
          <p:cNvPr id="3" name="Content Placeholder 2">
            <a:extLst>
              <a:ext uri="{FF2B5EF4-FFF2-40B4-BE49-F238E27FC236}">
                <a16:creationId xmlns:a16="http://schemas.microsoft.com/office/drawing/2014/main" id="{A38604A0-9F0A-85E5-8F71-B9BB244136C2}"/>
              </a:ext>
            </a:extLst>
          </p:cNvPr>
          <p:cNvSpPr>
            <a:spLocks noGrp="1"/>
          </p:cNvSpPr>
          <p:nvPr>
            <p:ph idx="1"/>
          </p:nvPr>
        </p:nvSpPr>
        <p:spPr>
          <a:xfrm>
            <a:off x="1104897" y="2286000"/>
            <a:ext cx="4991103" cy="3809999"/>
          </a:xfrm>
        </p:spPr>
        <p:txBody>
          <a:bodyPr vert="horz" lIns="91440" tIns="45720" rIns="91440" bIns="45720" rtlCol="0">
            <a:normAutofit/>
          </a:bodyPr>
          <a:lstStyle/>
          <a:p>
            <a:pPr>
              <a:lnSpc>
                <a:spcPct val="120000"/>
              </a:lnSpc>
            </a:pPr>
            <a:r>
              <a:rPr lang="en-US" sz="1500">
                <a:latin typeface="Aptos Narrow"/>
                <a:ea typeface="+mn-lt"/>
                <a:cs typeface="+mn-lt"/>
              </a:rPr>
              <a:t>The analysis shows that Athletics and Swimming have consistently maintained the highest participation across Olympic years, reflecting their core role in the Games. Over time, sports like Judo, Shooting, and Gymnastics have seen rising popularity, while newer additions such as Taekwondo, Trampolining, and Triathlon highlight the modern evolution of the Olympics. A general upward trend in participant counts indicates broader global involvement and inclusion of diverse disciplines. Conversely, traditional or niche sports like Croquet and Alpinism saw early participation but faded out, showing how the Olympic program has adapted over the decades</a:t>
            </a:r>
            <a:endParaRPr lang="en-US" sz="1500"/>
          </a:p>
        </p:txBody>
      </p:sp>
      <p:graphicFrame>
        <p:nvGraphicFramePr>
          <p:cNvPr id="5" name="Chart 4">
            <a:extLst>
              <a:ext uri="{FF2B5EF4-FFF2-40B4-BE49-F238E27FC236}">
                <a16:creationId xmlns:a16="http://schemas.microsoft.com/office/drawing/2014/main" id="{DA15199E-1EC9-CE51-62A9-A39CA8DE67C6}"/>
              </a:ext>
            </a:extLst>
          </p:cNvPr>
          <p:cNvGraphicFramePr>
            <a:graphicFrameLocks/>
          </p:cNvGraphicFramePr>
          <p:nvPr>
            <p:extLst>
              <p:ext uri="{D42A27DB-BD31-4B8C-83A1-F6EECF244321}">
                <p14:modId xmlns:p14="http://schemas.microsoft.com/office/powerpoint/2010/main" val="1679944441"/>
              </p:ext>
            </p:extLst>
          </p:nvPr>
        </p:nvGraphicFramePr>
        <p:xfrm>
          <a:off x="6858001" y="762001"/>
          <a:ext cx="4577976" cy="53339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00920693"/>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C89681-0B29-173E-A7D0-C1CEB906A801}"/>
            </a:ext>
          </a:extLst>
        </p:cNvPr>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657AB5-2C72-22C9-9AAF-4EF464059141}"/>
              </a:ext>
            </a:extLst>
          </p:cNvPr>
          <p:cNvSpPr>
            <a:spLocks noGrp="1"/>
          </p:cNvSpPr>
          <p:nvPr>
            <p:ph type="title"/>
          </p:nvPr>
        </p:nvSpPr>
        <p:spPr>
          <a:xfrm>
            <a:off x="1104897" y="762001"/>
            <a:ext cx="4991103" cy="1141004"/>
          </a:xfrm>
        </p:spPr>
        <p:txBody>
          <a:bodyPr>
            <a:normAutofit/>
          </a:bodyPr>
          <a:lstStyle/>
          <a:p>
            <a:pPr>
              <a:lnSpc>
                <a:spcPct val="110000"/>
              </a:lnSpc>
            </a:pPr>
            <a:r>
              <a:rPr lang="en-US" sz="1500"/>
              <a:t>6.</a:t>
            </a:r>
            <a:r>
              <a:rPr lang="en-US" sz="1500">
                <a:latin typeface="Trade Gothic Next Cond"/>
                <a:ea typeface="+mj-lt"/>
                <a:cs typeface="+mj-lt"/>
              </a:rPr>
              <a:t>Are there any sports that are specific to a particular region or culture?</a:t>
            </a:r>
          </a:p>
        </p:txBody>
      </p:sp>
      <p:sp>
        <p:nvSpPr>
          <p:cNvPr id="3" name="Content Placeholder 2">
            <a:extLst>
              <a:ext uri="{FF2B5EF4-FFF2-40B4-BE49-F238E27FC236}">
                <a16:creationId xmlns:a16="http://schemas.microsoft.com/office/drawing/2014/main" id="{5793EA6B-3211-39F3-8CC8-FADB2774669C}"/>
              </a:ext>
            </a:extLst>
          </p:cNvPr>
          <p:cNvSpPr>
            <a:spLocks noGrp="1"/>
          </p:cNvSpPr>
          <p:nvPr>
            <p:ph idx="1"/>
          </p:nvPr>
        </p:nvSpPr>
        <p:spPr>
          <a:xfrm>
            <a:off x="1104897" y="2286000"/>
            <a:ext cx="4991103" cy="3809999"/>
          </a:xfrm>
        </p:spPr>
        <p:txBody>
          <a:bodyPr vert="horz" lIns="91440" tIns="45720" rIns="91440" bIns="45720" rtlCol="0">
            <a:normAutofit/>
          </a:bodyPr>
          <a:lstStyle/>
          <a:p>
            <a:r>
              <a:rPr lang="en-US">
                <a:latin typeface="Aptos Narrow"/>
                <a:ea typeface="+mn-lt"/>
                <a:cs typeface="+mn-lt"/>
              </a:rPr>
              <a:t>The data shows that some regions focus more on certain sports than others. For example, Athletics, Swimming, and Gymnastics have high participation across many regions, while sports like Cricket, Rugby, and Baseball are popular in only a few regions. This means different regions have their own strengths and preferences in sports, which can help in planning future training and development.</a:t>
            </a:r>
            <a:endParaRPr lang="en-US"/>
          </a:p>
        </p:txBody>
      </p:sp>
      <p:graphicFrame>
        <p:nvGraphicFramePr>
          <p:cNvPr id="4" name="Chart 3">
            <a:extLst>
              <a:ext uri="{FF2B5EF4-FFF2-40B4-BE49-F238E27FC236}">
                <a16:creationId xmlns:a16="http://schemas.microsoft.com/office/drawing/2014/main" id="{ECCF90EB-9B3B-472E-BCE9-C96C3A71CD6E}"/>
              </a:ext>
            </a:extLst>
          </p:cNvPr>
          <p:cNvGraphicFramePr>
            <a:graphicFrameLocks/>
          </p:cNvGraphicFramePr>
          <p:nvPr>
            <p:extLst>
              <p:ext uri="{D42A27DB-BD31-4B8C-83A1-F6EECF244321}">
                <p14:modId xmlns:p14="http://schemas.microsoft.com/office/powerpoint/2010/main" val="746024824"/>
              </p:ext>
            </p:extLst>
          </p:nvPr>
        </p:nvGraphicFramePr>
        <p:xfrm>
          <a:off x="6858001" y="762001"/>
          <a:ext cx="4577976" cy="53339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9447999"/>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5AABFB-9B5B-9893-9923-6CBFD10CBFCB}"/>
            </a:ext>
          </a:extLst>
        </p:cNvPr>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3744B9-2CCA-E160-4DAB-51856DBDC2CD}"/>
              </a:ext>
            </a:extLst>
          </p:cNvPr>
          <p:cNvSpPr>
            <a:spLocks noGrp="1"/>
          </p:cNvSpPr>
          <p:nvPr>
            <p:ph type="title"/>
          </p:nvPr>
        </p:nvSpPr>
        <p:spPr>
          <a:xfrm>
            <a:off x="1104897" y="762001"/>
            <a:ext cx="4991103" cy="1141004"/>
          </a:xfrm>
        </p:spPr>
        <p:txBody>
          <a:bodyPr>
            <a:normAutofit/>
          </a:bodyPr>
          <a:lstStyle/>
          <a:p>
            <a:pPr>
              <a:lnSpc>
                <a:spcPct val="110000"/>
              </a:lnSpc>
            </a:pPr>
            <a:r>
              <a:rPr lang="en-US" sz="1500"/>
              <a:t>7.</a:t>
            </a:r>
            <a:r>
              <a:rPr lang="en-US" sz="1500">
                <a:latin typeface="Trade Gothic Next Cond"/>
                <a:ea typeface="+mj-lt"/>
                <a:cs typeface="+mj-lt"/>
              </a:rPr>
              <a:t>Are there any sports that have a higher number of events for one gender compared to others?</a:t>
            </a:r>
          </a:p>
        </p:txBody>
      </p:sp>
      <p:sp>
        <p:nvSpPr>
          <p:cNvPr id="3" name="Content Placeholder 2">
            <a:extLst>
              <a:ext uri="{FF2B5EF4-FFF2-40B4-BE49-F238E27FC236}">
                <a16:creationId xmlns:a16="http://schemas.microsoft.com/office/drawing/2014/main" id="{D5B450DD-132E-06E0-8078-F531FCEDFF14}"/>
              </a:ext>
            </a:extLst>
          </p:cNvPr>
          <p:cNvSpPr>
            <a:spLocks noGrp="1"/>
          </p:cNvSpPr>
          <p:nvPr>
            <p:ph idx="1"/>
          </p:nvPr>
        </p:nvSpPr>
        <p:spPr>
          <a:xfrm>
            <a:off x="1104897" y="2286000"/>
            <a:ext cx="4991103" cy="3809999"/>
          </a:xfrm>
        </p:spPr>
        <p:txBody>
          <a:bodyPr vert="horz" lIns="91440" tIns="45720" rIns="91440" bIns="45720" rtlCol="0">
            <a:normAutofit/>
          </a:bodyPr>
          <a:lstStyle/>
          <a:p>
            <a:r>
              <a:rPr lang="en-US">
                <a:latin typeface="Aptos Narrow"/>
                <a:ea typeface="+mn-lt"/>
                <a:cs typeface="+mn-lt"/>
              </a:rPr>
              <a:t>Most sports have more events for men than for women or mixed categories. Sports like Athletics, Boxing, and Wrestling especially show this gap. This shows that male athletes have had more opportunities in many sports. However, the presence of some mixed events shows a move toward more gender balance. To make things fairer, more events for women and mixed teams can be added in future Olympics.</a:t>
            </a:r>
            <a:endParaRPr lang="en-US"/>
          </a:p>
        </p:txBody>
      </p:sp>
      <p:graphicFrame>
        <p:nvGraphicFramePr>
          <p:cNvPr id="5" name="Chart 4">
            <a:extLst>
              <a:ext uri="{FF2B5EF4-FFF2-40B4-BE49-F238E27FC236}">
                <a16:creationId xmlns:a16="http://schemas.microsoft.com/office/drawing/2014/main" id="{DB4243AB-27D8-4CC6-84DE-0CEFEB1C9232}"/>
              </a:ext>
            </a:extLst>
          </p:cNvPr>
          <p:cNvGraphicFramePr>
            <a:graphicFrameLocks/>
          </p:cNvGraphicFramePr>
          <p:nvPr>
            <p:extLst>
              <p:ext uri="{D42A27DB-BD31-4B8C-83A1-F6EECF244321}">
                <p14:modId xmlns:p14="http://schemas.microsoft.com/office/powerpoint/2010/main" val="485164557"/>
              </p:ext>
            </p:extLst>
          </p:nvPr>
        </p:nvGraphicFramePr>
        <p:xfrm>
          <a:off x="6858001" y="762001"/>
          <a:ext cx="4577976" cy="53339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4806194"/>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66B745-7E84-1CFE-7737-21F94E8C1197}"/>
            </a:ext>
          </a:extLst>
        </p:cNvPr>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336D4-D147-361C-8ECA-69C6A625ED1B}"/>
              </a:ext>
            </a:extLst>
          </p:cNvPr>
          <p:cNvSpPr>
            <a:spLocks noGrp="1"/>
          </p:cNvSpPr>
          <p:nvPr>
            <p:ph type="title"/>
          </p:nvPr>
        </p:nvSpPr>
        <p:spPr>
          <a:xfrm>
            <a:off x="1104897" y="762001"/>
            <a:ext cx="4991103" cy="1141004"/>
          </a:xfrm>
        </p:spPr>
        <p:txBody>
          <a:bodyPr>
            <a:normAutofit/>
          </a:bodyPr>
          <a:lstStyle/>
          <a:p>
            <a:pPr>
              <a:lnSpc>
                <a:spcPct val="110000"/>
              </a:lnSpc>
            </a:pPr>
            <a:r>
              <a:rPr lang="en-US" sz="1500"/>
              <a:t>8.</a:t>
            </a:r>
            <a:r>
              <a:rPr lang="en-US" sz="1500">
                <a:latin typeface="Trade Gothic Next Cond"/>
                <a:ea typeface="+mj-lt"/>
                <a:cs typeface="+mj-lt"/>
              </a:rPr>
              <a:t>Are there any new events that have been introduced in recent editions of the Olympics?</a:t>
            </a:r>
          </a:p>
        </p:txBody>
      </p:sp>
      <p:sp>
        <p:nvSpPr>
          <p:cNvPr id="3" name="Content Placeholder 2">
            <a:extLst>
              <a:ext uri="{FF2B5EF4-FFF2-40B4-BE49-F238E27FC236}">
                <a16:creationId xmlns:a16="http://schemas.microsoft.com/office/drawing/2014/main" id="{A0BFFF64-2766-ABF8-F9AC-110F0FFC00BE}"/>
              </a:ext>
            </a:extLst>
          </p:cNvPr>
          <p:cNvSpPr>
            <a:spLocks noGrp="1"/>
          </p:cNvSpPr>
          <p:nvPr>
            <p:ph idx="1"/>
          </p:nvPr>
        </p:nvSpPr>
        <p:spPr>
          <a:xfrm>
            <a:off x="1104897" y="2286000"/>
            <a:ext cx="4991103" cy="3809999"/>
          </a:xfrm>
        </p:spPr>
        <p:txBody>
          <a:bodyPr vert="horz" lIns="91440" tIns="45720" rIns="91440" bIns="45720" rtlCol="0">
            <a:normAutofit/>
          </a:bodyPr>
          <a:lstStyle/>
          <a:p>
            <a:pPr>
              <a:lnSpc>
                <a:spcPct val="120000"/>
              </a:lnSpc>
            </a:pPr>
            <a:r>
              <a:rPr lang="en-US">
                <a:latin typeface="Aptos Narrow"/>
                <a:ea typeface="+mn-lt"/>
                <a:cs typeface="+mn-lt"/>
              </a:rPr>
              <a:t>In recent Olympic editions, several new events have been introduced, reflecting the Games’ evolving nature and growing inclusivity. Notable additions like skateboarding, surfing, sport climbing, and 3x3 basketball show a clear shift toward youth-oriented and urban sports. These new events aim to attract younger audiences, promote diversity, and keep the Olympics relevant to modern global interests. The trend indicates that the Olympic program is actively adapting to cultural and sporting shifts worldwide.</a:t>
            </a:r>
            <a:endParaRPr lang="en-US"/>
          </a:p>
        </p:txBody>
      </p:sp>
      <p:graphicFrame>
        <p:nvGraphicFramePr>
          <p:cNvPr id="4" name="Chart 3">
            <a:extLst>
              <a:ext uri="{FF2B5EF4-FFF2-40B4-BE49-F238E27FC236}">
                <a16:creationId xmlns:a16="http://schemas.microsoft.com/office/drawing/2014/main" id="{4826A813-7987-4632-B242-777D4233FAE0}"/>
              </a:ext>
            </a:extLst>
          </p:cNvPr>
          <p:cNvGraphicFramePr>
            <a:graphicFrameLocks/>
          </p:cNvGraphicFramePr>
          <p:nvPr>
            <p:extLst>
              <p:ext uri="{D42A27DB-BD31-4B8C-83A1-F6EECF244321}">
                <p14:modId xmlns:p14="http://schemas.microsoft.com/office/powerpoint/2010/main" val="918016433"/>
              </p:ext>
            </p:extLst>
          </p:nvPr>
        </p:nvGraphicFramePr>
        <p:xfrm>
          <a:off x="6858001" y="762001"/>
          <a:ext cx="4577976" cy="53339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215664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400AC-A58E-29D7-DA99-CCF759390DE4}"/>
              </a:ext>
            </a:extLst>
          </p:cNvPr>
          <p:cNvSpPr>
            <a:spLocks noGrp="1"/>
          </p:cNvSpPr>
          <p:nvPr>
            <p:ph type="title"/>
          </p:nvPr>
        </p:nvSpPr>
        <p:spPr>
          <a:xfrm>
            <a:off x="1448857" y="408837"/>
            <a:ext cx="9238434" cy="857559"/>
          </a:xfrm>
        </p:spPr>
        <p:txBody>
          <a:bodyPr>
            <a:normAutofit/>
          </a:bodyPr>
          <a:lstStyle/>
          <a:p>
            <a:r>
              <a:rPr lang="en-US"/>
              <a:t>ER DIAGRAM</a:t>
            </a:r>
          </a:p>
        </p:txBody>
      </p:sp>
      <p:cxnSp>
        <p:nvCxnSpPr>
          <p:cNvPr id="18" name="Straight Connector 17">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screenshot of a computer&#10;&#10;AI-generated content may be incorrect.">
            <a:extLst>
              <a:ext uri="{FF2B5EF4-FFF2-40B4-BE49-F238E27FC236}">
                <a16:creationId xmlns:a16="http://schemas.microsoft.com/office/drawing/2014/main" id="{D760E79A-2486-CC8E-3F96-CA0E5A523716}"/>
              </a:ext>
            </a:extLst>
          </p:cNvPr>
          <p:cNvPicPr>
            <a:picLocks noGrp="1" noChangeAspect="1"/>
          </p:cNvPicPr>
          <p:nvPr>
            <p:ph idx="1"/>
          </p:nvPr>
        </p:nvPicPr>
        <p:blipFill>
          <a:blip r:embed="rId2"/>
          <a:stretch>
            <a:fillRect/>
          </a:stretch>
        </p:blipFill>
        <p:spPr>
          <a:xfrm>
            <a:off x="904232" y="1292366"/>
            <a:ext cx="10530241" cy="5115113"/>
          </a:xfrm>
        </p:spPr>
      </p:pic>
    </p:spTree>
    <p:extLst>
      <p:ext uri="{BB962C8B-B14F-4D97-AF65-F5344CB8AC3E}">
        <p14:creationId xmlns:p14="http://schemas.microsoft.com/office/powerpoint/2010/main" val="3447914594"/>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08C0B2-FD97-206D-3080-380B54C7E8C9}"/>
            </a:ext>
          </a:extLst>
        </p:cNvPr>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C6B1F-6A75-4F74-EB12-B6D2687E8973}"/>
              </a:ext>
            </a:extLst>
          </p:cNvPr>
          <p:cNvSpPr>
            <a:spLocks noGrp="1"/>
          </p:cNvSpPr>
          <p:nvPr>
            <p:ph type="title"/>
          </p:nvPr>
        </p:nvSpPr>
        <p:spPr>
          <a:xfrm>
            <a:off x="1104897" y="762001"/>
            <a:ext cx="4991103" cy="1141004"/>
          </a:xfrm>
        </p:spPr>
        <p:txBody>
          <a:bodyPr>
            <a:normAutofit/>
          </a:bodyPr>
          <a:lstStyle/>
          <a:p>
            <a:pPr>
              <a:lnSpc>
                <a:spcPct val="110000"/>
              </a:lnSpc>
            </a:pPr>
            <a:r>
              <a:rPr lang="en-US" sz="1800"/>
              <a:t>9.</a:t>
            </a:r>
            <a:r>
              <a:rPr lang="en-US" sz="1800">
                <a:latin typeface="Trade Gothic Next Cond"/>
                <a:ea typeface="+mj-lt"/>
                <a:cs typeface="+mj-lt"/>
              </a:rPr>
              <a:t>Are there any events that have been discontinued or removed from the Olympics?</a:t>
            </a:r>
          </a:p>
        </p:txBody>
      </p:sp>
      <p:sp>
        <p:nvSpPr>
          <p:cNvPr id="3" name="Content Placeholder 2">
            <a:extLst>
              <a:ext uri="{FF2B5EF4-FFF2-40B4-BE49-F238E27FC236}">
                <a16:creationId xmlns:a16="http://schemas.microsoft.com/office/drawing/2014/main" id="{92CC27B0-FA12-9C9C-115F-DE483261CCA2}"/>
              </a:ext>
            </a:extLst>
          </p:cNvPr>
          <p:cNvSpPr>
            <a:spLocks noGrp="1"/>
          </p:cNvSpPr>
          <p:nvPr>
            <p:ph idx="1"/>
          </p:nvPr>
        </p:nvSpPr>
        <p:spPr>
          <a:xfrm>
            <a:off x="1104897" y="2286000"/>
            <a:ext cx="4991103" cy="3809999"/>
          </a:xfrm>
        </p:spPr>
        <p:txBody>
          <a:bodyPr vert="horz" lIns="91440" tIns="45720" rIns="91440" bIns="45720" rtlCol="0">
            <a:normAutofit/>
          </a:bodyPr>
          <a:lstStyle/>
          <a:p>
            <a:r>
              <a:rPr lang="en-US">
                <a:latin typeface="Aptos Narrow"/>
                <a:ea typeface="+mn-lt"/>
                <a:cs typeface="+mn-lt"/>
              </a:rPr>
              <a:t>Many Olympic events have been removed over the years, with most discontinuations happening in the early 2000s, 1980s, and late 1940s. Sports like Figure Skating and Cross-Country Skiing saw the most event removals. This shows that the Olympics are constantly changing to keep up with new trends, interests, and fairness in the games. Understanding these changes can help plan future events better.</a:t>
            </a:r>
            <a:endParaRPr lang="en-US"/>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465FD3E3-4C1D-E437-FD41-4285AF3466BE}"/>
                  </a:ext>
                </a:extLst>
              </p:cNvPr>
              <p:cNvGraphicFramePr/>
              <p:nvPr>
                <p:extLst>
                  <p:ext uri="{D42A27DB-BD31-4B8C-83A1-F6EECF244321}">
                    <p14:modId xmlns:p14="http://schemas.microsoft.com/office/powerpoint/2010/main" val="3827974598"/>
                  </p:ext>
                </p:extLst>
              </p:nvPr>
            </p:nvGraphicFramePr>
            <p:xfrm>
              <a:off x="6858001" y="762001"/>
              <a:ext cx="4577976" cy="533399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465FD3E3-4C1D-E437-FD41-4285AF3466BE}"/>
                  </a:ext>
                </a:extLst>
              </p:cNvPr>
              <p:cNvPicPr>
                <a:picLocks noGrp="1" noRot="1" noChangeAspect="1" noMove="1" noResize="1" noEditPoints="1" noAdjustHandles="1" noChangeArrowheads="1" noChangeShapeType="1"/>
              </p:cNvPicPr>
              <p:nvPr/>
            </p:nvPicPr>
            <p:blipFill>
              <a:blip r:embed="rId3"/>
              <a:stretch>
                <a:fillRect/>
              </a:stretch>
            </p:blipFill>
            <p:spPr>
              <a:xfrm>
                <a:off x="6858001" y="762001"/>
                <a:ext cx="4577976" cy="5333998"/>
              </a:xfrm>
              <a:prstGeom prst="rect">
                <a:avLst/>
              </a:prstGeom>
            </p:spPr>
          </p:pic>
        </mc:Fallback>
      </mc:AlternateContent>
    </p:spTree>
    <p:extLst>
      <p:ext uri="{BB962C8B-B14F-4D97-AF65-F5344CB8AC3E}">
        <p14:creationId xmlns:p14="http://schemas.microsoft.com/office/powerpoint/2010/main" val="2950155775"/>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226631-7E7B-1451-5E72-88FA3F44A5FC}"/>
            </a:ext>
          </a:extLst>
        </p:cNvPr>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8EAFA9-5C37-E483-1A66-495DAD769300}"/>
              </a:ext>
            </a:extLst>
          </p:cNvPr>
          <p:cNvSpPr>
            <a:spLocks noGrp="1"/>
          </p:cNvSpPr>
          <p:nvPr>
            <p:ph type="title"/>
          </p:nvPr>
        </p:nvSpPr>
        <p:spPr>
          <a:xfrm>
            <a:off x="1104897" y="762001"/>
            <a:ext cx="4991103" cy="1141004"/>
          </a:xfrm>
        </p:spPr>
        <p:txBody>
          <a:bodyPr>
            <a:normAutofit/>
          </a:bodyPr>
          <a:lstStyle/>
          <a:p>
            <a:pPr>
              <a:lnSpc>
                <a:spcPct val="110000"/>
              </a:lnSpc>
            </a:pPr>
            <a:r>
              <a:rPr lang="en-US" sz="1500"/>
              <a:t>10.</a:t>
            </a:r>
            <a:r>
              <a:rPr lang="en-US" sz="1500">
                <a:latin typeface="Trade Gothic Next Cond"/>
                <a:ea typeface="+mj-lt"/>
                <a:cs typeface="+mj-lt"/>
              </a:rPr>
              <a:t>Are there any notable trends in the height and weight of participants over time?</a:t>
            </a:r>
          </a:p>
        </p:txBody>
      </p:sp>
      <p:sp>
        <p:nvSpPr>
          <p:cNvPr id="3" name="Content Placeholder 2">
            <a:extLst>
              <a:ext uri="{FF2B5EF4-FFF2-40B4-BE49-F238E27FC236}">
                <a16:creationId xmlns:a16="http://schemas.microsoft.com/office/drawing/2014/main" id="{81206DDE-3B2C-F974-25D0-194EFADC6072}"/>
              </a:ext>
            </a:extLst>
          </p:cNvPr>
          <p:cNvSpPr>
            <a:spLocks noGrp="1"/>
          </p:cNvSpPr>
          <p:nvPr>
            <p:ph idx="1"/>
          </p:nvPr>
        </p:nvSpPr>
        <p:spPr>
          <a:xfrm>
            <a:off x="1104897" y="2286000"/>
            <a:ext cx="4991103" cy="3809999"/>
          </a:xfrm>
        </p:spPr>
        <p:txBody>
          <a:bodyPr vert="horz" lIns="91440" tIns="45720" rIns="91440" bIns="45720" rtlCol="0">
            <a:normAutofit/>
          </a:bodyPr>
          <a:lstStyle/>
          <a:p>
            <a:r>
              <a:rPr lang="en-US">
                <a:latin typeface="Aptos Narrow"/>
                <a:ea typeface="+mn-lt"/>
                <a:cs typeface="+mn-lt"/>
              </a:rPr>
              <a:t>Many Olympic events have been removed over the years, especially in sports like Figure Skating and Cross-Country Skiing. Most of these removals happened in the 1940s, 1980s, and early 2000s. This shows that the Olympics often update their events to stay modern, balanced, and aligned with current interests.</a:t>
            </a:r>
            <a:endParaRPr lang="en-US"/>
          </a:p>
        </p:txBody>
      </p:sp>
      <p:graphicFrame>
        <p:nvGraphicFramePr>
          <p:cNvPr id="4" name="Chart 3">
            <a:extLst>
              <a:ext uri="{FF2B5EF4-FFF2-40B4-BE49-F238E27FC236}">
                <a16:creationId xmlns:a16="http://schemas.microsoft.com/office/drawing/2014/main" id="{1447E103-9ECB-44C0-1940-4F1743AE8CE8}"/>
              </a:ext>
            </a:extLst>
          </p:cNvPr>
          <p:cNvGraphicFramePr>
            <a:graphicFrameLocks/>
          </p:cNvGraphicFramePr>
          <p:nvPr>
            <p:extLst>
              <p:ext uri="{D42A27DB-BD31-4B8C-83A1-F6EECF244321}">
                <p14:modId xmlns:p14="http://schemas.microsoft.com/office/powerpoint/2010/main" val="1120071610"/>
              </p:ext>
            </p:extLst>
          </p:nvPr>
        </p:nvGraphicFramePr>
        <p:xfrm>
          <a:off x="6858001" y="762001"/>
          <a:ext cx="4577976" cy="53339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8536749"/>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2DD1CF-3205-1F66-8C57-0CCDD2DDFE9D}"/>
            </a:ext>
          </a:extLst>
        </p:cNvPr>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301576-74E4-210E-7A28-2B4B66F29D79}"/>
              </a:ext>
            </a:extLst>
          </p:cNvPr>
          <p:cNvSpPr>
            <a:spLocks noGrp="1"/>
          </p:cNvSpPr>
          <p:nvPr>
            <p:ph type="title"/>
          </p:nvPr>
        </p:nvSpPr>
        <p:spPr>
          <a:xfrm>
            <a:off x="1104897" y="762001"/>
            <a:ext cx="4991103" cy="1141004"/>
          </a:xfrm>
        </p:spPr>
        <p:txBody>
          <a:bodyPr>
            <a:normAutofit/>
          </a:bodyPr>
          <a:lstStyle/>
          <a:p>
            <a:pPr>
              <a:lnSpc>
                <a:spcPct val="110000"/>
              </a:lnSpc>
            </a:pPr>
            <a:r>
              <a:rPr lang="en-US" sz="1800"/>
              <a:t>11.</a:t>
            </a:r>
            <a:r>
              <a:rPr lang="en-US" sz="1800">
                <a:latin typeface="Trade Gothic Next Cond"/>
                <a:ea typeface="+mj-lt"/>
                <a:cs typeface="+mj-lt"/>
              </a:rPr>
              <a:t>Are there any dominant countries or regions in specific sports or events?</a:t>
            </a:r>
          </a:p>
        </p:txBody>
      </p:sp>
      <p:sp>
        <p:nvSpPr>
          <p:cNvPr id="3" name="Content Placeholder 2">
            <a:extLst>
              <a:ext uri="{FF2B5EF4-FFF2-40B4-BE49-F238E27FC236}">
                <a16:creationId xmlns:a16="http://schemas.microsoft.com/office/drawing/2014/main" id="{56ED6341-3B6B-BC4C-2464-D1B17DE1780E}"/>
              </a:ext>
            </a:extLst>
          </p:cNvPr>
          <p:cNvSpPr>
            <a:spLocks noGrp="1"/>
          </p:cNvSpPr>
          <p:nvPr>
            <p:ph idx="1"/>
          </p:nvPr>
        </p:nvSpPr>
        <p:spPr>
          <a:xfrm>
            <a:off x="1104897" y="2286000"/>
            <a:ext cx="4991103" cy="3809999"/>
          </a:xfrm>
        </p:spPr>
        <p:txBody>
          <a:bodyPr vert="horz" lIns="91440" tIns="45720" rIns="91440" bIns="45720" rtlCol="0">
            <a:normAutofit/>
          </a:bodyPr>
          <a:lstStyle/>
          <a:p>
            <a:pPr>
              <a:lnSpc>
                <a:spcPct val="120000"/>
              </a:lnSpc>
            </a:pPr>
            <a:r>
              <a:rPr lang="en-US" sz="1700">
                <a:ea typeface="+mn-lt"/>
                <a:cs typeface="+mn-lt"/>
              </a:rPr>
              <a:t>The data shows that the United States is the top-performing country in Athletics, winning the most medals (3104). Other strong countries in this sport include Russia, Great Britain, Germany, and Kenya. This suggests that some countries are especially strong in certain sports, likely due to better training, investment, or focus. These insights can help guide future planning and development in sports.</a:t>
            </a:r>
          </a:p>
          <a:p>
            <a:pPr>
              <a:lnSpc>
                <a:spcPct val="120000"/>
              </a:lnSpc>
            </a:pPr>
            <a:br>
              <a:rPr lang="en-US" sz="1700"/>
            </a:br>
            <a:endParaRPr lang="en-US" sz="1700"/>
          </a:p>
          <a:p>
            <a:pPr>
              <a:lnSpc>
                <a:spcPct val="120000"/>
              </a:lnSpc>
            </a:pPr>
            <a:endParaRPr lang="en-US" sz="1700">
              <a:latin typeface="Aptos Narrow"/>
            </a:endParaRPr>
          </a:p>
        </p:txBody>
      </p:sp>
      <p:graphicFrame>
        <p:nvGraphicFramePr>
          <p:cNvPr id="5" name="Chart 4">
            <a:extLst>
              <a:ext uri="{FF2B5EF4-FFF2-40B4-BE49-F238E27FC236}">
                <a16:creationId xmlns:a16="http://schemas.microsoft.com/office/drawing/2014/main" id="{6C9DC586-1647-4829-9D9A-9F128AE69AF3}"/>
              </a:ext>
            </a:extLst>
          </p:cNvPr>
          <p:cNvGraphicFramePr>
            <a:graphicFrameLocks/>
          </p:cNvGraphicFramePr>
          <p:nvPr>
            <p:extLst>
              <p:ext uri="{D42A27DB-BD31-4B8C-83A1-F6EECF244321}">
                <p14:modId xmlns:p14="http://schemas.microsoft.com/office/powerpoint/2010/main" val="1260807993"/>
              </p:ext>
            </p:extLst>
          </p:nvPr>
        </p:nvGraphicFramePr>
        <p:xfrm>
          <a:off x="6858001" y="762001"/>
          <a:ext cx="4577976" cy="53339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937835"/>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5EA94C-EFA4-97B0-BDCA-AECA34201751}"/>
            </a:ext>
          </a:extLst>
        </p:cNvPr>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F2ED2-A975-FD63-EA79-DFC5043C1CDB}"/>
              </a:ext>
            </a:extLst>
          </p:cNvPr>
          <p:cNvSpPr>
            <a:spLocks noGrp="1"/>
          </p:cNvSpPr>
          <p:nvPr>
            <p:ph type="title"/>
          </p:nvPr>
        </p:nvSpPr>
        <p:spPr>
          <a:xfrm>
            <a:off x="1104897" y="762001"/>
            <a:ext cx="4991103" cy="1141004"/>
          </a:xfrm>
        </p:spPr>
        <p:txBody>
          <a:bodyPr>
            <a:normAutofit/>
          </a:bodyPr>
          <a:lstStyle/>
          <a:p>
            <a:pPr>
              <a:lnSpc>
                <a:spcPct val="110000"/>
              </a:lnSpc>
            </a:pPr>
            <a:r>
              <a:rPr lang="en-US" sz="1500"/>
              <a:t>12.</a:t>
            </a:r>
            <a:r>
              <a:rPr lang="en-US" sz="1500">
                <a:latin typeface="Trade Gothic Next Cond"/>
                <a:ea typeface="+mj-lt"/>
                <a:cs typeface="+mj-lt"/>
              </a:rPr>
              <a:t> What</a:t>
            </a:r>
            <a:r>
              <a:rPr lang="en-US" sz="1500">
                <a:latin typeface="Trade Gothic Next Cond"/>
              </a:rPr>
              <a:t> factors </a:t>
            </a:r>
            <a:r>
              <a:rPr lang="en-US" sz="1500">
                <a:latin typeface="Trade Gothic Next Cond"/>
                <a:ea typeface="+mj-lt"/>
                <a:cs typeface="+mj-lt"/>
              </a:rPr>
              <a:t>contribute to the success or performance of participants from different countries?</a:t>
            </a:r>
          </a:p>
        </p:txBody>
      </p:sp>
      <p:sp>
        <p:nvSpPr>
          <p:cNvPr id="3" name="Content Placeholder 2">
            <a:extLst>
              <a:ext uri="{FF2B5EF4-FFF2-40B4-BE49-F238E27FC236}">
                <a16:creationId xmlns:a16="http://schemas.microsoft.com/office/drawing/2014/main" id="{5970566F-0B7B-D5F9-541A-CB4B0672B425}"/>
              </a:ext>
            </a:extLst>
          </p:cNvPr>
          <p:cNvSpPr>
            <a:spLocks noGrp="1"/>
          </p:cNvSpPr>
          <p:nvPr>
            <p:ph idx="1"/>
          </p:nvPr>
        </p:nvSpPr>
        <p:spPr>
          <a:xfrm>
            <a:off x="1104897" y="2286000"/>
            <a:ext cx="4991103" cy="3809999"/>
          </a:xfrm>
        </p:spPr>
        <p:txBody>
          <a:bodyPr vert="horz" lIns="91440" tIns="45720" rIns="91440" bIns="45720" rtlCol="0">
            <a:normAutofit/>
          </a:bodyPr>
          <a:lstStyle/>
          <a:p>
            <a:r>
              <a:rPr lang="en-US">
                <a:latin typeface="Aptos Narrow"/>
                <a:ea typeface="+mn-lt"/>
                <a:cs typeface="+mn-lt"/>
              </a:rPr>
              <a:t>Some regions, like Jamaica and Kenya, win more medals per athlete, showing they perform very efficiently. Other regions may have more athletes but don’t win as many medals. This means success isn't just about size, but also about how well athletes perform. These insights can help improve training and support for athletes.</a:t>
            </a:r>
            <a:endParaRPr lang="en-US">
              <a:latin typeface="Aptos Narrow"/>
            </a:endParaRPr>
          </a:p>
        </p:txBody>
      </p:sp>
      <p:graphicFrame>
        <p:nvGraphicFramePr>
          <p:cNvPr id="4" name="Chart 3">
            <a:extLst>
              <a:ext uri="{FF2B5EF4-FFF2-40B4-BE49-F238E27FC236}">
                <a16:creationId xmlns:a16="http://schemas.microsoft.com/office/drawing/2014/main" id="{6ED83044-6F60-1206-BA63-095DAFA03375}"/>
              </a:ext>
            </a:extLst>
          </p:cNvPr>
          <p:cNvGraphicFramePr>
            <a:graphicFrameLocks/>
          </p:cNvGraphicFramePr>
          <p:nvPr>
            <p:extLst>
              <p:ext uri="{D42A27DB-BD31-4B8C-83A1-F6EECF244321}">
                <p14:modId xmlns:p14="http://schemas.microsoft.com/office/powerpoint/2010/main" val="182492512"/>
              </p:ext>
            </p:extLst>
          </p:nvPr>
        </p:nvGraphicFramePr>
        <p:xfrm>
          <a:off x="6858001" y="762001"/>
          <a:ext cx="4577976" cy="53339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0402074"/>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27BCBC-68AA-E5BF-AB51-99F261B1811F}"/>
            </a:ext>
          </a:extLst>
        </p:cNvPr>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A1D16-C014-318E-7A5C-98800B55FB17}"/>
              </a:ext>
            </a:extLst>
          </p:cNvPr>
          <p:cNvSpPr>
            <a:spLocks noGrp="1"/>
          </p:cNvSpPr>
          <p:nvPr>
            <p:ph type="title"/>
          </p:nvPr>
        </p:nvSpPr>
        <p:spPr>
          <a:xfrm>
            <a:off x="1104897" y="762001"/>
            <a:ext cx="4991103" cy="1141004"/>
          </a:xfrm>
        </p:spPr>
        <p:txBody>
          <a:bodyPr>
            <a:normAutofit/>
          </a:bodyPr>
          <a:lstStyle/>
          <a:p>
            <a:pPr>
              <a:lnSpc>
                <a:spcPct val="110000"/>
              </a:lnSpc>
            </a:pPr>
            <a:r>
              <a:rPr lang="en-US" sz="1500"/>
              <a:t>13.</a:t>
            </a:r>
            <a:r>
              <a:rPr lang="en-US" sz="1500">
                <a:latin typeface="Trade Gothic Next Cond"/>
                <a:ea typeface="+mj-lt"/>
                <a:cs typeface="+mj-lt"/>
              </a:rPr>
              <a:t> Are there any countries that consistently perform well in multiple Olympic editions?</a:t>
            </a:r>
          </a:p>
        </p:txBody>
      </p:sp>
      <p:sp>
        <p:nvSpPr>
          <p:cNvPr id="3" name="Content Placeholder 2">
            <a:extLst>
              <a:ext uri="{FF2B5EF4-FFF2-40B4-BE49-F238E27FC236}">
                <a16:creationId xmlns:a16="http://schemas.microsoft.com/office/drawing/2014/main" id="{1399B4A7-8197-3528-F659-710608A0C351}"/>
              </a:ext>
            </a:extLst>
          </p:cNvPr>
          <p:cNvSpPr>
            <a:spLocks noGrp="1"/>
          </p:cNvSpPr>
          <p:nvPr>
            <p:ph idx="1"/>
          </p:nvPr>
        </p:nvSpPr>
        <p:spPr>
          <a:xfrm>
            <a:off x="1104897" y="2286000"/>
            <a:ext cx="4991103" cy="3809999"/>
          </a:xfrm>
        </p:spPr>
        <p:txBody>
          <a:bodyPr vert="horz" lIns="91440" tIns="45720" rIns="91440" bIns="45720" rtlCol="0">
            <a:normAutofit/>
          </a:bodyPr>
          <a:lstStyle/>
          <a:p>
            <a:r>
              <a:rPr lang="en-US">
                <a:latin typeface="Aptos Narrow"/>
                <a:ea typeface="+mn-lt"/>
                <a:cs typeface="+mn-lt"/>
              </a:rPr>
              <a:t>The analysis shows that certain countries, such as the United States, Russia, and China, consistently perform well across multiple Olympic editions. Their high and stable medal counts over different years indicate strong and sustained investments in sports development, athlete training, and international competitiveness. These countries demonstrate long-term dominance, making them reliable top performers in the Olympics.</a:t>
            </a:r>
            <a:endParaRPr lang="en-US">
              <a:latin typeface="Aptos Narrow"/>
            </a:endParaRPr>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58AF5154-245A-A93A-259F-6031D1A6B4E5}"/>
                  </a:ext>
                </a:extLst>
              </p:cNvPr>
              <p:cNvGraphicFramePr/>
              <p:nvPr>
                <p:extLst>
                  <p:ext uri="{D42A27DB-BD31-4B8C-83A1-F6EECF244321}">
                    <p14:modId xmlns:p14="http://schemas.microsoft.com/office/powerpoint/2010/main" val="2093120575"/>
                  </p:ext>
                </p:extLst>
              </p:nvPr>
            </p:nvGraphicFramePr>
            <p:xfrm>
              <a:off x="6858001" y="762001"/>
              <a:ext cx="4577976" cy="533399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58AF5154-245A-A93A-259F-6031D1A6B4E5}"/>
                  </a:ext>
                </a:extLst>
              </p:cNvPr>
              <p:cNvPicPr>
                <a:picLocks noGrp="1" noRot="1" noChangeAspect="1" noMove="1" noResize="1" noEditPoints="1" noAdjustHandles="1" noChangeArrowheads="1" noChangeShapeType="1"/>
              </p:cNvPicPr>
              <p:nvPr/>
            </p:nvPicPr>
            <p:blipFill>
              <a:blip r:embed="rId3"/>
              <a:stretch>
                <a:fillRect/>
              </a:stretch>
            </p:blipFill>
            <p:spPr>
              <a:xfrm>
                <a:off x="6858001" y="762001"/>
                <a:ext cx="4577976" cy="5333998"/>
              </a:xfrm>
              <a:prstGeom prst="rect">
                <a:avLst/>
              </a:prstGeom>
            </p:spPr>
          </p:pic>
        </mc:Fallback>
      </mc:AlternateContent>
    </p:spTree>
    <p:extLst>
      <p:ext uri="{BB962C8B-B14F-4D97-AF65-F5344CB8AC3E}">
        <p14:creationId xmlns:p14="http://schemas.microsoft.com/office/powerpoint/2010/main" val="3114025258"/>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09B6D0-688D-1CCF-5E0E-6730FBEB5197}"/>
            </a:ext>
          </a:extLst>
        </p:cNvPr>
        <p:cNvGrpSpPr/>
        <p:nvPr/>
      </p:nvGrpSpPr>
      <p:grpSpPr>
        <a:xfrm>
          <a:off x="0" y="0"/>
          <a:ext cx="0" cy="0"/>
          <a:chOff x="0" y="0"/>
          <a:chExt cx="0" cy="0"/>
        </a:xfrm>
      </p:grpSpPr>
      <p:sp useBgFill="1">
        <p:nvSpPr>
          <p:cNvPr id="154" name="Rectangle 153">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683647-4DFF-E0EC-9EF2-97B94A769A7C}"/>
              </a:ext>
            </a:extLst>
          </p:cNvPr>
          <p:cNvSpPr>
            <a:spLocks noGrp="1"/>
          </p:cNvSpPr>
          <p:nvPr>
            <p:ph type="title"/>
          </p:nvPr>
        </p:nvSpPr>
        <p:spPr>
          <a:xfrm>
            <a:off x="1104897" y="762001"/>
            <a:ext cx="4991103" cy="1141004"/>
          </a:xfrm>
        </p:spPr>
        <p:txBody>
          <a:bodyPr>
            <a:normAutofit/>
          </a:bodyPr>
          <a:lstStyle/>
          <a:p>
            <a:pPr>
              <a:lnSpc>
                <a:spcPct val="110000"/>
              </a:lnSpc>
            </a:pPr>
            <a:r>
              <a:rPr lang="en-US" sz="1800"/>
              <a:t>14.</a:t>
            </a:r>
            <a:r>
              <a:rPr lang="en-US" sz="1800">
                <a:latin typeface="Trade Gothic Next Cond"/>
                <a:ea typeface="+mj-lt"/>
                <a:cs typeface="+mj-lt"/>
              </a:rPr>
              <a:t> Are there any dominant countries or regions in specific sports or events?</a:t>
            </a:r>
          </a:p>
        </p:txBody>
      </p:sp>
      <p:sp>
        <p:nvSpPr>
          <p:cNvPr id="3" name="Content Placeholder 2">
            <a:extLst>
              <a:ext uri="{FF2B5EF4-FFF2-40B4-BE49-F238E27FC236}">
                <a16:creationId xmlns:a16="http://schemas.microsoft.com/office/drawing/2014/main" id="{4264AFE7-1532-1424-92AB-ABB79BC29777}"/>
              </a:ext>
            </a:extLst>
          </p:cNvPr>
          <p:cNvSpPr>
            <a:spLocks noGrp="1"/>
          </p:cNvSpPr>
          <p:nvPr>
            <p:ph idx="1"/>
          </p:nvPr>
        </p:nvSpPr>
        <p:spPr>
          <a:xfrm>
            <a:off x="1104897" y="2286000"/>
            <a:ext cx="4991103" cy="3809999"/>
          </a:xfrm>
        </p:spPr>
        <p:txBody>
          <a:bodyPr vert="horz" lIns="91440" tIns="45720" rIns="91440" bIns="45720" rtlCol="0">
            <a:normAutofit/>
          </a:bodyPr>
          <a:lstStyle/>
          <a:p>
            <a:r>
              <a:rPr lang="en-US">
                <a:latin typeface="Aptos Narrow"/>
                <a:ea typeface="+mn-lt"/>
                <a:cs typeface="+mn-lt"/>
              </a:rPr>
              <a:t>Some countries are especially strong in certain sports. For example, the United States stands out in Athletics, while Russia and China also lead in their own top sports. This shows that countries often focus on and succeed in specific events. These patterns can help guide future sports planning and training.</a:t>
            </a:r>
            <a:endParaRPr lang="en-US">
              <a:latin typeface="Aptos Narrow"/>
            </a:endParaRPr>
          </a:p>
        </p:txBody>
      </p:sp>
      <p:graphicFrame>
        <p:nvGraphicFramePr>
          <p:cNvPr id="4" name="Chart 3">
            <a:extLst>
              <a:ext uri="{FF2B5EF4-FFF2-40B4-BE49-F238E27FC236}">
                <a16:creationId xmlns:a16="http://schemas.microsoft.com/office/drawing/2014/main" id="{7F458A2C-F303-4D4E-A315-A1D7E19FAB0F}"/>
              </a:ext>
            </a:extLst>
          </p:cNvPr>
          <p:cNvGraphicFramePr>
            <a:graphicFrameLocks/>
          </p:cNvGraphicFramePr>
          <p:nvPr>
            <p:extLst>
              <p:ext uri="{D42A27DB-BD31-4B8C-83A1-F6EECF244321}">
                <p14:modId xmlns:p14="http://schemas.microsoft.com/office/powerpoint/2010/main" val="2517047627"/>
              </p:ext>
            </p:extLst>
          </p:nvPr>
        </p:nvGraphicFramePr>
        <p:xfrm>
          <a:off x="6858001" y="762001"/>
          <a:ext cx="4577976" cy="53339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78268298"/>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432D62-9BCC-EF6F-43B2-A84D0F8909B8}"/>
            </a:ext>
          </a:extLst>
        </p:cNvPr>
        <p:cNvGrpSpPr/>
        <p:nvPr/>
      </p:nvGrpSpPr>
      <p:grpSpPr>
        <a:xfrm>
          <a:off x="0" y="0"/>
          <a:ext cx="0" cy="0"/>
          <a:chOff x="0" y="0"/>
          <a:chExt cx="0" cy="0"/>
        </a:xfrm>
      </p:grpSpPr>
      <p:sp useBgFill="1">
        <p:nvSpPr>
          <p:cNvPr id="159" name="Rectangle 158">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DEFD0-4DD4-17CD-99BF-8288915C423B}"/>
              </a:ext>
            </a:extLst>
          </p:cNvPr>
          <p:cNvSpPr>
            <a:spLocks noGrp="1"/>
          </p:cNvSpPr>
          <p:nvPr>
            <p:ph type="title"/>
          </p:nvPr>
        </p:nvSpPr>
        <p:spPr>
          <a:xfrm>
            <a:off x="1104897" y="762001"/>
            <a:ext cx="4991103" cy="1141004"/>
          </a:xfrm>
        </p:spPr>
        <p:txBody>
          <a:bodyPr>
            <a:normAutofit/>
          </a:bodyPr>
          <a:lstStyle/>
          <a:p>
            <a:pPr>
              <a:lnSpc>
                <a:spcPct val="110000"/>
              </a:lnSpc>
            </a:pPr>
            <a:r>
              <a:rPr lang="en-US" sz="2000"/>
              <a:t>15.</a:t>
            </a:r>
            <a:r>
              <a:rPr lang="en-US" sz="2000">
                <a:latin typeface="Trade Gothic Next Cond"/>
                <a:ea typeface="+mj-lt"/>
                <a:cs typeface="+mj-lt"/>
              </a:rPr>
              <a:t> What are some notable instances of unexpected or surprising medal wins?</a:t>
            </a:r>
          </a:p>
        </p:txBody>
      </p:sp>
      <p:sp>
        <p:nvSpPr>
          <p:cNvPr id="3" name="Content Placeholder 2">
            <a:extLst>
              <a:ext uri="{FF2B5EF4-FFF2-40B4-BE49-F238E27FC236}">
                <a16:creationId xmlns:a16="http://schemas.microsoft.com/office/drawing/2014/main" id="{73C8B12A-359A-699E-F553-084EAC2B2689}"/>
              </a:ext>
            </a:extLst>
          </p:cNvPr>
          <p:cNvSpPr>
            <a:spLocks noGrp="1"/>
          </p:cNvSpPr>
          <p:nvPr>
            <p:ph idx="1"/>
          </p:nvPr>
        </p:nvSpPr>
        <p:spPr>
          <a:xfrm>
            <a:off x="1104897" y="2286000"/>
            <a:ext cx="4991103" cy="3809999"/>
          </a:xfrm>
        </p:spPr>
        <p:txBody>
          <a:bodyPr vert="horz" lIns="91440" tIns="45720" rIns="91440" bIns="45720" rtlCol="0">
            <a:normAutofit/>
          </a:bodyPr>
          <a:lstStyle/>
          <a:p>
            <a:r>
              <a:rPr lang="en-US">
                <a:latin typeface="Aptos Narrow"/>
                <a:ea typeface="+mn-lt"/>
                <a:cs typeface="+mn-lt"/>
              </a:rPr>
              <a:t>Some countries won medals in sports where they don’t usually succeed. These are surprising and impressive wins, often with just 1 or 2 medals. It shows that even smaller or less-known teams can achieve big results, and their success could be a sign of future potential.</a:t>
            </a:r>
            <a:endParaRPr lang="en-US">
              <a:latin typeface="Aptos Narrow"/>
            </a:endParaRPr>
          </a:p>
        </p:txBody>
      </p:sp>
      <p:graphicFrame>
        <p:nvGraphicFramePr>
          <p:cNvPr id="5" name="Chart 4">
            <a:extLst>
              <a:ext uri="{FF2B5EF4-FFF2-40B4-BE49-F238E27FC236}">
                <a16:creationId xmlns:a16="http://schemas.microsoft.com/office/drawing/2014/main" id="{851BA448-FAA3-7055-4757-BD2ECC733F99}"/>
              </a:ext>
            </a:extLst>
          </p:cNvPr>
          <p:cNvGraphicFramePr>
            <a:graphicFrameLocks/>
          </p:cNvGraphicFramePr>
          <p:nvPr>
            <p:extLst>
              <p:ext uri="{D42A27DB-BD31-4B8C-83A1-F6EECF244321}">
                <p14:modId xmlns:p14="http://schemas.microsoft.com/office/powerpoint/2010/main" val="2348667193"/>
              </p:ext>
            </p:extLst>
          </p:nvPr>
        </p:nvGraphicFramePr>
        <p:xfrm>
          <a:off x="6858001" y="762001"/>
          <a:ext cx="4577976" cy="53339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45022"/>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0F7605-6153-3BF9-C039-0AA27ECEA8A9}"/>
            </a:ext>
          </a:extLst>
        </p:cNvPr>
        <p:cNvGrpSpPr/>
        <p:nvPr/>
      </p:nvGrpSpPr>
      <p:grpSpPr>
        <a:xfrm>
          <a:off x="0" y="0"/>
          <a:ext cx="0" cy="0"/>
          <a:chOff x="0" y="0"/>
          <a:chExt cx="0" cy="0"/>
        </a:xfrm>
      </p:grpSpPr>
      <p:sp useBgFill="1">
        <p:nvSpPr>
          <p:cNvPr id="164" name="Rectangle 163">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359F69-778E-62BF-2638-F4F40F41EFD4}"/>
              </a:ext>
            </a:extLst>
          </p:cNvPr>
          <p:cNvSpPr>
            <a:spLocks noGrp="1"/>
          </p:cNvSpPr>
          <p:nvPr>
            <p:ph type="title"/>
          </p:nvPr>
        </p:nvSpPr>
        <p:spPr>
          <a:xfrm>
            <a:off x="1104897" y="762001"/>
            <a:ext cx="4991103" cy="1141004"/>
          </a:xfrm>
        </p:spPr>
        <p:txBody>
          <a:bodyPr>
            <a:normAutofit/>
          </a:bodyPr>
          <a:lstStyle/>
          <a:p>
            <a:pPr>
              <a:lnSpc>
                <a:spcPct val="110000"/>
              </a:lnSpc>
            </a:pPr>
            <a:r>
              <a:rPr lang="en-US" sz="1500"/>
              <a:t>16.</a:t>
            </a:r>
            <a:r>
              <a:rPr lang="en-US" sz="1500">
                <a:latin typeface="Trade Gothic Next Cond"/>
                <a:ea typeface="+mj-lt"/>
                <a:cs typeface="+mj-lt"/>
              </a:rPr>
              <a:t> Are there any regions that have experienced significant growth or decline in Olympic participation?</a:t>
            </a:r>
          </a:p>
        </p:txBody>
      </p:sp>
      <p:sp>
        <p:nvSpPr>
          <p:cNvPr id="3" name="Content Placeholder 2">
            <a:extLst>
              <a:ext uri="{FF2B5EF4-FFF2-40B4-BE49-F238E27FC236}">
                <a16:creationId xmlns:a16="http://schemas.microsoft.com/office/drawing/2014/main" id="{8A68DF84-6395-6362-DABE-A519783BCFF5}"/>
              </a:ext>
            </a:extLst>
          </p:cNvPr>
          <p:cNvSpPr>
            <a:spLocks noGrp="1"/>
          </p:cNvSpPr>
          <p:nvPr>
            <p:ph idx="1"/>
          </p:nvPr>
        </p:nvSpPr>
        <p:spPr>
          <a:xfrm>
            <a:off x="1104897" y="2286000"/>
            <a:ext cx="4991103" cy="3809999"/>
          </a:xfrm>
        </p:spPr>
        <p:txBody>
          <a:bodyPr vert="horz" lIns="91440" tIns="45720" rIns="91440" bIns="45720" rtlCol="0">
            <a:normAutofit/>
          </a:bodyPr>
          <a:lstStyle/>
          <a:p>
            <a:pPr>
              <a:lnSpc>
                <a:spcPct val="120000"/>
              </a:lnSpc>
            </a:pPr>
            <a:r>
              <a:rPr lang="en-US">
                <a:latin typeface="Aptos Narrow"/>
                <a:ea typeface="+mn-lt"/>
                <a:cs typeface="+mn-lt"/>
              </a:rPr>
              <a:t>The analysis shows a clear increase in Olympic participation over the decades across various regions. The number of athletes has grown significantly, especially in recent decades, reflecting broader global involvement in the Olympics. This trend suggests improved access to international sports, increased support for athletes, and rising global interest in Olympic competition. Such growth can help identify emerging regions in sports and guide future investments in athletic development.</a:t>
            </a:r>
            <a:endParaRPr lang="en-US">
              <a:latin typeface="Aptos Narrow"/>
            </a:endParaRPr>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77B94859-1394-AB9B-043F-7BDABA68D248}"/>
                  </a:ext>
                </a:extLst>
              </p:cNvPr>
              <p:cNvGraphicFramePr/>
              <p:nvPr>
                <p:extLst>
                  <p:ext uri="{D42A27DB-BD31-4B8C-83A1-F6EECF244321}">
                    <p14:modId xmlns:p14="http://schemas.microsoft.com/office/powerpoint/2010/main" val="1757545142"/>
                  </p:ext>
                </p:extLst>
              </p:nvPr>
            </p:nvGraphicFramePr>
            <p:xfrm>
              <a:off x="6858001" y="762001"/>
              <a:ext cx="4577976" cy="533399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77B94859-1394-AB9B-043F-7BDABA68D248}"/>
                  </a:ext>
                </a:extLst>
              </p:cNvPr>
              <p:cNvPicPr>
                <a:picLocks noGrp="1" noRot="1" noChangeAspect="1" noMove="1" noResize="1" noEditPoints="1" noAdjustHandles="1" noChangeArrowheads="1" noChangeShapeType="1"/>
              </p:cNvPicPr>
              <p:nvPr/>
            </p:nvPicPr>
            <p:blipFill>
              <a:blip r:embed="rId3"/>
              <a:stretch>
                <a:fillRect/>
              </a:stretch>
            </p:blipFill>
            <p:spPr>
              <a:xfrm>
                <a:off x="6858001" y="762001"/>
                <a:ext cx="4577976" cy="5333998"/>
              </a:xfrm>
              <a:prstGeom prst="rect">
                <a:avLst/>
              </a:prstGeom>
            </p:spPr>
          </p:pic>
        </mc:Fallback>
      </mc:AlternateContent>
    </p:spTree>
    <p:extLst>
      <p:ext uri="{BB962C8B-B14F-4D97-AF65-F5344CB8AC3E}">
        <p14:creationId xmlns:p14="http://schemas.microsoft.com/office/powerpoint/2010/main" val="3010897585"/>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95ABB2-1110-C95C-B0C3-7A5D545BAD16}"/>
            </a:ext>
          </a:extLst>
        </p:cNvPr>
        <p:cNvGrpSpPr/>
        <p:nvPr/>
      </p:nvGrpSpPr>
      <p:grpSpPr>
        <a:xfrm>
          <a:off x="0" y="0"/>
          <a:ext cx="0" cy="0"/>
          <a:chOff x="0" y="0"/>
          <a:chExt cx="0" cy="0"/>
        </a:xfrm>
      </p:grpSpPr>
      <p:sp useBgFill="1">
        <p:nvSpPr>
          <p:cNvPr id="169" name="Rectangle 168">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96F7FA-D0D9-EB8D-ABC5-C962FF2452D8}"/>
              </a:ext>
            </a:extLst>
          </p:cNvPr>
          <p:cNvSpPr>
            <a:spLocks noGrp="1"/>
          </p:cNvSpPr>
          <p:nvPr>
            <p:ph type="title"/>
          </p:nvPr>
        </p:nvSpPr>
        <p:spPr>
          <a:xfrm>
            <a:off x="1104897" y="762001"/>
            <a:ext cx="4991103" cy="1141004"/>
          </a:xfrm>
        </p:spPr>
        <p:txBody>
          <a:bodyPr>
            <a:normAutofit/>
          </a:bodyPr>
          <a:lstStyle/>
          <a:p>
            <a:pPr>
              <a:lnSpc>
                <a:spcPct val="110000"/>
              </a:lnSpc>
            </a:pPr>
            <a:r>
              <a:rPr lang="en-US" sz="1500"/>
              <a:t>17.</a:t>
            </a:r>
            <a:r>
              <a:rPr lang="en-US" sz="1500">
                <a:latin typeface="Trade Gothic Next Cond"/>
                <a:ea typeface="+mj-lt"/>
                <a:cs typeface="+mj-lt"/>
              </a:rPr>
              <a:t> How do cultural or geographical factors influence the performance of regions in specific sports?</a:t>
            </a:r>
          </a:p>
        </p:txBody>
      </p:sp>
      <p:sp>
        <p:nvSpPr>
          <p:cNvPr id="3" name="Content Placeholder 2">
            <a:extLst>
              <a:ext uri="{FF2B5EF4-FFF2-40B4-BE49-F238E27FC236}">
                <a16:creationId xmlns:a16="http://schemas.microsoft.com/office/drawing/2014/main" id="{89D577B0-4D69-A458-D1BD-AC4BB01DC7A5}"/>
              </a:ext>
            </a:extLst>
          </p:cNvPr>
          <p:cNvSpPr>
            <a:spLocks noGrp="1"/>
          </p:cNvSpPr>
          <p:nvPr>
            <p:ph idx="1"/>
          </p:nvPr>
        </p:nvSpPr>
        <p:spPr>
          <a:xfrm>
            <a:off x="1104897" y="2286000"/>
            <a:ext cx="4991103" cy="3809999"/>
          </a:xfrm>
        </p:spPr>
        <p:txBody>
          <a:bodyPr vert="horz" lIns="91440" tIns="45720" rIns="91440" bIns="45720" rtlCol="0">
            <a:normAutofit/>
          </a:bodyPr>
          <a:lstStyle/>
          <a:p>
            <a:pPr>
              <a:lnSpc>
                <a:spcPct val="120000"/>
              </a:lnSpc>
            </a:pPr>
            <a:r>
              <a:rPr lang="en-US">
                <a:latin typeface="Aptos Narrow"/>
                <a:ea typeface="+mn-lt"/>
                <a:cs typeface="+mn-lt"/>
              </a:rPr>
              <a:t>The data suggests that cultural and geographical factors strongly influence sports performance across regions. For example, countries like Kenya excel in long-distance running, likely due to altitude and running culture, while nations like China and Russia perform well in sports such as gymnastics or weightlifting, reflecting their training systems and traditions. These patterns highlight how natural environment, history, and cultural focus shape regional strengths in specific sports.</a:t>
            </a:r>
            <a:endParaRPr lang="en-US">
              <a:latin typeface="Aptos Narrow"/>
            </a:endParaRPr>
          </a:p>
        </p:txBody>
      </p:sp>
      <p:graphicFrame>
        <p:nvGraphicFramePr>
          <p:cNvPr id="5" name="Chart 4">
            <a:extLst>
              <a:ext uri="{FF2B5EF4-FFF2-40B4-BE49-F238E27FC236}">
                <a16:creationId xmlns:a16="http://schemas.microsoft.com/office/drawing/2014/main" id="{CB35D13E-49DA-47D8-8138-756F0FEA3502}"/>
              </a:ext>
            </a:extLst>
          </p:cNvPr>
          <p:cNvGraphicFramePr>
            <a:graphicFrameLocks/>
          </p:cNvGraphicFramePr>
          <p:nvPr>
            <p:extLst>
              <p:ext uri="{D42A27DB-BD31-4B8C-83A1-F6EECF244321}">
                <p14:modId xmlns:p14="http://schemas.microsoft.com/office/powerpoint/2010/main" val="1233942977"/>
              </p:ext>
            </p:extLst>
          </p:nvPr>
        </p:nvGraphicFramePr>
        <p:xfrm>
          <a:off x="6858001" y="762001"/>
          <a:ext cx="4577976" cy="53339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8327956"/>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0D7A7D-36C6-A401-47FE-7FC666651706}"/>
            </a:ext>
          </a:extLst>
        </p:cNvPr>
        <p:cNvGrpSpPr/>
        <p:nvPr/>
      </p:nvGrpSpPr>
      <p:grpSpPr>
        <a:xfrm>
          <a:off x="0" y="0"/>
          <a:ext cx="0" cy="0"/>
          <a:chOff x="0" y="0"/>
          <a:chExt cx="0" cy="0"/>
        </a:xfrm>
      </p:grpSpPr>
      <p:sp useBgFill="1">
        <p:nvSpPr>
          <p:cNvPr id="174" name="Rectangle 173">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F876A-FDD1-E64D-4A3D-33996F7FD95B}"/>
              </a:ext>
            </a:extLst>
          </p:cNvPr>
          <p:cNvSpPr>
            <a:spLocks noGrp="1"/>
          </p:cNvSpPr>
          <p:nvPr>
            <p:ph type="title"/>
          </p:nvPr>
        </p:nvSpPr>
        <p:spPr>
          <a:xfrm>
            <a:off x="1104897" y="762001"/>
            <a:ext cx="4991103" cy="1141004"/>
          </a:xfrm>
        </p:spPr>
        <p:txBody>
          <a:bodyPr>
            <a:normAutofit/>
          </a:bodyPr>
          <a:lstStyle/>
          <a:p>
            <a:pPr>
              <a:lnSpc>
                <a:spcPct val="110000"/>
              </a:lnSpc>
            </a:pPr>
            <a:r>
              <a:rPr lang="en-US" sz="1500"/>
              <a:t>18.</a:t>
            </a:r>
            <a:r>
              <a:rPr lang="en-US" sz="1500">
                <a:latin typeface="Trade Gothic Next Cond"/>
                <a:ea typeface="+mj-lt"/>
                <a:cs typeface="+mj-lt"/>
              </a:rPr>
              <a:t> Are there any regions that have had a notable impact on the overall medal tally?</a:t>
            </a:r>
          </a:p>
        </p:txBody>
      </p:sp>
      <p:sp>
        <p:nvSpPr>
          <p:cNvPr id="3" name="Content Placeholder 2">
            <a:extLst>
              <a:ext uri="{FF2B5EF4-FFF2-40B4-BE49-F238E27FC236}">
                <a16:creationId xmlns:a16="http://schemas.microsoft.com/office/drawing/2014/main" id="{1A3ECEC8-5B00-A1B7-53AB-B46C6F2668D4}"/>
              </a:ext>
            </a:extLst>
          </p:cNvPr>
          <p:cNvSpPr>
            <a:spLocks noGrp="1"/>
          </p:cNvSpPr>
          <p:nvPr>
            <p:ph idx="1"/>
          </p:nvPr>
        </p:nvSpPr>
        <p:spPr>
          <a:xfrm>
            <a:off x="1104897" y="2286000"/>
            <a:ext cx="4991103" cy="3809999"/>
          </a:xfrm>
        </p:spPr>
        <p:txBody>
          <a:bodyPr vert="horz" lIns="91440" tIns="45720" rIns="91440" bIns="45720" rtlCol="0" anchor="t">
            <a:normAutofit/>
          </a:bodyPr>
          <a:lstStyle/>
          <a:p>
            <a:pPr>
              <a:lnSpc>
                <a:spcPct val="120000"/>
              </a:lnSpc>
            </a:pPr>
            <a:r>
              <a:rPr lang="en-US" sz="1700">
                <a:ea typeface="+mn-lt"/>
                <a:cs typeface="+mn-lt"/>
              </a:rPr>
              <a:t>The data clearly shows that a few regions — such as the United States, Russia, and Germany — have had a major impact on the overall Olympic medal tally. These countries consistently rank at the top, contributing a significant share of total medals. This dominance reflects their long-standing investments in sports infrastructure, athlete development, and competitive performance at the global level.</a:t>
            </a:r>
          </a:p>
          <a:p>
            <a:pPr marL="0" indent="0">
              <a:lnSpc>
                <a:spcPct val="120000"/>
              </a:lnSpc>
              <a:buNone/>
            </a:pPr>
            <a:br>
              <a:rPr lang="en-US" sz="1700"/>
            </a:br>
            <a:endParaRPr lang="en-US" sz="1700"/>
          </a:p>
          <a:p>
            <a:pPr>
              <a:lnSpc>
                <a:spcPct val="120000"/>
              </a:lnSpc>
            </a:pPr>
            <a:endParaRPr lang="en-US" sz="1700">
              <a:latin typeface="Aptos Narrow"/>
            </a:endParaRPr>
          </a:p>
        </p:txBody>
      </p:sp>
      <p:graphicFrame>
        <p:nvGraphicFramePr>
          <p:cNvPr id="4" name="Chart 3">
            <a:extLst>
              <a:ext uri="{FF2B5EF4-FFF2-40B4-BE49-F238E27FC236}">
                <a16:creationId xmlns:a16="http://schemas.microsoft.com/office/drawing/2014/main" id="{FAA4B574-895E-68F8-FBB8-C52A35F8C019}"/>
              </a:ext>
            </a:extLst>
          </p:cNvPr>
          <p:cNvGraphicFramePr>
            <a:graphicFrameLocks/>
          </p:cNvGraphicFramePr>
          <p:nvPr>
            <p:extLst>
              <p:ext uri="{D42A27DB-BD31-4B8C-83A1-F6EECF244321}">
                <p14:modId xmlns:p14="http://schemas.microsoft.com/office/powerpoint/2010/main" val="2235215655"/>
              </p:ext>
            </p:extLst>
          </p:nvPr>
        </p:nvGraphicFramePr>
        <p:xfrm>
          <a:off x="6858001" y="762001"/>
          <a:ext cx="4577976" cy="53339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060799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AF448D61-FD92-4997-B065-204334124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67C92F-654F-446B-8347-9FF2DAF66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2555A4C0-F746-4932-ABD3-024F4B231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D6A22-47A0-B3B6-1A36-B2FA361E3976}"/>
              </a:ext>
            </a:extLst>
          </p:cNvPr>
          <p:cNvSpPr>
            <a:spLocks noGrp="1"/>
          </p:cNvSpPr>
          <p:nvPr>
            <p:ph type="title"/>
          </p:nvPr>
        </p:nvSpPr>
        <p:spPr>
          <a:xfrm>
            <a:off x="2286000" y="1746913"/>
            <a:ext cx="7619999" cy="1883392"/>
          </a:xfrm>
        </p:spPr>
        <p:txBody>
          <a:bodyPr vert="horz" lIns="91440" tIns="45720" rIns="91440" bIns="45720" rtlCol="0" anchor="b">
            <a:normAutofit/>
          </a:bodyPr>
          <a:lstStyle/>
          <a:p>
            <a:pPr algn="ctr"/>
            <a:r>
              <a:rPr lang="en-US"/>
              <a:t>POWER BI PROBLEM STATEMENTS</a:t>
            </a:r>
          </a:p>
        </p:txBody>
      </p:sp>
      <p:cxnSp>
        <p:nvCxnSpPr>
          <p:cNvPr id="16" name="Straight Connector 15">
            <a:extLst>
              <a:ext uri="{FF2B5EF4-FFF2-40B4-BE49-F238E27FC236}">
                <a16:creationId xmlns:a16="http://schemas.microsoft.com/office/drawing/2014/main" id="{E651A8F8-7445-4C49-926D-816D687651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029110"/>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2B598DCE-49A4-46FC-89A2-87E971ABE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448D61-FD92-4997-B065-204334124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Oval 12">
            <a:extLst>
              <a:ext uri="{FF2B5EF4-FFF2-40B4-BE49-F238E27FC236}">
                <a16:creationId xmlns:a16="http://schemas.microsoft.com/office/drawing/2014/main" id="{ED903D6B-9D52-4138-9E24-EB3F7AFA8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7864" y="760144"/>
            <a:ext cx="5356272" cy="53562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643B0-3639-B228-C0E9-5B0863ADCDE8}"/>
              </a:ext>
            </a:extLst>
          </p:cNvPr>
          <p:cNvSpPr>
            <a:spLocks noGrp="1"/>
          </p:cNvSpPr>
          <p:nvPr>
            <p:ph type="title"/>
          </p:nvPr>
        </p:nvSpPr>
        <p:spPr>
          <a:xfrm>
            <a:off x="4014717" y="1746913"/>
            <a:ext cx="4162567" cy="1883392"/>
          </a:xfrm>
        </p:spPr>
        <p:txBody>
          <a:bodyPr vert="horz" lIns="91440" tIns="45720" rIns="91440" bIns="45720" rtlCol="0" anchor="b">
            <a:normAutofit/>
          </a:bodyPr>
          <a:lstStyle/>
          <a:p>
            <a:pPr algn="ctr"/>
            <a:r>
              <a:rPr lang="en-US"/>
              <a:t>Thank you</a:t>
            </a:r>
          </a:p>
        </p:txBody>
      </p:sp>
      <p:cxnSp>
        <p:nvCxnSpPr>
          <p:cNvPr id="15" name="Straight Connector 14">
            <a:extLst>
              <a:ext uri="{FF2B5EF4-FFF2-40B4-BE49-F238E27FC236}">
                <a16:creationId xmlns:a16="http://schemas.microsoft.com/office/drawing/2014/main" id="{E651A8F8-7445-4C49-926D-816D687651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27369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CD369-242C-EBA8-F338-C30635A8C99A}"/>
              </a:ext>
            </a:extLst>
          </p:cNvPr>
          <p:cNvSpPr>
            <a:spLocks noGrp="1"/>
          </p:cNvSpPr>
          <p:nvPr>
            <p:ph type="title"/>
          </p:nvPr>
        </p:nvSpPr>
        <p:spPr>
          <a:xfrm>
            <a:off x="1044054" y="2286000"/>
            <a:ext cx="3965456" cy="2285999"/>
          </a:xfrm>
        </p:spPr>
        <p:txBody>
          <a:bodyPr anchor="ctr">
            <a:normAutofit/>
          </a:bodyPr>
          <a:lstStyle/>
          <a:p>
            <a:pPr algn="ctr"/>
            <a:r>
              <a:rPr lang="en-US">
                <a:solidFill>
                  <a:schemeClr val="bg1"/>
                </a:solidFill>
              </a:rPr>
              <a:t>PROBLEM STATEMENTS</a:t>
            </a:r>
          </a:p>
        </p:txBody>
      </p:sp>
      <p:sp>
        <p:nvSpPr>
          <p:cNvPr id="6" name="Content Placeholder 5">
            <a:extLst>
              <a:ext uri="{FF2B5EF4-FFF2-40B4-BE49-F238E27FC236}">
                <a16:creationId xmlns:a16="http://schemas.microsoft.com/office/drawing/2014/main" id="{F95ADF4A-D7BE-A634-0ED4-AE41FAA6EB63}"/>
              </a:ext>
            </a:extLst>
          </p:cNvPr>
          <p:cNvSpPr>
            <a:spLocks noGrp="1"/>
          </p:cNvSpPr>
          <p:nvPr>
            <p:ph idx="1"/>
          </p:nvPr>
        </p:nvSpPr>
        <p:spPr>
          <a:xfrm>
            <a:off x="6096000" y="762000"/>
            <a:ext cx="4572000" cy="5334000"/>
          </a:xfrm>
        </p:spPr>
        <p:txBody>
          <a:bodyPr vert="horz" lIns="91440" tIns="45720" rIns="91440" bIns="45720" rtlCol="0" anchor="ctr">
            <a:normAutofit/>
          </a:bodyPr>
          <a:lstStyle/>
          <a:p>
            <a:pPr>
              <a:lnSpc>
                <a:spcPct val="120000"/>
              </a:lnSpc>
            </a:pPr>
            <a:r>
              <a:rPr lang="en-US" sz="900">
                <a:ea typeface="+mn-lt"/>
                <a:cs typeface="+mn-lt"/>
              </a:rPr>
              <a:t>How many Olympic Games have been held in each season (Summer vs. Winter)?</a:t>
            </a:r>
            <a:endParaRPr lang="en-US" sz="900"/>
          </a:p>
          <a:p>
            <a:pPr>
              <a:lnSpc>
                <a:spcPct val="120000"/>
              </a:lnSpc>
            </a:pPr>
            <a:r>
              <a:rPr lang="en-US" sz="900">
                <a:ea typeface="+mn-lt"/>
                <a:cs typeface="+mn-lt"/>
              </a:rPr>
              <a:t>What is the distribution of games across different decades?</a:t>
            </a:r>
            <a:endParaRPr lang="en-US" sz="900"/>
          </a:p>
          <a:p>
            <a:pPr>
              <a:lnSpc>
                <a:spcPct val="120000"/>
              </a:lnSpc>
            </a:pPr>
            <a:r>
              <a:rPr lang="en-US" sz="900">
                <a:ea typeface="+mn-lt"/>
                <a:cs typeface="+mn-lt"/>
              </a:rPr>
              <a:t>Which cities have hosted the most Olympic Games?</a:t>
            </a:r>
            <a:endParaRPr lang="en-US" sz="900"/>
          </a:p>
          <a:p>
            <a:pPr>
              <a:lnSpc>
                <a:spcPct val="120000"/>
              </a:lnSpc>
            </a:pPr>
            <a:r>
              <a:rPr lang="en-US" sz="900">
                <a:ea typeface="+mn-lt"/>
                <a:cs typeface="+mn-lt"/>
              </a:rPr>
              <a:t>What is the distribution of sports between Summer and Winter Olympics?</a:t>
            </a:r>
            <a:endParaRPr lang="en-US" sz="900"/>
          </a:p>
          <a:p>
            <a:pPr>
              <a:lnSpc>
                <a:spcPct val="120000"/>
              </a:lnSpc>
            </a:pPr>
            <a:r>
              <a:rPr lang="en-US" sz="900">
                <a:ea typeface="+mn-lt"/>
                <a:cs typeface="+mn-lt"/>
              </a:rPr>
              <a:t>Which sports have the highest number of events in the Olympics?</a:t>
            </a:r>
            <a:endParaRPr lang="en-US" sz="900"/>
          </a:p>
          <a:p>
            <a:pPr>
              <a:lnSpc>
                <a:spcPct val="120000"/>
              </a:lnSpc>
            </a:pPr>
            <a:r>
              <a:rPr lang="en-US" sz="900">
                <a:ea typeface="+mn-lt"/>
                <a:cs typeface="+mn-lt"/>
              </a:rPr>
              <a:t>How has the participation in each sport evolved over time?</a:t>
            </a:r>
            <a:endParaRPr lang="en-US" sz="900"/>
          </a:p>
          <a:p>
            <a:pPr>
              <a:lnSpc>
                <a:spcPct val="120000"/>
              </a:lnSpc>
            </a:pPr>
            <a:r>
              <a:rPr lang="en-US" sz="900">
                <a:ea typeface="+mn-lt"/>
                <a:cs typeface="+mn-lt"/>
              </a:rPr>
              <a:t>How many events are there in each sport?</a:t>
            </a:r>
            <a:endParaRPr lang="en-US" sz="900"/>
          </a:p>
          <a:p>
            <a:pPr>
              <a:lnSpc>
                <a:spcPct val="120000"/>
              </a:lnSpc>
            </a:pPr>
            <a:r>
              <a:rPr lang="en-US" sz="900">
                <a:ea typeface="+mn-lt"/>
                <a:cs typeface="+mn-lt"/>
              </a:rPr>
              <a:t>What is the distribution of events by gender (Men, Women, Mixed)?</a:t>
            </a:r>
            <a:endParaRPr lang="en-US" sz="900"/>
          </a:p>
          <a:p>
            <a:pPr>
              <a:lnSpc>
                <a:spcPct val="120000"/>
              </a:lnSpc>
            </a:pPr>
            <a:r>
              <a:rPr lang="en-US" sz="900">
                <a:ea typeface="+mn-lt"/>
                <a:cs typeface="+mn-lt"/>
              </a:rPr>
              <a:t>How has the number of events changed over time?</a:t>
            </a:r>
            <a:endParaRPr lang="en-US" sz="900"/>
          </a:p>
          <a:p>
            <a:pPr>
              <a:lnSpc>
                <a:spcPct val="120000"/>
              </a:lnSpc>
            </a:pPr>
            <a:r>
              <a:rPr lang="en-US" sz="900">
                <a:ea typeface="+mn-lt"/>
                <a:cs typeface="+mn-lt"/>
              </a:rPr>
              <a:t>What is the distribution of participants by gender?</a:t>
            </a:r>
            <a:endParaRPr lang="en-US" sz="900"/>
          </a:p>
          <a:p>
            <a:pPr>
              <a:lnSpc>
                <a:spcPct val="120000"/>
              </a:lnSpc>
            </a:pPr>
            <a:r>
              <a:rPr lang="en-US" sz="900">
                <a:ea typeface="+mn-lt"/>
                <a:cs typeface="+mn-lt"/>
              </a:rPr>
              <a:t>Which countries have the highest number of participants in the Olympics?</a:t>
            </a:r>
            <a:endParaRPr lang="en-US" sz="900"/>
          </a:p>
          <a:p>
            <a:pPr>
              <a:lnSpc>
                <a:spcPct val="120000"/>
              </a:lnSpc>
            </a:pPr>
            <a:r>
              <a:rPr lang="en-US" sz="900">
                <a:ea typeface="+mn-lt"/>
                <a:cs typeface="+mn-lt"/>
              </a:rPr>
              <a:t>How does the age distribution of participants vary across different games?</a:t>
            </a:r>
            <a:endParaRPr lang="en-US" sz="900"/>
          </a:p>
          <a:p>
            <a:pPr>
              <a:lnSpc>
                <a:spcPct val="120000"/>
              </a:lnSpc>
            </a:pPr>
            <a:r>
              <a:rPr lang="en-US" sz="900">
                <a:ea typeface="+mn-lt"/>
                <a:cs typeface="+mn-lt"/>
              </a:rPr>
              <a:t>How many medals have been awarded in each Olympics?</a:t>
            </a:r>
            <a:endParaRPr lang="en-US" sz="900"/>
          </a:p>
          <a:p>
            <a:pPr>
              <a:lnSpc>
                <a:spcPct val="120000"/>
              </a:lnSpc>
            </a:pPr>
            <a:r>
              <a:rPr lang="en-US" sz="900">
                <a:ea typeface="+mn-lt"/>
                <a:cs typeface="+mn-lt"/>
              </a:rPr>
              <a:t>Which countries have the highest number of gold medals?</a:t>
            </a:r>
            <a:endParaRPr lang="en-US" sz="900"/>
          </a:p>
          <a:p>
            <a:pPr>
              <a:lnSpc>
                <a:spcPct val="120000"/>
              </a:lnSpc>
            </a:pPr>
            <a:r>
              <a:rPr lang="en-US" sz="900">
                <a:ea typeface="+mn-lt"/>
                <a:cs typeface="+mn-lt"/>
              </a:rPr>
              <a:t>How does the medal distribution vary across different sports?</a:t>
            </a:r>
            <a:endParaRPr lang="en-US" sz="900"/>
          </a:p>
          <a:p>
            <a:pPr>
              <a:lnSpc>
                <a:spcPct val="120000"/>
              </a:lnSpc>
            </a:pPr>
            <a:r>
              <a:rPr lang="en-US" sz="900">
                <a:ea typeface="+mn-lt"/>
                <a:cs typeface="+mn-lt"/>
              </a:rPr>
              <a:t>How many regions or NOCs participate in each Olympic Games?</a:t>
            </a:r>
            <a:endParaRPr lang="en-US" sz="900"/>
          </a:p>
          <a:p>
            <a:pPr>
              <a:lnSpc>
                <a:spcPct val="120000"/>
              </a:lnSpc>
            </a:pPr>
            <a:r>
              <a:rPr lang="en-US" sz="900">
                <a:ea typeface="+mn-lt"/>
                <a:cs typeface="+mn-lt"/>
              </a:rPr>
              <a:t>Which regions have the highest number of participants in the Olympics?</a:t>
            </a:r>
            <a:endParaRPr lang="en-US" sz="900"/>
          </a:p>
          <a:p>
            <a:pPr>
              <a:lnSpc>
                <a:spcPct val="120000"/>
              </a:lnSpc>
            </a:pPr>
            <a:r>
              <a:rPr lang="en-US" sz="900">
                <a:ea typeface="+mn-lt"/>
                <a:cs typeface="+mn-lt"/>
              </a:rPr>
              <a:t>What is the distribution of medals among different regions?</a:t>
            </a:r>
            <a:endParaRPr lang="en-US" sz="900"/>
          </a:p>
          <a:p>
            <a:pPr>
              <a:lnSpc>
                <a:spcPct val="120000"/>
              </a:lnSpc>
            </a:pPr>
            <a:endParaRPr lang="en-US" sz="900"/>
          </a:p>
        </p:txBody>
      </p:sp>
    </p:spTree>
    <p:extLst>
      <p:ext uri="{BB962C8B-B14F-4D97-AF65-F5344CB8AC3E}">
        <p14:creationId xmlns:p14="http://schemas.microsoft.com/office/powerpoint/2010/main" val="111669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4EE9CD-C890-8204-62FB-92F056315C3E}"/>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6BD9FF-6F76-110D-C449-897DE0CC6DBB}"/>
              </a:ext>
            </a:extLst>
          </p:cNvPr>
          <p:cNvSpPr>
            <a:spLocks noGrp="1"/>
          </p:cNvSpPr>
          <p:nvPr>
            <p:ph type="title"/>
          </p:nvPr>
        </p:nvSpPr>
        <p:spPr>
          <a:xfrm>
            <a:off x="1429566" y="757437"/>
            <a:ext cx="7837216" cy="1034217"/>
          </a:xfrm>
        </p:spPr>
        <p:txBody>
          <a:bodyPr>
            <a:normAutofit/>
          </a:bodyPr>
          <a:lstStyle/>
          <a:p>
            <a:pPr>
              <a:lnSpc>
                <a:spcPct val="110000"/>
              </a:lnSpc>
            </a:pPr>
            <a:r>
              <a:rPr lang="en-US">
                <a:solidFill>
                  <a:schemeClr val="bg1"/>
                </a:solidFill>
              </a:rPr>
              <a:t>Splitting the PROBLEM STATEMENTS</a:t>
            </a:r>
          </a:p>
        </p:txBody>
      </p:sp>
      <p:sp>
        <p:nvSpPr>
          <p:cNvPr id="14" name="Content Placeholder 13">
            <a:extLst>
              <a:ext uri="{FF2B5EF4-FFF2-40B4-BE49-F238E27FC236}">
                <a16:creationId xmlns:a16="http://schemas.microsoft.com/office/drawing/2014/main" id="{4F8F07CA-A765-090A-2787-A6947EBC026F}"/>
              </a:ext>
            </a:extLst>
          </p:cNvPr>
          <p:cNvSpPr>
            <a:spLocks noGrp="1"/>
          </p:cNvSpPr>
          <p:nvPr>
            <p:ph idx="1"/>
          </p:nvPr>
        </p:nvSpPr>
        <p:spPr>
          <a:xfrm>
            <a:off x="1429566" y="2662484"/>
            <a:ext cx="4666434" cy="2774820"/>
          </a:xfrm>
        </p:spPr>
        <p:txBody>
          <a:bodyPr>
            <a:normAutofit/>
          </a:bodyPr>
          <a:lstStyle/>
          <a:p>
            <a:endParaRPr lang="en-US">
              <a:solidFill>
                <a:schemeClr val="bg1"/>
              </a:solidFill>
            </a:endParaRPr>
          </a:p>
        </p:txBody>
      </p:sp>
      <p:pic>
        <p:nvPicPr>
          <p:cNvPr id="4" name="Content Placeholder 3" descr="A screenshot of a screen&#10;&#10;AI-generated content may be incorrect.">
            <a:extLst>
              <a:ext uri="{FF2B5EF4-FFF2-40B4-BE49-F238E27FC236}">
                <a16:creationId xmlns:a16="http://schemas.microsoft.com/office/drawing/2014/main" id="{62A81E5D-D1BF-E979-E823-7CF780F7FA76}"/>
              </a:ext>
            </a:extLst>
          </p:cNvPr>
          <p:cNvPicPr>
            <a:picLocks noChangeAspect="1"/>
          </p:cNvPicPr>
          <p:nvPr/>
        </p:nvPicPr>
        <p:blipFill>
          <a:blip r:embed="rId2"/>
          <a:stretch>
            <a:fillRect/>
          </a:stretch>
        </p:blipFill>
        <p:spPr>
          <a:xfrm>
            <a:off x="1234633" y="1732113"/>
            <a:ext cx="9573604" cy="4198503"/>
          </a:xfrm>
          <a:prstGeom prst="rect">
            <a:avLst/>
          </a:prstGeom>
        </p:spPr>
      </p:pic>
    </p:spTree>
    <p:extLst>
      <p:ext uri="{BB962C8B-B14F-4D97-AF65-F5344CB8AC3E}">
        <p14:creationId xmlns:p14="http://schemas.microsoft.com/office/powerpoint/2010/main" val="4212564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2B598DCE-49A4-46FC-89A2-87E971ABE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448D61-FD92-4997-B065-204334124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Oval 12">
            <a:extLst>
              <a:ext uri="{FF2B5EF4-FFF2-40B4-BE49-F238E27FC236}">
                <a16:creationId xmlns:a16="http://schemas.microsoft.com/office/drawing/2014/main" id="{ED903D6B-9D52-4138-9E24-EB3F7AFA8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7864" y="760144"/>
            <a:ext cx="5356272" cy="53562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85E6E-DB09-BD97-DC86-A43DEA9C5A0A}"/>
              </a:ext>
            </a:extLst>
          </p:cNvPr>
          <p:cNvSpPr>
            <a:spLocks noGrp="1"/>
          </p:cNvSpPr>
          <p:nvPr>
            <p:ph type="title"/>
          </p:nvPr>
        </p:nvSpPr>
        <p:spPr>
          <a:xfrm>
            <a:off x="4014717" y="1746913"/>
            <a:ext cx="4162567" cy="1883392"/>
          </a:xfrm>
        </p:spPr>
        <p:txBody>
          <a:bodyPr vert="horz" lIns="91440" tIns="45720" rIns="91440" bIns="45720" rtlCol="0" anchor="b">
            <a:normAutofit/>
          </a:bodyPr>
          <a:lstStyle/>
          <a:p>
            <a:pPr algn="ctr"/>
            <a:r>
              <a:rPr lang="en-US"/>
              <a:t>GAMES ANALYSIS</a:t>
            </a:r>
          </a:p>
        </p:txBody>
      </p:sp>
      <p:cxnSp>
        <p:nvCxnSpPr>
          <p:cNvPr id="15" name="Straight Connector 14">
            <a:extLst>
              <a:ext uri="{FF2B5EF4-FFF2-40B4-BE49-F238E27FC236}">
                <a16:creationId xmlns:a16="http://schemas.microsoft.com/office/drawing/2014/main" id="{E651A8F8-7445-4C49-926D-816D687651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graph&#10;&#10;AI-generated content may be incorrect.">
            <a:extLst>
              <a:ext uri="{FF2B5EF4-FFF2-40B4-BE49-F238E27FC236}">
                <a16:creationId xmlns:a16="http://schemas.microsoft.com/office/drawing/2014/main" id="{75D02FBB-1DC3-F3DF-B2F3-D2E0B3A0DBBC}"/>
              </a:ext>
            </a:extLst>
          </p:cNvPr>
          <p:cNvPicPr>
            <a:picLocks noChangeAspect="1"/>
          </p:cNvPicPr>
          <p:nvPr/>
        </p:nvPicPr>
        <p:blipFill>
          <a:blip r:embed="rId2"/>
          <a:stretch>
            <a:fillRect/>
          </a:stretch>
        </p:blipFill>
        <p:spPr>
          <a:xfrm>
            <a:off x="15875" y="0"/>
            <a:ext cx="12160250" cy="6858000"/>
          </a:xfrm>
          <a:prstGeom prst="rect">
            <a:avLst/>
          </a:prstGeom>
        </p:spPr>
      </p:pic>
    </p:spTree>
    <p:extLst>
      <p:ext uri="{BB962C8B-B14F-4D97-AF65-F5344CB8AC3E}">
        <p14:creationId xmlns:p14="http://schemas.microsoft.com/office/powerpoint/2010/main" val="199287249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4BBE08-9DA1-6088-5B9F-B9903CAC4A49}"/>
              </a:ext>
            </a:extLst>
          </p:cNvPr>
          <p:cNvSpPr>
            <a:spLocks noGrp="1"/>
          </p:cNvSpPr>
          <p:nvPr>
            <p:ph type="title"/>
          </p:nvPr>
        </p:nvSpPr>
        <p:spPr>
          <a:xfrm>
            <a:off x="1104897" y="762001"/>
            <a:ext cx="4991103" cy="1141004"/>
          </a:xfrm>
        </p:spPr>
        <p:txBody>
          <a:bodyPr>
            <a:normAutofit/>
          </a:bodyPr>
          <a:lstStyle/>
          <a:p>
            <a:pPr>
              <a:lnSpc>
                <a:spcPct val="110000"/>
              </a:lnSpc>
            </a:pPr>
            <a:r>
              <a:rPr lang="en-US" sz="1500"/>
              <a:t>1. How</a:t>
            </a:r>
            <a:r>
              <a:rPr lang="en-US" sz="1500">
                <a:ea typeface="+mj-lt"/>
                <a:cs typeface="+mj-lt"/>
              </a:rPr>
              <a:t> many Olympic Games have been held in each season (Summer vs. Winter)?</a:t>
            </a:r>
          </a:p>
          <a:p>
            <a:pPr>
              <a:lnSpc>
                <a:spcPct val="110000"/>
              </a:lnSpc>
            </a:pPr>
            <a:endParaRPr lang="en-US" sz="1500"/>
          </a:p>
        </p:txBody>
      </p:sp>
      <p:sp>
        <p:nvSpPr>
          <p:cNvPr id="3" name="Content Placeholder 2">
            <a:extLst>
              <a:ext uri="{FF2B5EF4-FFF2-40B4-BE49-F238E27FC236}">
                <a16:creationId xmlns:a16="http://schemas.microsoft.com/office/drawing/2014/main" id="{BD260C8E-F9BF-E540-C7D0-251C07E5D6E2}"/>
              </a:ext>
            </a:extLst>
          </p:cNvPr>
          <p:cNvSpPr>
            <a:spLocks noGrp="1"/>
          </p:cNvSpPr>
          <p:nvPr>
            <p:ph idx="1"/>
          </p:nvPr>
        </p:nvSpPr>
        <p:spPr>
          <a:xfrm>
            <a:off x="1104897" y="2286000"/>
            <a:ext cx="4991103" cy="3809999"/>
          </a:xfrm>
        </p:spPr>
        <p:txBody>
          <a:bodyPr vert="horz" lIns="91440" tIns="45720" rIns="91440" bIns="45720" rtlCol="0">
            <a:normAutofit/>
          </a:bodyPr>
          <a:lstStyle/>
          <a:p>
            <a:r>
              <a:rPr lang="en-US">
                <a:ea typeface="+mn-lt"/>
                <a:cs typeface="+mn-lt"/>
              </a:rPr>
              <a:t>A total of 51 Olympic Games have been held, with the Summer Olympics occurring more frequently than the Winter Olympics. Specifically, there have been 29 Summer Games, accounting for approximately 56.86% of the total, while the Winter Games have been held 22 times, making up about 43.14%. This indicates a slightly higher historical emphasis on Summer editions.</a:t>
            </a:r>
            <a:endParaRPr lang="en-US"/>
          </a:p>
        </p:txBody>
      </p:sp>
      <p:pic>
        <p:nvPicPr>
          <p:cNvPr id="5" name="Picture 4">
            <a:extLst>
              <a:ext uri="{FF2B5EF4-FFF2-40B4-BE49-F238E27FC236}">
                <a16:creationId xmlns:a16="http://schemas.microsoft.com/office/drawing/2014/main" id="{67E280AE-0228-13FC-C64E-88A6519C2326}"/>
              </a:ext>
            </a:extLst>
          </p:cNvPr>
          <p:cNvPicPr>
            <a:picLocks noChangeAspect="1"/>
          </p:cNvPicPr>
          <p:nvPr/>
        </p:nvPicPr>
        <p:blipFill>
          <a:blip r:embed="rId2"/>
          <a:stretch>
            <a:fillRect/>
          </a:stretch>
        </p:blipFill>
        <p:spPr>
          <a:xfrm>
            <a:off x="6858001" y="1140012"/>
            <a:ext cx="4577976" cy="4577976"/>
          </a:xfrm>
          <a:prstGeom prst="rect">
            <a:avLst/>
          </a:prstGeom>
        </p:spPr>
      </p:pic>
    </p:spTree>
    <p:extLst>
      <p:ext uri="{BB962C8B-B14F-4D97-AF65-F5344CB8AC3E}">
        <p14:creationId xmlns:p14="http://schemas.microsoft.com/office/powerpoint/2010/main" val="309305471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50</Slides>
  <Notes>0</Notes>
  <HiddenSlides>0</HiddenSlide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PortalVTI</vt:lpstr>
      <vt:lpstr>CAPSTONE PROJECT</vt:lpstr>
      <vt:lpstr>PowerPoint Presentation</vt:lpstr>
      <vt:lpstr>PowerPoint Presentation</vt:lpstr>
      <vt:lpstr>ER DIAGRAM</vt:lpstr>
      <vt:lpstr>POWER BI PROBLEM STATEMENTS</vt:lpstr>
      <vt:lpstr>PROBLEM STATEMENTS</vt:lpstr>
      <vt:lpstr>Splitting the PROBLEM STATEMENTS</vt:lpstr>
      <vt:lpstr>GAMES ANALYSIS</vt:lpstr>
      <vt:lpstr>1. How many Olympic Games have been held in each season (Summer vs. Winter)? </vt:lpstr>
      <vt:lpstr>2. What is the distribution of games across different decades?</vt:lpstr>
      <vt:lpstr>3. Which cities have hosted the most Olympic Games?</vt:lpstr>
      <vt:lpstr>4. What is the distribution of sports between Summer and Winter Olympics?</vt:lpstr>
      <vt:lpstr>PowerPoint Presentation</vt:lpstr>
      <vt:lpstr>5. Which sports have the highest number of events in the Olympics?</vt:lpstr>
      <vt:lpstr>6. How has the participation in each sport evolved over time?</vt:lpstr>
      <vt:lpstr>7. How many events are there in each sport?</vt:lpstr>
      <vt:lpstr>8. What is the distribution of events by gender (Men, Women, Mixed)?</vt:lpstr>
      <vt:lpstr>9. How has the number of events changed over time?</vt:lpstr>
      <vt:lpstr>PowerPoint Presentation</vt:lpstr>
      <vt:lpstr>10. What is the distribution of participants by gender?</vt:lpstr>
      <vt:lpstr>11. Which countries have the highest number of participants in the Olympics?</vt:lpstr>
      <vt:lpstr>12. How does the age distribution of participants vary across different games?</vt:lpstr>
      <vt:lpstr>17. Which regions have the highest number of participants in the Olympics?</vt:lpstr>
      <vt:lpstr>PowerPoint Presentation</vt:lpstr>
      <vt:lpstr>13. How many medals have been awarded in each Olympics?</vt:lpstr>
      <vt:lpstr>14. Which countries have the highest number of gold medals?</vt:lpstr>
      <vt:lpstr>15. How does the medal distribution vary across different sports?</vt:lpstr>
      <vt:lpstr>16. How many regions or NOCs participate in each Olympic Games?</vt:lpstr>
      <vt:lpstr>18. What is the distribution of medals among different regions?</vt:lpstr>
      <vt:lpstr>EDA PROBLEM STATMENTS</vt:lpstr>
      <vt:lpstr>PROBLEM STATEMENTS</vt:lpstr>
      <vt:lpstr>1. Are there any trends or patterns in the frequency of hosting Olympic Games?</vt:lpstr>
      <vt:lpstr>2. How has the duration of Olympic Games changed over time?</vt:lpstr>
      <vt:lpstr>3. Are there any notable events or occurrences associated with specific Olympic Games?</vt:lpstr>
      <vt:lpstr>4.Are there any emerging sports that have been recently added to the Olympics?</vt:lpstr>
      <vt:lpstr>5.How has the popularity of certain sports changed over the years?</vt:lpstr>
      <vt:lpstr>6.Are there any sports that are specific to a particular region or culture?</vt:lpstr>
      <vt:lpstr>7.Are there any sports that have a higher number of events for one gender compared to others?</vt:lpstr>
      <vt:lpstr>8.Are there any new events that have been introduced in recent editions of the Olympics?</vt:lpstr>
      <vt:lpstr>9.Are there any events that have been discontinued or removed from the Olympics?</vt:lpstr>
      <vt:lpstr>10.Are there any notable trends in the height and weight of participants over time?</vt:lpstr>
      <vt:lpstr>11.Are there any dominant countries or regions in specific sports or events?</vt:lpstr>
      <vt:lpstr>12. What factors contribute to the success or performance of participants from different countries?</vt:lpstr>
      <vt:lpstr>13. Are there any countries that consistently perform well in multiple Olympic editions?</vt:lpstr>
      <vt:lpstr>14. Are there any dominant countries or regions in specific sports or events?</vt:lpstr>
      <vt:lpstr>15. What are some notable instances of unexpected or surprising medal wins?</vt:lpstr>
      <vt:lpstr>16. Are there any regions that have experienced significant growth or decline in Olympic participation?</vt:lpstr>
      <vt:lpstr>17. How do cultural or geographical factors influence the performance of regions in specific sports?</vt:lpstr>
      <vt:lpstr>18. Are there any regions that have had a notable impact on the overall medal tally?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2025-06-15T15:32:02Z</dcterms:created>
  <dcterms:modified xsi:type="dcterms:W3CDTF">2025-06-15T16:56:56Z</dcterms:modified>
</cp:coreProperties>
</file>