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8.jpg" ContentType="image/p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5" r:id="rId3"/>
    <p:sldId id="283" r:id="rId4"/>
    <p:sldId id="309" r:id="rId5"/>
    <p:sldId id="256" r:id="rId6"/>
    <p:sldId id="284" r:id="rId7"/>
    <p:sldId id="307" r:id="rId8"/>
    <p:sldId id="308" r:id="rId9"/>
    <p:sldId id="260" r:id="rId10"/>
    <p:sldId id="282" r:id="rId11"/>
    <p:sldId id="276" r:id="rId12"/>
    <p:sldId id="305" r:id="rId13"/>
    <p:sldId id="304" r:id="rId14"/>
    <p:sldId id="306" r:id="rId15"/>
    <p:sldId id="285" r:id="rId16"/>
    <p:sldId id="291" r:id="rId17"/>
    <p:sldId id="292" r:id="rId18"/>
    <p:sldId id="300" r:id="rId19"/>
    <p:sldId id="288" r:id="rId20"/>
    <p:sldId id="301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C942F-1AB7-49E2-883F-8A0A44A60A46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0C9F3-A9BA-4A7C-8595-3C4ED831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6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8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184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719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66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99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57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2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09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631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661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71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39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64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4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141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12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783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575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68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503519" y="-408600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8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-1769434" y="177554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792880" y="2229092"/>
            <a:ext cx="6964739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965" y="-1827092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73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74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33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47404" y="658199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03" y="-1487124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182857" y="2591651"/>
            <a:ext cx="9609408" cy="108124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b="1" dirty="0">
                <a:latin typeface="+mn-lt"/>
                <a:ea typeface="+mn-ea"/>
                <a:cs typeface="+mn-ea"/>
                <a:sym typeface="+mn-lt"/>
              </a:rPr>
              <a:t>关于</a:t>
            </a:r>
            <a:r>
              <a:rPr lang="en-US" altLang="zh-CN" sz="5400" b="1" dirty="0"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zh-CN" altLang="en-US" sz="5400" b="1" dirty="0">
                <a:latin typeface="+mn-lt"/>
                <a:ea typeface="+mn-ea"/>
                <a:cs typeface="+mn-ea"/>
                <a:sym typeface="+mn-lt"/>
              </a:rPr>
              <a:t>阶幻方求解算法的设计与研究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974869" y="4228875"/>
            <a:ext cx="6025383" cy="3763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dirty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汇报老师：尹剑飞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717724" y="3802391"/>
            <a:ext cx="8539674" cy="384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汇报人员：杨汇琛、董沅鑫、刘婉玲</a:t>
            </a:r>
          </a:p>
        </p:txBody>
      </p:sp>
      <p:sp>
        <p:nvSpPr>
          <p:cNvPr id="7" name="矩形 6"/>
          <p:cNvSpPr/>
          <p:nvPr/>
        </p:nvSpPr>
        <p:spPr>
          <a:xfrm>
            <a:off x="4319953" y="1535388"/>
            <a:ext cx="33352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200" dirty="0">
                <a:solidFill>
                  <a:schemeClr val="accent1">
                    <a:lumMod val="90000"/>
                  </a:schemeClr>
                </a:solidFill>
              </a:rPr>
              <a:t>算法答辩</a:t>
            </a:r>
          </a:p>
        </p:txBody>
      </p:sp>
    </p:spTree>
    <p:extLst>
      <p:ext uri="{BB962C8B-B14F-4D97-AF65-F5344CB8AC3E}">
        <p14:creationId xmlns:p14="http://schemas.microsoft.com/office/powerpoint/2010/main" val="14054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p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304315" y="1095866"/>
            <a:ext cx="6121959" cy="4666267"/>
            <a:chOff x="-888776" y="1772815"/>
            <a:chExt cx="6121959" cy="3611910"/>
          </a:xfrm>
        </p:grpSpPr>
        <p:grpSp>
          <p:nvGrpSpPr>
            <p:cNvPr id="3" name="组合 2"/>
            <p:cNvGrpSpPr/>
            <p:nvPr/>
          </p:nvGrpSpPr>
          <p:grpSpPr>
            <a:xfrm>
              <a:off x="-888776" y="1772815"/>
              <a:ext cx="6121959" cy="3611910"/>
              <a:chOff x="1660525" y="3814763"/>
              <a:chExt cx="10310812" cy="6083300"/>
            </a:xfrm>
            <a:solidFill>
              <a:schemeClr val="tx2"/>
            </a:solidFill>
          </p:grpSpPr>
          <p:sp>
            <p:nvSpPr>
              <p:cNvPr id="7" name="任意多边形: 形状 2"/>
              <p:cNvSpPr>
                <a:spLocks/>
              </p:cNvSpPr>
              <p:nvPr/>
            </p:nvSpPr>
            <p:spPr bwMode="auto">
              <a:xfrm>
                <a:off x="2898775" y="4237038"/>
                <a:ext cx="7829550" cy="4830763"/>
              </a:xfrm>
              <a:custGeom>
                <a:avLst/>
                <a:gdLst>
                  <a:gd name="T0" fmla="*/ 0 w 4932"/>
                  <a:gd name="T1" fmla="*/ 3043 h 3043"/>
                  <a:gd name="T2" fmla="*/ 4932 w 4932"/>
                  <a:gd name="T3" fmla="*/ 3043 h 3043"/>
                  <a:gd name="T4" fmla="*/ 4932 w 4932"/>
                  <a:gd name="T5" fmla="*/ 0 h 3043"/>
                  <a:gd name="T6" fmla="*/ 0 w 4932"/>
                  <a:gd name="T7" fmla="*/ 0 h 3043"/>
                  <a:gd name="T8" fmla="*/ 0 w 4932"/>
                  <a:gd name="T9" fmla="*/ 3043 h 3043"/>
                  <a:gd name="T10" fmla="*/ 41 w 4932"/>
                  <a:gd name="T11" fmla="*/ 40 h 3043"/>
                  <a:gd name="T12" fmla="*/ 4891 w 4932"/>
                  <a:gd name="T13" fmla="*/ 40 h 3043"/>
                  <a:gd name="T14" fmla="*/ 4891 w 4932"/>
                  <a:gd name="T15" fmla="*/ 3003 h 3043"/>
                  <a:gd name="T16" fmla="*/ 41 w 4932"/>
                  <a:gd name="T17" fmla="*/ 3003 h 3043"/>
                  <a:gd name="T18" fmla="*/ 41 w 4932"/>
                  <a:gd name="T19" fmla="*/ 40 h 3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32" h="3043">
                    <a:moveTo>
                      <a:pt x="0" y="3043"/>
                    </a:moveTo>
                    <a:lnTo>
                      <a:pt x="4932" y="3043"/>
                    </a:lnTo>
                    <a:lnTo>
                      <a:pt x="4932" y="0"/>
                    </a:lnTo>
                    <a:lnTo>
                      <a:pt x="0" y="0"/>
                    </a:lnTo>
                    <a:lnTo>
                      <a:pt x="0" y="3043"/>
                    </a:lnTo>
                    <a:close/>
                    <a:moveTo>
                      <a:pt x="41" y="40"/>
                    </a:moveTo>
                    <a:lnTo>
                      <a:pt x="4891" y="40"/>
                    </a:lnTo>
                    <a:lnTo>
                      <a:pt x="4891" y="3003"/>
                    </a:lnTo>
                    <a:lnTo>
                      <a:pt x="41" y="3003"/>
                    </a:lnTo>
                    <a:lnTo>
                      <a:pt x="41" y="4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椭圆 7"/>
              <p:cNvSpPr>
                <a:spLocks/>
              </p:cNvSpPr>
              <p:nvPr/>
            </p:nvSpPr>
            <p:spPr bwMode="auto">
              <a:xfrm>
                <a:off x="6777038" y="4057651"/>
                <a:ext cx="76200" cy="7143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任意多边形: 形状 4"/>
              <p:cNvSpPr>
                <a:spLocks/>
              </p:cNvSpPr>
              <p:nvPr/>
            </p:nvSpPr>
            <p:spPr bwMode="auto">
              <a:xfrm>
                <a:off x="1660525" y="3814763"/>
                <a:ext cx="10310812" cy="6083300"/>
              </a:xfrm>
              <a:custGeom>
                <a:avLst/>
                <a:gdLst>
                  <a:gd name="T0" fmla="*/ 2333 w 2547"/>
                  <a:gd name="T1" fmla="*/ 1380 h 1525"/>
                  <a:gd name="T2" fmla="*/ 2333 w 2547"/>
                  <a:gd name="T3" fmla="*/ 115 h 1525"/>
                  <a:gd name="T4" fmla="*/ 2218 w 2547"/>
                  <a:gd name="T5" fmla="*/ 0 h 1525"/>
                  <a:gd name="T6" fmla="*/ 329 w 2547"/>
                  <a:gd name="T7" fmla="*/ 0 h 1525"/>
                  <a:gd name="T8" fmla="*/ 214 w 2547"/>
                  <a:gd name="T9" fmla="*/ 115 h 1525"/>
                  <a:gd name="T10" fmla="*/ 214 w 2547"/>
                  <a:gd name="T11" fmla="*/ 1380 h 1525"/>
                  <a:gd name="T12" fmla="*/ 0 w 2547"/>
                  <a:gd name="T13" fmla="*/ 1380 h 1525"/>
                  <a:gd name="T14" fmla="*/ 0 w 2547"/>
                  <a:gd name="T15" fmla="*/ 1418 h 1525"/>
                  <a:gd name="T16" fmla="*/ 107 w 2547"/>
                  <a:gd name="T17" fmla="*/ 1525 h 1525"/>
                  <a:gd name="T18" fmla="*/ 2440 w 2547"/>
                  <a:gd name="T19" fmla="*/ 1525 h 1525"/>
                  <a:gd name="T20" fmla="*/ 2547 w 2547"/>
                  <a:gd name="T21" fmla="*/ 1418 h 1525"/>
                  <a:gd name="T22" fmla="*/ 2547 w 2547"/>
                  <a:gd name="T23" fmla="*/ 1380 h 1525"/>
                  <a:gd name="T24" fmla="*/ 2333 w 2547"/>
                  <a:gd name="T25" fmla="*/ 1380 h 1525"/>
                  <a:gd name="T26" fmla="*/ 246 w 2547"/>
                  <a:gd name="T27" fmla="*/ 115 h 1525"/>
                  <a:gd name="T28" fmla="*/ 329 w 2547"/>
                  <a:gd name="T29" fmla="*/ 32 h 1525"/>
                  <a:gd name="T30" fmla="*/ 2218 w 2547"/>
                  <a:gd name="T31" fmla="*/ 32 h 1525"/>
                  <a:gd name="T32" fmla="*/ 2301 w 2547"/>
                  <a:gd name="T33" fmla="*/ 115 h 1525"/>
                  <a:gd name="T34" fmla="*/ 2301 w 2547"/>
                  <a:gd name="T35" fmla="*/ 1380 h 1525"/>
                  <a:gd name="T36" fmla="*/ 246 w 2547"/>
                  <a:gd name="T37" fmla="*/ 1380 h 1525"/>
                  <a:gd name="T38" fmla="*/ 246 w 2547"/>
                  <a:gd name="T39" fmla="*/ 115 h 1525"/>
                  <a:gd name="T40" fmla="*/ 1486 w 2547"/>
                  <a:gd name="T41" fmla="*/ 1412 h 1525"/>
                  <a:gd name="T42" fmla="*/ 1446 w 2547"/>
                  <a:gd name="T43" fmla="*/ 1448 h 1525"/>
                  <a:gd name="T44" fmla="*/ 1100 w 2547"/>
                  <a:gd name="T45" fmla="*/ 1448 h 1525"/>
                  <a:gd name="T46" fmla="*/ 1061 w 2547"/>
                  <a:gd name="T47" fmla="*/ 1412 h 1525"/>
                  <a:gd name="T48" fmla="*/ 1486 w 2547"/>
                  <a:gd name="T49" fmla="*/ 1412 h 1525"/>
                  <a:gd name="T50" fmla="*/ 2515 w 2547"/>
                  <a:gd name="T51" fmla="*/ 1418 h 1525"/>
                  <a:gd name="T52" fmla="*/ 2440 w 2547"/>
                  <a:gd name="T53" fmla="*/ 1493 h 1525"/>
                  <a:gd name="T54" fmla="*/ 107 w 2547"/>
                  <a:gd name="T55" fmla="*/ 1493 h 1525"/>
                  <a:gd name="T56" fmla="*/ 32 w 2547"/>
                  <a:gd name="T57" fmla="*/ 1418 h 1525"/>
                  <a:gd name="T58" fmla="*/ 32 w 2547"/>
                  <a:gd name="T59" fmla="*/ 1412 h 1525"/>
                  <a:gd name="T60" fmla="*/ 1045 w 2547"/>
                  <a:gd name="T61" fmla="*/ 1412 h 1525"/>
                  <a:gd name="T62" fmla="*/ 1100 w 2547"/>
                  <a:gd name="T63" fmla="*/ 1464 h 1525"/>
                  <a:gd name="T64" fmla="*/ 1446 w 2547"/>
                  <a:gd name="T65" fmla="*/ 1464 h 1525"/>
                  <a:gd name="T66" fmla="*/ 1502 w 2547"/>
                  <a:gd name="T67" fmla="*/ 1412 h 1525"/>
                  <a:gd name="T68" fmla="*/ 2515 w 2547"/>
                  <a:gd name="T69" fmla="*/ 1412 h 1525"/>
                  <a:gd name="T70" fmla="*/ 2515 w 2547"/>
                  <a:gd name="T71" fmla="*/ 1418 h 1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47" h="1525">
                    <a:moveTo>
                      <a:pt x="2333" y="1380"/>
                    </a:moveTo>
                    <a:cubicBezTo>
                      <a:pt x="2333" y="115"/>
                      <a:pt x="2333" y="115"/>
                      <a:pt x="2333" y="115"/>
                    </a:cubicBezTo>
                    <a:cubicBezTo>
                      <a:pt x="2333" y="51"/>
                      <a:pt x="2281" y="0"/>
                      <a:pt x="2218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265" y="0"/>
                      <a:pt x="214" y="51"/>
                      <a:pt x="214" y="115"/>
                    </a:cubicBezTo>
                    <a:cubicBezTo>
                      <a:pt x="214" y="1380"/>
                      <a:pt x="214" y="1380"/>
                      <a:pt x="214" y="1380"/>
                    </a:cubicBezTo>
                    <a:cubicBezTo>
                      <a:pt x="0" y="1380"/>
                      <a:pt x="0" y="1380"/>
                      <a:pt x="0" y="1380"/>
                    </a:cubicBezTo>
                    <a:cubicBezTo>
                      <a:pt x="0" y="1418"/>
                      <a:pt x="0" y="1418"/>
                      <a:pt x="0" y="1418"/>
                    </a:cubicBezTo>
                    <a:cubicBezTo>
                      <a:pt x="0" y="1477"/>
                      <a:pt x="48" y="1525"/>
                      <a:pt x="107" y="1525"/>
                    </a:cubicBezTo>
                    <a:cubicBezTo>
                      <a:pt x="2440" y="1525"/>
                      <a:pt x="2440" y="1525"/>
                      <a:pt x="2440" y="1525"/>
                    </a:cubicBezTo>
                    <a:cubicBezTo>
                      <a:pt x="2499" y="1525"/>
                      <a:pt x="2547" y="1477"/>
                      <a:pt x="2547" y="1418"/>
                    </a:cubicBezTo>
                    <a:cubicBezTo>
                      <a:pt x="2547" y="1380"/>
                      <a:pt x="2547" y="1380"/>
                      <a:pt x="2547" y="1380"/>
                    </a:cubicBezTo>
                    <a:lnTo>
                      <a:pt x="2333" y="1380"/>
                    </a:lnTo>
                    <a:close/>
                    <a:moveTo>
                      <a:pt x="246" y="115"/>
                    </a:moveTo>
                    <a:cubicBezTo>
                      <a:pt x="246" y="69"/>
                      <a:pt x="283" y="32"/>
                      <a:pt x="329" y="32"/>
                    </a:cubicBezTo>
                    <a:cubicBezTo>
                      <a:pt x="2218" y="32"/>
                      <a:pt x="2218" y="32"/>
                      <a:pt x="2218" y="32"/>
                    </a:cubicBezTo>
                    <a:cubicBezTo>
                      <a:pt x="2264" y="32"/>
                      <a:pt x="2301" y="69"/>
                      <a:pt x="2301" y="115"/>
                    </a:cubicBezTo>
                    <a:cubicBezTo>
                      <a:pt x="2301" y="1380"/>
                      <a:pt x="2301" y="1380"/>
                      <a:pt x="2301" y="1380"/>
                    </a:cubicBezTo>
                    <a:cubicBezTo>
                      <a:pt x="246" y="1380"/>
                      <a:pt x="246" y="1380"/>
                      <a:pt x="246" y="1380"/>
                    </a:cubicBezTo>
                    <a:lnTo>
                      <a:pt x="246" y="115"/>
                    </a:lnTo>
                    <a:close/>
                    <a:moveTo>
                      <a:pt x="1486" y="1412"/>
                    </a:moveTo>
                    <a:cubicBezTo>
                      <a:pt x="1485" y="1432"/>
                      <a:pt x="1467" y="1448"/>
                      <a:pt x="1446" y="1448"/>
                    </a:cubicBezTo>
                    <a:cubicBezTo>
                      <a:pt x="1100" y="1448"/>
                      <a:pt x="1100" y="1448"/>
                      <a:pt x="1100" y="1448"/>
                    </a:cubicBezTo>
                    <a:cubicBezTo>
                      <a:pt x="1080" y="1448"/>
                      <a:pt x="1062" y="1432"/>
                      <a:pt x="1061" y="1412"/>
                    </a:cubicBezTo>
                    <a:lnTo>
                      <a:pt x="1486" y="1412"/>
                    </a:lnTo>
                    <a:close/>
                    <a:moveTo>
                      <a:pt x="2515" y="1418"/>
                    </a:moveTo>
                    <a:cubicBezTo>
                      <a:pt x="2515" y="1460"/>
                      <a:pt x="2481" y="1493"/>
                      <a:pt x="2440" y="1493"/>
                    </a:cubicBezTo>
                    <a:cubicBezTo>
                      <a:pt x="107" y="1493"/>
                      <a:pt x="107" y="1493"/>
                      <a:pt x="107" y="1493"/>
                    </a:cubicBezTo>
                    <a:cubicBezTo>
                      <a:pt x="66" y="1493"/>
                      <a:pt x="32" y="1460"/>
                      <a:pt x="32" y="1418"/>
                    </a:cubicBezTo>
                    <a:cubicBezTo>
                      <a:pt x="32" y="1412"/>
                      <a:pt x="32" y="1412"/>
                      <a:pt x="32" y="1412"/>
                    </a:cubicBezTo>
                    <a:cubicBezTo>
                      <a:pt x="1045" y="1412"/>
                      <a:pt x="1045" y="1412"/>
                      <a:pt x="1045" y="1412"/>
                    </a:cubicBezTo>
                    <a:cubicBezTo>
                      <a:pt x="1046" y="1441"/>
                      <a:pt x="1071" y="1464"/>
                      <a:pt x="1100" y="1464"/>
                    </a:cubicBezTo>
                    <a:cubicBezTo>
                      <a:pt x="1446" y="1464"/>
                      <a:pt x="1446" y="1464"/>
                      <a:pt x="1446" y="1464"/>
                    </a:cubicBezTo>
                    <a:cubicBezTo>
                      <a:pt x="1476" y="1464"/>
                      <a:pt x="1501" y="1441"/>
                      <a:pt x="1502" y="1412"/>
                    </a:cubicBezTo>
                    <a:cubicBezTo>
                      <a:pt x="2515" y="1412"/>
                      <a:pt x="2515" y="1412"/>
                      <a:pt x="2515" y="1412"/>
                    </a:cubicBezTo>
                    <a:lnTo>
                      <a:pt x="2515" y="141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0" y="2092958"/>
              <a:ext cx="4419600" cy="2722880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" name="文本框 6"/>
          <p:cNvSpPr txBox="1">
            <a:spLocks/>
          </p:cNvSpPr>
          <p:nvPr/>
        </p:nvSpPr>
        <p:spPr>
          <a:xfrm>
            <a:off x="5591944" y="3202814"/>
            <a:ext cx="5331768" cy="1227784"/>
          </a:xfrm>
          <a:prstGeom prst="rect">
            <a:avLst/>
          </a:prstGeom>
        </p:spPr>
        <p:txBody>
          <a:bodyPr wrap="none">
            <a:normAutofit lnSpcReduction="10000"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300" b="1" dirty="0"/>
              <a:t>奇数阶幻方：拉</a:t>
            </a:r>
            <a:r>
              <a:rPr lang="en-US" altLang="zh-CN" sz="1300" b="1" dirty="0"/>
              <a:t>-</a:t>
            </a:r>
            <a:r>
              <a:rPr lang="zh-CN" altLang="en-US" sz="1300" b="1" dirty="0"/>
              <a:t>卢贝尔算法</a:t>
            </a:r>
            <a:endParaRPr lang="en-US" altLang="zh-CN" sz="130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300" b="1" dirty="0"/>
              <a:t>单偶数阶幻方：律克斯算法</a:t>
            </a:r>
            <a:endParaRPr lang="en-US" altLang="zh-CN" sz="130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300" b="1" dirty="0"/>
              <a:t>双偶数阶幻方：对角线算法</a:t>
            </a:r>
            <a:endParaRPr lang="en-US" altLang="zh-CN" sz="1300" b="1" dirty="0"/>
          </a:p>
          <a:p>
            <a:pPr>
              <a:lnSpc>
                <a:spcPct val="150000"/>
              </a:lnSpc>
            </a:pPr>
            <a:r>
              <a:rPr lang="zh-CN" altLang="en-US" sz="1300" b="1" dirty="0"/>
              <a:t>    这三种算法构造方法的时间复杂度均是</a:t>
            </a:r>
            <a:r>
              <a:rPr lang="en-US" altLang="zh-CN" sz="1300" b="1" dirty="0"/>
              <a:t>O(n*n)</a:t>
            </a:r>
            <a:r>
              <a:rPr lang="zh-CN" altLang="en-US" sz="1300" b="1" dirty="0"/>
              <a:t>，之后会有分析介绍</a:t>
            </a:r>
            <a:endParaRPr lang="en-US" altLang="zh-CN" sz="130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endParaRPr lang="zh-CN" altLang="en-US" sz="1000" dirty="0"/>
          </a:p>
        </p:txBody>
      </p:sp>
      <p:sp>
        <p:nvSpPr>
          <p:cNvPr id="6" name="文本框 7"/>
          <p:cNvSpPr txBox="1">
            <a:spLocks/>
          </p:cNvSpPr>
          <p:nvPr/>
        </p:nvSpPr>
        <p:spPr>
          <a:xfrm>
            <a:off x="5591944" y="2708918"/>
            <a:ext cx="5331768" cy="288032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600" dirty="0"/>
              <a:t>我们将</a:t>
            </a:r>
            <a:r>
              <a:rPr lang="en-US" altLang="zh-CN" sz="1600" dirty="0"/>
              <a:t>N</a:t>
            </a:r>
            <a:r>
              <a:rPr lang="zh-CN" altLang="en-US" sz="1600" dirty="0"/>
              <a:t>阶分为：奇数阶、单偶数阶和双偶数阶。</a:t>
            </a:r>
            <a:endParaRPr lang="en-US" altLang="zh-CN" sz="1600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355939" y="1991875"/>
            <a:ext cx="3733926" cy="51117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spc="600" dirty="0"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zh-CN" altLang="en-US" b="1" spc="600" dirty="0">
                <a:latin typeface="+mn-lt"/>
                <a:ea typeface="+mn-ea"/>
                <a:cs typeface="+mn-ea"/>
                <a:sym typeface="+mn-lt"/>
              </a:rPr>
              <a:t>阶幻方构造</a:t>
            </a:r>
          </a:p>
          <a:p>
            <a:pPr algn="ctr"/>
            <a:endParaRPr lang="zh-CN" altLang="en-US" b="1" spc="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175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08333E-6 2.22222E-6 L 2.08333E-6 -0.07222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>
            <a:extLst>
              <a:ext uri="{FF2B5EF4-FFF2-40B4-BE49-F238E27FC236}">
                <a16:creationId xmlns:a16="http://schemas.microsoft.com/office/drawing/2014/main" id="{FE1DFABD-42CD-4997-A61B-EC90765E3137}"/>
              </a:ext>
            </a:extLst>
          </p:cNvPr>
          <p:cNvSpPr txBox="1">
            <a:spLocks/>
          </p:cNvSpPr>
          <p:nvPr/>
        </p:nvSpPr>
        <p:spPr>
          <a:xfrm>
            <a:off x="242401" y="598081"/>
            <a:ext cx="6664426" cy="51117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b="1" spc="600" dirty="0">
                <a:latin typeface="+mn-lt"/>
                <a:ea typeface="+mn-ea"/>
                <a:cs typeface="+mn-ea"/>
                <a:sym typeface="+mn-lt"/>
              </a:rPr>
              <a:t>奇数阶幻方构造之  </a:t>
            </a:r>
            <a:r>
              <a:rPr lang="zh-CN" altLang="en-US" b="1" spc="600" dirty="0">
                <a:latin typeface="+mn-lt"/>
                <a:ea typeface="+mn-ea"/>
                <a:cs typeface="+mn-ea"/>
                <a:sym typeface="+mn-lt"/>
              </a:rPr>
              <a:t>拉</a:t>
            </a:r>
            <a:r>
              <a:rPr lang="en-US" altLang="zh-CN" b="1" spc="600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b="1" spc="600" dirty="0">
                <a:latin typeface="+mn-lt"/>
                <a:ea typeface="+mn-ea"/>
                <a:cs typeface="+mn-ea"/>
                <a:sym typeface="+mn-lt"/>
              </a:rPr>
              <a:t>卢贝尔算法</a:t>
            </a:r>
          </a:p>
          <a:p>
            <a:pPr algn="ctr"/>
            <a:endParaRPr lang="zh-CN" altLang="en-US" b="1" spc="6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57673E91-C071-4A45-B38E-07C931957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95" y="1109259"/>
            <a:ext cx="3978245" cy="5648379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16D2101B-8967-4549-87CD-7AA751F88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446" y="3469646"/>
            <a:ext cx="6381021" cy="3287992"/>
          </a:xfrm>
          <a:prstGeom prst="rect">
            <a:avLst/>
          </a:prstGeom>
        </p:spPr>
      </p:pic>
      <p:grpSp>
        <p:nvGrpSpPr>
          <p:cNvPr id="53" name="组合 52">
            <a:extLst>
              <a:ext uri="{FF2B5EF4-FFF2-40B4-BE49-F238E27FC236}">
                <a16:creationId xmlns:a16="http://schemas.microsoft.com/office/drawing/2014/main" id="{21FF190B-3450-41A7-BAA4-F78B1D361FB8}"/>
              </a:ext>
            </a:extLst>
          </p:cNvPr>
          <p:cNvGrpSpPr/>
          <p:nvPr/>
        </p:nvGrpSpPr>
        <p:grpSpPr>
          <a:xfrm>
            <a:off x="4810702" y="1202209"/>
            <a:ext cx="6426319" cy="1585214"/>
            <a:chOff x="580926" y="3815869"/>
            <a:chExt cx="6426319" cy="1585214"/>
          </a:xfrm>
        </p:grpSpPr>
        <p:sp>
          <p:nvSpPr>
            <p:cNvPr id="55" name="文本框 115">
              <a:extLst>
                <a:ext uri="{FF2B5EF4-FFF2-40B4-BE49-F238E27FC236}">
                  <a16:creationId xmlns:a16="http://schemas.microsoft.com/office/drawing/2014/main" id="{47744FC7-7963-473A-AD14-6E2721F698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58672" y="4472461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10000"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</a:rPr>
                <a:t>流程图</a:t>
              </a:r>
              <a:r>
                <a:rPr lang="en-US" altLang="zh-CN" sz="1800" b="1" dirty="0">
                  <a:solidFill>
                    <a:schemeClr val="accent1"/>
                  </a:solidFill>
                </a:rPr>
                <a:t>(</a:t>
              </a:r>
              <a:r>
                <a:rPr lang="zh-CN" altLang="en-US" b="1" dirty="0">
                  <a:solidFill>
                    <a:schemeClr val="accent1"/>
                  </a:solidFill>
                </a:rPr>
                <a:t>左图</a:t>
              </a:r>
              <a:r>
                <a:rPr lang="en-US" altLang="zh-CN" b="1" dirty="0">
                  <a:solidFill>
                    <a:schemeClr val="accent1"/>
                  </a:solidFill>
                </a:rPr>
                <a:t>)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56" name="矩形: 圆角 113">
              <a:extLst>
                <a:ext uri="{FF2B5EF4-FFF2-40B4-BE49-F238E27FC236}">
                  <a16:creationId xmlns:a16="http://schemas.microsoft.com/office/drawing/2014/main" id="{ECE85179-F572-4FDD-A3EE-0987BC51DADD}"/>
                </a:ext>
              </a:extLst>
            </p:cNvPr>
            <p:cNvSpPr/>
            <p:nvPr/>
          </p:nvSpPr>
          <p:spPr bwMode="auto">
            <a:xfrm>
              <a:off x="58092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文本框 120">
              <a:extLst>
                <a:ext uri="{FF2B5EF4-FFF2-40B4-BE49-F238E27FC236}">
                  <a16:creationId xmlns:a16="http://schemas.microsoft.com/office/drawing/2014/main" id="{9927725C-4802-4B61-B095-C44BB9B1E02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13933" y="4472461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10000"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accent2"/>
                  </a:solidFill>
                </a:rPr>
                <a:t>生成示例</a:t>
              </a:r>
              <a:r>
                <a:rPr lang="en-US" altLang="zh-CN" b="1" dirty="0">
                  <a:solidFill>
                    <a:schemeClr val="accent2"/>
                  </a:solidFill>
                </a:rPr>
                <a:t>(</a:t>
              </a:r>
              <a:r>
                <a:rPr lang="zh-CN" altLang="en-US" b="1" dirty="0">
                  <a:solidFill>
                    <a:schemeClr val="accent2"/>
                  </a:solidFill>
                </a:rPr>
                <a:t>下图</a:t>
              </a:r>
              <a:r>
                <a:rPr lang="en-US" altLang="zh-CN" b="1" dirty="0">
                  <a:solidFill>
                    <a:schemeClr val="accent2"/>
                  </a:solidFill>
                </a:rPr>
                <a:t>)</a:t>
              </a:r>
              <a:endParaRPr lang="zh-CN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59" name="矩形: 圆角 118">
              <a:extLst>
                <a:ext uri="{FF2B5EF4-FFF2-40B4-BE49-F238E27FC236}">
                  <a16:creationId xmlns:a16="http://schemas.microsoft.com/office/drawing/2014/main" id="{AD7DB62C-61E9-4BF3-8EB8-8222B8683DF3}"/>
                </a:ext>
              </a:extLst>
            </p:cNvPr>
            <p:cNvSpPr/>
            <p:nvPr/>
          </p:nvSpPr>
          <p:spPr bwMode="auto">
            <a:xfrm>
              <a:off x="393165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6FCC930-F867-4BA4-8909-8CC0F1D6E50E}"/>
                </a:ext>
              </a:extLst>
            </p:cNvPr>
            <p:cNvCxnSpPr/>
            <p:nvPr/>
          </p:nvCxnSpPr>
          <p:spPr>
            <a:xfrm>
              <a:off x="6811817" y="3815870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49D00DE5-A186-4DE8-B200-558810DE0A11}"/>
                </a:ext>
              </a:extLst>
            </p:cNvPr>
            <p:cNvCxnSpPr/>
            <p:nvPr/>
          </p:nvCxnSpPr>
          <p:spPr>
            <a:xfrm>
              <a:off x="3311024" y="3815869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126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8.33333E-7 2.96296E-6 L 8.33333E-7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>
            <a:extLst>
              <a:ext uri="{FF2B5EF4-FFF2-40B4-BE49-F238E27FC236}">
                <a16:creationId xmlns:a16="http://schemas.microsoft.com/office/drawing/2014/main" id="{FE1DFABD-42CD-4997-A61B-EC90765E3137}"/>
              </a:ext>
            </a:extLst>
          </p:cNvPr>
          <p:cNvSpPr txBox="1">
            <a:spLocks/>
          </p:cNvSpPr>
          <p:nvPr/>
        </p:nvSpPr>
        <p:spPr>
          <a:xfrm>
            <a:off x="242401" y="598081"/>
            <a:ext cx="6664426" cy="51117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b="1" spc="600" dirty="0">
                <a:latin typeface="+mn-lt"/>
                <a:ea typeface="+mn-ea"/>
                <a:cs typeface="+mn-ea"/>
                <a:sym typeface="+mn-lt"/>
              </a:rPr>
              <a:t>单偶数阶幻方构造之  </a:t>
            </a:r>
            <a:r>
              <a:rPr lang="zh-CN" altLang="en-US" b="1" spc="600" dirty="0">
                <a:latin typeface="+mn-lt"/>
                <a:ea typeface="+mn-ea"/>
                <a:cs typeface="+mn-ea"/>
                <a:sym typeface="+mn-lt"/>
              </a:rPr>
              <a:t>律克斯算法</a:t>
            </a:r>
          </a:p>
          <a:p>
            <a:pPr algn="ctr"/>
            <a:endParaRPr lang="zh-CN" altLang="en-US" b="1" spc="6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2A2852-295A-430E-89B0-3EDEC5DE3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01" y="1109260"/>
            <a:ext cx="4619531" cy="56595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57D5A7-BF3A-407A-B44F-51EF0987D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296" y="3351064"/>
            <a:ext cx="6836303" cy="3417726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267B63F-EAE9-4179-B635-52BEC53DF46C}"/>
              </a:ext>
            </a:extLst>
          </p:cNvPr>
          <p:cNvGrpSpPr/>
          <p:nvPr/>
        </p:nvGrpSpPr>
        <p:grpSpPr>
          <a:xfrm>
            <a:off x="5647043" y="1109260"/>
            <a:ext cx="6426319" cy="1585214"/>
            <a:chOff x="580926" y="3815869"/>
            <a:chExt cx="6426319" cy="1585214"/>
          </a:xfrm>
        </p:grpSpPr>
        <p:sp>
          <p:nvSpPr>
            <p:cNvPr id="9" name="文本框 115">
              <a:extLst>
                <a:ext uri="{FF2B5EF4-FFF2-40B4-BE49-F238E27FC236}">
                  <a16:creationId xmlns:a16="http://schemas.microsoft.com/office/drawing/2014/main" id="{3762A6EC-B514-411C-BE9D-A63E105155A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58672" y="4472461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10000"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</a:rPr>
                <a:t>流程图</a:t>
              </a:r>
              <a:r>
                <a:rPr lang="en-US" altLang="zh-CN" sz="1800" b="1" dirty="0">
                  <a:solidFill>
                    <a:schemeClr val="accent1"/>
                  </a:solidFill>
                </a:rPr>
                <a:t>(</a:t>
              </a:r>
              <a:r>
                <a:rPr lang="zh-CN" altLang="en-US" b="1" dirty="0">
                  <a:solidFill>
                    <a:schemeClr val="accent1"/>
                  </a:solidFill>
                </a:rPr>
                <a:t>左图</a:t>
              </a:r>
              <a:r>
                <a:rPr lang="en-US" altLang="zh-CN" b="1" dirty="0">
                  <a:solidFill>
                    <a:schemeClr val="accent1"/>
                  </a:solidFill>
                </a:rPr>
                <a:t>)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10" name="矩形: 圆角 113">
              <a:extLst>
                <a:ext uri="{FF2B5EF4-FFF2-40B4-BE49-F238E27FC236}">
                  <a16:creationId xmlns:a16="http://schemas.microsoft.com/office/drawing/2014/main" id="{767A2A6E-AF67-4A55-AF2E-D71103FFB94B}"/>
                </a:ext>
              </a:extLst>
            </p:cNvPr>
            <p:cNvSpPr/>
            <p:nvPr/>
          </p:nvSpPr>
          <p:spPr bwMode="auto">
            <a:xfrm>
              <a:off x="58092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文本框 120">
              <a:extLst>
                <a:ext uri="{FF2B5EF4-FFF2-40B4-BE49-F238E27FC236}">
                  <a16:creationId xmlns:a16="http://schemas.microsoft.com/office/drawing/2014/main" id="{EB303714-62CC-46C3-B166-1853DE3670B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13933" y="4472461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10000"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accent2"/>
                  </a:solidFill>
                </a:rPr>
                <a:t>生成示例</a:t>
              </a:r>
              <a:r>
                <a:rPr lang="en-US" altLang="zh-CN" b="1" dirty="0">
                  <a:solidFill>
                    <a:schemeClr val="accent2"/>
                  </a:solidFill>
                </a:rPr>
                <a:t>(</a:t>
              </a:r>
              <a:r>
                <a:rPr lang="zh-CN" altLang="en-US" b="1" dirty="0">
                  <a:solidFill>
                    <a:schemeClr val="accent2"/>
                  </a:solidFill>
                </a:rPr>
                <a:t>下图</a:t>
              </a:r>
              <a:r>
                <a:rPr lang="en-US" altLang="zh-CN" b="1" dirty="0">
                  <a:solidFill>
                    <a:schemeClr val="accent2"/>
                  </a:solidFill>
                </a:rPr>
                <a:t>)</a:t>
              </a:r>
              <a:endParaRPr lang="zh-CN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矩形: 圆角 118">
              <a:extLst>
                <a:ext uri="{FF2B5EF4-FFF2-40B4-BE49-F238E27FC236}">
                  <a16:creationId xmlns:a16="http://schemas.microsoft.com/office/drawing/2014/main" id="{590DB8ED-CEFA-4B15-B2A0-C1EE0C867D5E}"/>
                </a:ext>
              </a:extLst>
            </p:cNvPr>
            <p:cNvSpPr/>
            <p:nvPr/>
          </p:nvSpPr>
          <p:spPr bwMode="auto">
            <a:xfrm>
              <a:off x="393165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927CD99-336D-4D0E-A9DC-7539746B0DB9}"/>
                </a:ext>
              </a:extLst>
            </p:cNvPr>
            <p:cNvCxnSpPr/>
            <p:nvPr/>
          </p:nvCxnSpPr>
          <p:spPr>
            <a:xfrm>
              <a:off x="6811817" y="3815870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FD1297D-E9D7-4CE7-BF32-4760908F8653}"/>
                </a:ext>
              </a:extLst>
            </p:cNvPr>
            <p:cNvCxnSpPr/>
            <p:nvPr/>
          </p:nvCxnSpPr>
          <p:spPr>
            <a:xfrm>
              <a:off x="3311024" y="3815869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961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8.33333E-7 2.96296E-6 L 8.33333E-7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>
            <a:extLst>
              <a:ext uri="{FF2B5EF4-FFF2-40B4-BE49-F238E27FC236}">
                <a16:creationId xmlns:a16="http://schemas.microsoft.com/office/drawing/2014/main" id="{FE1DFABD-42CD-4997-A61B-EC90765E3137}"/>
              </a:ext>
            </a:extLst>
          </p:cNvPr>
          <p:cNvSpPr txBox="1">
            <a:spLocks/>
          </p:cNvSpPr>
          <p:nvPr/>
        </p:nvSpPr>
        <p:spPr>
          <a:xfrm>
            <a:off x="242401" y="598081"/>
            <a:ext cx="6664426" cy="51117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b="1" spc="600" dirty="0">
                <a:latin typeface="+mn-lt"/>
                <a:ea typeface="+mn-ea"/>
                <a:cs typeface="+mn-ea"/>
                <a:sym typeface="+mn-lt"/>
              </a:rPr>
              <a:t>双偶数阶幻方构造之  </a:t>
            </a:r>
            <a:r>
              <a:rPr lang="zh-CN" altLang="en-US" b="1" spc="600" dirty="0">
                <a:latin typeface="+mn-lt"/>
                <a:ea typeface="+mn-ea"/>
                <a:cs typeface="+mn-ea"/>
                <a:sym typeface="+mn-lt"/>
              </a:rPr>
              <a:t>对角线算法</a:t>
            </a:r>
          </a:p>
          <a:p>
            <a:pPr algn="ctr"/>
            <a:endParaRPr lang="zh-CN" altLang="en-US" b="1" spc="6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06F850-BF46-4BC8-BA3A-AF78F494C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115" y="598081"/>
            <a:ext cx="3501484" cy="6138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4B5AB2-35D4-44AC-8252-18C687730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00" y="3273669"/>
            <a:ext cx="7764175" cy="346326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E25FA63E-412F-439F-A8F4-4FC7508D57B0}"/>
              </a:ext>
            </a:extLst>
          </p:cNvPr>
          <p:cNvGrpSpPr/>
          <p:nvPr/>
        </p:nvGrpSpPr>
        <p:grpSpPr>
          <a:xfrm>
            <a:off x="242400" y="1265760"/>
            <a:ext cx="6670241" cy="1585214"/>
            <a:chOff x="337004" y="3826154"/>
            <a:chExt cx="6670241" cy="1585214"/>
          </a:xfrm>
        </p:grpSpPr>
        <p:sp>
          <p:nvSpPr>
            <p:cNvPr id="10" name="文本框 115">
              <a:extLst>
                <a:ext uri="{FF2B5EF4-FFF2-40B4-BE49-F238E27FC236}">
                  <a16:creationId xmlns:a16="http://schemas.microsoft.com/office/drawing/2014/main" id="{C6F4C050-87E1-4FD9-8E62-B793658AACF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58672" y="4472461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10000"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accent1"/>
                  </a:solidFill>
                </a:rPr>
                <a:t>生成样例</a:t>
              </a:r>
              <a:r>
                <a:rPr lang="en-US" altLang="zh-CN" sz="1800" b="1" dirty="0">
                  <a:solidFill>
                    <a:schemeClr val="accent1"/>
                  </a:solidFill>
                </a:rPr>
                <a:t>(</a:t>
              </a:r>
              <a:r>
                <a:rPr lang="zh-CN" altLang="en-US" sz="1800" b="1" dirty="0">
                  <a:solidFill>
                    <a:schemeClr val="accent1"/>
                  </a:solidFill>
                </a:rPr>
                <a:t>下</a:t>
              </a:r>
              <a:r>
                <a:rPr lang="zh-CN" altLang="en-US" b="1" dirty="0">
                  <a:solidFill>
                    <a:schemeClr val="accent1"/>
                  </a:solidFill>
                </a:rPr>
                <a:t>图</a:t>
              </a:r>
              <a:r>
                <a:rPr lang="en-US" altLang="zh-CN" b="1" dirty="0">
                  <a:solidFill>
                    <a:schemeClr val="accent1"/>
                  </a:solidFill>
                </a:rPr>
                <a:t>)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矩形: 圆角 113">
              <a:extLst>
                <a:ext uri="{FF2B5EF4-FFF2-40B4-BE49-F238E27FC236}">
                  <a16:creationId xmlns:a16="http://schemas.microsoft.com/office/drawing/2014/main" id="{586E9DBE-36E8-48AC-8527-3F8D5288A5DB}"/>
                </a:ext>
              </a:extLst>
            </p:cNvPr>
            <p:cNvSpPr/>
            <p:nvPr/>
          </p:nvSpPr>
          <p:spPr bwMode="auto">
            <a:xfrm>
              <a:off x="58092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文本框 120">
              <a:extLst>
                <a:ext uri="{FF2B5EF4-FFF2-40B4-BE49-F238E27FC236}">
                  <a16:creationId xmlns:a16="http://schemas.microsoft.com/office/drawing/2014/main" id="{AE1BD4DD-7C0B-4F31-BED3-CB9F86ABD10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13933" y="4472461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10000"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accent2"/>
                  </a:solidFill>
                </a:rPr>
                <a:t>流程图</a:t>
              </a:r>
              <a:r>
                <a:rPr lang="en-US" altLang="zh-CN" b="1" dirty="0">
                  <a:solidFill>
                    <a:schemeClr val="accent2"/>
                  </a:solidFill>
                </a:rPr>
                <a:t>(</a:t>
              </a:r>
              <a:r>
                <a:rPr lang="zh-CN" altLang="en-US" b="1" dirty="0">
                  <a:solidFill>
                    <a:schemeClr val="accent2"/>
                  </a:solidFill>
                </a:rPr>
                <a:t>右图</a:t>
              </a:r>
              <a:r>
                <a:rPr lang="en-US" altLang="zh-CN" b="1" dirty="0">
                  <a:solidFill>
                    <a:schemeClr val="accent2"/>
                  </a:solidFill>
                </a:rPr>
                <a:t>)</a:t>
              </a:r>
              <a:endParaRPr lang="zh-CN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13" name="矩形: 圆角 118">
              <a:extLst>
                <a:ext uri="{FF2B5EF4-FFF2-40B4-BE49-F238E27FC236}">
                  <a16:creationId xmlns:a16="http://schemas.microsoft.com/office/drawing/2014/main" id="{FCBA3089-5FBD-4AA2-A2FE-2BC989F41B89}"/>
                </a:ext>
              </a:extLst>
            </p:cNvPr>
            <p:cNvSpPr/>
            <p:nvPr/>
          </p:nvSpPr>
          <p:spPr bwMode="auto">
            <a:xfrm>
              <a:off x="393165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7640748-C3F4-47AA-9F93-3923087A6C02}"/>
                </a:ext>
              </a:extLst>
            </p:cNvPr>
            <p:cNvCxnSpPr/>
            <p:nvPr/>
          </p:nvCxnSpPr>
          <p:spPr>
            <a:xfrm>
              <a:off x="3244213" y="3826154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74ADDC6-8879-4AFF-90CD-F1AE6AD1AD0B}"/>
                </a:ext>
              </a:extLst>
            </p:cNvPr>
            <p:cNvCxnSpPr/>
            <p:nvPr/>
          </p:nvCxnSpPr>
          <p:spPr>
            <a:xfrm>
              <a:off x="337004" y="3826155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373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8.33333E-7 2.96296E-6 L 8.33333E-7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178149" y="2449808"/>
            <a:ext cx="4407276" cy="2208222"/>
            <a:chOff x="2178149" y="2548392"/>
            <a:chExt cx="4407276" cy="2208222"/>
          </a:xfrm>
        </p:grpSpPr>
        <p:sp>
          <p:nvSpPr>
            <p:cNvPr id="44" name="文本框 43"/>
            <p:cNvSpPr txBox="1"/>
            <p:nvPr/>
          </p:nvSpPr>
          <p:spPr>
            <a:xfrm>
              <a:off x="2178149" y="2548392"/>
              <a:ext cx="4407276" cy="1210074"/>
            </a:xfrm>
            <a:prstGeom prst="rect">
              <a:avLst/>
            </a:prstGeom>
            <a:noFill/>
          </p:spPr>
          <p:txBody>
            <a:bodyPr wrap="square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/>
                <a:t>更多</a:t>
              </a:r>
              <a:r>
                <a:rPr lang="en-US" altLang="zh-CN" sz="4000" b="1" dirty="0"/>
                <a:t>N</a:t>
              </a:r>
              <a:r>
                <a:rPr lang="zh-CN" altLang="en-US" sz="4000" b="1" dirty="0"/>
                <a:t>阶幻方的生成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178149" y="3896825"/>
              <a:ext cx="4407276" cy="859789"/>
            </a:xfrm>
            <a:prstGeom prst="rect">
              <a:avLst/>
            </a:prstGeom>
            <a:noFill/>
          </p:spPr>
          <p:txBody>
            <a:bodyPr wrap="square">
              <a:normAutofit fontScale="62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/>
                <a:t>目前来看，求解</a:t>
              </a:r>
              <a:r>
                <a:rPr lang="en-US" altLang="zh-CN" sz="2400" dirty="0"/>
                <a:t>N</a:t>
              </a:r>
              <a:r>
                <a:rPr lang="zh-CN" altLang="en-US" sz="2400" dirty="0"/>
                <a:t>阶幻方的所有数目是个</a:t>
              </a:r>
              <a:r>
                <a:rPr lang="en-US" altLang="zh-CN" sz="2400" dirty="0"/>
                <a:t>NP</a:t>
              </a:r>
              <a:r>
                <a:rPr lang="zh-CN" altLang="en-US" sz="2400" dirty="0"/>
                <a:t>问题，并且没有得到解决。但是一些低阶的幻方还是有方法找出所有数目。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000121" y="1392097"/>
            <a:ext cx="3955773" cy="4188088"/>
            <a:chOff x="7000121" y="1392097"/>
            <a:chExt cx="3955773" cy="4188088"/>
          </a:xfrm>
        </p:grpSpPr>
        <p:sp>
          <p:nvSpPr>
            <p:cNvPr id="28" name="椭圆 27"/>
            <p:cNvSpPr/>
            <p:nvPr/>
          </p:nvSpPr>
          <p:spPr>
            <a:xfrm rot="5400000">
              <a:off x="8341876" y="3243533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文本框 2"/>
            <p:cNvSpPr txBox="1"/>
            <p:nvPr/>
          </p:nvSpPr>
          <p:spPr>
            <a:xfrm>
              <a:off x="7033481" y="3416220"/>
              <a:ext cx="431222" cy="230869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zh-CN" altLang="en-US" sz="1400" b="1" dirty="0"/>
                <a:t>镜像构造法</a:t>
              </a:r>
              <a:endParaRPr lang="en-US" sz="1400" b="1" dirty="0"/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9119435" y="3339027"/>
              <a:ext cx="1823079" cy="385253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/>
                <a:t>以矩阵的边为轴，进行矩阵镜像翻转形成新的幻方</a:t>
              </a:r>
            </a:p>
          </p:txBody>
        </p:sp>
        <p:sp>
          <p:nvSpPr>
            <p:cNvPr id="31" name="矩形 30"/>
            <p:cNvSpPr/>
            <p:nvPr/>
          </p:nvSpPr>
          <p:spPr>
            <a:xfrm rot="5400000">
              <a:off x="7105449" y="3404338"/>
              <a:ext cx="1374632" cy="1789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任意多边形: 形状 5"/>
            <p:cNvSpPr>
              <a:spLocks/>
            </p:cNvSpPr>
            <p:nvPr/>
          </p:nvSpPr>
          <p:spPr bwMode="auto">
            <a:xfrm>
              <a:off x="7848440" y="3426568"/>
              <a:ext cx="190230" cy="25470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文本框 7"/>
            <p:cNvSpPr txBox="1"/>
            <p:nvPr/>
          </p:nvSpPr>
          <p:spPr>
            <a:xfrm>
              <a:off x="7000121" y="4658030"/>
              <a:ext cx="453301" cy="230869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zh-CN" altLang="en-US" sz="1450" b="1" dirty="0"/>
                <a:t>非同构幻方构造</a:t>
              </a:r>
              <a:endParaRPr lang="en-US" sz="1450" b="1" dirty="0"/>
            </a:p>
          </p:txBody>
        </p:sp>
        <p:sp>
          <p:nvSpPr>
            <p:cNvPr id="34" name="矩形: 圆顶角 8"/>
            <p:cNvSpPr/>
            <p:nvPr/>
          </p:nvSpPr>
          <p:spPr>
            <a:xfrm rot="10800000">
              <a:off x="7703274" y="4205553"/>
              <a:ext cx="178993" cy="13746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椭圆 34"/>
            <p:cNvSpPr/>
            <p:nvPr/>
          </p:nvSpPr>
          <p:spPr>
            <a:xfrm rot="5400000">
              <a:off x="8341876" y="1810491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文本框 10"/>
            <p:cNvSpPr txBox="1"/>
            <p:nvPr/>
          </p:nvSpPr>
          <p:spPr>
            <a:xfrm>
              <a:off x="7055089" y="2009727"/>
              <a:ext cx="431222" cy="230869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zh-CN" altLang="en-US" sz="1400" b="1" dirty="0"/>
                <a:t>旋转构造法</a:t>
              </a:r>
              <a:endParaRPr lang="en-US" sz="1400" b="1" dirty="0"/>
            </a:p>
          </p:txBody>
        </p:sp>
        <p:sp>
          <p:nvSpPr>
            <p:cNvPr id="37" name="任意多边形: 形状 11"/>
            <p:cNvSpPr>
              <a:spLocks/>
            </p:cNvSpPr>
            <p:nvPr/>
          </p:nvSpPr>
          <p:spPr bwMode="auto">
            <a:xfrm rot="5400000">
              <a:off x="8516209" y="2001461"/>
              <a:ext cx="245547" cy="247403"/>
            </a:xfrm>
            <a:custGeom>
              <a:avLst/>
              <a:gdLst>
                <a:gd name="T0" fmla="*/ 573 w 602"/>
                <a:gd name="T1" fmla="*/ 219 h 609"/>
                <a:gd name="T2" fmla="*/ 573 w 602"/>
                <a:gd name="T3" fmla="*/ 219 h 609"/>
                <a:gd name="T4" fmla="*/ 544 w 602"/>
                <a:gd name="T5" fmla="*/ 219 h 609"/>
                <a:gd name="T6" fmla="*/ 530 w 602"/>
                <a:gd name="T7" fmla="*/ 219 h 609"/>
                <a:gd name="T8" fmla="*/ 452 w 602"/>
                <a:gd name="T9" fmla="*/ 219 h 609"/>
                <a:gd name="T10" fmla="*/ 424 w 602"/>
                <a:gd name="T11" fmla="*/ 191 h 609"/>
                <a:gd name="T12" fmla="*/ 452 w 602"/>
                <a:gd name="T13" fmla="*/ 162 h 609"/>
                <a:gd name="T14" fmla="*/ 502 w 602"/>
                <a:gd name="T15" fmla="*/ 162 h 609"/>
                <a:gd name="T16" fmla="*/ 297 w 602"/>
                <a:gd name="T17" fmla="*/ 56 h 609"/>
                <a:gd name="T18" fmla="*/ 57 w 602"/>
                <a:gd name="T19" fmla="*/ 304 h 609"/>
                <a:gd name="T20" fmla="*/ 28 w 602"/>
                <a:gd name="T21" fmla="*/ 332 h 609"/>
                <a:gd name="T22" fmla="*/ 0 w 602"/>
                <a:gd name="T23" fmla="*/ 304 h 609"/>
                <a:gd name="T24" fmla="*/ 0 w 602"/>
                <a:gd name="T25" fmla="*/ 304 h 609"/>
                <a:gd name="T26" fmla="*/ 297 w 602"/>
                <a:gd name="T27" fmla="*/ 0 h 609"/>
                <a:gd name="T28" fmla="*/ 544 w 602"/>
                <a:gd name="T29" fmla="*/ 127 h 609"/>
                <a:gd name="T30" fmla="*/ 544 w 602"/>
                <a:gd name="T31" fmla="*/ 78 h 609"/>
                <a:gd name="T32" fmla="*/ 573 w 602"/>
                <a:gd name="T33" fmla="*/ 49 h 609"/>
                <a:gd name="T34" fmla="*/ 601 w 602"/>
                <a:gd name="T35" fmla="*/ 78 h 609"/>
                <a:gd name="T36" fmla="*/ 601 w 602"/>
                <a:gd name="T37" fmla="*/ 191 h 609"/>
                <a:gd name="T38" fmla="*/ 573 w 602"/>
                <a:gd name="T39" fmla="*/ 219 h 609"/>
                <a:gd name="T40" fmla="*/ 28 w 602"/>
                <a:gd name="T41" fmla="*/ 389 h 609"/>
                <a:gd name="T42" fmla="*/ 28 w 602"/>
                <a:gd name="T43" fmla="*/ 389 h 609"/>
                <a:gd name="T44" fmla="*/ 148 w 602"/>
                <a:gd name="T45" fmla="*/ 389 h 609"/>
                <a:gd name="T46" fmla="*/ 177 w 602"/>
                <a:gd name="T47" fmla="*/ 417 h 609"/>
                <a:gd name="T48" fmla="*/ 148 w 602"/>
                <a:gd name="T49" fmla="*/ 445 h 609"/>
                <a:gd name="T50" fmla="*/ 99 w 602"/>
                <a:gd name="T51" fmla="*/ 445 h 609"/>
                <a:gd name="T52" fmla="*/ 297 w 602"/>
                <a:gd name="T53" fmla="*/ 551 h 609"/>
                <a:gd name="T54" fmla="*/ 544 w 602"/>
                <a:gd name="T55" fmla="*/ 304 h 609"/>
                <a:gd name="T56" fmla="*/ 573 w 602"/>
                <a:gd name="T57" fmla="*/ 276 h 609"/>
                <a:gd name="T58" fmla="*/ 601 w 602"/>
                <a:gd name="T59" fmla="*/ 304 h 609"/>
                <a:gd name="T60" fmla="*/ 601 w 602"/>
                <a:gd name="T61" fmla="*/ 304 h 609"/>
                <a:gd name="T62" fmla="*/ 297 w 602"/>
                <a:gd name="T63" fmla="*/ 608 h 609"/>
                <a:gd name="T64" fmla="*/ 57 w 602"/>
                <a:gd name="T65" fmla="*/ 480 h 609"/>
                <a:gd name="T66" fmla="*/ 57 w 602"/>
                <a:gd name="T67" fmla="*/ 530 h 609"/>
                <a:gd name="T68" fmla="*/ 28 w 602"/>
                <a:gd name="T69" fmla="*/ 558 h 609"/>
                <a:gd name="T70" fmla="*/ 0 w 602"/>
                <a:gd name="T71" fmla="*/ 530 h 609"/>
                <a:gd name="T72" fmla="*/ 0 w 602"/>
                <a:gd name="T73" fmla="*/ 417 h 609"/>
                <a:gd name="T74" fmla="*/ 28 w 602"/>
                <a:gd name="T75" fmla="*/ 38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2" h="609">
                  <a:moveTo>
                    <a:pt x="573" y="219"/>
                  </a:moveTo>
                  <a:lnTo>
                    <a:pt x="573" y="219"/>
                  </a:lnTo>
                  <a:cubicBezTo>
                    <a:pt x="544" y="219"/>
                    <a:pt x="544" y="219"/>
                    <a:pt x="544" y="219"/>
                  </a:cubicBezTo>
                  <a:cubicBezTo>
                    <a:pt x="530" y="219"/>
                    <a:pt x="530" y="219"/>
                    <a:pt x="530" y="219"/>
                  </a:cubicBezTo>
                  <a:cubicBezTo>
                    <a:pt x="452" y="219"/>
                    <a:pt x="452" y="219"/>
                    <a:pt x="452" y="219"/>
                  </a:cubicBezTo>
                  <a:cubicBezTo>
                    <a:pt x="431" y="219"/>
                    <a:pt x="424" y="205"/>
                    <a:pt x="424" y="191"/>
                  </a:cubicBezTo>
                  <a:cubicBezTo>
                    <a:pt x="424" y="177"/>
                    <a:pt x="431" y="162"/>
                    <a:pt x="452" y="162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452" y="99"/>
                    <a:pt x="382" y="56"/>
                    <a:pt x="297" y="56"/>
                  </a:cubicBezTo>
                  <a:cubicBezTo>
                    <a:pt x="163" y="56"/>
                    <a:pt x="57" y="169"/>
                    <a:pt x="57" y="304"/>
                  </a:cubicBezTo>
                  <a:cubicBezTo>
                    <a:pt x="57" y="318"/>
                    <a:pt x="42" y="332"/>
                    <a:pt x="28" y="332"/>
                  </a:cubicBezTo>
                  <a:cubicBezTo>
                    <a:pt x="7" y="332"/>
                    <a:pt x="0" y="318"/>
                    <a:pt x="0" y="304"/>
                  </a:cubicBezTo>
                  <a:lnTo>
                    <a:pt x="0" y="304"/>
                  </a:lnTo>
                  <a:cubicBezTo>
                    <a:pt x="0" y="134"/>
                    <a:pt x="134" y="0"/>
                    <a:pt x="297" y="0"/>
                  </a:cubicBezTo>
                  <a:cubicBezTo>
                    <a:pt x="403" y="0"/>
                    <a:pt x="488" y="49"/>
                    <a:pt x="544" y="127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544" y="64"/>
                    <a:pt x="558" y="49"/>
                    <a:pt x="573" y="49"/>
                  </a:cubicBezTo>
                  <a:cubicBezTo>
                    <a:pt x="587" y="49"/>
                    <a:pt x="601" y="64"/>
                    <a:pt x="601" y="78"/>
                  </a:cubicBezTo>
                  <a:cubicBezTo>
                    <a:pt x="601" y="191"/>
                    <a:pt x="601" y="191"/>
                    <a:pt x="601" y="191"/>
                  </a:cubicBezTo>
                  <a:cubicBezTo>
                    <a:pt x="601" y="205"/>
                    <a:pt x="587" y="219"/>
                    <a:pt x="573" y="219"/>
                  </a:cubicBezTo>
                  <a:close/>
                  <a:moveTo>
                    <a:pt x="28" y="389"/>
                  </a:moveTo>
                  <a:lnTo>
                    <a:pt x="28" y="389"/>
                  </a:lnTo>
                  <a:cubicBezTo>
                    <a:pt x="148" y="389"/>
                    <a:pt x="148" y="389"/>
                    <a:pt x="148" y="389"/>
                  </a:cubicBezTo>
                  <a:cubicBezTo>
                    <a:pt x="163" y="389"/>
                    <a:pt x="177" y="403"/>
                    <a:pt x="177" y="417"/>
                  </a:cubicBezTo>
                  <a:cubicBezTo>
                    <a:pt x="177" y="431"/>
                    <a:pt x="163" y="445"/>
                    <a:pt x="148" y="445"/>
                  </a:cubicBezTo>
                  <a:cubicBezTo>
                    <a:pt x="99" y="445"/>
                    <a:pt x="99" y="445"/>
                    <a:pt x="99" y="445"/>
                  </a:cubicBezTo>
                  <a:cubicBezTo>
                    <a:pt x="141" y="509"/>
                    <a:pt x="219" y="551"/>
                    <a:pt x="297" y="551"/>
                  </a:cubicBezTo>
                  <a:cubicBezTo>
                    <a:pt x="431" y="551"/>
                    <a:pt x="544" y="438"/>
                    <a:pt x="544" y="304"/>
                  </a:cubicBezTo>
                  <a:cubicBezTo>
                    <a:pt x="544" y="290"/>
                    <a:pt x="558" y="276"/>
                    <a:pt x="573" y="276"/>
                  </a:cubicBezTo>
                  <a:cubicBezTo>
                    <a:pt x="587" y="276"/>
                    <a:pt x="601" y="290"/>
                    <a:pt x="601" y="304"/>
                  </a:cubicBezTo>
                  <a:lnTo>
                    <a:pt x="601" y="304"/>
                  </a:lnTo>
                  <a:cubicBezTo>
                    <a:pt x="601" y="473"/>
                    <a:pt x="466" y="608"/>
                    <a:pt x="297" y="608"/>
                  </a:cubicBezTo>
                  <a:cubicBezTo>
                    <a:pt x="198" y="608"/>
                    <a:pt x="106" y="558"/>
                    <a:pt x="57" y="480"/>
                  </a:cubicBezTo>
                  <a:cubicBezTo>
                    <a:pt x="57" y="530"/>
                    <a:pt x="57" y="530"/>
                    <a:pt x="57" y="530"/>
                  </a:cubicBezTo>
                  <a:cubicBezTo>
                    <a:pt x="57" y="544"/>
                    <a:pt x="42" y="558"/>
                    <a:pt x="28" y="558"/>
                  </a:cubicBezTo>
                  <a:cubicBezTo>
                    <a:pt x="7" y="558"/>
                    <a:pt x="0" y="544"/>
                    <a:pt x="0" y="530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403"/>
                    <a:pt x="7" y="389"/>
                    <a:pt x="28" y="38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7703271" y="1392097"/>
              <a:ext cx="335401" cy="1374632"/>
              <a:chOff x="14684500" y="2780664"/>
              <a:chExt cx="648337" cy="2657198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47" name="矩形: 圆顶角 13"/>
              <p:cNvSpPr/>
              <p:nvPr/>
            </p:nvSpPr>
            <p:spPr>
              <a:xfrm flipH="1">
                <a:off x="14684500" y="2780664"/>
                <a:ext cx="345997" cy="26571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任意多边形: 形状 14"/>
              <p:cNvSpPr>
                <a:spLocks/>
              </p:cNvSpPr>
              <p:nvPr/>
            </p:nvSpPr>
            <p:spPr bwMode="auto">
              <a:xfrm>
                <a:off x="14965117" y="3903353"/>
                <a:ext cx="367720" cy="492348"/>
              </a:xfrm>
              <a:custGeom>
                <a:avLst/>
                <a:gdLst>
                  <a:gd name="T0" fmla="*/ 43 w 263"/>
                  <a:gd name="T1" fmla="*/ 348 h 354"/>
                  <a:gd name="T2" fmla="*/ 43 w 263"/>
                  <a:gd name="T3" fmla="*/ 348 h 354"/>
                  <a:gd name="T4" fmla="*/ 250 w 263"/>
                  <a:gd name="T5" fmla="*/ 198 h 354"/>
                  <a:gd name="T6" fmla="*/ 262 w 263"/>
                  <a:gd name="T7" fmla="*/ 178 h 354"/>
                  <a:gd name="T8" fmla="*/ 250 w 263"/>
                  <a:gd name="T9" fmla="*/ 155 h 354"/>
                  <a:gd name="T10" fmla="*/ 43 w 263"/>
                  <a:gd name="T11" fmla="*/ 5 h 354"/>
                  <a:gd name="T12" fmla="*/ 14 w 263"/>
                  <a:gd name="T13" fmla="*/ 5 h 354"/>
                  <a:gd name="T14" fmla="*/ 0 w 263"/>
                  <a:gd name="T15" fmla="*/ 28 h 354"/>
                  <a:gd name="T16" fmla="*/ 0 w 263"/>
                  <a:gd name="T17" fmla="*/ 324 h 354"/>
                  <a:gd name="T18" fmla="*/ 14 w 263"/>
                  <a:gd name="T19" fmla="*/ 350 h 354"/>
                  <a:gd name="T20" fmla="*/ 43 w 263"/>
                  <a:gd name="T21" fmla="*/ 34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354">
                    <a:moveTo>
                      <a:pt x="43" y="348"/>
                    </a:moveTo>
                    <a:lnTo>
                      <a:pt x="43" y="348"/>
                    </a:lnTo>
                    <a:cubicBezTo>
                      <a:pt x="250" y="198"/>
                      <a:pt x="250" y="198"/>
                      <a:pt x="250" y="198"/>
                    </a:cubicBezTo>
                    <a:cubicBezTo>
                      <a:pt x="259" y="192"/>
                      <a:pt x="262" y="186"/>
                      <a:pt x="262" y="178"/>
                    </a:cubicBezTo>
                    <a:cubicBezTo>
                      <a:pt x="262" y="169"/>
                      <a:pt x="259" y="161"/>
                      <a:pt x="250" y="15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5" y="0"/>
                      <a:pt x="23" y="0"/>
                      <a:pt x="14" y="5"/>
                    </a:cubicBezTo>
                    <a:cubicBezTo>
                      <a:pt x="5" y="8"/>
                      <a:pt x="0" y="16"/>
                      <a:pt x="0" y="28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6"/>
                      <a:pt x="5" y="344"/>
                      <a:pt x="14" y="350"/>
                    </a:cubicBezTo>
                    <a:cubicBezTo>
                      <a:pt x="23" y="353"/>
                      <a:pt x="35" y="353"/>
                      <a:pt x="43" y="3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9" name="任意多边形: 形状 15"/>
            <p:cNvSpPr>
              <a:spLocks/>
            </p:cNvSpPr>
            <p:nvPr/>
          </p:nvSpPr>
          <p:spPr bwMode="auto">
            <a:xfrm>
              <a:off x="7848440" y="4749872"/>
              <a:ext cx="190230" cy="25470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132815" y="1795291"/>
              <a:ext cx="1823079" cy="609902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/>
                <a:t>基于不同的基点旋转</a:t>
              </a:r>
              <a:r>
                <a:rPr lang="en-US" altLang="zh-CN" sz="1200" dirty="0"/>
                <a:t>0,90,180,270°</a:t>
              </a:r>
              <a:r>
                <a:rPr lang="zh-CN" altLang="en-US" sz="1200" dirty="0"/>
                <a:t>形成新的幻方</a:t>
              </a:r>
              <a:endParaRPr lang="en-US" altLang="zh-CN" sz="1200" dirty="0"/>
            </a:p>
          </p:txBody>
        </p:sp>
        <p:sp>
          <p:nvSpPr>
            <p:cNvPr id="41" name="椭圆 40"/>
            <p:cNvSpPr/>
            <p:nvPr/>
          </p:nvSpPr>
          <p:spPr>
            <a:xfrm rot="5400000">
              <a:off x="8341872" y="4574139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任意多边形: 形状 18"/>
            <p:cNvSpPr>
              <a:spLocks/>
            </p:cNvSpPr>
            <p:nvPr/>
          </p:nvSpPr>
          <p:spPr bwMode="auto">
            <a:xfrm rot="5400000">
              <a:off x="8516205" y="4765109"/>
              <a:ext cx="245547" cy="247403"/>
            </a:xfrm>
            <a:custGeom>
              <a:avLst/>
              <a:gdLst>
                <a:gd name="T0" fmla="*/ 573 w 602"/>
                <a:gd name="T1" fmla="*/ 219 h 609"/>
                <a:gd name="T2" fmla="*/ 573 w 602"/>
                <a:gd name="T3" fmla="*/ 219 h 609"/>
                <a:gd name="T4" fmla="*/ 544 w 602"/>
                <a:gd name="T5" fmla="*/ 219 h 609"/>
                <a:gd name="T6" fmla="*/ 530 w 602"/>
                <a:gd name="T7" fmla="*/ 219 h 609"/>
                <a:gd name="T8" fmla="*/ 452 w 602"/>
                <a:gd name="T9" fmla="*/ 219 h 609"/>
                <a:gd name="T10" fmla="*/ 424 w 602"/>
                <a:gd name="T11" fmla="*/ 191 h 609"/>
                <a:gd name="T12" fmla="*/ 452 w 602"/>
                <a:gd name="T13" fmla="*/ 162 h 609"/>
                <a:gd name="T14" fmla="*/ 502 w 602"/>
                <a:gd name="T15" fmla="*/ 162 h 609"/>
                <a:gd name="T16" fmla="*/ 297 w 602"/>
                <a:gd name="T17" fmla="*/ 56 h 609"/>
                <a:gd name="T18" fmla="*/ 57 w 602"/>
                <a:gd name="T19" fmla="*/ 304 h 609"/>
                <a:gd name="T20" fmla="*/ 28 w 602"/>
                <a:gd name="T21" fmla="*/ 332 h 609"/>
                <a:gd name="T22" fmla="*/ 0 w 602"/>
                <a:gd name="T23" fmla="*/ 304 h 609"/>
                <a:gd name="T24" fmla="*/ 0 w 602"/>
                <a:gd name="T25" fmla="*/ 304 h 609"/>
                <a:gd name="T26" fmla="*/ 297 w 602"/>
                <a:gd name="T27" fmla="*/ 0 h 609"/>
                <a:gd name="T28" fmla="*/ 544 w 602"/>
                <a:gd name="T29" fmla="*/ 127 h 609"/>
                <a:gd name="T30" fmla="*/ 544 w 602"/>
                <a:gd name="T31" fmla="*/ 78 h 609"/>
                <a:gd name="T32" fmla="*/ 573 w 602"/>
                <a:gd name="T33" fmla="*/ 49 h 609"/>
                <a:gd name="T34" fmla="*/ 601 w 602"/>
                <a:gd name="T35" fmla="*/ 78 h 609"/>
                <a:gd name="T36" fmla="*/ 601 w 602"/>
                <a:gd name="T37" fmla="*/ 191 h 609"/>
                <a:gd name="T38" fmla="*/ 573 w 602"/>
                <a:gd name="T39" fmla="*/ 219 h 609"/>
                <a:gd name="T40" fmla="*/ 28 w 602"/>
                <a:gd name="T41" fmla="*/ 389 h 609"/>
                <a:gd name="T42" fmla="*/ 28 w 602"/>
                <a:gd name="T43" fmla="*/ 389 h 609"/>
                <a:gd name="T44" fmla="*/ 148 w 602"/>
                <a:gd name="T45" fmla="*/ 389 h 609"/>
                <a:gd name="T46" fmla="*/ 177 w 602"/>
                <a:gd name="T47" fmla="*/ 417 h 609"/>
                <a:gd name="T48" fmla="*/ 148 w 602"/>
                <a:gd name="T49" fmla="*/ 445 h 609"/>
                <a:gd name="T50" fmla="*/ 99 w 602"/>
                <a:gd name="T51" fmla="*/ 445 h 609"/>
                <a:gd name="T52" fmla="*/ 297 w 602"/>
                <a:gd name="T53" fmla="*/ 551 h 609"/>
                <a:gd name="T54" fmla="*/ 544 w 602"/>
                <a:gd name="T55" fmla="*/ 304 h 609"/>
                <a:gd name="T56" fmla="*/ 573 w 602"/>
                <a:gd name="T57" fmla="*/ 276 h 609"/>
                <a:gd name="T58" fmla="*/ 601 w 602"/>
                <a:gd name="T59" fmla="*/ 304 h 609"/>
                <a:gd name="T60" fmla="*/ 601 w 602"/>
                <a:gd name="T61" fmla="*/ 304 h 609"/>
                <a:gd name="T62" fmla="*/ 297 w 602"/>
                <a:gd name="T63" fmla="*/ 608 h 609"/>
                <a:gd name="T64" fmla="*/ 57 w 602"/>
                <a:gd name="T65" fmla="*/ 480 h 609"/>
                <a:gd name="T66" fmla="*/ 57 w 602"/>
                <a:gd name="T67" fmla="*/ 530 h 609"/>
                <a:gd name="T68" fmla="*/ 28 w 602"/>
                <a:gd name="T69" fmla="*/ 558 h 609"/>
                <a:gd name="T70" fmla="*/ 0 w 602"/>
                <a:gd name="T71" fmla="*/ 530 h 609"/>
                <a:gd name="T72" fmla="*/ 0 w 602"/>
                <a:gd name="T73" fmla="*/ 417 h 609"/>
                <a:gd name="T74" fmla="*/ 28 w 602"/>
                <a:gd name="T75" fmla="*/ 38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2" h="609">
                  <a:moveTo>
                    <a:pt x="573" y="219"/>
                  </a:moveTo>
                  <a:lnTo>
                    <a:pt x="573" y="219"/>
                  </a:lnTo>
                  <a:cubicBezTo>
                    <a:pt x="544" y="219"/>
                    <a:pt x="544" y="219"/>
                    <a:pt x="544" y="219"/>
                  </a:cubicBezTo>
                  <a:cubicBezTo>
                    <a:pt x="530" y="219"/>
                    <a:pt x="530" y="219"/>
                    <a:pt x="530" y="219"/>
                  </a:cubicBezTo>
                  <a:cubicBezTo>
                    <a:pt x="452" y="219"/>
                    <a:pt x="452" y="219"/>
                    <a:pt x="452" y="219"/>
                  </a:cubicBezTo>
                  <a:cubicBezTo>
                    <a:pt x="431" y="219"/>
                    <a:pt x="424" y="205"/>
                    <a:pt x="424" y="191"/>
                  </a:cubicBezTo>
                  <a:cubicBezTo>
                    <a:pt x="424" y="177"/>
                    <a:pt x="431" y="162"/>
                    <a:pt x="452" y="162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452" y="99"/>
                    <a:pt x="382" y="56"/>
                    <a:pt x="297" y="56"/>
                  </a:cubicBezTo>
                  <a:cubicBezTo>
                    <a:pt x="163" y="56"/>
                    <a:pt x="57" y="169"/>
                    <a:pt x="57" y="304"/>
                  </a:cubicBezTo>
                  <a:cubicBezTo>
                    <a:pt x="57" y="318"/>
                    <a:pt x="42" y="332"/>
                    <a:pt x="28" y="332"/>
                  </a:cubicBezTo>
                  <a:cubicBezTo>
                    <a:pt x="7" y="332"/>
                    <a:pt x="0" y="318"/>
                    <a:pt x="0" y="304"/>
                  </a:cubicBezTo>
                  <a:lnTo>
                    <a:pt x="0" y="304"/>
                  </a:lnTo>
                  <a:cubicBezTo>
                    <a:pt x="0" y="134"/>
                    <a:pt x="134" y="0"/>
                    <a:pt x="297" y="0"/>
                  </a:cubicBezTo>
                  <a:cubicBezTo>
                    <a:pt x="403" y="0"/>
                    <a:pt x="488" y="49"/>
                    <a:pt x="544" y="127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544" y="64"/>
                    <a:pt x="558" y="49"/>
                    <a:pt x="573" y="49"/>
                  </a:cubicBezTo>
                  <a:cubicBezTo>
                    <a:pt x="587" y="49"/>
                    <a:pt x="601" y="64"/>
                    <a:pt x="601" y="78"/>
                  </a:cubicBezTo>
                  <a:cubicBezTo>
                    <a:pt x="601" y="191"/>
                    <a:pt x="601" y="191"/>
                    <a:pt x="601" y="191"/>
                  </a:cubicBezTo>
                  <a:cubicBezTo>
                    <a:pt x="601" y="205"/>
                    <a:pt x="587" y="219"/>
                    <a:pt x="573" y="219"/>
                  </a:cubicBezTo>
                  <a:close/>
                  <a:moveTo>
                    <a:pt x="28" y="389"/>
                  </a:moveTo>
                  <a:lnTo>
                    <a:pt x="28" y="389"/>
                  </a:lnTo>
                  <a:cubicBezTo>
                    <a:pt x="148" y="389"/>
                    <a:pt x="148" y="389"/>
                    <a:pt x="148" y="389"/>
                  </a:cubicBezTo>
                  <a:cubicBezTo>
                    <a:pt x="163" y="389"/>
                    <a:pt x="177" y="403"/>
                    <a:pt x="177" y="417"/>
                  </a:cubicBezTo>
                  <a:cubicBezTo>
                    <a:pt x="177" y="431"/>
                    <a:pt x="163" y="445"/>
                    <a:pt x="148" y="445"/>
                  </a:cubicBezTo>
                  <a:cubicBezTo>
                    <a:pt x="99" y="445"/>
                    <a:pt x="99" y="445"/>
                    <a:pt x="99" y="445"/>
                  </a:cubicBezTo>
                  <a:cubicBezTo>
                    <a:pt x="141" y="509"/>
                    <a:pt x="219" y="551"/>
                    <a:pt x="297" y="551"/>
                  </a:cubicBezTo>
                  <a:cubicBezTo>
                    <a:pt x="431" y="551"/>
                    <a:pt x="544" y="438"/>
                    <a:pt x="544" y="304"/>
                  </a:cubicBezTo>
                  <a:cubicBezTo>
                    <a:pt x="544" y="290"/>
                    <a:pt x="558" y="276"/>
                    <a:pt x="573" y="276"/>
                  </a:cubicBezTo>
                  <a:cubicBezTo>
                    <a:pt x="587" y="276"/>
                    <a:pt x="601" y="290"/>
                    <a:pt x="601" y="304"/>
                  </a:cubicBezTo>
                  <a:lnTo>
                    <a:pt x="601" y="304"/>
                  </a:lnTo>
                  <a:cubicBezTo>
                    <a:pt x="601" y="473"/>
                    <a:pt x="466" y="608"/>
                    <a:pt x="297" y="608"/>
                  </a:cubicBezTo>
                  <a:cubicBezTo>
                    <a:pt x="198" y="608"/>
                    <a:pt x="106" y="558"/>
                    <a:pt x="57" y="480"/>
                  </a:cubicBezTo>
                  <a:cubicBezTo>
                    <a:pt x="57" y="530"/>
                    <a:pt x="57" y="530"/>
                    <a:pt x="57" y="530"/>
                  </a:cubicBezTo>
                  <a:cubicBezTo>
                    <a:pt x="57" y="544"/>
                    <a:pt x="42" y="558"/>
                    <a:pt x="28" y="558"/>
                  </a:cubicBezTo>
                  <a:cubicBezTo>
                    <a:pt x="7" y="558"/>
                    <a:pt x="0" y="544"/>
                    <a:pt x="0" y="530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403"/>
                    <a:pt x="7" y="389"/>
                    <a:pt x="28" y="38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119435" y="4773464"/>
              <a:ext cx="1823079" cy="362424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/>
                <a:t>不同的构造算法生成的幻方，再进行同构构造</a:t>
              </a:r>
            </a:p>
          </p:txBody>
        </p:sp>
        <p:sp>
          <p:nvSpPr>
            <p:cNvPr id="49" name="Freeform: Shape 10"/>
            <p:cNvSpPr>
              <a:spLocks noChangeAspect="1"/>
            </p:cNvSpPr>
            <p:nvPr/>
          </p:nvSpPr>
          <p:spPr bwMode="auto">
            <a:xfrm>
              <a:off x="8498658" y="4733844"/>
              <a:ext cx="302266" cy="322416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Freeform: Shape 11"/>
            <p:cNvSpPr>
              <a:spLocks noChangeAspect="1"/>
            </p:cNvSpPr>
            <p:nvPr/>
          </p:nvSpPr>
          <p:spPr bwMode="auto">
            <a:xfrm>
              <a:off x="8488584" y="3416220"/>
              <a:ext cx="322415" cy="275398"/>
            </a:xfrm>
            <a:custGeom>
              <a:avLst/>
              <a:gdLst>
                <a:gd name="T0" fmla="*/ 48 w 48"/>
                <a:gd name="T1" fmla="*/ 38 h 41"/>
                <a:gd name="T2" fmla="*/ 45 w 48"/>
                <a:gd name="T3" fmla="*/ 41 h 41"/>
                <a:gd name="T4" fmla="*/ 37 w 48"/>
                <a:gd name="T5" fmla="*/ 41 h 41"/>
                <a:gd name="T6" fmla="*/ 34 w 48"/>
                <a:gd name="T7" fmla="*/ 38 h 41"/>
                <a:gd name="T8" fmla="*/ 34 w 48"/>
                <a:gd name="T9" fmla="*/ 30 h 41"/>
                <a:gd name="T10" fmla="*/ 37 w 48"/>
                <a:gd name="T11" fmla="*/ 27 h 41"/>
                <a:gd name="T12" fmla="*/ 39 w 48"/>
                <a:gd name="T13" fmla="*/ 27 h 41"/>
                <a:gd name="T14" fmla="*/ 39 w 48"/>
                <a:gd name="T15" fmla="*/ 22 h 41"/>
                <a:gd name="T16" fmla="*/ 25 w 48"/>
                <a:gd name="T17" fmla="*/ 22 h 41"/>
                <a:gd name="T18" fmla="*/ 25 w 48"/>
                <a:gd name="T19" fmla="*/ 27 h 41"/>
                <a:gd name="T20" fmla="*/ 28 w 48"/>
                <a:gd name="T21" fmla="*/ 27 h 41"/>
                <a:gd name="T22" fmla="*/ 31 w 48"/>
                <a:gd name="T23" fmla="*/ 30 h 41"/>
                <a:gd name="T24" fmla="*/ 31 w 48"/>
                <a:gd name="T25" fmla="*/ 38 h 41"/>
                <a:gd name="T26" fmla="*/ 28 w 48"/>
                <a:gd name="T27" fmla="*/ 41 h 41"/>
                <a:gd name="T28" fmla="*/ 19 w 48"/>
                <a:gd name="T29" fmla="*/ 41 h 41"/>
                <a:gd name="T30" fmla="*/ 17 w 48"/>
                <a:gd name="T31" fmla="*/ 38 h 41"/>
                <a:gd name="T32" fmla="*/ 17 w 48"/>
                <a:gd name="T33" fmla="*/ 30 h 41"/>
                <a:gd name="T34" fmla="*/ 19 w 48"/>
                <a:gd name="T35" fmla="*/ 27 h 41"/>
                <a:gd name="T36" fmla="*/ 22 w 48"/>
                <a:gd name="T37" fmla="*/ 27 h 41"/>
                <a:gd name="T38" fmla="*/ 22 w 48"/>
                <a:gd name="T39" fmla="*/ 22 h 41"/>
                <a:gd name="T40" fmla="*/ 8 w 48"/>
                <a:gd name="T41" fmla="*/ 22 h 41"/>
                <a:gd name="T42" fmla="*/ 8 w 48"/>
                <a:gd name="T43" fmla="*/ 27 h 41"/>
                <a:gd name="T44" fmla="*/ 11 w 48"/>
                <a:gd name="T45" fmla="*/ 27 h 41"/>
                <a:gd name="T46" fmla="*/ 13 w 48"/>
                <a:gd name="T47" fmla="*/ 30 h 41"/>
                <a:gd name="T48" fmla="*/ 13 w 48"/>
                <a:gd name="T49" fmla="*/ 38 h 41"/>
                <a:gd name="T50" fmla="*/ 11 w 48"/>
                <a:gd name="T51" fmla="*/ 41 h 41"/>
                <a:gd name="T52" fmla="*/ 2 w 48"/>
                <a:gd name="T53" fmla="*/ 41 h 41"/>
                <a:gd name="T54" fmla="*/ 0 w 48"/>
                <a:gd name="T55" fmla="*/ 38 h 41"/>
                <a:gd name="T56" fmla="*/ 0 w 48"/>
                <a:gd name="T57" fmla="*/ 30 h 41"/>
                <a:gd name="T58" fmla="*/ 2 w 48"/>
                <a:gd name="T59" fmla="*/ 27 h 41"/>
                <a:gd name="T60" fmla="*/ 5 w 48"/>
                <a:gd name="T61" fmla="*/ 27 h 41"/>
                <a:gd name="T62" fmla="*/ 5 w 48"/>
                <a:gd name="T63" fmla="*/ 22 h 41"/>
                <a:gd name="T64" fmla="*/ 8 w 48"/>
                <a:gd name="T65" fmla="*/ 19 h 41"/>
                <a:gd name="T66" fmla="*/ 22 w 48"/>
                <a:gd name="T67" fmla="*/ 19 h 41"/>
                <a:gd name="T68" fmla="*/ 22 w 48"/>
                <a:gd name="T69" fmla="*/ 13 h 41"/>
                <a:gd name="T70" fmla="*/ 19 w 48"/>
                <a:gd name="T71" fmla="*/ 13 h 41"/>
                <a:gd name="T72" fmla="*/ 17 w 48"/>
                <a:gd name="T73" fmla="*/ 11 h 41"/>
                <a:gd name="T74" fmla="*/ 17 w 48"/>
                <a:gd name="T75" fmla="*/ 2 h 41"/>
                <a:gd name="T76" fmla="*/ 19 w 48"/>
                <a:gd name="T77" fmla="*/ 0 h 41"/>
                <a:gd name="T78" fmla="*/ 28 w 48"/>
                <a:gd name="T79" fmla="*/ 0 h 41"/>
                <a:gd name="T80" fmla="*/ 31 w 48"/>
                <a:gd name="T81" fmla="*/ 2 h 41"/>
                <a:gd name="T82" fmla="*/ 31 w 48"/>
                <a:gd name="T83" fmla="*/ 11 h 41"/>
                <a:gd name="T84" fmla="*/ 28 w 48"/>
                <a:gd name="T85" fmla="*/ 13 h 41"/>
                <a:gd name="T86" fmla="*/ 25 w 48"/>
                <a:gd name="T87" fmla="*/ 13 h 41"/>
                <a:gd name="T88" fmla="*/ 25 w 48"/>
                <a:gd name="T89" fmla="*/ 19 h 41"/>
                <a:gd name="T90" fmla="*/ 39 w 48"/>
                <a:gd name="T91" fmla="*/ 19 h 41"/>
                <a:gd name="T92" fmla="*/ 43 w 48"/>
                <a:gd name="T93" fmla="*/ 22 h 41"/>
                <a:gd name="T94" fmla="*/ 43 w 48"/>
                <a:gd name="T95" fmla="*/ 27 h 41"/>
                <a:gd name="T96" fmla="*/ 45 w 48"/>
                <a:gd name="T97" fmla="*/ 27 h 41"/>
                <a:gd name="T98" fmla="*/ 48 w 48"/>
                <a:gd name="T99" fmla="*/ 30 h 41"/>
                <a:gd name="T100" fmla="*/ 48 w 48"/>
                <a:gd name="T10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41">
                  <a:moveTo>
                    <a:pt x="48" y="38"/>
                  </a:moveTo>
                  <a:cubicBezTo>
                    <a:pt x="48" y="40"/>
                    <a:pt x="47" y="41"/>
                    <a:pt x="45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5" y="41"/>
                    <a:pt x="34" y="40"/>
                    <a:pt x="34" y="3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8"/>
                    <a:pt x="35" y="27"/>
                    <a:pt x="37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27"/>
                    <a:pt x="31" y="28"/>
                    <a:pt x="31" y="30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40"/>
                    <a:pt x="29" y="41"/>
                    <a:pt x="2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8" y="41"/>
                    <a:pt x="17" y="40"/>
                    <a:pt x="17" y="3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8"/>
                    <a:pt x="13" y="3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0"/>
                    <a:pt x="12" y="41"/>
                    <a:pt x="11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0"/>
                    <a:pt x="6" y="19"/>
                    <a:pt x="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1"/>
                    <a:pt x="31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29" y="13"/>
                    <a:pt x="28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9"/>
                    <a:pt x="43" y="20"/>
                    <a:pt x="43" y="2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7" y="27"/>
                    <a:pt x="48" y="28"/>
                    <a:pt x="48" y="30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12"/>
            <p:cNvSpPr>
              <a:spLocks noChangeAspect="1"/>
            </p:cNvSpPr>
            <p:nvPr/>
          </p:nvSpPr>
          <p:spPr bwMode="auto">
            <a:xfrm>
              <a:off x="8481123" y="1934257"/>
              <a:ext cx="337337" cy="317470"/>
            </a:xfrm>
            <a:custGeom>
              <a:avLst/>
              <a:gdLst>
                <a:gd name="connsiteX0" fmla="*/ 69646 w 508000"/>
                <a:gd name="connsiteY0" fmla="*/ 394096 h 478080"/>
                <a:gd name="connsiteX1" fmla="*/ 438355 w 508000"/>
                <a:gd name="connsiteY1" fmla="*/ 394096 h 478080"/>
                <a:gd name="connsiteX2" fmla="*/ 438355 w 508000"/>
                <a:gd name="connsiteY2" fmla="*/ 422773 h 478080"/>
                <a:gd name="connsiteX3" fmla="*/ 473178 w 508000"/>
                <a:gd name="connsiteY3" fmla="*/ 422773 h 478080"/>
                <a:gd name="connsiteX4" fmla="*/ 473178 w 508000"/>
                <a:gd name="connsiteY4" fmla="*/ 447354 h 478080"/>
                <a:gd name="connsiteX5" fmla="*/ 497758 w 508000"/>
                <a:gd name="connsiteY5" fmla="*/ 447354 h 478080"/>
                <a:gd name="connsiteX6" fmla="*/ 497758 w 508000"/>
                <a:gd name="connsiteY6" fmla="*/ 478080 h 478080"/>
                <a:gd name="connsiteX7" fmla="*/ 14339 w 508000"/>
                <a:gd name="connsiteY7" fmla="*/ 478080 h 478080"/>
                <a:gd name="connsiteX8" fmla="*/ 14339 w 508000"/>
                <a:gd name="connsiteY8" fmla="*/ 447354 h 478080"/>
                <a:gd name="connsiteX9" fmla="*/ 38920 w 508000"/>
                <a:gd name="connsiteY9" fmla="*/ 447354 h 478080"/>
                <a:gd name="connsiteX10" fmla="*/ 38920 w 508000"/>
                <a:gd name="connsiteY10" fmla="*/ 422773 h 478080"/>
                <a:gd name="connsiteX11" fmla="*/ 69646 w 508000"/>
                <a:gd name="connsiteY11" fmla="*/ 422773 h 478080"/>
                <a:gd name="connsiteX12" fmla="*/ 362031 w 508000"/>
                <a:gd name="connsiteY12" fmla="*/ 193354 h 478080"/>
                <a:gd name="connsiteX13" fmla="*/ 436842 w 508000"/>
                <a:gd name="connsiteY13" fmla="*/ 193354 h 478080"/>
                <a:gd name="connsiteX14" fmla="*/ 456791 w 508000"/>
                <a:gd name="connsiteY14" fmla="*/ 213383 h 478080"/>
                <a:gd name="connsiteX15" fmla="*/ 456791 w 508000"/>
                <a:gd name="connsiteY15" fmla="*/ 233411 h 478080"/>
                <a:gd name="connsiteX16" fmla="*/ 436842 w 508000"/>
                <a:gd name="connsiteY16" fmla="*/ 233411 h 478080"/>
                <a:gd name="connsiteX17" fmla="*/ 436842 w 508000"/>
                <a:gd name="connsiteY17" fmla="*/ 373612 h 478080"/>
                <a:gd name="connsiteX18" fmla="*/ 362031 w 508000"/>
                <a:gd name="connsiteY18" fmla="*/ 373612 h 478080"/>
                <a:gd name="connsiteX19" fmla="*/ 362031 w 508000"/>
                <a:gd name="connsiteY19" fmla="*/ 233411 h 478080"/>
                <a:gd name="connsiteX20" fmla="*/ 342081 w 508000"/>
                <a:gd name="connsiteY20" fmla="*/ 233411 h 478080"/>
                <a:gd name="connsiteX21" fmla="*/ 342081 w 508000"/>
                <a:gd name="connsiteY21" fmla="*/ 213383 h 478080"/>
                <a:gd name="connsiteX22" fmla="*/ 362031 w 508000"/>
                <a:gd name="connsiteY22" fmla="*/ 193354 h 478080"/>
                <a:gd name="connsiteX23" fmla="*/ 218644 w 508000"/>
                <a:gd name="connsiteY23" fmla="*/ 193354 h 478080"/>
                <a:gd name="connsiteX24" fmla="*/ 293455 w 508000"/>
                <a:gd name="connsiteY24" fmla="*/ 193354 h 478080"/>
                <a:gd name="connsiteX25" fmla="*/ 313404 w 508000"/>
                <a:gd name="connsiteY25" fmla="*/ 213383 h 478080"/>
                <a:gd name="connsiteX26" fmla="*/ 313404 w 508000"/>
                <a:gd name="connsiteY26" fmla="*/ 233411 h 478080"/>
                <a:gd name="connsiteX27" fmla="*/ 293455 w 508000"/>
                <a:gd name="connsiteY27" fmla="*/ 233411 h 478080"/>
                <a:gd name="connsiteX28" fmla="*/ 293455 w 508000"/>
                <a:gd name="connsiteY28" fmla="*/ 373612 h 478080"/>
                <a:gd name="connsiteX29" fmla="*/ 213656 w 508000"/>
                <a:gd name="connsiteY29" fmla="*/ 373612 h 478080"/>
                <a:gd name="connsiteX30" fmla="*/ 213656 w 508000"/>
                <a:gd name="connsiteY30" fmla="*/ 233411 h 478080"/>
                <a:gd name="connsiteX31" fmla="*/ 198694 w 508000"/>
                <a:gd name="connsiteY31" fmla="*/ 233411 h 478080"/>
                <a:gd name="connsiteX32" fmla="*/ 198694 w 508000"/>
                <a:gd name="connsiteY32" fmla="*/ 213383 h 478080"/>
                <a:gd name="connsiteX33" fmla="*/ 218644 w 508000"/>
                <a:gd name="connsiteY33" fmla="*/ 193354 h 478080"/>
                <a:gd name="connsiteX34" fmla="*/ 73208 w 508000"/>
                <a:gd name="connsiteY34" fmla="*/ 193354 h 478080"/>
                <a:gd name="connsiteX35" fmla="*/ 148019 w 508000"/>
                <a:gd name="connsiteY35" fmla="*/ 193354 h 478080"/>
                <a:gd name="connsiteX36" fmla="*/ 167968 w 508000"/>
                <a:gd name="connsiteY36" fmla="*/ 213383 h 478080"/>
                <a:gd name="connsiteX37" fmla="*/ 167968 w 508000"/>
                <a:gd name="connsiteY37" fmla="*/ 233411 h 478080"/>
                <a:gd name="connsiteX38" fmla="*/ 148019 w 508000"/>
                <a:gd name="connsiteY38" fmla="*/ 233411 h 478080"/>
                <a:gd name="connsiteX39" fmla="*/ 148019 w 508000"/>
                <a:gd name="connsiteY39" fmla="*/ 373612 h 478080"/>
                <a:gd name="connsiteX40" fmla="*/ 73208 w 508000"/>
                <a:gd name="connsiteY40" fmla="*/ 373612 h 478080"/>
                <a:gd name="connsiteX41" fmla="*/ 73208 w 508000"/>
                <a:gd name="connsiteY41" fmla="*/ 233411 h 478080"/>
                <a:gd name="connsiteX42" fmla="*/ 53258 w 508000"/>
                <a:gd name="connsiteY42" fmla="*/ 233411 h 478080"/>
                <a:gd name="connsiteX43" fmla="*/ 53258 w 508000"/>
                <a:gd name="connsiteY43" fmla="*/ 213383 h 478080"/>
                <a:gd name="connsiteX44" fmla="*/ 73208 w 508000"/>
                <a:gd name="connsiteY44" fmla="*/ 193354 h 478080"/>
                <a:gd name="connsiteX45" fmla="*/ 234079 w 508000"/>
                <a:gd name="connsiteY45" fmla="*/ 68402 h 478080"/>
                <a:gd name="connsiteX46" fmla="*/ 169334 w 508000"/>
                <a:gd name="connsiteY46" fmla="*/ 108199 h 478080"/>
                <a:gd name="connsiteX47" fmla="*/ 169334 w 508000"/>
                <a:gd name="connsiteY47" fmla="*/ 113174 h 478080"/>
                <a:gd name="connsiteX48" fmla="*/ 174314 w 508000"/>
                <a:gd name="connsiteY48" fmla="*/ 113174 h 478080"/>
                <a:gd name="connsiteX49" fmla="*/ 333687 w 508000"/>
                <a:gd name="connsiteY49" fmla="*/ 113174 h 478080"/>
                <a:gd name="connsiteX50" fmla="*/ 338667 w 508000"/>
                <a:gd name="connsiteY50" fmla="*/ 113174 h 478080"/>
                <a:gd name="connsiteX51" fmla="*/ 338667 w 508000"/>
                <a:gd name="connsiteY51" fmla="*/ 108199 h 478080"/>
                <a:gd name="connsiteX52" fmla="*/ 273922 w 508000"/>
                <a:gd name="connsiteY52" fmla="*/ 68402 h 478080"/>
                <a:gd name="connsiteX53" fmla="*/ 234079 w 508000"/>
                <a:gd name="connsiteY53" fmla="*/ 68402 h 478080"/>
                <a:gd name="connsiteX54" fmla="*/ 234079 w 508000"/>
                <a:gd name="connsiteY54" fmla="*/ 3732 h 478080"/>
                <a:gd name="connsiteX55" fmla="*/ 273922 w 508000"/>
                <a:gd name="connsiteY55" fmla="*/ 3732 h 478080"/>
                <a:gd name="connsiteX56" fmla="*/ 488079 w 508000"/>
                <a:gd name="connsiteY56" fmla="*/ 123123 h 478080"/>
                <a:gd name="connsiteX57" fmla="*/ 508000 w 508000"/>
                <a:gd name="connsiteY57" fmla="*/ 157946 h 478080"/>
                <a:gd name="connsiteX58" fmla="*/ 508000 w 508000"/>
                <a:gd name="connsiteY58" fmla="*/ 172870 h 478080"/>
                <a:gd name="connsiteX59" fmla="*/ 0 w 508000"/>
                <a:gd name="connsiteY59" fmla="*/ 172870 h 478080"/>
                <a:gd name="connsiteX60" fmla="*/ 0 w 508000"/>
                <a:gd name="connsiteY60" fmla="*/ 157946 h 478080"/>
                <a:gd name="connsiteX61" fmla="*/ 19922 w 508000"/>
                <a:gd name="connsiteY61" fmla="*/ 123123 h 478080"/>
                <a:gd name="connsiteX62" fmla="*/ 234079 w 508000"/>
                <a:gd name="connsiteY62" fmla="*/ 3732 h 47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08000" h="478080">
                  <a:moveTo>
                    <a:pt x="69646" y="394096"/>
                  </a:moveTo>
                  <a:lnTo>
                    <a:pt x="438355" y="394096"/>
                  </a:lnTo>
                  <a:lnTo>
                    <a:pt x="438355" y="422773"/>
                  </a:lnTo>
                  <a:lnTo>
                    <a:pt x="473178" y="422773"/>
                  </a:lnTo>
                  <a:lnTo>
                    <a:pt x="473178" y="447354"/>
                  </a:lnTo>
                  <a:lnTo>
                    <a:pt x="497758" y="447354"/>
                  </a:lnTo>
                  <a:lnTo>
                    <a:pt x="497758" y="478080"/>
                  </a:lnTo>
                  <a:lnTo>
                    <a:pt x="14339" y="478080"/>
                  </a:lnTo>
                  <a:lnTo>
                    <a:pt x="14339" y="447354"/>
                  </a:lnTo>
                  <a:lnTo>
                    <a:pt x="38920" y="447354"/>
                  </a:lnTo>
                  <a:lnTo>
                    <a:pt x="38920" y="422773"/>
                  </a:lnTo>
                  <a:lnTo>
                    <a:pt x="69646" y="422773"/>
                  </a:lnTo>
                  <a:close/>
                  <a:moveTo>
                    <a:pt x="362031" y="193354"/>
                  </a:moveTo>
                  <a:cubicBezTo>
                    <a:pt x="362031" y="193354"/>
                    <a:pt x="362031" y="193354"/>
                    <a:pt x="436842" y="193354"/>
                  </a:cubicBezTo>
                  <a:cubicBezTo>
                    <a:pt x="446816" y="193354"/>
                    <a:pt x="456791" y="203368"/>
                    <a:pt x="456791" y="213383"/>
                  </a:cubicBezTo>
                  <a:cubicBezTo>
                    <a:pt x="456791" y="213383"/>
                    <a:pt x="456791" y="213383"/>
                    <a:pt x="456791" y="233411"/>
                  </a:cubicBezTo>
                  <a:cubicBezTo>
                    <a:pt x="456791" y="233411"/>
                    <a:pt x="456791" y="233411"/>
                    <a:pt x="436842" y="233411"/>
                  </a:cubicBezTo>
                  <a:cubicBezTo>
                    <a:pt x="436842" y="233411"/>
                    <a:pt x="436842" y="233411"/>
                    <a:pt x="436842" y="373612"/>
                  </a:cubicBezTo>
                  <a:lnTo>
                    <a:pt x="362031" y="373612"/>
                  </a:lnTo>
                  <a:cubicBezTo>
                    <a:pt x="362031" y="373612"/>
                    <a:pt x="362031" y="373612"/>
                    <a:pt x="362031" y="233411"/>
                  </a:cubicBezTo>
                  <a:cubicBezTo>
                    <a:pt x="362031" y="233411"/>
                    <a:pt x="362031" y="233411"/>
                    <a:pt x="342081" y="233411"/>
                  </a:cubicBezTo>
                  <a:cubicBezTo>
                    <a:pt x="342081" y="233411"/>
                    <a:pt x="342081" y="233411"/>
                    <a:pt x="342081" y="213383"/>
                  </a:cubicBezTo>
                  <a:cubicBezTo>
                    <a:pt x="342081" y="203368"/>
                    <a:pt x="352056" y="193354"/>
                    <a:pt x="362031" y="193354"/>
                  </a:cubicBezTo>
                  <a:close/>
                  <a:moveTo>
                    <a:pt x="218644" y="193354"/>
                  </a:moveTo>
                  <a:cubicBezTo>
                    <a:pt x="218644" y="193354"/>
                    <a:pt x="218644" y="193354"/>
                    <a:pt x="293455" y="193354"/>
                  </a:cubicBezTo>
                  <a:cubicBezTo>
                    <a:pt x="303429" y="193354"/>
                    <a:pt x="313404" y="203368"/>
                    <a:pt x="313404" y="213383"/>
                  </a:cubicBezTo>
                  <a:cubicBezTo>
                    <a:pt x="313404" y="213383"/>
                    <a:pt x="313404" y="213383"/>
                    <a:pt x="313404" y="233411"/>
                  </a:cubicBezTo>
                  <a:cubicBezTo>
                    <a:pt x="313404" y="233411"/>
                    <a:pt x="313404" y="233411"/>
                    <a:pt x="293455" y="233411"/>
                  </a:cubicBezTo>
                  <a:cubicBezTo>
                    <a:pt x="293455" y="233411"/>
                    <a:pt x="293455" y="233411"/>
                    <a:pt x="293455" y="373612"/>
                  </a:cubicBezTo>
                  <a:lnTo>
                    <a:pt x="213656" y="373612"/>
                  </a:lnTo>
                  <a:cubicBezTo>
                    <a:pt x="213656" y="373612"/>
                    <a:pt x="213656" y="373612"/>
                    <a:pt x="213656" y="233411"/>
                  </a:cubicBezTo>
                  <a:cubicBezTo>
                    <a:pt x="213656" y="233411"/>
                    <a:pt x="213656" y="233411"/>
                    <a:pt x="198694" y="233411"/>
                  </a:cubicBezTo>
                  <a:cubicBezTo>
                    <a:pt x="198694" y="233411"/>
                    <a:pt x="198694" y="233411"/>
                    <a:pt x="198694" y="213383"/>
                  </a:cubicBezTo>
                  <a:cubicBezTo>
                    <a:pt x="198694" y="203368"/>
                    <a:pt x="208669" y="193354"/>
                    <a:pt x="218644" y="193354"/>
                  </a:cubicBezTo>
                  <a:close/>
                  <a:moveTo>
                    <a:pt x="73208" y="193354"/>
                  </a:moveTo>
                  <a:cubicBezTo>
                    <a:pt x="73208" y="193354"/>
                    <a:pt x="73208" y="193354"/>
                    <a:pt x="148019" y="193354"/>
                  </a:cubicBezTo>
                  <a:cubicBezTo>
                    <a:pt x="157993" y="193354"/>
                    <a:pt x="167968" y="203368"/>
                    <a:pt x="167968" y="213383"/>
                  </a:cubicBezTo>
                  <a:cubicBezTo>
                    <a:pt x="167968" y="213383"/>
                    <a:pt x="167968" y="213383"/>
                    <a:pt x="167968" y="233411"/>
                  </a:cubicBezTo>
                  <a:cubicBezTo>
                    <a:pt x="167968" y="233411"/>
                    <a:pt x="167968" y="233411"/>
                    <a:pt x="148019" y="233411"/>
                  </a:cubicBezTo>
                  <a:cubicBezTo>
                    <a:pt x="148019" y="233411"/>
                    <a:pt x="148019" y="233411"/>
                    <a:pt x="148019" y="373612"/>
                  </a:cubicBezTo>
                  <a:lnTo>
                    <a:pt x="73208" y="373612"/>
                  </a:lnTo>
                  <a:cubicBezTo>
                    <a:pt x="73208" y="373612"/>
                    <a:pt x="73208" y="373612"/>
                    <a:pt x="73208" y="233411"/>
                  </a:cubicBezTo>
                  <a:cubicBezTo>
                    <a:pt x="73208" y="233411"/>
                    <a:pt x="73208" y="233411"/>
                    <a:pt x="53258" y="233411"/>
                  </a:cubicBezTo>
                  <a:cubicBezTo>
                    <a:pt x="53258" y="233411"/>
                    <a:pt x="53258" y="233411"/>
                    <a:pt x="53258" y="213383"/>
                  </a:cubicBezTo>
                  <a:cubicBezTo>
                    <a:pt x="53258" y="203368"/>
                    <a:pt x="63233" y="193354"/>
                    <a:pt x="73208" y="193354"/>
                  </a:cubicBezTo>
                  <a:close/>
                  <a:moveTo>
                    <a:pt x="234079" y="68402"/>
                  </a:moveTo>
                  <a:cubicBezTo>
                    <a:pt x="234079" y="68402"/>
                    <a:pt x="234079" y="68402"/>
                    <a:pt x="169334" y="108199"/>
                  </a:cubicBezTo>
                  <a:cubicBezTo>
                    <a:pt x="169334" y="108199"/>
                    <a:pt x="169334" y="108199"/>
                    <a:pt x="169334" y="113174"/>
                  </a:cubicBezTo>
                  <a:cubicBezTo>
                    <a:pt x="169334" y="113174"/>
                    <a:pt x="169334" y="113174"/>
                    <a:pt x="174314" y="113174"/>
                  </a:cubicBezTo>
                  <a:lnTo>
                    <a:pt x="333687" y="113174"/>
                  </a:lnTo>
                  <a:cubicBezTo>
                    <a:pt x="338667" y="113174"/>
                    <a:pt x="338667" y="113174"/>
                    <a:pt x="338667" y="113174"/>
                  </a:cubicBezTo>
                  <a:cubicBezTo>
                    <a:pt x="338667" y="108199"/>
                    <a:pt x="338667" y="108199"/>
                    <a:pt x="338667" y="108199"/>
                  </a:cubicBezTo>
                  <a:cubicBezTo>
                    <a:pt x="338667" y="108199"/>
                    <a:pt x="338667" y="108199"/>
                    <a:pt x="273922" y="68402"/>
                  </a:cubicBezTo>
                  <a:cubicBezTo>
                    <a:pt x="258981" y="63428"/>
                    <a:pt x="249020" y="63428"/>
                    <a:pt x="234079" y="68402"/>
                  </a:cubicBezTo>
                  <a:close/>
                  <a:moveTo>
                    <a:pt x="234079" y="3732"/>
                  </a:moveTo>
                  <a:cubicBezTo>
                    <a:pt x="249020" y="-1243"/>
                    <a:pt x="258981" y="-1243"/>
                    <a:pt x="273922" y="3732"/>
                  </a:cubicBezTo>
                  <a:lnTo>
                    <a:pt x="488079" y="123123"/>
                  </a:lnTo>
                  <a:cubicBezTo>
                    <a:pt x="498039" y="128098"/>
                    <a:pt x="508000" y="143022"/>
                    <a:pt x="508000" y="157946"/>
                  </a:cubicBezTo>
                  <a:cubicBezTo>
                    <a:pt x="508000" y="157946"/>
                    <a:pt x="508000" y="157946"/>
                    <a:pt x="508000" y="172870"/>
                  </a:cubicBezTo>
                  <a:cubicBezTo>
                    <a:pt x="508000" y="172870"/>
                    <a:pt x="508000" y="172870"/>
                    <a:pt x="0" y="172870"/>
                  </a:cubicBezTo>
                  <a:cubicBezTo>
                    <a:pt x="0" y="172870"/>
                    <a:pt x="0" y="172870"/>
                    <a:pt x="0" y="157946"/>
                  </a:cubicBezTo>
                  <a:cubicBezTo>
                    <a:pt x="0" y="143022"/>
                    <a:pt x="9961" y="128098"/>
                    <a:pt x="19922" y="123123"/>
                  </a:cubicBezTo>
                  <a:cubicBezTo>
                    <a:pt x="19922" y="123123"/>
                    <a:pt x="19922" y="123123"/>
                    <a:pt x="234079" y="3732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692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8"/>
          <p:cNvGrpSpPr/>
          <p:nvPr/>
        </p:nvGrpSpPr>
        <p:grpSpPr>
          <a:xfrm>
            <a:off x="1631051" y="1571364"/>
            <a:ext cx="4185447" cy="4108467"/>
            <a:chOff x="3990983" y="1563392"/>
            <a:chExt cx="4185447" cy="4108467"/>
          </a:xfrm>
        </p:grpSpPr>
        <p:grpSp>
          <p:nvGrpSpPr>
            <p:cNvPr id="12" name="Group 50"/>
            <p:cNvGrpSpPr/>
            <p:nvPr/>
          </p:nvGrpSpPr>
          <p:grpSpPr>
            <a:xfrm>
              <a:off x="4101458" y="1653440"/>
              <a:ext cx="4002716" cy="3942145"/>
              <a:chOff x="8809631" y="1360739"/>
              <a:chExt cx="4002716" cy="3942145"/>
            </a:xfrm>
          </p:grpSpPr>
          <p:sp>
            <p:nvSpPr>
              <p:cNvPr id="94" name="Freeform: Shape 144"/>
              <p:cNvSpPr>
                <a:spLocks/>
              </p:cNvSpPr>
              <p:nvPr/>
            </p:nvSpPr>
            <p:spPr bwMode="auto">
              <a:xfrm>
                <a:off x="11732169" y="2341648"/>
                <a:ext cx="482883" cy="1179447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Freeform: Shape 145"/>
              <p:cNvSpPr>
                <a:spLocks/>
              </p:cNvSpPr>
              <p:nvPr/>
            </p:nvSpPr>
            <p:spPr bwMode="auto">
              <a:xfrm>
                <a:off x="10424851" y="1360739"/>
                <a:ext cx="1467158" cy="3428976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Straight Connector 146"/>
              <p:cNvSpPr>
                <a:spLocks/>
              </p:cNvSpPr>
              <p:nvPr/>
            </p:nvSpPr>
            <p:spPr bwMode="auto">
              <a:xfrm flipH="1">
                <a:off x="9798953" y="2074128"/>
                <a:ext cx="1033068" cy="7133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Freeform: Shape 147"/>
              <p:cNvSpPr>
                <a:spLocks/>
              </p:cNvSpPr>
              <p:nvPr/>
            </p:nvSpPr>
            <p:spPr bwMode="auto">
              <a:xfrm>
                <a:off x="8809631" y="1392707"/>
                <a:ext cx="3923638" cy="3834464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Freeform: Shape 148"/>
              <p:cNvSpPr>
                <a:spLocks/>
              </p:cNvSpPr>
              <p:nvPr/>
            </p:nvSpPr>
            <p:spPr bwMode="auto">
              <a:xfrm>
                <a:off x="9181468" y="1820067"/>
                <a:ext cx="3630879" cy="3407104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Freeform: Shape 149"/>
              <p:cNvSpPr>
                <a:spLocks/>
              </p:cNvSpPr>
              <p:nvPr/>
            </p:nvSpPr>
            <p:spPr bwMode="auto">
              <a:xfrm>
                <a:off x="9181468" y="1397754"/>
                <a:ext cx="2937681" cy="3873162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Freeform: Shape 150"/>
              <p:cNvSpPr>
                <a:spLocks/>
              </p:cNvSpPr>
              <p:nvPr/>
            </p:nvSpPr>
            <p:spPr bwMode="auto">
              <a:xfrm>
                <a:off x="8809631" y="2664692"/>
                <a:ext cx="1918073" cy="1845725"/>
              </a:xfrm>
              <a:custGeom>
                <a:avLst/>
                <a:gdLst>
                  <a:gd name="T0" fmla="*/ 469 w 1140"/>
                  <a:gd name="T1" fmla="*/ 327 h 1097"/>
                  <a:gd name="T2" fmla="*/ 588 w 1140"/>
                  <a:gd name="T3" fmla="*/ 52 h 1097"/>
                  <a:gd name="T4" fmla="*/ 389 w 1140"/>
                  <a:gd name="T5" fmla="*/ 0 h 1097"/>
                  <a:gd name="T6" fmla="*/ 0 w 1140"/>
                  <a:gd name="T7" fmla="*/ 211 h 1097"/>
                  <a:gd name="T8" fmla="*/ 263 w 1140"/>
                  <a:gd name="T9" fmla="*/ 453 h 1097"/>
                  <a:gd name="T10" fmla="*/ 71 w 1140"/>
                  <a:gd name="T11" fmla="*/ 905 h 1097"/>
                  <a:gd name="T12" fmla="*/ 541 w 1140"/>
                  <a:gd name="T13" fmla="*/ 948 h 1097"/>
                  <a:gd name="T14" fmla="*/ 770 w 1140"/>
                  <a:gd name="T15" fmla="*/ 1097 h 1097"/>
                  <a:gd name="T16" fmla="*/ 1140 w 1140"/>
                  <a:gd name="T17" fmla="*/ 983 h 1097"/>
                  <a:gd name="T18" fmla="*/ 541 w 1140"/>
                  <a:gd name="T19" fmla="*/ 91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0" h="1097">
                    <a:moveTo>
                      <a:pt x="469" y="327"/>
                    </a:moveTo>
                    <a:lnTo>
                      <a:pt x="588" y="52"/>
                    </a:lnTo>
                    <a:lnTo>
                      <a:pt x="389" y="0"/>
                    </a:lnTo>
                    <a:lnTo>
                      <a:pt x="0" y="211"/>
                    </a:lnTo>
                    <a:lnTo>
                      <a:pt x="263" y="453"/>
                    </a:lnTo>
                    <a:lnTo>
                      <a:pt x="71" y="905"/>
                    </a:lnTo>
                    <a:lnTo>
                      <a:pt x="541" y="948"/>
                    </a:lnTo>
                    <a:lnTo>
                      <a:pt x="770" y="1097"/>
                    </a:lnTo>
                    <a:lnTo>
                      <a:pt x="1140" y="983"/>
                    </a:lnTo>
                    <a:lnTo>
                      <a:pt x="541" y="917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Freeform: Shape 151"/>
              <p:cNvSpPr>
                <a:spLocks/>
              </p:cNvSpPr>
              <p:nvPr/>
            </p:nvSpPr>
            <p:spPr bwMode="auto">
              <a:xfrm>
                <a:off x="8841599" y="2592344"/>
                <a:ext cx="686468" cy="718436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Freeform: Shape 152"/>
              <p:cNvSpPr>
                <a:spLocks/>
              </p:cNvSpPr>
              <p:nvPr/>
            </p:nvSpPr>
            <p:spPr bwMode="auto">
              <a:xfrm>
                <a:off x="9528067" y="1392707"/>
                <a:ext cx="2686985" cy="1199637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Freeform: Shape 153"/>
              <p:cNvSpPr>
                <a:spLocks/>
              </p:cNvSpPr>
              <p:nvPr/>
            </p:nvSpPr>
            <p:spPr bwMode="auto">
              <a:xfrm>
                <a:off x="9554988" y="2664692"/>
                <a:ext cx="1277033" cy="1653917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Freeform: Shape 154"/>
              <p:cNvSpPr>
                <a:spLocks/>
              </p:cNvSpPr>
              <p:nvPr/>
            </p:nvSpPr>
            <p:spPr bwMode="auto">
              <a:xfrm>
                <a:off x="11309856" y="3334335"/>
                <a:ext cx="780689" cy="489613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Freeform: Shape 155"/>
              <p:cNvSpPr>
                <a:spLocks/>
              </p:cNvSpPr>
              <p:nvPr/>
            </p:nvSpPr>
            <p:spPr bwMode="auto">
              <a:xfrm>
                <a:off x="8949280" y="3374716"/>
                <a:ext cx="1196272" cy="1928168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Straight Connector 156"/>
              <p:cNvSpPr>
                <a:spLocks/>
              </p:cNvSpPr>
              <p:nvPr/>
            </p:nvSpPr>
            <p:spPr bwMode="auto">
              <a:xfrm flipH="1" flipV="1">
                <a:off x="9607146" y="3374716"/>
                <a:ext cx="1224875" cy="7571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Straight Connector 157"/>
              <p:cNvSpPr>
                <a:spLocks/>
              </p:cNvSpPr>
              <p:nvPr/>
            </p:nvSpPr>
            <p:spPr bwMode="auto">
              <a:xfrm flipH="1">
                <a:off x="12171307" y="2787516"/>
                <a:ext cx="498026" cy="8076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Freeform: Shape 158"/>
              <p:cNvSpPr>
                <a:spLocks/>
              </p:cNvSpPr>
              <p:nvPr/>
            </p:nvSpPr>
            <p:spPr bwMode="auto">
              <a:xfrm>
                <a:off x="11923976" y="3521095"/>
                <a:ext cx="291076" cy="1268620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Straight Connector 159"/>
              <p:cNvSpPr>
                <a:spLocks/>
              </p:cNvSpPr>
              <p:nvPr/>
            </p:nvSpPr>
            <p:spPr bwMode="auto">
              <a:xfrm flipH="1" flipV="1">
                <a:off x="12215052" y="4039311"/>
                <a:ext cx="454281" cy="27929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Straight Connector 160"/>
              <p:cNvSpPr>
                <a:spLocks/>
              </p:cNvSpPr>
              <p:nvPr/>
            </p:nvSpPr>
            <p:spPr bwMode="auto">
              <a:xfrm>
                <a:off x="11819660" y="3852552"/>
                <a:ext cx="72348" cy="93716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Straight Connector 161"/>
              <p:cNvSpPr>
                <a:spLocks/>
              </p:cNvSpPr>
              <p:nvPr/>
            </p:nvSpPr>
            <p:spPr bwMode="auto">
              <a:xfrm flipH="1">
                <a:off x="9962157" y="4789715"/>
                <a:ext cx="844625" cy="5131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Straight Connector 162"/>
              <p:cNvSpPr>
                <a:spLocks/>
              </p:cNvSpPr>
              <p:nvPr/>
            </p:nvSpPr>
            <p:spPr bwMode="auto">
              <a:xfrm flipH="1">
                <a:off x="10727704" y="2684882"/>
                <a:ext cx="45764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Straight Connector 163"/>
              <p:cNvSpPr>
                <a:spLocks/>
              </p:cNvSpPr>
              <p:nvPr/>
            </p:nvSpPr>
            <p:spPr bwMode="auto">
              <a:xfrm flipH="1">
                <a:off x="10870718" y="3310780"/>
                <a:ext cx="314631" cy="992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Oval 51"/>
            <p:cNvSpPr>
              <a:spLocks/>
            </p:cNvSpPr>
            <p:nvPr/>
          </p:nvSpPr>
          <p:spPr bwMode="auto">
            <a:xfrm>
              <a:off x="6533178" y="2091795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Oval 52"/>
            <p:cNvSpPr>
              <a:spLocks/>
            </p:cNvSpPr>
            <p:nvPr/>
          </p:nvSpPr>
          <p:spPr bwMode="auto">
            <a:xfrm>
              <a:off x="7443421" y="308448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Oval 65"/>
            <p:cNvSpPr>
              <a:spLocks/>
            </p:cNvSpPr>
            <p:nvPr/>
          </p:nvSpPr>
          <p:spPr bwMode="auto">
            <a:xfrm>
              <a:off x="6960538" y="3264511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Oval 66"/>
            <p:cNvSpPr>
              <a:spLocks/>
            </p:cNvSpPr>
            <p:nvPr/>
          </p:nvSpPr>
          <p:spPr bwMode="auto">
            <a:xfrm>
              <a:off x="6413719" y="2929690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Oval 67"/>
            <p:cNvSpPr>
              <a:spLocks/>
            </p:cNvSpPr>
            <p:nvPr/>
          </p:nvSpPr>
          <p:spPr bwMode="auto">
            <a:xfrm>
              <a:off x="5696965" y="3765903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Oval 68"/>
            <p:cNvSpPr>
              <a:spLocks/>
            </p:cNvSpPr>
            <p:nvPr/>
          </p:nvSpPr>
          <p:spPr bwMode="auto">
            <a:xfrm>
              <a:off x="5027322" y="3008768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Oval 69"/>
            <p:cNvSpPr>
              <a:spLocks/>
            </p:cNvSpPr>
            <p:nvPr/>
          </p:nvSpPr>
          <p:spPr bwMode="auto">
            <a:xfrm>
              <a:off x="4440123" y="3669999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Oval 70"/>
            <p:cNvSpPr>
              <a:spLocks/>
            </p:cNvSpPr>
            <p:nvPr/>
          </p:nvSpPr>
          <p:spPr bwMode="auto">
            <a:xfrm>
              <a:off x="4672310" y="411250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Oval 71"/>
            <p:cNvSpPr>
              <a:spLocks/>
            </p:cNvSpPr>
            <p:nvPr/>
          </p:nvSpPr>
          <p:spPr bwMode="auto">
            <a:xfrm>
              <a:off x="5357096" y="4731669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Oval 72"/>
            <p:cNvSpPr>
              <a:spLocks/>
            </p:cNvSpPr>
            <p:nvPr/>
          </p:nvSpPr>
          <p:spPr bwMode="auto">
            <a:xfrm>
              <a:off x="6481020" y="4268976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Oval 73"/>
            <p:cNvSpPr>
              <a:spLocks/>
            </p:cNvSpPr>
            <p:nvPr/>
          </p:nvSpPr>
          <p:spPr bwMode="auto">
            <a:xfrm>
              <a:off x="7027839" y="4073804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Oval 74"/>
            <p:cNvSpPr>
              <a:spLocks/>
            </p:cNvSpPr>
            <p:nvPr/>
          </p:nvSpPr>
          <p:spPr bwMode="auto">
            <a:xfrm>
              <a:off x="7443421" y="4268976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5" name="Group 75"/>
            <p:cNvGrpSpPr/>
            <p:nvPr/>
          </p:nvGrpSpPr>
          <p:grpSpPr>
            <a:xfrm>
              <a:off x="4707152" y="2248023"/>
              <a:ext cx="2414023" cy="2901694"/>
              <a:chOff x="4707152" y="2248023"/>
              <a:chExt cx="2414023" cy="2901694"/>
            </a:xfrm>
          </p:grpSpPr>
          <p:sp>
            <p:nvSpPr>
              <p:cNvPr id="77" name="Oval 127"/>
              <p:cNvSpPr>
                <a:spLocks/>
              </p:cNvSpPr>
              <p:nvPr/>
            </p:nvSpPr>
            <p:spPr bwMode="auto">
              <a:xfrm>
                <a:off x="6054864" y="5013433"/>
                <a:ext cx="136284" cy="136284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 cmpd="sng" algn="ctr">
                <a:solidFill>
                  <a:schemeClr val="bg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78" name="Group 128"/>
              <p:cNvGrpSpPr/>
              <p:nvPr/>
            </p:nvGrpSpPr>
            <p:grpSpPr>
              <a:xfrm>
                <a:off x="4707152" y="2248023"/>
                <a:ext cx="2414023" cy="2522443"/>
                <a:chOff x="4707152" y="2248023"/>
                <a:chExt cx="2414023" cy="2522443"/>
              </a:xfrm>
            </p:grpSpPr>
            <p:grpSp>
              <p:nvGrpSpPr>
                <p:cNvPr id="79" name="Group 129"/>
                <p:cNvGrpSpPr/>
                <p:nvPr/>
              </p:nvGrpSpPr>
              <p:grpSpPr>
                <a:xfrm>
                  <a:off x="6792726" y="2408141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2" name="Oval 142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3" name="Oval 143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80" name="Group 130"/>
                <p:cNvGrpSpPr/>
                <p:nvPr/>
              </p:nvGrpSpPr>
              <p:grpSpPr>
                <a:xfrm>
                  <a:off x="5832354" y="2796766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0" name="Oval 14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1" name="Oval 14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81" name="Group 131"/>
                <p:cNvGrpSpPr/>
                <p:nvPr/>
              </p:nvGrpSpPr>
              <p:grpSpPr>
                <a:xfrm>
                  <a:off x="4707152" y="346236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88" name="Oval 138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9" name="Oval 139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82" name="Group 132"/>
                <p:cNvGrpSpPr/>
                <p:nvPr/>
              </p:nvGrpSpPr>
              <p:grpSpPr>
                <a:xfrm>
                  <a:off x="5940643" y="443991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86" name="Oval 136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7" name="Oval 137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83" name="Group 133"/>
                <p:cNvGrpSpPr/>
                <p:nvPr/>
              </p:nvGrpSpPr>
              <p:grpSpPr>
                <a:xfrm>
                  <a:off x="5995533" y="2248023"/>
                  <a:ext cx="206943" cy="208270"/>
                  <a:chOff x="4149281" y="1887719"/>
                  <a:chExt cx="224837" cy="226650"/>
                </a:xfrm>
              </p:grpSpPr>
              <p:sp>
                <p:nvSpPr>
                  <p:cNvPr id="84" name="Oval 134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5" name="Oval 135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grpSp>
          <p:nvGrpSpPr>
            <p:cNvPr id="26" name="Group 76"/>
            <p:cNvGrpSpPr/>
            <p:nvPr/>
          </p:nvGrpSpPr>
          <p:grpSpPr>
            <a:xfrm>
              <a:off x="5983836" y="3409773"/>
              <a:ext cx="1547693" cy="469425"/>
              <a:chOff x="5983836" y="3409773"/>
              <a:chExt cx="1547693" cy="469425"/>
            </a:xfrm>
          </p:grpSpPr>
          <p:grpSp>
            <p:nvGrpSpPr>
              <p:cNvPr id="68" name="Group 118"/>
              <p:cNvGrpSpPr/>
              <p:nvPr/>
            </p:nvGrpSpPr>
            <p:grpSpPr>
              <a:xfrm>
                <a:off x="6383629" y="3409773"/>
                <a:ext cx="328449" cy="330554"/>
                <a:chOff x="4149281" y="1887719"/>
                <a:chExt cx="224837" cy="226650"/>
              </a:xfrm>
            </p:grpSpPr>
            <p:sp>
              <p:nvSpPr>
                <p:cNvPr id="75" name="Oval 125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6" name="Oval 126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9" name="Group 119"/>
              <p:cNvGrpSpPr/>
              <p:nvPr/>
            </p:nvGrpSpPr>
            <p:grpSpPr>
              <a:xfrm>
                <a:off x="5983836" y="3624513"/>
                <a:ext cx="206943" cy="208270"/>
                <a:chOff x="4149281" y="1887719"/>
                <a:chExt cx="224837" cy="226650"/>
              </a:xfrm>
            </p:grpSpPr>
            <p:sp>
              <p:nvSpPr>
                <p:cNvPr id="73" name="Oval 123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4" name="Oval 124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0" name="Group 120"/>
              <p:cNvGrpSpPr/>
              <p:nvPr/>
            </p:nvGrpSpPr>
            <p:grpSpPr>
              <a:xfrm>
                <a:off x="7303891" y="3650101"/>
                <a:ext cx="227638" cy="229097"/>
                <a:chOff x="4149281" y="1887719"/>
                <a:chExt cx="224837" cy="226650"/>
              </a:xfrm>
            </p:grpSpPr>
            <p:sp>
              <p:nvSpPr>
                <p:cNvPr id="71" name="Oval 121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2" name="Oval 122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27" name="Group 77"/>
            <p:cNvGrpSpPr/>
            <p:nvPr/>
          </p:nvGrpSpPr>
          <p:grpSpPr>
            <a:xfrm>
              <a:off x="3990983" y="1563392"/>
              <a:ext cx="4185447" cy="4108467"/>
              <a:chOff x="3990983" y="1563392"/>
              <a:chExt cx="4185447" cy="4108467"/>
            </a:xfrm>
          </p:grpSpPr>
          <p:grpSp>
            <p:nvGrpSpPr>
              <p:cNvPr id="28" name="Group 78"/>
              <p:cNvGrpSpPr/>
              <p:nvPr/>
            </p:nvGrpSpPr>
            <p:grpSpPr>
              <a:xfrm>
                <a:off x="4085983" y="4338917"/>
                <a:ext cx="250401" cy="252007"/>
                <a:chOff x="4149281" y="1887719"/>
                <a:chExt cx="224837" cy="226650"/>
              </a:xfrm>
            </p:grpSpPr>
            <p:sp>
              <p:nvSpPr>
                <p:cNvPr id="66" name="Oval 11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Oval 11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9" name="Group 79"/>
              <p:cNvGrpSpPr/>
              <p:nvPr/>
            </p:nvGrpSpPr>
            <p:grpSpPr>
              <a:xfrm>
                <a:off x="5165128" y="5419852"/>
                <a:ext cx="250401" cy="252007"/>
                <a:chOff x="4149281" y="1887719"/>
                <a:chExt cx="224837" cy="226650"/>
              </a:xfrm>
            </p:grpSpPr>
            <p:sp>
              <p:nvSpPr>
                <p:cNvPr id="64" name="Oval 11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Oval 11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0" name="Group 80"/>
              <p:cNvGrpSpPr/>
              <p:nvPr/>
            </p:nvGrpSpPr>
            <p:grpSpPr>
              <a:xfrm>
                <a:off x="6786047" y="5374409"/>
                <a:ext cx="250401" cy="252007"/>
                <a:chOff x="4149281" y="1887719"/>
                <a:chExt cx="224837" cy="226650"/>
              </a:xfrm>
            </p:grpSpPr>
            <p:sp>
              <p:nvSpPr>
                <p:cNvPr id="62" name="Oval 11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Oval 11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1" name="Group 81"/>
              <p:cNvGrpSpPr/>
              <p:nvPr/>
            </p:nvGrpSpPr>
            <p:grpSpPr>
              <a:xfrm>
                <a:off x="7853773" y="4463088"/>
                <a:ext cx="250401" cy="252007"/>
                <a:chOff x="4149281" y="1887719"/>
                <a:chExt cx="224837" cy="226650"/>
              </a:xfrm>
            </p:grpSpPr>
            <p:sp>
              <p:nvSpPr>
                <p:cNvPr id="60" name="Oval 11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Oval 11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2" name="Oval 82"/>
              <p:cNvSpPr/>
              <p:nvPr/>
            </p:nvSpPr>
            <p:spPr>
              <a:xfrm>
                <a:off x="7900989" y="2960836"/>
                <a:ext cx="275441" cy="277207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3" name="Group 83"/>
              <p:cNvGrpSpPr/>
              <p:nvPr/>
            </p:nvGrpSpPr>
            <p:grpSpPr>
              <a:xfrm>
                <a:off x="7460264" y="2178046"/>
                <a:ext cx="206943" cy="208270"/>
                <a:chOff x="4149281" y="1887719"/>
                <a:chExt cx="224837" cy="226650"/>
              </a:xfrm>
            </p:grpSpPr>
            <p:sp>
              <p:nvSpPr>
                <p:cNvPr id="58" name="Oval 10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Oval 10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4" name="Group 84"/>
              <p:cNvGrpSpPr/>
              <p:nvPr/>
            </p:nvGrpSpPr>
            <p:grpSpPr>
              <a:xfrm>
                <a:off x="6673055" y="1696133"/>
                <a:ext cx="206943" cy="208270"/>
                <a:chOff x="4149281" y="1887719"/>
                <a:chExt cx="224837" cy="226650"/>
              </a:xfrm>
            </p:grpSpPr>
            <p:sp>
              <p:nvSpPr>
                <p:cNvPr id="56" name="Oval 10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Oval 10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5" name="Group 85"/>
              <p:cNvGrpSpPr/>
              <p:nvPr/>
            </p:nvGrpSpPr>
            <p:grpSpPr>
              <a:xfrm>
                <a:off x="5636903" y="1563392"/>
                <a:ext cx="206943" cy="208270"/>
                <a:chOff x="4149281" y="1887719"/>
                <a:chExt cx="224837" cy="226650"/>
              </a:xfrm>
            </p:grpSpPr>
            <p:sp>
              <p:nvSpPr>
                <p:cNvPr id="54" name="Oval 10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Oval 10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6" name="Group 86"/>
              <p:cNvGrpSpPr/>
              <p:nvPr/>
            </p:nvGrpSpPr>
            <p:grpSpPr>
              <a:xfrm>
                <a:off x="4353051" y="2331478"/>
                <a:ext cx="219675" cy="221084"/>
                <a:chOff x="4149281" y="1887719"/>
                <a:chExt cx="224837" cy="226650"/>
              </a:xfrm>
            </p:grpSpPr>
            <p:sp>
              <p:nvSpPr>
                <p:cNvPr id="52" name="Oval 10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Oval 10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</p:grpSp>
          <p:grpSp>
            <p:nvGrpSpPr>
              <p:cNvPr id="37" name="Group 87"/>
              <p:cNvGrpSpPr/>
              <p:nvPr/>
            </p:nvGrpSpPr>
            <p:grpSpPr>
              <a:xfrm>
                <a:off x="3990983" y="3187984"/>
                <a:ext cx="219675" cy="221084"/>
                <a:chOff x="4149281" y="1887719"/>
                <a:chExt cx="224837" cy="226650"/>
              </a:xfrm>
            </p:grpSpPr>
            <p:sp>
              <p:nvSpPr>
                <p:cNvPr id="50" name="Oval 10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Oval 10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8" name="Group 88"/>
              <p:cNvGrpSpPr/>
              <p:nvPr/>
            </p:nvGrpSpPr>
            <p:grpSpPr>
              <a:xfrm>
                <a:off x="4705258" y="2828806"/>
                <a:ext cx="199705" cy="200984"/>
                <a:chOff x="4149281" y="1887719"/>
                <a:chExt cx="224837" cy="226650"/>
              </a:xfrm>
            </p:grpSpPr>
            <p:sp>
              <p:nvSpPr>
                <p:cNvPr id="48" name="Oval 9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  <p:sp>
              <p:nvSpPr>
                <p:cNvPr id="49" name="Oval 9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9" name="Group 89"/>
              <p:cNvGrpSpPr/>
              <p:nvPr/>
            </p:nvGrpSpPr>
            <p:grpSpPr>
              <a:xfrm>
                <a:off x="4867553" y="4396697"/>
                <a:ext cx="328449" cy="330554"/>
                <a:chOff x="4149281" y="1887719"/>
                <a:chExt cx="224837" cy="226650"/>
              </a:xfrm>
            </p:grpSpPr>
            <p:sp>
              <p:nvSpPr>
                <p:cNvPr id="46" name="Oval 9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Oval 9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0" name="Group 90"/>
              <p:cNvGrpSpPr/>
              <p:nvPr/>
            </p:nvGrpSpPr>
            <p:grpSpPr>
              <a:xfrm>
                <a:off x="5480832" y="1998704"/>
                <a:ext cx="206943" cy="208270"/>
                <a:chOff x="4149281" y="1887719"/>
                <a:chExt cx="224837" cy="226650"/>
              </a:xfrm>
            </p:grpSpPr>
            <p:sp>
              <p:nvSpPr>
                <p:cNvPr id="44" name="Oval 9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Oval 9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1" name="Group 91"/>
              <p:cNvGrpSpPr/>
              <p:nvPr/>
            </p:nvGrpSpPr>
            <p:grpSpPr>
              <a:xfrm>
                <a:off x="7068613" y="4908628"/>
                <a:ext cx="250402" cy="252007"/>
                <a:chOff x="4149281" y="1887719"/>
                <a:chExt cx="224837" cy="226650"/>
              </a:xfrm>
            </p:grpSpPr>
            <p:sp>
              <p:nvSpPr>
                <p:cNvPr id="42" name="Oval 9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Oval 9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grpSp>
        <p:nvGrpSpPr>
          <p:cNvPr id="2" name="组合 1"/>
          <p:cNvGrpSpPr/>
          <p:nvPr/>
        </p:nvGrpSpPr>
        <p:grpSpPr>
          <a:xfrm>
            <a:off x="6326102" y="1412776"/>
            <a:ext cx="4234848" cy="4491962"/>
            <a:chOff x="6326102" y="1412776"/>
            <a:chExt cx="4234848" cy="4491962"/>
          </a:xfrm>
        </p:grpSpPr>
        <p:sp>
          <p:nvSpPr>
            <p:cNvPr id="3" name="Oval 24"/>
            <p:cNvSpPr/>
            <p:nvPr/>
          </p:nvSpPr>
          <p:spPr>
            <a:xfrm>
              <a:off x="7612677" y="3879145"/>
              <a:ext cx="801464" cy="801464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" name="Oval 20"/>
            <p:cNvSpPr/>
            <p:nvPr/>
          </p:nvSpPr>
          <p:spPr>
            <a:xfrm>
              <a:off x="6326102" y="1445112"/>
              <a:ext cx="801464" cy="801464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Oval 22"/>
            <p:cNvSpPr/>
            <p:nvPr/>
          </p:nvSpPr>
          <p:spPr>
            <a:xfrm>
              <a:off x="7612677" y="2655014"/>
              <a:ext cx="801464" cy="801464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Oval 26"/>
            <p:cNvSpPr/>
            <p:nvPr/>
          </p:nvSpPr>
          <p:spPr>
            <a:xfrm>
              <a:off x="6326102" y="5103274"/>
              <a:ext cx="801464" cy="801464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" name="Group 53"/>
            <p:cNvGrpSpPr/>
            <p:nvPr/>
          </p:nvGrpSpPr>
          <p:grpSpPr>
            <a:xfrm>
              <a:off x="7127566" y="1412776"/>
              <a:ext cx="2146809" cy="866136"/>
              <a:chOff x="9097762" y="3444655"/>
              <a:chExt cx="2146809" cy="866136"/>
            </a:xfrm>
          </p:grpSpPr>
          <p:sp>
            <p:nvSpPr>
              <p:cNvPr id="120" name="TextBox 54"/>
              <p:cNvSpPr txBox="1">
                <a:spLocks/>
              </p:cNvSpPr>
              <p:nvPr/>
            </p:nvSpPr>
            <p:spPr bwMode="auto">
              <a:xfrm>
                <a:off x="9097762" y="3444655"/>
                <a:ext cx="1258976" cy="309958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1">
                        <a:lumMod val="100000"/>
                      </a:schemeClr>
                    </a:solidFill>
                  </a:rPr>
                  <a:t>数学证明幻方</a:t>
                </a:r>
                <a:r>
                  <a:rPr lang="en-US" altLang="zh-CN" sz="1400" dirty="0">
                    <a:solidFill>
                      <a:schemeClr val="accent1">
                        <a:lumMod val="100000"/>
                      </a:schemeClr>
                    </a:solidFill>
                  </a:rPr>
                  <a:t>N</a:t>
                </a:r>
                <a:r>
                  <a:rPr lang="zh-CN" altLang="en-US" sz="1400" dirty="0">
                    <a:solidFill>
                      <a:schemeClr val="accent1">
                        <a:lumMod val="100000"/>
                      </a:schemeClr>
                    </a:solidFill>
                  </a:rPr>
                  <a:t>阶的存在性</a:t>
                </a:r>
                <a:endParaRPr lang="zh-CN" altLang="en-US" sz="1400" dirty="0">
                  <a:solidFill>
                    <a:schemeClr val="accent1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121" name="TextBox 55"/>
              <p:cNvSpPr txBox="1">
                <a:spLocks/>
              </p:cNvSpPr>
              <p:nvPr/>
            </p:nvSpPr>
            <p:spPr bwMode="auto">
              <a:xfrm>
                <a:off x="9097762" y="3754613"/>
                <a:ext cx="2146809" cy="556178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rmAutofit fontScale="92500" lnSpcReduction="100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我们通过反证法证明了</a:t>
                </a:r>
                <a:r>
                  <a:rPr lang="en-US" altLang="zh-CN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  <a:r>
                  <a:rPr lang="zh-CN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阶幻方的不存在性。</a:t>
                </a:r>
                <a:endPara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通过类比验证</a:t>
                </a:r>
                <a:r>
                  <a:rPr lang="en-US" altLang="zh-CN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n</a:t>
                </a: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≠</a:t>
                </a:r>
                <a:r>
                  <a:rPr lang="en-US" altLang="zh-CN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2</a:t>
                </a: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阶幻方的存在性。</a:t>
                </a:r>
              </a:p>
            </p:txBody>
          </p:sp>
        </p:grpSp>
        <p:grpSp>
          <p:nvGrpSpPr>
            <p:cNvPr id="8" name="Group 56"/>
            <p:cNvGrpSpPr/>
            <p:nvPr/>
          </p:nvGrpSpPr>
          <p:grpSpPr>
            <a:xfrm>
              <a:off x="8414141" y="2669241"/>
              <a:ext cx="2146809" cy="866136"/>
              <a:chOff x="9097762" y="3444655"/>
              <a:chExt cx="2146809" cy="866136"/>
            </a:xfrm>
          </p:grpSpPr>
          <p:sp>
            <p:nvSpPr>
              <p:cNvPr id="118" name="TextBox 57"/>
              <p:cNvSpPr txBox="1">
                <a:spLocks/>
              </p:cNvSpPr>
              <p:nvPr/>
            </p:nvSpPr>
            <p:spPr bwMode="auto">
              <a:xfrm>
                <a:off x="9097762" y="3444655"/>
                <a:ext cx="1258976" cy="309958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2">
                        <a:lumMod val="100000"/>
                      </a:schemeClr>
                    </a:solidFill>
                  </a:rPr>
                  <a:t>幻方的构造</a:t>
                </a:r>
                <a:endPara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119" name="TextBox 58"/>
              <p:cNvSpPr txBox="1">
                <a:spLocks/>
              </p:cNvSpPr>
              <p:nvPr/>
            </p:nvSpPr>
            <p:spPr bwMode="auto">
              <a:xfrm>
                <a:off x="9097762" y="3754613"/>
                <a:ext cx="2146809" cy="556178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rmAutofit fontScale="92500" lnSpcReduction="100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利用拉</a:t>
                </a:r>
                <a:r>
                  <a:rPr lang="en-US" altLang="zh-CN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-</a:t>
                </a:r>
                <a:r>
                  <a:rPr lang="zh-CN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卢贝尔算法生成奇次阶幻方</a:t>
                </a:r>
                <a:endPara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利用律克斯算法生成单偶数阶幻方</a:t>
                </a:r>
                <a:endParaRPr lang="en-US" altLang="zh-CN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利用对角线算法生成双偶数阶幻方</a:t>
                </a:r>
                <a:endPara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9" name="Group 59"/>
            <p:cNvGrpSpPr/>
            <p:nvPr/>
          </p:nvGrpSpPr>
          <p:grpSpPr>
            <a:xfrm>
              <a:off x="8414141" y="3846809"/>
              <a:ext cx="2146809" cy="866136"/>
              <a:chOff x="9097762" y="3444655"/>
              <a:chExt cx="2146809" cy="866136"/>
            </a:xfrm>
          </p:grpSpPr>
          <p:sp>
            <p:nvSpPr>
              <p:cNvPr id="116" name="TextBox 60"/>
              <p:cNvSpPr txBox="1">
                <a:spLocks/>
              </p:cNvSpPr>
              <p:nvPr/>
            </p:nvSpPr>
            <p:spPr bwMode="auto">
              <a:xfrm>
                <a:off x="9097762" y="3444655"/>
                <a:ext cx="1258976" cy="309958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3">
                        <a:lumMod val="100000"/>
                      </a:schemeClr>
                    </a:solidFill>
                  </a:rPr>
                  <a:t>更多的幻方的生成</a:t>
                </a:r>
                <a:endPara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117" name="TextBox 61"/>
              <p:cNvSpPr txBox="1">
                <a:spLocks/>
              </p:cNvSpPr>
              <p:nvPr/>
            </p:nvSpPr>
            <p:spPr bwMode="auto">
              <a:xfrm>
                <a:off x="9097762" y="3754613"/>
                <a:ext cx="2146809" cy="556178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利用矩阵旋转（旋转构造法）和矩阵翻转（镜像构造法）构造同构幻方。并且利用不同的幻方构造方法，以期拿到更多种幻方</a:t>
                </a:r>
                <a:endPara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0" name="Group 62"/>
            <p:cNvGrpSpPr/>
            <p:nvPr/>
          </p:nvGrpSpPr>
          <p:grpSpPr>
            <a:xfrm>
              <a:off x="7127566" y="5024377"/>
              <a:ext cx="2146809" cy="866136"/>
              <a:chOff x="9097762" y="3444655"/>
              <a:chExt cx="2146809" cy="866136"/>
            </a:xfrm>
          </p:grpSpPr>
          <p:sp>
            <p:nvSpPr>
              <p:cNvPr id="114" name="TextBox 63"/>
              <p:cNvSpPr txBox="1">
                <a:spLocks/>
              </p:cNvSpPr>
              <p:nvPr/>
            </p:nvSpPr>
            <p:spPr bwMode="auto">
              <a:xfrm>
                <a:off x="9097762" y="3444655"/>
                <a:ext cx="1258976" cy="309958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>
                <a:normAutofit/>
              </a:bodyPr>
              <a:lstStyle/>
              <a:p>
                <a:pPr algn="l" latinLnBrk="0"/>
                <a:r>
                  <a:rPr lang="en-US" altLang="zh-CN" sz="1400" dirty="0">
                    <a:solidFill>
                      <a:schemeClr val="accent4"/>
                    </a:solidFill>
                    <a:effectLst/>
                  </a:rPr>
                  <a:t>N</a:t>
                </a:r>
                <a:r>
                  <a:rPr lang="zh-CN" altLang="en-US" sz="1400" dirty="0">
                    <a:solidFill>
                      <a:schemeClr val="accent4"/>
                    </a:solidFill>
                    <a:effectLst/>
                  </a:rPr>
                  <a:t>阶幻方的数目</a:t>
                </a:r>
              </a:p>
            </p:txBody>
          </p:sp>
          <p:sp>
            <p:nvSpPr>
              <p:cNvPr id="115" name="TextBox 64"/>
              <p:cNvSpPr txBox="1">
                <a:spLocks/>
              </p:cNvSpPr>
              <p:nvPr/>
            </p:nvSpPr>
            <p:spPr bwMode="auto">
              <a:xfrm>
                <a:off x="9097762" y="3754613"/>
                <a:ext cx="2146809" cy="556178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程序已经验证</a:t>
                </a:r>
                <a:r>
                  <a:rPr lang="en-US" altLang="zh-CN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4</a:t>
                </a: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阶以下以及含有</a:t>
                </a:r>
                <a:r>
                  <a:rPr lang="en-US" altLang="zh-CN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4</a:t>
                </a: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阶幻方的数目。</a:t>
                </a:r>
                <a:r>
                  <a:rPr lang="en-US" altLang="zh-CN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5</a:t>
                </a:r>
                <a:r>
                  <a:rPr lang="zh-CN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阶的幻方需要利用集群进行并行计算，</a:t>
                </a:r>
                <a:r>
                  <a:rPr lang="en-US" altLang="zh-CN" sz="1000" dirty="0">
                    <a:solidFill>
                      <a:srgbClr val="FF0000"/>
                    </a:solidFill>
                  </a:rPr>
                  <a:t>6</a:t>
                </a:r>
                <a:r>
                  <a:rPr lang="zh-CN" altLang="en-US" sz="1000" dirty="0">
                    <a:solidFill>
                      <a:srgbClr val="FF0000"/>
                    </a:solidFill>
                  </a:rPr>
                  <a:t>阶幻方以及以上阶数是世界难题</a:t>
                </a:r>
                <a:endParaRPr lang="zh-CN" altLang="en-US" sz="1000" b="0" dirty="0">
                  <a:solidFill>
                    <a:srgbClr val="FF0000"/>
                  </a:solidFill>
                  <a:effectLst/>
                </a:endParaRPr>
              </a:p>
            </p:txBody>
          </p:sp>
        </p:grpSp>
        <p:sp>
          <p:nvSpPr>
            <p:cNvPr id="122" name="Freeform: Shape 10"/>
            <p:cNvSpPr>
              <a:spLocks noChangeAspect="1"/>
            </p:cNvSpPr>
            <p:nvPr/>
          </p:nvSpPr>
          <p:spPr bwMode="auto">
            <a:xfrm>
              <a:off x="7850202" y="4110204"/>
              <a:ext cx="302266" cy="322416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Freeform: Shape 11"/>
            <p:cNvSpPr>
              <a:spLocks noChangeAspect="1"/>
            </p:cNvSpPr>
            <p:nvPr/>
          </p:nvSpPr>
          <p:spPr bwMode="auto">
            <a:xfrm>
              <a:off x="7840128" y="2899213"/>
              <a:ext cx="322415" cy="275398"/>
            </a:xfrm>
            <a:custGeom>
              <a:avLst/>
              <a:gdLst>
                <a:gd name="T0" fmla="*/ 48 w 48"/>
                <a:gd name="T1" fmla="*/ 38 h 41"/>
                <a:gd name="T2" fmla="*/ 45 w 48"/>
                <a:gd name="T3" fmla="*/ 41 h 41"/>
                <a:gd name="T4" fmla="*/ 37 w 48"/>
                <a:gd name="T5" fmla="*/ 41 h 41"/>
                <a:gd name="T6" fmla="*/ 34 w 48"/>
                <a:gd name="T7" fmla="*/ 38 h 41"/>
                <a:gd name="T8" fmla="*/ 34 w 48"/>
                <a:gd name="T9" fmla="*/ 30 h 41"/>
                <a:gd name="T10" fmla="*/ 37 w 48"/>
                <a:gd name="T11" fmla="*/ 27 h 41"/>
                <a:gd name="T12" fmla="*/ 39 w 48"/>
                <a:gd name="T13" fmla="*/ 27 h 41"/>
                <a:gd name="T14" fmla="*/ 39 w 48"/>
                <a:gd name="T15" fmla="*/ 22 h 41"/>
                <a:gd name="T16" fmla="*/ 25 w 48"/>
                <a:gd name="T17" fmla="*/ 22 h 41"/>
                <a:gd name="T18" fmla="*/ 25 w 48"/>
                <a:gd name="T19" fmla="*/ 27 h 41"/>
                <a:gd name="T20" fmla="*/ 28 w 48"/>
                <a:gd name="T21" fmla="*/ 27 h 41"/>
                <a:gd name="T22" fmla="*/ 31 w 48"/>
                <a:gd name="T23" fmla="*/ 30 h 41"/>
                <a:gd name="T24" fmla="*/ 31 w 48"/>
                <a:gd name="T25" fmla="*/ 38 h 41"/>
                <a:gd name="T26" fmla="*/ 28 w 48"/>
                <a:gd name="T27" fmla="*/ 41 h 41"/>
                <a:gd name="T28" fmla="*/ 19 w 48"/>
                <a:gd name="T29" fmla="*/ 41 h 41"/>
                <a:gd name="T30" fmla="*/ 17 w 48"/>
                <a:gd name="T31" fmla="*/ 38 h 41"/>
                <a:gd name="T32" fmla="*/ 17 w 48"/>
                <a:gd name="T33" fmla="*/ 30 h 41"/>
                <a:gd name="T34" fmla="*/ 19 w 48"/>
                <a:gd name="T35" fmla="*/ 27 h 41"/>
                <a:gd name="T36" fmla="*/ 22 w 48"/>
                <a:gd name="T37" fmla="*/ 27 h 41"/>
                <a:gd name="T38" fmla="*/ 22 w 48"/>
                <a:gd name="T39" fmla="*/ 22 h 41"/>
                <a:gd name="T40" fmla="*/ 8 w 48"/>
                <a:gd name="T41" fmla="*/ 22 h 41"/>
                <a:gd name="T42" fmla="*/ 8 w 48"/>
                <a:gd name="T43" fmla="*/ 27 h 41"/>
                <a:gd name="T44" fmla="*/ 11 w 48"/>
                <a:gd name="T45" fmla="*/ 27 h 41"/>
                <a:gd name="T46" fmla="*/ 13 w 48"/>
                <a:gd name="T47" fmla="*/ 30 h 41"/>
                <a:gd name="T48" fmla="*/ 13 w 48"/>
                <a:gd name="T49" fmla="*/ 38 h 41"/>
                <a:gd name="T50" fmla="*/ 11 w 48"/>
                <a:gd name="T51" fmla="*/ 41 h 41"/>
                <a:gd name="T52" fmla="*/ 2 w 48"/>
                <a:gd name="T53" fmla="*/ 41 h 41"/>
                <a:gd name="T54" fmla="*/ 0 w 48"/>
                <a:gd name="T55" fmla="*/ 38 h 41"/>
                <a:gd name="T56" fmla="*/ 0 w 48"/>
                <a:gd name="T57" fmla="*/ 30 h 41"/>
                <a:gd name="T58" fmla="*/ 2 w 48"/>
                <a:gd name="T59" fmla="*/ 27 h 41"/>
                <a:gd name="T60" fmla="*/ 5 w 48"/>
                <a:gd name="T61" fmla="*/ 27 h 41"/>
                <a:gd name="T62" fmla="*/ 5 w 48"/>
                <a:gd name="T63" fmla="*/ 22 h 41"/>
                <a:gd name="T64" fmla="*/ 8 w 48"/>
                <a:gd name="T65" fmla="*/ 19 h 41"/>
                <a:gd name="T66" fmla="*/ 22 w 48"/>
                <a:gd name="T67" fmla="*/ 19 h 41"/>
                <a:gd name="T68" fmla="*/ 22 w 48"/>
                <a:gd name="T69" fmla="*/ 13 h 41"/>
                <a:gd name="T70" fmla="*/ 19 w 48"/>
                <a:gd name="T71" fmla="*/ 13 h 41"/>
                <a:gd name="T72" fmla="*/ 17 w 48"/>
                <a:gd name="T73" fmla="*/ 11 h 41"/>
                <a:gd name="T74" fmla="*/ 17 w 48"/>
                <a:gd name="T75" fmla="*/ 2 h 41"/>
                <a:gd name="T76" fmla="*/ 19 w 48"/>
                <a:gd name="T77" fmla="*/ 0 h 41"/>
                <a:gd name="T78" fmla="*/ 28 w 48"/>
                <a:gd name="T79" fmla="*/ 0 h 41"/>
                <a:gd name="T80" fmla="*/ 31 w 48"/>
                <a:gd name="T81" fmla="*/ 2 h 41"/>
                <a:gd name="T82" fmla="*/ 31 w 48"/>
                <a:gd name="T83" fmla="*/ 11 h 41"/>
                <a:gd name="T84" fmla="*/ 28 w 48"/>
                <a:gd name="T85" fmla="*/ 13 h 41"/>
                <a:gd name="T86" fmla="*/ 25 w 48"/>
                <a:gd name="T87" fmla="*/ 13 h 41"/>
                <a:gd name="T88" fmla="*/ 25 w 48"/>
                <a:gd name="T89" fmla="*/ 19 h 41"/>
                <a:gd name="T90" fmla="*/ 39 w 48"/>
                <a:gd name="T91" fmla="*/ 19 h 41"/>
                <a:gd name="T92" fmla="*/ 43 w 48"/>
                <a:gd name="T93" fmla="*/ 22 h 41"/>
                <a:gd name="T94" fmla="*/ 43 w 48"/>
                <a:gd name="T95" fmla="*/ 27 h 41"/>
                <a:gd name="T96" fmla="*/ 45 w 48"/>
                <a:gd name="T97" fmla="*/ 27 h 41"/>
                <a:gd name="T98" fmla="*/ 48 w 48"/>
                <a:gd name="T99" fmla="*/ 30 h 41"/>
                <a:gd name="T100" fmla="*/ 48 w 48"/>
                <a:gd name="T10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41">
                  <a:moveTo>
                    <a:pt x="48" y="38"/>
                  </a:moveTo>
                  <a:cubicBezTo>
                    <a:pt x="48" y="40"/>
                    <a:pt x="47" y="41"/>
                    <a:pt x="45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5" y="41"/>
                    <a:pt x="34" y="40"/>
                    <a:pt x="34" y="3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8"/>
                    <a:pt x="35" y="27"/>
                    <a:pt x="37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27"/>
                    <a:pt x="31" y="28"/>
                    <a:pt x="31" y="30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40"/>
                    <a:pt x="29" y="41"/>
                    <a:pt x="2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8" y="41"/>
                    <a:pt x="17" y="40"/>
                    <a:pt x="17" y="3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8"/>
                    <a:pt x="13" y="3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0"/>
                    <a:pt x="12" y="41"/>
                    <a:pt x="11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0"/>
                    <a:pt x="6" y="19"/>
                    <a:pt x="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1"/>
                    <a:pt x="31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29" y="13"/>
                    <a:pt x="28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9"/>
                    <a:pt x="43" y="20"/>
                    <a:pt x="43" y="2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7" y="27"/>
                    <a:pt x="48" y="28"/>
                    <a:pt x="48" y="30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Freeform: Shape 12"/>
            <p:cNvSpPr>
              <a:spLocks noChangeAspect="1"/>
            </p:cNvSpPr>
            <p:nvPr/>
          </p:nvSpPr>
          <p:spPr bwMode="auto">
            <a:xfrm>
              <a:off x="6569717" y="1661412"/>
              <a:ext cx="337337" cy="317470"/>
            </a:xfrm>
            <a:custGeom>
              <a:avLst/>
              <a:gdLst>
                <a:gd name="connsiteX0" fmla="*/ 69646 w 508000"/>
                <a:gd name="connsiteY0" fmla="*/ 394096 h 478080"/>
                <a:gd name="connsiteX1" fmla="*/ 438355 w 508000"/>
                <a:gd name="connsiteY1" fmla="*/ 394096 h 478080"/>
                <a:gd name="connsiteX2" fmla="*/ 438355 w 508000"/>
                <a:gd name="connsiteY2" fmla="*/ 422773 h 478080"/>
                <a:gd name="connsiteX3" fmla="*/ 473178 w 508000"/>
                <a:gd name="connsiteY3" fmla="*/ 422773 h 478080"/>
                <a:gd name="connsiteX4" fmla="*/ 473178 w 508000"/>
                <a:gd name="connsiteY4" fmla="*/ 447354 h 478080"/>
                <a:gd name="connsiteX5" fmla="*/ 497758 w 508000"/>
                <a:gd name="connsiteY5" fmla="*/ 447354 h 478080"/>
                <a:gd name="connsiteX6" fmla="*/ 497758 w 508000"/>
                <a:gd name="connsiteY6" fmla="*/ 478080 h 478080"/>
                <a:gd name="connsiteX7" fmla="*/ 14339 w 508000"/>
                <a:gd name="connsiteY7" fmla="*/ 478080 h 478080"/>
                <a:gd name="connsiteX8" fmla="*/ 14339 w 508000"/>
                <a:gd name="connsiteY8" fmla="*/ 447354 h 478080"/>
                <a:gd name="connsiteX9" fmla="*/ 38920 w 508000"/>
                <a:gd name="connsiteY9" fmla="*/ 447354 h 478080"/>
                <a:gd name="connsiteX10" fmla="*/ 38920 w 508000"/>
                <a:gd name="connsiteY10" fmla="*/ 422773 h 478080"/>
                <a:gd name="connsiteX11" fmla="*/ 69646 w 508000"/>
                <a:gd name="connsiteY11" fmla="*/ 422773 h 478080"/>
                <a:gd name="connsiteX12" fmla="*/ 362031 w 508000"/>
                <a:gd name="connsiteY12" fmla="*/ 193354 h 478080"/>
                <a:gd name="connsiteX13" fmla="*/ 436842 w 508000"/>
                <a:gd name="connsiteY13" fmla="*/ 193354 h 478080"/>
                <a:gd name="connsiteX14" fmla="*/ 456791 w 508000"/>
                <a:gd name="connsiteY14" fmla="*/ 213383 h 478080"/>
                <a:gd name="connsiteX15" fmla="*/ 456791 w 508000"/>
                <a:gd name="connsiteY15" fmla="*/ 233411 h 478080"/>
                <a:gd name="connsiteX16" fmla="*/ 436842 w 508000"/>
                <a:gd name="connsiteY16" fmla="*/ 233411 h 478080"/>
                <a:gd name="connsiteX17" fmla="*/ 436842 w 508000"/>
                <a:gd name="connsiteY17" fmla="*/ 373612 h 478080"/>
                <a:gd name="connsiteX18" fmla="*/ 362031 w 508000"/>
                <a:gd name="connsiteY18" fmla="*/ 373612 h 478080"/>
                <a:gd name="connsiteX19" fmla="*/ 362031 w 508000"/>
                <a:gd name="connsiteY19" fmla="*/ 233411 h 478080"/>
                <a:gd name="connsiteX20" fmla="*/ 342081 w 508000"/>
                <a:gd name="connsiteY20" fmla="*/ 233411 h 478080"/>
                <a:gd name="connsiteX21" fmla="*/ 342081 w 508000"/>
                <a:gd name="connsiteY21" fmla="*/ 213383 h 478080"/>
                <a:gd name="connsiteX22" fmla="*/ 362031 w 508000"/>
                <a:gd name="connsiteY22" fmla="*/ 193354 h 478080"/>
                <a:gd name="connsiteX23" fmla="*/ 218644 w 508000"/>
                <a:gd name="connsiteY23" fmla="*/ 193354 h 478080"/>
                <a:gd name="connsiteX24" fmla="*/ 293455 w 508000"/>
                <a:gd name="connsiteY24" fmla="*/ 193354 h 478080"/>
                <a:gd name="connsiteX25" fmla="*/ 313404 w 508000"/>
                <a:gd name="connsiteY25" fmla="*/ 213383 h 478080"/>
                <a:gd name="connsiteX26" fmla="*/ 313404 w 508000"/>
                <a:gd name="connsiteY26" fmla="*/ 233411 h 478080"/>
                <a:gd name="connsiteX27" fmla="*/ 293455 w 508000"/>
                <a:gd name="connsiteY27" fmla="*/ 233411 h 478080"/>
                <a:gd name="connsiteX28" fmla="*/ 293455 w 508000"/>
                <a:gd name="connsiteY28" fmla="*/ 373612 h 478080"/>
                <a:gd name="connsiteX29" fmla="*/ 213656 w 508000"/>
                <a:gd name="connsiteY29" fmla="*/ 373612 h 478080"/>
                <a:gd name="connsiteX30" fmla="*/ 213656 w 508000"/>
                <a:gd name="connsiteY30" fmla="*/ 233411 h 478080"/>
                <a:gd name="connsiteX31" fmla="*/ 198694 w 508000"/>
                <a:gd name="connsiteY31" fmla="*/ 233411 h 478080"/>
                <a:gd name="connsiteX32" fmla="*/ 198694 w 508000"/>
                <a:gd name="connsiteY32" fmla="*/ 213383 h 478080"/>
                <a:gd name="connsiteX33" fmla="*/ 218644 w 508000"/>
                <a:gd name="connsiteY33" fmla="*/ 193354 h 478080"/>
                <a:gd name="connsiteX34" fmla="*/ 73208 w 508000"/>
                <a:gd name="connsiteY34" fmla="*/ 193354 h 478080"/>
                <a:gd name="connsiteX35" fmla="*/ 148019 w 508000"/>
                <a:gd name="connsiteY35" fmla="*/ 193354 h 478080"/>
                <a:gd name="connsiteX36" fmla="*/ 167968 w 508000"/>
                <a:gd name="connsiteY36" fmla="*/ 213383 h 478080"/>
                <a:gd name="connsiteX37" fmla="*/ 167968 w 508000"/>
                <a:gd name="connsiteY37" fmla="*/ 233411 h 478080"/>
                <a:gd name="connsiteX38" fmla="*/ 148019 w 508000"/>
                <a:gd name="connsiteY38" fmla="*/ 233411 h 478080"/>
                <a:gd name="connsiteX39" fmla="*/ 148019 w 508000"/>
                <a:gd name="connsiteY39" fmla="*/ 373612 h 478080"/>
                <a:gd name="connsiteX40" fmla="*/ 73208 w 508000"/>
                <a:gd name="connsiteY40" fmla="*/ 373612 h 478080"/>
                <a:gd name="connsiteX41" fmla="*/ 73208 w 508000"/>
                <a:gd name="connsiteY41" fmla="*/ 233411 h 478080"/>
                <a:gd name="connsiteX42" fmla="*/ 53258 w 508000"/>
                <a:gd name="connsiteY42" fmla="*/ 233411 h 478080"/>
                <a:gd name="connsiteX43" fmla="*/ 53258 w 508000"/>
                <a:gd name="connsiteY43" fmla="*/ 213383 h 478080"/>
                <a:gd name="connsiteX44" fmla="*/ 73208 w 508000"/>
                <a:gd name="connsiteY44" fmla="*/ 193354 h 478080"/>
                <a:gd name="connsiteX45" fmla="*/ 234079 w 508000"/>
                <a:gd name="connsiteY45" fmla="*/ 68402 h 478080"/>
                <a:gd name="connsiteX46" fmla="*/ 169334 w 508000"/>
                <a:gd name="connsiteY46" fmla="*/ 108199 h 478080"/>
                <a:gd name="connsiteX47" fmla="*/ 169334 w 508000"/>
                <a:gd name="connsiteY47" fmla="*/ 113174 h 478080"/>
                <a:gd name="connsiteX48" fmla="*/ 174314 w 508000"/>
                <a:gd name="connsiteY48" fmla="*/ 113174 h 478080"/>
                <a:gd name="connsiteX49" fmla="*/ 333687 w 508000"/>
                <a:gd name="connsiteY49" fmla="*/ 113174 h 478080"/>
                <a:gd name="connsiteX50" fmla="*/ 338667 w 508000"/>
                <a:gd name="connsiteY50" fmla="*/ 113174 h 478080"/>
                <a:gd name="connsiteX51" fmla="*/ 338667 w 508000"/>
                <a:gd name="connsiteY51" fmla="*/ 108199 h 478080"/>
                <a:gd name="connsiteX52" fmla="*/ 273922 w 508000"/>
                <a:gd name="connsiteY52" fmla="*/ 68402 h 478080"/>
                <a:gd name="connsiteX53" fmla="*/ 234079 w 508000"/>
                <a:gd name="connsiteY53" fmla="*/ 68402 h 478080"/>
                <a:gd name="connsiteX54" fmla="*/ 234079 w 508000"/>
                <a:gd name="connsiteY54" fmla="*/ 3732 h 478080"/>
                <a:gd name="connsiteX55" fmla="*/ 273922 w 508000"/>
                <a:gd name="connsiteY55" fmla="*/ 3732 h 478080"/>
                <a:gd name="connsiteX56" fmla="*/ 488079 w 508000"/>
                <a:gd name="connsiteY56" fmla="*/ 123123 h 478080"/>
                <a:gd name="connsiteX57" fmla="*/ 508000 w 508000"/>
                <a:gd name="connsiteY57" fmla="*/ 157946 h 478080"/>
                <a:gd name="connsiteX58" fmla="*/ 508000 w 508000"/>
                <a:gd name="connsiteY58" fmla="*/ 172870 h 478080"/>
                <a:gd name="connsiteX59" fmla="*/ 0 w 508000"/>
                <a:gd name="connsiteY59" fmla="*/ 172870 h 478080"/>
                <a:gd name="connsiteX60" fmla="*/ 0 w 508000"/>
                <a:gd name="connsiteY60" fmla="*/ 157946 h 478080"/>
                <a:gd name="connsiteX61" fmla="*/ 19922 w 508000"/>
                <a:gd name="connsiteY61" fmla="*/ 123123 h 478080"/>
                <a:gd name="connsiteX62" fmla="*/ 234079 w 508000"/>
                <a:gd name="connsiteY62" fmla="*/ 3732 h 47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08000" h="478080">
                  <a:moveTo>
                    <a:pt x="69646" y="394096"/>
                  </a:moveTo>
                  <a:lnTo>
                    <a:pt x="438355" y="394096"/>
                  </a:lnTo>
                  <a:lnTo>
                    <a:pt x="438355" y="422773"/>
                  </a:lnTo>
                  <a:lnTo>
                    <a:pt x="473178" y="422773"/>
                  </a:lnTo>
                  <a:lnTo>
                    <a:pt x="473178" y="447354"/>
                  </a:lnTo>
                  <a:lnTo>
                    <a:pt x="497758" y="447354"/>
                  </a:lnTo>
                  <a:lnTo>
                    <a:pt x="497758" y="478080"/>
                  </a:lnTo>
                  <a:lnTo>
                    <a:pt x="14339" y="478080"/>
                  </a:lnTo>
                  <a:lnTo>
                    <a:pt x="14339" y="447354"/>
                  </a:lnTo>
                  <a:lnTo>
                    <a:pt x="38920" y="447354"/>
                  </a:lnTo>
                  <a:lnTo>
                    <a:pt x="38920" y="422773"/>
                  </a:lnTo>
                  <a:lnTo>
                    <a:pt x="69646" y="422773"/>
                  </a:lnTo>
                  <a:close/>
                  <a:moveTo>
                    <a:pt x="362031" y="193354"/>
                  </a:moveTo>
                  <a:cubicBezTo>
                    <a:pt x="362031" y="193354"/>
                    <a:pt x="362031" y="193354"/>
                    <a:pt x="436842" y="193354"/>
                  </a:cubicBezTo>
                  <a:cubicBezTo>
                    <a:pt x="446816" y="193354"/>
                    <a:pt x="456791" y="203368"/>
                    <a:pt x="456791" y="213383"/>
                  </a:cubicBezTo>
                  <a:cubicBezTo>
                    <a:pt x="456791" y="213383"/>
                    <a:pt x="456791" y="213383"/>
                    <a:pt x="456791" y="233411"/>
                  </a:cubicBezTo>
                  <a:cubicBezTo>
                    <a:pt x="456791" y="233411"/>
                    <a:pt x="456791" y="233411"/>
                    <a:pt x="436842" y="233411"/>
                  </a:cubicBezTo>
                  <a:cubicBezTo>
                    <a:pt x="436842" y="233411"/>
                    <a:pt x="436842" y="233411"/>
                    <a:pt x="436842" y="373612"/>
                  </a:cubicBezTo>
                  <a:lnTo>
                    <a:pt x="362031" y="373612"/>
                  </a:lnTo>
                  <a:cubicBezTo>
                    <a:pt x="362031" y="373612"/>
                    <a:pt x="362031" y="373612"/>
                    <a:pt x="362031" y="233411"/>
                  </a:cubicBezTo>
                  <a:cubicBezTo>
                    <a:pt x="362031" y="233411"/>
                    <a:pt x="362031" y="233411"/>
                    <a:pt x="342081" y="233411"/>
                  </a:cubicBezTo>
                  <a:cubicBezTo>
                    <a:pt x="342081" y="233411"/>
                    <a:pt x="342081" y="233411"/>
                    <a:pt x="342081" y="213383"/>
                  </a:cubicBezTo>
                  <a:cubicBezTo>
                    <a:pt x="342081" y="203368"/>
                    <a:pt x="352056" y="193354"/>
                    <a:pt x="362031" y="193354"/>
                  </a:cubicBezTo>
                  <a:close/>
                  <a:moveTo>
                    <a:pt x="218644" y="193354"/>
                  </a:moveTo>
                  <a:cubicBezTo>
                    <a:pt x="218644" y="193354"/>
                    <a:pt x="218644" y="193354"/>
                    <a:pt x="293455" y="193354"/>
                  </a:cubicBezTo>
                  <a:cubicBezTo>
                    <a:pt x="303429" y="193354"/>
                    <a:pt x="313404" y="203368"/>
                    <a:pt x="313404" y="213383"/>
                  </a:cubicBezTo>
                  <a:cubicBezTo>
                    <a:pt x="313404" y="213383"/>
                    <a:pt x="313404" y="213383"/>
                    <a:pt x="313404" y="233411"/>
                  </a:cubicBezTo>
                  <a:cubicBezTo>
                    <a:pt x="313404" y="233411"/>
                    <a:pt x="313404" y="233411"/>
                    <a:pt x="293455" y="233411"/>
                  </a:cubicBezTo>
                  <a:cubicBezTo>
                    <a:pt x="293455" y="233411"/>
                    <a:pt x="293455" y="233411"/>
                    <a:pt x="293455" y="373612"/>
                  </a:cubicBezTo>
                  <a:lnTo>
                    <a:pt x="213656" y="373612"/>
                  </a:lnTo>
                  <a:cubicBezTo>
                    <a:pt x="213656" y="373612"/>
                    <a:pt x="213656" y="373612"/>
                    <a:pt x="213656" y="233411"/>
                  </a:cubicBezTo>
                  <a:cubicBezTo>
                    <a:pt x="213656" y="233411"/>
                    <a:pt x="213656" y="233411"/>
                    <a:pt x="198694" y="233411"/>
                  </a:cubicBezTo>
                  <a:cubicBezTo>
                    <a:pt x="198694" y="233411"/>
                    <a:pt x="198694" y="233411"/>
                    <a:pt x="198694" y="213383"/>
                  </a:cubicBezTo>
                  <a:cubicBezTo>
                    <a:pt x="198694" y="203368"/>
                    <a:pt x="208669" y="193354"/>
                    <a:pt x="218644" y="193354"/>
                  </a:cubicBezTo>
                  <a:close/>
                  <a:moveTo>
                    <a:pt x="73208" y="193354"/>
                  </a:moveTo>
                  <a:cubicBezTo>
                    <a:pt x="73208" y="193354"/>
                    <a:pt x="73208" y="193354"/>
                    <a:pt x="148019" y="193354"/>
                  </a:cubicBezTo>
                  <a:cubicBezTo>
                    <a:pt x="157993" y="193354"/>
                    <a:pt x="167968" y="203368"/>
                    <a:pt x="167968" y="213383"/>
                  </a:cubicBezTo>
                  <a:cubicBezTo>
                    <a:pt x="167968" y="213383"/>
                    <a:pt x="167968" y="213383"/>
                    <a:pt x="167968" y="233411"/>
                  </a:cubicBezTo>
                  <a:cubicBezTo>
                    <a:pt x="167968" y="233411"/>
                    <a:pt x="167968" y="233411"/>
                    <a:pt x="148019" y="233411"/>
                  </a:cubicBezTo>
                  <a:cubicBezTo>
                    <a:pt x="148019" y="233411"/>
                    <a:pt x="148019" y="233411"/>
                    <a:pt x="148019" y="373612"/>
                  </a:cubicBezTo>
                  <a:lnTo>
                    <a:pt x="73208" y="373612"/>
                  </a:lnTo>
                  <a:cubicBezTo>
                    <a:pt x="73208" y="373612"/>
                    <a:pt x="73208" y="373612"/>
                    <a:pt x="73208" y="233411"/>
                  </a:cubicBezTo>
                  <a:cubicBezTo>
                    <a:pt x="73208" y="233411"/>
                    <a:pt x="73208" y="233411"/>
                    <a:pt x="53258" y="233411"/>
                  </a:cubicBezTo>
                  <a:cubicBezTo>
                    <a:pt x="53258" y="233411"/>
                    <a:pt x="53258" y="233411"/>
                    <a:pt x="53258" y="213383"/>
                  </a:cubicBezTo>
                  <a:cubicBezTo>
                    <a:pt x="53258" y="203368"/>
                    <a:pt x="63233" y="193354"/>
                    <a:pt x="73208" y="193354"/>
                  </a:cubicBezTo>
                  <a:close/>
                  <a:moveTo>
                    <a:pt x="234079" y="68402"/>
                  </a:moveTo>
                  <a:cubicBezTo>
                    <a:pt x="234079" y="68402"/>
                    <a:pt x="234079" y="68402"/>
                    <a:pt x="169334" y="108199"/>
                  </a:cubicBezTo>
                  <a:cubicBezTo>
                    <a:pt x="169334" y="108199"/>
                    <a:pt x="169334" y="108199"/>
                    <a:pt x="169334" y="113174"/>
                  </a:cubicBezTo>
                  <a:cubicBezTo>
                    <a:pt x="169334" y="113174"/>
                    <a:pt x="169334" y="113174"/>
                    <a:pt x="174314" y="113174"/>
                  </a:cubicBezTo>
                  <a:lnTo>
                    <a:pt x="333687" y="113174"/>
                  </a:lnTo>
                  <a:cubicBezTo>
                    <a:pt x="338667" y="113174"/>
                    <a:pt x="338667" y="113174"/>
                    <a:pt x="338667" y="113174"/>
                  </a:cubicBezTo>
                  <a:cubicBezTo>
                    <a:pt x="338667" y="108199"/>
                    <a:pt x="338667" y="108199"/>
                    <a:pt x="338667" y="108199"/>
                  </a:cubicBezTo>
                  <a:cubicBezTo>
                    <a:pt x="338667" y="108199"/>
                    <a:pt x="338667" y="108199"/>
                    <a:pt x="273922" y="68402"/>
                  </a:cubicBezTo>
                  <a:cubicBezTo>
                    <a:pt x="258981" y="63428"/>
                    <a:pt x="249020" y="63428"/>
                    <a:pt x="234079" y="68402"/>
                  </a:cubicBezTo>
                  <a:close/>
                  <a:moveTo>
                    <a:pt x="234079" y="3732"/>
                  </a:moveTo>
                  <a:cubicBezTo>
                    <a:pt x="249020" y="-1243"/>
                    <a:pt x="258981" y="-1243"/>
                    <a:pt x="273922" y="3732"/>
                  </a:cubicBezTo>
                  <a:lnTo>
                    <a:pt x="488079" y="123123"/>
                  </a:lnTo>
                  <a:cubicBezTo>
                    <a:pt x="498039" y="128098"/>
                    <a:pt x="508000" y="143022"/>
                    <a:pt x="508000" y="157946"/>
                  </a:cubicBezTo>
                  <a:cubicBezTo>
                    <a:pt x="508000" y="157946"/>
                    <a:pt x="508000" y="157946"/>
                    <a:pt x="508000" y="172870"/>
                  </a:cubicBezTo>
                  <a:cubicBezTo>
                    <a:pt x="508000" y="172870"/>
                    <a:pt x="508000" y="172870"/>
                    <a:pt x="0" y="172870"/>
                  </a:cubicBezTo>
                  <a:cubicBezTo>
                    <a:pt x="0" y="172870"/>
                    <a:pt x="0" y="172870"/>
                    <a:pt x="0" y="157946"/>
                  </a:cubicBezTo>
                  <a:cubicBezTo>
                    <a:pt x="0" y="143022"/>
                    <a:pt x="9961" y="128098"/>
                    <a:pt x="19922" y="123123"/>
                  </a:cubicBezTo>
                  <a:cubicBezTo>
                    <a:pt x="19922" y="123123"/>
                    <a:pt x="19922" y="123123"/>
                    <a:pt x="234079" y="3732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5" name="任意多边形: 形状 86"/>
            <p:cNvSpPr>
              <a:spLocks/>
            </p:cNvSpPr>
            <p:nvPr/>
          </p:nvSpPr>
          <p:spPr bwMode="auto">
            <a:xfrm>
              <a:off x="6527769" y="5364425"/>
              <a:ext cx="367615" cy="310661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1600"/>
            </a:p>
          </p:txBody>
        </p:sp>
      </p:grpSp>
      <p:sp>
        <p:nvSpPr>
          <p:cNvPr id="126" name="文本框 23"/>
          <p:cNvSpPr txBox="1"/>
          <p:nvPr/>
        </p:nvSpPr>
        <p:spPr>
          <a:xfrm>
            <a:off x="8001335" y="450317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/>
              <a:t>算法流程总结</a:t>
            </a:r>
          </a:p>
        </p:txBody>
      </p:sp>
    </p:spTree>
    <p:extLst>
      <p:ext uri="{BB962C8B-B14F-4D97-AF65-F5344CB8AC3E}">
        <p14:creationId xmlns:p14="http://schemas.microsoft.com/office/powerpoint/2010/main" val="302463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47737" y="3200653"/>
            <a:ext cx="8095958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成果展示与讨论</a:t>
            </a:r>
            <a:r>
              <a:rPr lang="en-US" altLang="zh-CN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| PART3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53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915502" y="2336710"/>
            <a:ext cx="9026525" cy="1000125"/>
            <a:chOff x="1640865" y="2372954"/>
            <a:chExt cx="9026525" cy="1000125"/>
          </a:xfrm>
        </p:grpSpPr>
        <p:sp>
          <p:nvSpPr>
            <p:cNvPr id="9" name="Cross 48"/>
            <p:cNvSpPr/>
            <p:nvPr/>
          </p:nvSpPr>
          <p:spPr>
            <a:xfrm>
              <a:off x="10045090" y="2750779"/>
              <a:ext cx="622300" cy="622300"/>
            </a:xfrm>
            <a:prstGeom prst="plus">
              <a:avLst>
                <a:gd name="adj" fmla="val 42526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Cross 49"/>
            <p:cNvSpPr/>
            <p:nvPr/>
          </p:nvSpPr>
          <p:spPr>
            <a:xfrm>
              <a:off x="1640865" y="2372954"/>
              <a:ext cx="206375" cy="206375"/>
            </a:xfrm>
            <a:prstGeom prst="plus">
              <a:avLst>
                <a:gd name="adj" fmla="val 42526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169501" y="2099900"/>
            <a:ext cx="9465518" cy="4358329"/>
            <a:chOff x="2169502" y="2099900"/>
            <a:chExt cx="8475289" cy="3749663"/>
          </a:xfrm>
        </p:grpSpPr>
        <p:grpSp>
          <p:nvGrpSpPr>
            <p:cNvPr id="3" name="Group 68608"/>
            <p:cNvGrpSpPr>
              <a:grpSpLocks/>
            </p:cNvGrpSpPr>
            <p:nvPr/>
          </p:nvGrpSpPr>
          <p:grpSpPr bwMode="auto">
            <a:xfrm>
              <a:off x="2963252" y="2099900"/>
              <a:ext cx="6546851" cy="3749663"/>
              <a:chOff x="2007319" y="1438225"/>
              <a:chExt cx="8493749" cy="4865200"/>
            </a:xfrm>
          </p:grpSpPr>
          <p:sp>
            <p:nvSpPr>
              <p:cNvPr id="33" name="Freeform: Shape 68638"/>
              <p:cNvSpPr>
                <a:spLocks/>
              </p:cNvSpPr>
              <p:nvPr/>
            </p:nvSpPr>
            <p:spPr bwMode="auto">
              <a:xfrm>
                <a:off x="2007319" y="6114624"/>
                <a:ext cx="4278332" cy="188801"/>
              </a:xfrm>
              <a:custGeom>
                <a:avLst/>
                <a:gdLst>
                  <a:gd name="T0" fmla="*/ 0 w 885"/>
                  <a:gd name="T1" fmla="*/ 77457 h 39"/>
                  <a:gd name="T2" fmla="*/ 377073 w 885"/>
                  <a:gd name="T3" fmla="*/ 188801 h 39"/>
                  <a:gd name="T4" fmla="*/ 4278332 w 885"/>
                  <a:gd name="T5" fmla="*/ 188801 h 39"/>
                  <a:gd name="T6" fmla="*/ 4278332 w 885"/>
                  <a:gd name="T7" fmla="*/ 0 h 39"/>
                  <a:gd name="T8" fmla="*/ 0 w 885"/>
                  <a:gd name="T9" fmla="*/ 0 h 39"/>
                  <a:gd name="T10" fmla="*/ 0 w 885"/>
                  <a:gd name="T11" fmla="*/ 77457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85" h="39">
                    <a:moveTo>
                      <a:pt x="0" y="16"/>
                    </a:moveTo>
                    <a:cubicBezTo>
                      <a:pt x="0" y="23"/>
                      <a:pt x="30" y="39"/>
                      <a:pt x="78" y="39"/>
                    </a:cubicBezTo>
                    <a:cubicBezTo>
                      <a:pt x="126" y="39"/>
                      <a:pt x="885" y="39"/>
                      <a:pt x="885" y="39"/>
                    </a:cubicBezTo>
                    <a:cubicBezTo>
                      <a:pt x="885" y="0"/>
                      <a:pt x="885" y="0"/>
                      <a:pt x="88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Freeform: Shape 68639"/>
              <p:cNvSpPr>
                <a:spLocks/>
              </p:cNvSpPr>
              <p:nvPr/>
            </p:nvSpPr>
            <p:spPr bwMode="auto">
              <a:xfrm>
                <a:off x="6222734" y="6114624"/>
                <a:ext cx="4278332" cy="188801"/>
              </a:xfrm>
              <a:custGeom>
                <a:avLst/>
                <a:gdLst>
                  <a:gd name="T0" fmla="*/ 4278332 w 884"/>
                  <a:gd name="T1" fmla="*/ 77457 h 39"/>
                  <a:gd name="T2" fmla="*/ 3900832 w 884"/>
                  <a:gd name="T3" fmla="*/ 188801 h 39"/>
                  <a:gd name="T4" fmla="*/ 0 w 884"/>
                  <a:gd name="T5" fmla="*/ 188801 h 39"/>
                  <a:gd name="T6" fmla="*/ 0 w 884"/>
                  <a:gd name="T7" fmla="*/ 0 h 39"/>
                  <a:gd name="T8" fmla="*/ 4278332 w 884"/>
                  <a:gd name="T9" fmla="*/ 0 h 39"/>
                  <a:gd name="T10" fmla="*/ 4278332 w 884"/>
                  <a:gd name="T11" fmla="*/ 77457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84" h="39">
                    <a:moveTo>
                      <a:pt x="884" y="16"/>
                    </a:moveTo>
                    <a:cubicBezTo>
                      <a:pt x="884" y="23"/>
                      <a:pt x="854" y="39"/>
                      <a:pt x="806" y="39"/>
                    </a:cubicBezTo>
                    <a:cubicBezTo>
                      <a:pt x="758" y="39"/>
                      <a:pt x="0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84" y="0"/>
                      <a:pt x="884" y="0"/>
                      <a:pt x="884" y="0"/>
                    </a:cubicBezTo>
                    <a:lnTo>
                      <a:pt x="884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Freeform: Shape 41"/>
              <p:cNvSpPr>
                <a:spLocks/>
              </p:cNvSpPr>
              <p:nvPr/>
            </p:nvSpPr>
            <p:spPr bwMode="auto">
              <a:xfrm>
                <a:off x="2868228" y="1438225"/>
                <a:ext cx="6839899" cy="4667461"/>
              </a:xfrm>
              <a:custGeom>
                <a:avLst/>
                <a:gdLst>
                  <a:gd name="T0" fmla="*/ 40 w 1414"/>
                  <a:gd name="T1" fmla="*/ 964 h 964"/>
                  <a:gd name="T2" fmla="*/ 0 w 1414"/>
                  <a:gd name="T3" fmla="*/ 924 h 964"/>
                  <a:gd name="T4" fmla="*/ 0 w 1414"/>
                  <a:gd name="T5" fmla="*/ 40 h 964"/>
                  <a:gd name="T6" fmla="*/ 40 w 1414"/>
                  <a:gd name="T7" fmla="*/ 0 h 964"/>
                  <a:gd name="T8" fmla="*/ 1373 w 1414"/>
                  <a:gd name="T9" fmla="*/ 0 h 964"/>
                  <a:gd name="T10" fmla="*/ 1414 w 1414"/>
                  <a:gd name="T11" fmla="*/ 40 h 964"/>
                  <a:gd name="T12" fmla="*/ 1414 w 1414"/>
                  <a:gd name="T13" fmla="*/ 924 h 964"/>
                  <a:gd name="T14" fmla="*/ 1373 w 1414"/>
                  <a:gd name="T15" fmla="*/ 964 h 964"/>
                  <a:gd name="T16" fmla="*/ 40 w 1414"/>
                  <a:gd name="T17" fmla="*/ 964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964">
                    <a:moveTo>
                      <a:pt x="40" y="964"/>
                    </a:moveTo>
                    <a:cubicBezTo>
                      <a:pt x="18" y="964"/>
                      <a:pt x="0" y="946"/>
                      <a:pt x="0" y="92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1373" y="0"/>
                      <a:pt x="1373" y="0"/>
                      <a:pt x="1373" y="0"/>
                    </a:cubicBezTo>
                    <a:cubicBezTo>
                      <a:pt x="1396" y="0"/>
                      <a:pt x="1414" y="18"/>
                      <a:pt x="1414" y="40"/>
                    </a:cubicBezTo>
                    <a:cubicBezTo>
                      <a:pt x="1414" y="924"/>
                      <a:pt x="1414" y="924"/>
                      <a:pt x="1414" y="924"/>
                    </a:cubicBezTo>
                    <a:cubicBezTo>
                      <a:pt x="1414" y="946"/>
                      <a:pt x="1396" y="964"/>
                      <a:pt x="1373" y="964"/>
                    </a:cubicBezTo>
                    <a:lnTo>
                      <a:pt x="40" y="96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bg1">
                    <a:lumMod val="75000"/>
                  </a:schemeClr>
                </a:solidFill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Rectangle 42"/>
              <p:cNvSpPr>
                <a:spLocks/>
              </p:cNvSpPr>
              <p:nvPr/>
            </p:nvSpPr>
            <p:spPr bwMode="auto">
              <a:xfrm>
                <a:off x="2007319" y="6037714"/>
                <a:ext cx="8493749" cy="1544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68642"/>
              <p:cNvSpPr>
                <a:spLocks/>
              </p:cNvSpPr>
              <p:nvPr/>
            </p:nvSpPr>
            <p:spPr bwMode="auto">
              <a:xfrm>
                <a:off x="5641962" y="6037170"/>
                <a:ext cx="1219614" cy="87138"/>
              </a:xfrm>
              <a:custGeom>
                <a:avLst/>
                <a:gdLst>
                  <a:gd name="T0" fmla="*/ 0 w 252"/>
                  <a:gd name="T1" fmla="*/ 0 h 18"/>
                  <a:gd name="T2" fmla="*/ 106474 w 252"/>
                  <a:gd name="T3" fmla="*/ 87138 h 18"/>
                  <a:gd name="T4" fmla="*/ 1113140 w 252"/>
                  <a:gd name="T5" fmla="*/ 87138 h 18"/>
                  <a:gd name="T6" fmla="*/ 1219614 w 252"/>
                  <a:gd name="T7" fmla="*/ 0 h 18"/>
                  <a:gd name="T8" fmla="*/ 0 w 252"/>
                  <a:gd name="T9" fmla="*/ 0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" h="18">
                    <a:moveTo>
                      <a:pt x="0" y="0"/>
                    </a:moveTo>
                    <a:cubicBezTo>
                      <a:pt x="2" y="10"/>
                      <a:pt x="11" y="18"/>
                      <a:pt x="22" y="18"/>
                    </a:cubicBezTo>
                    <a:cubicBezTo>
                      <a:pt x="230" y="18"/>
                      <a:pt x="230" y="18"/>
                      <a:pt x="230" y="18"/>
                    </a:cubicBezTo>
                    <a:cubicBezTo>
                      <a:pt x="241" y="18"/>
                      <a:pt x="250" y="10"/>
                      <a:pt x="25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Rectangle 44"/>
              <p:cNvSpPr>
                <a:spLocks/>
              </p:cNvSpPr>
              <p:nvPr/>
            </p:nvSpPr>
            <p:spPr bwMode="auto">
              <a:xfrm>
                <a:off x="3096843" y="1732774"/>
                <a:ext cx="6382669" cy="40330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Oval 45"/>
              <p:cNvSpPr/>
              <p:nvPr/>
            </p:nvSpPr>
            <p:spPr>
              <a:xfrm>
                <a:off x="6252135" y="1545334"/>
                <a:ext cx="78264" cy="803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" name="Rectangle 1"/>
            <p:cNvSpPr/>
            <p:nvPr/>
          </p:nvSpPr>
          <p:spPr>
            <a:xfrm>
              <a:off x="3799864" y="2329306"/>
              <a:ext cx="4922837" cy="3112825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" name="Group 68609"/>
            <p:cNvGrpSpPr>
              <a:grpSpLocks/>
            </p:cNvGrpSpPr>
            <p:nvPr/>
          </p:nvGrpSpPr>
          <p:grpSpPr bwMode="auto">
            <a:xfrm>
              <a:off x="8093624" y="3291495"/>
              <a:ext cx="2551167" cy="2539034"/>
              <a:chOff x="2544976" y="1051545"/>
              <a:chExt cx="4544967" cy="4527598"/>
            </a:xfrm>
          </p:grpSpPr>
          <p:sp>
            <p:nvSpPr>
              <p:cNvPr id="17" name="Freeform: Shape 19"/>
              <p:cNvSpPr>
                <a:spLocks/>
              </p:cNvSpPr>
              <p:nvPr/>
            </p:nvSpPr>
            <p:spPr bwMode="auto">
              <a:xfrm>
                <a:off x="2544976" y="1051545"/>
                <a:ext cx="4544967" cy="4527598"/>
              </a:xfrm>
              <a:custGeom>
                <a:avLst/>
                <a:gdLst>
                  <a:gd name="T0" fmla="*/ 37 w 401"/>
                  <a:gd name="T1" fmla="*/ 843 h 843"/>
                  <a:gd name="T2" fmla="*/ 0 w 401"/>
                  <a:gd name="T3" fmla="*/ 806 h 843"/>
                  <a:gd name="T4" fmla="*/ 0 w 401"/>
                  <a:gd name="T5" fmla="*/ 37 h 843"/>
                  <a:gd name="T6" fmla="*/ 37 w 401"/>
                  <a:gd name="T7" fmla="*/ 0 h 843"/>
                  <a:gd name="T8" fmla="*/ 365 w 401"/>
                  <a:gd name="T9" fmla="*/ 0 h 843"/>
                  <a:gd name="T10" fmla="*/ 401 w 401"/>
                  <a:gd name="T11" fmla="*/ 37 h 843"/>
                  <a:gd name="T12" fmla="*/ 401 w 401"/>
                  <a:gd name="T13" fmla="*/ 806 h 843"/>
                  <a:gd name="T14" fmla="*/ 365 w 401"/>
                  <a:gd name="T15" fmla="*/ 843 h 843"/>
                  <a:gd name="T16" fmla="*/ 37 w 401"/>
                  <a:gd name="T17" fmla="*/ 843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843">
                    <a:moveTo>
                      <a:pt x="37" y="843"/>
                    </a:moveTo>
                    <a:cubicBezTo>
                      <a:pt x="16" y="843"/>
                      <a:pt x="0" y="827"/>
                      <a:pt x="0" y="80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6"/>
                      <a:pt x="16" y="0"/>
                      <a:pt x="37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385" y="0"/>
                      <a:pt x="401" y="16"/>
                      <a:pt x="401" y="37"/>
                    </a:cubicBezTo>
                    <a:cubicBezTo>
                      <a:pt x="401" y="806"/>
                      <a:pt x="401" y="806"/>
                      <a:pt x="401" y="806"/>
                    </a:cubicBezTo>
                    <a:cubicBezTo>
                      <a:pt x="401" y="827"/>
                      <a:pt x="385" y="843"/>
                      <a:pt x="365" y="843"/>
                    </a:cubicBezTo>
                    <a:lnTo>
                      <a:pt x="37" y="84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bg1">
                    <a:lumMod val="75000"/>
                  </a:schemeClr>
                </a:solidFill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Oval 20"/>
              <p:cNvSpPr>
                <a:spLocks/>
              </p:cNvSpPr>
              <p:nvPr/>
            </p:nvSpPr>
            <p:spPr bwMode="auto">
              <a:xfrm>
                <a:off x="4666866" y="2134030"/>
                <a:ext cx="50907" cy="5095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Oval 21"/>
              <p:cNvSpPr>
                <a:spLocks/>
              </p:cNvSpPr>
              <p:nvPr/>
            </p:nvSpPr>
            <p:spPr bwMode="auto">
              <a:xfrm>
                <a:off x="4683835" y="2151015"/>
                <a:ext cx="14142" cy="1415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Oval 22"/>
              <p:cNvSpPr>
                <a:spLocks/>
              </p:cNvSpPr>
              <p:nvPr/>
            </p:nvSpPr>
            <p:spPr bwMode="auto">
              <a:xfrm>
                <a:off x="4666866" y="2131198"/>
                <a:ext cx="50907" cy="5095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Oval 23"/>
              <p:cNvSpPr>
                <a:spLocks/>
              </p:cNvSpPr>
              <p:nvPr/>
            </p:nvSpPr>
            <p:spPr bwMode="auto">
              <a:xfrm>
                <a:off x="4683835" y="2148183"/>
                <a:ext cx="14142" cy="113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Oval 24"/>
              <p:cNvSpPr>
                <a:spLocks/>
              </p:cNvSpPr>
              <p:nvPr/>
            </p:nvSpPr>
            <p:spPr bwMode="auto">
              <a:xfrm>
                <a:off x="4675352" y="2139691"/>
                <a:ext cx="33938" cy="3397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Oval 25"/>
              <p:cNvSpPr>
                <a:spLocks/>
              </p:cNvSpPr>
              <p:nvPr/>
            </p:nvSpPr>
            <p:spPr bwMode="auto">
              <a:xfrm>
                <a:off x="4675352" y="2139691"/>
                <a:ext cx="33938" cy="3397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Oval 26"/>
              <p:cNvSpPr>
                <a:spLocks/>
              </p:cNvSpPr>
              <p:nvPr/>
            </p:nvSpPr>
            <p:spPr bwMode="auto">
              <a:xfrm>
                <a:off x="4683835" y="2148183"/>
                <a:ext cx="16969" cy="169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Oval 27"/>
              <p:cNvSpPr>
                <a:spLocks/>
              </p:cNvSpPr>
              <p:nvPr/>
            </p:nvSpPr>
            <p:spPr bwMode="auto">
              <a:xfrm>
                <a:off x="4683835" y="2148183"/>
                <a:ext cx="16969" cy="169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28"/>
              <p:cNvSpPr>
                <a:spLocks/>
              </p:cNvSpPr>
              <p:nvPr/>
            </p:nvSpPr>
            <p:spPr bwMode="auto">
              <a:xfrm>
                <a:off x="4689491" y="2151015"/>
                <a:ext cx="2829" cy="566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Freeform: Shape 29"/>
              <p:cNvSpPr>
                <a:spLocks/>
              </p:cNvSpPr>
              <p:nvPr/>
            </p:nvSpPr>
            <p:spPr bwMode="auto">
              <a:xfrm>
                <a:off x="4689491" y="2151015"/>
                <a:ext cx="2829" cy="566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Oval 30"/>
              <p:cNvSpPr>
                <a:spLocks/>
              </p:cNvSpPr>
              <p:nvPr/>
            </p:nvSpPr>
            <p:spPr bwMode="auto">
              <a:xfrm>
                <a:off x="4550912" y="5216797"/>
                <a:ext cx="279988" cy="27742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Rectangle 32"/>
              <p:cNvSpPr>
                <a:spLocks/>
              </p:cNvSpPr>
              <p:nvPr/>
            </p:nvSpPr>
            <p:spPr bwMode="auto">
              <a:xfrm>
                <a:off x="3942854" y="2496375"/>
                <a:ext cx="1501759" cy="26354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33"/>
              <p:cNvSpPr>
                <a:spLocks/>
              </p:cNvSpPr>
              <p:nvPr/>
            </p:nvSpPr>
            <p:spPr bwMode="auto">
              <a:xfrm>
                <a:off x="4559396" y="2258586"/>
                <a:ext cx="313928" cy="73601"/>
              </a:xfrm>
              <a:custGeom>
                <a:avLst/>
                <a:gdLst>
                  <a:gd name="T0" fmla="*/ 8 w 73"/>
                  <a:gd name="T1" fmla="*/ 17 h 17"/>
                  <a:gd name="T2" fmla="*/ 0 w 73"/>
                  <a:gd name="T3" fmla="*/ 9 h 17"/>
                  <a:gd name="T4" fmla="*/ 8 w 73"/>
                  <a:gd name="T5" fmla="*/ 0 h 17"/>
                  <a:gd name="T6" fmla="*/ 65 w 73"/>
                  <a:gd name="T7" fmla="*/ 0 h 17"/>
                  <a:gd name="T8" fmla="*/ 73 w 73"/>
                  <a:gd name="T9" fmla="*/ 9 h 17"/>
                  <a:gd name="T10" fmla="*/ 65 w 73"/>
                  <a:gd name="T11" fmla="*/ 17 h 17"/>
                  <a:gd name="T12" fmla="*/ 8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0" y="0"/>
                      <a:pt x="73" y="4"/>
                      <a:pt x="73" y="9"/>
                    </a:cubicBezTo>
                    <a:cubicBezTo>
                      <a:pt x="73" y="13"/>
                      <a:pt x="70" y="17"/>
                      <a:pt x="65" y="17"/>
                    </a:cubicBezTo>
                    <a:lnTo>
                      <a:pt x="8" y="1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Freeform: Shape 34"/>
              <p:cNvSpPr>
                <a:spLocks/>
              </p:cNvSpPr>
              <p:nvPr/>
            </p:nvSpPr>
            <p:spPr bwMode="auto">
              <a:xfrm>
                <a:off x="4579194" y="2281232"/>
                <a:ext cx="277161" cy="28308"/>
              </a:xfrm>
              <a:custGeom>
                <a:avLst/>
                <a:gdLst>
                  <a:gd name="T0" fmla="*/ 65 w 65"/>
                  <a:gd name="T1" fmla="*/ 4 h 7"/>
                  <a:gd name="T2" fmla="*/ 61 w 65"/>
                  <a:gd name="T3" fmla="*/ 7 h 7"/>
                  <a:gd name="T4" fmla="*/ 4 w 65"/>
                  <a:gd name="T5" fmla="*/ 7 h 7"/>
                  <a:gd name="T6" fmla="*/ 0 w 65"/>
                  <a:gd name="T7" fmla="*/ 4 h 7"/>
                  <a:gd name="T8" fmla="*/ 4 w 65"/>
                  <a:gd name="T9" fmla="*/ 0 h 7"/>
                  <a:gd name="T10" fmla="*/ 61 w 65"/>
                  <a:gd name="T11" fmla="*/ 0 h 7"/>
                  <a:gd name="T12" fmla="*/ 65 w 6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">
                    <a:moveTo>
                      <a:pt x="65" y="4"/>
                    </a:moveTo>
                    <a:cubicBezTo>
                      <a:pt x="65" y="6"/>
                      <a:pt x="63" y="7"/>
                      <a:pt x="6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3" y="0"/>
                      <a:pt x="65" y="2"/>
                      <a:pt x="65" y="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Oval 35"/>
              <p:cNvSpPr>
                <a:spLocks/>
              </p:cNvSpPr>
              <p:nvPr/>
            </p:nvSpPr>
            <p:spPr bwMode="auto">
              <a:xfrm>
                <a:off x="4457581" y="2272739"/>
                <a:ext cx="48080" cy="4529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68611"/>
            <p:cNvGrpSpPr>
              <a:grpSpLocks/>
            </p:cNvGrpSpPr>
            <p:nvPr/>
          </p:nvGrpSpPr>
          <p:grpSpPr bwMode="auto">
            <a:xfrm>
              <a:off x="2169502" y="2877779"/>
              <a:ext cx="1985963" cy="2954338"/>
              <a:chOff x="6355338" y="926968"/>
              <a:chExt cx="3439889" cy="5114260"/>
            </a:xfrm>
          </p:grpSpPr>
          <p:sp>
            <p:nvSpPr>
              <p:cNvPr id="13" name="Freeform: Shape 3"/>
              <p:cNvSpPr>
                <a:spLocks/>
              </p:cNvSpPr>
              <p:nvPr/>
            </p:nvSpPr>
            <p:spPr bwMode="auto">
              <a:xfrm>
                <a:off x="6355338" y="926968"/>
                <a:ext cx="3439889" cy="5114260"/>
              </a:xfrm>
              <a:custGeom>
                <a:avLst/>
                <a:gdLst>
                  <a:gd name="T0" fmla="*/ 3197735 w 8992"/>
                  <a:gd name="T1" fmla="*/ 0 h 13368"/>
                  <a:gd name="T2" fmla="*/ 3439506 w 8992"/>
                  <a:gd name="T3" fmla="*/ 244465 h 13368"/>
                  <a:gd name="T4" fmla="*/ 3439506 w 8992"/>
                  <a:gd name="T5" fmla="*/ 4871708 h 13368"/>
                  <a:gd name="T6" fmla="*/ 3195440 w 8992"/>
                  <a:gd name="T7" fmla="*/ 5113877 h 13368"/>
                  <a:gd name="T8" fmla="*/ 242154 w 8992"/>
                  <a:gd name="T9" fmla="*/ 5111582 h 13368"/>
                  <a:gd name="T10" fmla="*/ 0 w 8992"/>
                  <a:gd name="T11" fmla="*/ 4869412 h 13368"/>
                  <a:gd name="T12" fmla="*/ 0 w 8992"/>
                  <a:gd name="T13" fmla="*/ 242170 h 13368"/>
                  <a:gd name="T14" fmla="*/ 244449 w 8992"/>
                  <a:gd name="T15" fmla="*/ 0 h 13368"/>
                  <a:gd name="T16" fmla="*/ 3197735 w 8992"/>
                  <a:gd name="T17" fmla="*/ 0 h 13368"/>
                  <a:gd name="T18" fmla="*/ 3197735 w 8992"/>
                  <a:gd name="T19" fmla="*/ 0 h 133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992" h="13368">
                    <a:moveTo>
                      <a:pt x="8359" y="0"/>
                    </a:moveTo>
                    <a:cubicBezTo>
                      <a:pt x="8710" y="0"/>
                      <a:pt x="8991" y="287"/>
                      <a:pt x="8991" y="639"/>
                    </a:cubicBezTo>
                    <a:cubicBezTo>
                      <a:pt x="8991" y="639"/>
                      <a:pt x="8991" y="639"/>
                      <a:pt x="8991" y="12734"/>
                    </a:cubicBezTo>
                    <a:cubicBezTo>
                      <a:pt x="8991" y="13081"/>
                      <a:pt x="8704" y="13367"/>
                      <a:pt x="8353" y="13367"/>
                    </a:cubicBezTo>
                    <a:cubicBezTo>
                      <a:pt x="8353" y="13367"/>
                      <a:pt x="8353" y="13367"/>
                      <a:pt x="633" y="13361"/>
                    </a:cubicBezTo>
                    <a:cubicBezTo>
                      <a:pt x="281" y="13361"/>
                      <a:pt x="0" y="13081"/>
                      <a:pt x="0" y="12728"/>
                    </a:cubicBezTo>
                    <a:cubicBezTo>
                      <a:pt x="0" y="12728"/>
                      <a:pt x="0" y="12728"/>
                      <a:pt x="0" y="633"/>
                    </a:cubicBezTo>
                    <a:cubicBezTo>
                      <a:pt x="6" y="287"/>
                      <a:pt x="286" y="0"/>
                      <a:pt x="639" y="0"/>
                    </a:cubicBezTo>
                    <a:cubicBezTo>
                      <a:pt x="639" y="0"/>
                      <a:pt x="639" y="0"/>
                      <a:pt x="8359" y="0"/>
                    </a:cubicBezTo>
                  </a:path>
                </a:pathLst>
              </a:custGeom>
              <a:solidFill>
                <a:srgbClr val="F2F2F2"/>
              </a:solidFill>
              <a:ln w="31750" cap="flat">
                <a:solidFill>
                  <a:srgbClr val="BFBFBF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Freeform: Shape 4"/>
              <p:cNvSpPr>
                <a:spLocks/>
              </p:cNvSpPr>
              <p:nvPr/>
            </p:nvSpPr>
            <p:spPr bwMode="auto">
              <a:xfrm>
                <a:off x="6586115" y="1428267"/>
                <a:ext cx="2978331" cy="4111663"/>
              </a:xfrm>
              <a:custGeom>
                <a:avLst/>
                <a:gdLst>
                  <a:gd name="T0" fmla="*/ 2975896 w 8562"/>
                  <a:gd name="T1" fmla="*/ 4106689 h 10747"/>
                  <a:gd name="T2" fmla="*/ 2975896 w 8562"/>
                  <a:gd name="T3" fmla="*/ 4106689 h 10747"/>
                  <a:gd name="T4" fmla="*/ 2971722 w 8562"/>
                  <a:gd name="T5" fmla="*/ 4111280 h 10747"/>
                  <a:gd name="T6" fmla="*/ 4174 w 8562"/>
                  <a:gd name="T7" fmla="*/ 4111280 h 10747"/>
                  <a:gd name="T8" fmla="*/ 0 w 8562"/>
                  <a:gd name="T9" fmla="*/ 4106689 h 10747"/>
                  <a:gd name="T10" fmla="*/ 2087 w 8562"/>
                  <a:gd name="T11" fmla="*/ 4591 h 10747"/>
                  <a:gd name="T12" fmla="*/ 6261 w 8562"/>
                  <a:gd name="T13" fmla="*/ 0 h 10747"/>
                  <a:gd name="T14" fmla="*/ 2973809 w 8562"/>
                  <a:gd name="T15" fmla="*/ 0 h 10747"/>
                  <a:gd name="T16" fmla="*/ 2977983 w 8562"/>
                  <a:gd name="T17" fmla="*/ 4591 h 10747"/>
                  <a:gd name="T18" fmla="*/ 2975896 w 8562"/>
                  <a:gd name="T19" fmla="*/ 4106689 h 1074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562" h="10747">
                    <a:moveTo>
                      <a:pt x="8555" y="10734"/>
                    </a:moveTo>
                    <a:lnTo>
                      <a:pt x="8555" y="10734"/>
                    </a:lnTo>
                    <a:cubicBezTo>
                      <a:pt x="8555" y="10740"/>
                      <a:pt x="8549" y="10746"/>
                      <a:pt x="8543" y="10746"/>
                    </a:cubicBezTo>
                    <a:cubicBezTo>
                      <a:pt x="12" y="10746"/>
                      <a:pt x="12" y="10746"/>
                      <a:pt x="12" y="10746"/>
                    </a:cubicBezTo>
                    <a:cubicBezTo>
                      <a:pt x="6" y="10746"/>
                      <a:pt x="0" y="10740"/>
                      <a:pt x="0" y="10734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6"/>
                      <a:pt x="12" y="0"/>
                      <a:pt x="18" y="0"/>
                    </a:cubicBezTo>
                    <a:cubicBezTo>
                      <a:pt x="8549" y="0"/>
                      <a:pt x="8549" y="0"/>
                      <a:pt x="8549" y="0"/>
                    </a:cubicBezTo>
                    <a:cubicBezTo>
                      <a:pt x="8555" y="0"/>
                      <a:pt x="8561" y="6"/>
                      <a:pt x="8561" y="12"/>
                    </a:cubicBezTo>
                    <a:lnTo>
                      <a:pt x="8555" y="10734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035412" y="1163307"/>
                <a:ext cx="79741" cy="8244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963920" y="5675727"/>
                <a:ext cx="222726" cy="22534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" name="Rectangle 5"/>
            <p:cNvSpPr/>
            <p:nvPr/>
          </p:nvSpPr>
          <p:spPr>
            <a:xfrm>
              <a:off x="2297107" y="3094736"/>
              <a:ext cx="1725120" cy="2464331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Rectangle 2"/>
            <p:cNvSpPr/>
            <p:nvPr/>
          </p:nvSpPr>
          <p:spPr>
            <a:xfrm>
              <a:off x="8141748" y="3391398"/>
              <a:ext cx="2501250" cy="2388315"/>
            </a:xfrm>
            <a:prstGeom prst="rect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78840" y="399771"/>
            <a:ext cx="9410700" cy="1392391"/>
            <a:chOff x="1531327" y="399771"/>
            <a:chExt cx="9410700" cy="1392391"/>
          </a:xfrm>
        </p:grpSpPr>
        <p:sp>
          <p:nvSpPr>
            <p:cNvPr id="8" name="Rectangle 47"/>
            <p:cNvSpPr/>
            <p:nvPr/>
          </p:nvSpPr>
          <p:spPr>
            <a:xfrm>
              <a:off x="1531327" y="1178789"/>
              <a:ext cx="9410700" cy="613373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 eaLnBrk="1" fontAlgn="auto" hangingPunct="1">
                <a:lnSpc>
                  <a:spcPct val="120000"/>
                </a:lnSpc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展示部分：主体代码部分，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阶矩阵结果与算法的打包和封装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 eaLnBrk="1" fontAlgn="auto" hangingPunct="1">
                <a:lnSpc>
                  <a:spcPct val="120000"/>
                </a:lnSpc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更详细的可以退出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PPT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来查看。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文本框 23"/>
            <p:cNvSpPr txBox="1"/>
            <p:nvPr/>
          </p:nvSpPr>
          <p:spPr>
            <a:xfrm>
              <a:off x="4802811" y="399771"/>
              <a:ext cx="4364391" cy="1357230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600" b="1" dirty="0"/>
                <a:t>结果截图展示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45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21058" y="3200653"/>
            <a:ext cx="8318493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更多思考与实践</a:t>
            </a:r>
            <a:r>
              <a:rPr lang="en-US" altLang="zh-CN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| PART4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5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0ab1071-1db6-4682-b38e-8d041c60d062" descr="+jYAAB+LCAAAAAAABADtltty2jAQht9Fbe9oxmeD70zatJlO20xhephOLhxQQB0fGFtkchjevTJgWGELK2kNY+M7LO1Ku/sv2u8JvaYPM4wcNAi8mL4j3iT2gkuKA9RBl2PkhHPf76A+CccknHyIo/ksQc7vp40b3PlB6PS7589x6hsSSjx/9enk7DOzzyQkwTxYmylnClvy7sGSqqwWyXjsY2h2GVIc321uUNO15e8BjdkFF1EceJRd+KQs3qD1FnJ6zHeROo/xPXK0DhquwsriWYeXFqAwz3QjTfMqSiiJwq3HlcfqhllIBcnuOG1NWVg4pmTk+a5PJmGAwzTifkRplNb/YxSTxyik/DbLD9PRlO1/wni2LuCAPLILbz0/wVkZpt4Mf2EXZdktFzTm9g37HiV3nAW3pqHFJq+NUVqOXbMOd/L1pprb6rBcWdRckRcdYYGy419U3R1nWOWvt7cJpj+vcDxi0fQfuDTSfjLzNtvMkPMWWPwSn6LkbbhT1DN1cw9vv/7KCTeI4pu9usH6i0Tj1QdHbgXLF/6khCuw2TnFfqZwy4Uhvqci4YAMe3XLzqhEtvTw52mVekCBih5biXy2KaxDKIr7uiDyuswZ24BzRj25OaPKzBlVbs6o3JxR2zlT4ZwR6QbrXz5nVPhgqe2cOcCcEQkHZCh9lyuT7UhzRv0Pc+Y88qO4fM5kZrl9ph8Z4eEUBzizGZKQuuGYBT3O/s79mEymNMRJksl+8wePKHBzzNRqnkzZma8uLgzNtlwXZekpi6Jhk10oO2x27GV0Wrrk/0nuKO3udeSgj3N5ZuG//EnJguaUXS3u6cijpaqJUj2fJ2wa77btvuzq0bcW17eq3XVdtbBvtUb2rZDdm9e3stnVmut7kOv1k+N6XYbrdTmu1zmu11uur5DrRbrB+pc/Zjp8zPSW6w/A9SLhgAylHFyZbEfier1JXG/zXK+4Vk8v5CO9kXwk7M3m8ZFsdnXmo+Vx2541Tg6QDBlAMuQAyeAAyWgBqUJAEukG61/+mhnwNTNaQDoAIImEAzKUAkVlsh0JkIwmAVKXAyRTs7quWQhIRiMBSdibzQMk2ezqDEi2DvnIPDk+MmX4yJTjI5PjI7Plowr5SKQbrH/5Y2bCx8xs+egAfCQSDshQyhOVyXYkPjKbxEc9no/em+euVshHZiP5SNibzeMj2ezq0beqwjWubXeNXjHYW41sXAs2rtXoxpXNrs5g37Uh2FsnB/aWDNhbcmBvcWBvtWBfIdiLdIP1/4fHrAX7qsBeJByQQaQbJz44sPZgb8mC/fXiL2c+6dX6NgAA"/>
          <p:cNvGrpSpPr>
            <a:grpSpLocks noChangeAspect="1"/>
          </p:cNvGrpSpPr>
          <p:nvPr/>
        </p:nvGrpSpPr>
        <p:grpSpPr>
          <a:xfrm>
            <a:off x="555225" y="-1298439"/>
            <a:ext cx="10759777" cy="7101360"/>
            <a:chOff x="1071041" y="-1229359"/>
            <a:chExt cx="10049918" cy="6632860"/>
          </a:xfrm>
        </p:grpSpPr>
        <p:sp>
          <p:nvSpPr>
            <p:cNvPr id="3" name="RelativeShape1"/>
            <p:cNvSpPr>
              <a:spLocks/>
            </p:cNvSpPr>
            <p:nvPr/>
          </p:nvSpPr>
          <p:spPr bwMode="auto">
            <a:xfrm>
              <a:off x="1185863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" name="RelativeShape2"/>
            <p:cNvSpPr>
              <a:spLocks/>
            </p:cNvSpPr>
            <p:nvPr/>
          </p:nvSpPr>
          <p:spPr bwMode="auto">
            <a:xfrm>
              <a:off x="2701331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RelativeShape4"/>
            <p:cNvSpPr>
              <a:spLocks/>
            </p:cNvSpPr>
            <p:nvPr/>
          </p:nvSpPr>
          <p:spPr bwMode="auto">
            <a:xfrm>
              <a:off x="5723378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6" name="line"/>
            <p:cNvCxnSpPr/>
            <p:nvPr/>
          </p:nvCxnSpPr>
          <p:spPr>
            <a:xfrm>
              <a:off x="1071041" y="4941046"/>
              <a:ext cx="100499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line"/>
            <p:cNvCxnSpPr/>
            <p:nvPr/>
          </p:nvCxnSpPr>
          <p:spPr>
            <a:xfrm>
              <a:off x="1071041" y="5403501"/>
              <a:ext cx="100499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ustomText1"/>
            <p:cNvSpPr>
              <a:spLocks/>
            </p:cNvSpPr>
            <p:nvPr/>
          </p:nvSpPr>
          <p:spPr bwMode="auto">
            <a:xfrm>
              <a:off x="1979011" y="5029829"/>
              <a:ext cx="800111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accent1">
                      <a:lumMod val="100000"/>
                    </a:schemeClr>
                  </a:solidFill>
                </a:rPr>
                <a:t>1</a:t>
              </a:r>
              <a:r>
                <a:rPr lang="zh-CN" altLang="en-US" sz="1600" dirty="0">
                  <a:solidFill>
                    <a:schemeClr val="accent1">
                      <a:lumMod val="100000"/>
                    </a:schemeClr>
                  </a:solidFill>
                </a:rPr>
                <a:t>阶</a:t>
              </a:r>
              <a:endParaRPr lang="en-US" altLang="zh-CN" sz="1600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  <p:sp>
          <p:nvSpPr>
            <p:cNvPr id="9" name="SorbShape1"/>
            <p:cNvSpPr>
              <a:spLocks/>
            </p:cNvSpPr>
            <p:nvPr/>
          </p:nvSpPr>
          <p:spPr bwMode="auto">
            <a:xfrm>
              <a:off x="2054904" y="4177140"/>
              <a:ext cx="553196" cy="62146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" name="ValueText1"/>
            <p:cNvSpPr>
              <a:spLocks/>
            </p:cNvSpPr>
            <p:nvPr/>
          </p:nvSpPr>
          <p:spPr bwMode="auto">
            <a:xfrm>
              <a:off x="2130179" y="4341286"/>
              <a:ext cx="421982" cy="2432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1</a:t>
              </a:r>
              <a:r>
                <a:rPr lang="zh-CN" altLang="en-US" sz="6000" dirty="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个</a:t>
              </a:r>
              <a:endParaRPr lang="en-US" sz="6000" dirty="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ValueShape1"/>
            <p:cNvSpPr>
              <a:spLocks/>
            </p:cNvSpPr>
            <p:nvPr/>
          </p:nvSpPr>
          <p:spPr bwMode="auto">
            <a:xfrm>
              <a:off x="1185863" y="4791337"/>
              <a:ext cx="2260086" cy="12044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1">
                <a:lumMod val="100000"/>
                <a:alpha val="7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CustomText2"/>
            <p:cNvSpPr>
              <a:spLocks/>
            </p:cNvSpPr>
            <p:nvPr/>
          </p:nvSpPr>
          <p:spPr bwMode="auto">
            <a:xfrm>
              <a:off x="3478884" y="5029829"/>
              <a:ext cx="800110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accent2">
                      <a:lumMod val="100000"/>
                    </a:schemeClr>
                  </a:solidFill>
                </a:rPr>
                <a:t>2</a:t>
              </a:r>
              <a:r>
                <a:rPr lang="zh-CN" altLang="en-US" sz="1600" dirty="0">
                  <a:solidFill>
                    <a:schemeClr val="accent2">
                      <a:lumMod val="100000"/>
                    </a:schemeClr>
                  </a:solidFill>
                </a:rPr>
                <a:t>阶</a:t>
              </a:r>
              <a:endParaRPr lang="en-US" altLang="zh-CN" sz="1600" dirty="0">
                <a:solidFill>
                  <a:schemeClr val="accent2">
                    <a:lumMod val="100000"/>
                  </a:schemeClr>
                </a:solidFill>
              </a:endParaRPr>
            </a:p>
          </p:txBody>
        </p:sp>
        <p:sp>
          <p:nvSpPr>
            <p:cNvPr id="13" name="SorbShape2"/>
            <p:cNvSpPr>
              <a:spLocks/>
            </p:cNvSpPr>
            <p:nvPr/>
          </p:nvSpPr>
          <p:spPr bwMode="auto">
            <a:xfrm>
              <a:off x="3483843" y="4281911"/>
              <a:ext cx="553196" cy="62146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600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8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ValueText2"/>
            <p:cNvSpPr>
              <a:spLocks/>
            </p:cNvSpPr>
            <p:nvPr/>
          </p:nvSpPr>
          <p:spPr bwMode="auto">
            <a:xfrm>
              <a:off x="3549450" y="4422399"/>
              <a:ext cx="421982" cy="2432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0</a:t>
              </a:r>
              <a:r>
                <a:rPr lang="zh-CN" altLang="en-US" sz="6000" dirty="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个</a:t>
              </a:r>
              <a:endParaRPr lang="en-US" sz="6000" dirty="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ValueShape2"/>
            <p:cNvSpPr>
              <a:spLocks/>
            </p:cNvSpPr>
            <p:nvPr/>
          </p:nvSpPr>
          <p:spPr bwMode="auto">
            <a:xfrm flipV="1">
              <a:off x="2701331" y="4911779"/>
              <a:ext cx="2260086" cy="427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2">
                <a:lumMod val="100000"/>
                <a:alpha val="7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RelativeShape3"/>
            <p:cNvSpPr>
              <a:spLocks/>
            </p:cNvSpPr>
            <p:nvPr/>
          </p:nvSpPr>
          <p:spPr bwMode="auto">
            <a:xfrm>
              <a:off x="4248769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ValueShape3"/>
            <p:cNvSpPr>
              <a:spLocks/>
            </p:cNvSpPr>
            <p:nvPr/>
          </p:nvSpPr>
          <p:spPr bwMode="auto">
            <a:xfrm>
              <a:off x="4248769" y="4652498"/>
              <a:ext cx="2260086" cy="2592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3">
                <a:lumMod val="100000"/>
                <a:alpha val="7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CustomText3"/>
            <p:cNvSpPr>
              <a:spLocks/>
            </p:cNvSpPr>
            <p:nvPr/>
          </p:nvSpPr>
          <p:spPr bwMode="auto">
            <a:xfrm>
              <a:off x="4978252" y="5029829"/>
              <a:ext cx="801120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accent3">
                      <a:lumMod val="100000"/>
                    </a:schemeClr>
                  </a:solidFill>
                </a:rPr>
                <a:t>3</a:t>
              </a:r>
              <a:r>
                <a:rPr lang="zh-CN" altLang="en-US" sz="1600" dirty="0">
                  <a:solidFill>
                    <a:schemeClr val="accent3">
                      <a:lumMod val="100000"/>
                    </a:schemeClr>
                  </a:solidFill>
                </a:rPr>
                <a:t>阶</a:t>
              </a:r>
              <a:endParaRPr lang="en-US" altLang="zh-CN" sz="1600" dirty="0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19" name="SorbShape3"/>
            <p:cNvSpPr>
              <a:spLocks/>
            </p:cNvSpPr>
            <p:nvPr/>
          </p:nvSpPr>
          <p:spPr bwMode="auto">
            <a:xfrm>
              <a:off x="5123566" y="3890549"/>
              <a:ext cx="553196" cy="62146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ValueText3"/>
            <p:cNvSpPr>
              <a:spLocks/>
            </p:cNvSpPr>
            <p:nvPr/>
          </p:nvSpPr>
          <p:spPr bwMode="auto">
            <a:xfrm>
              <a:off x="5189173" y="4031037"/>
              <a:ext cx="421982" cy="2432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/>
              <a:r>
                <a:rPr lang="en-US" altLang="zh-CN" sz="6000" dirty="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8</a:t>
              </a:r>
              <a:r>
                <a:rPr lang="zh-CN" altLang="en-US" sz="6000" dirty="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个</a:t>
              </a:r>
              <a:endParaRPr lang="en-US" altLang="zh-CN" sz="6000" dirty="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CustomText4"/>
            <p:cNvSpPr>
              <a:spLocks/>
            </p:cNvSpPr>
            <p:nvPr/>
          </p:nvSpPr>
          <p:spPr bwMode="auto">
            <a:xfrm>
              <a:off x="6478630" y="5029829"/>
              <a:ext cx="800111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accent4">
                      <a:lumMod val="100000"/>
                    </a:schemeClr>
                  </a:solidFill>
                </a:rPr>
                <a:t>4</a:t>
              </a:r>
              <a:r>
                <a:rPr lang="zh-CN" altLang="en-US" sz="1600" dirty="0">
                  <a:solidFill>
                    <a:schemeClr val="accent4">
                      <a:lumMod val="100000"/>
                    </a:schemeClr>
                  </a:solidFill>
                </a:rPr>
                <a:t>阶</a:t>
              </a:r>
              <a:endParaRPr lang="en-US" altLang="zh-CN" sz="1600" dirty="0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  <p:sp>
          <p:nvSpPr>
            <p:cNvPr id="22" name="SorbShape4"/>
            <p:cNvSpPr>
              <a:spLocks/>
            </p:cNvSpPr>
            <p:nvPr/>
          </p:nvSpPr>
          <p:spPr bwMode="auto">
            <a:xfrm>
              <a:off x="6576822" y="2925661"/>
              <a:ext cx="553196" cy="62146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ValueText4"/>
            <p:cNvSpPr>
              <a:spLocks/>
            </p:cNvSpPr>
            <p:nvPr/>
          </p:nvSpPr>
          <p:spPr bwMode="auto">
            <a:xfrm>
              <a:off x="6642429" y="3066149"/>
              <a:ext cx="421982" cy="2432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altLang="zh-CN" sz="6000" dirty="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7040</a:t>
              </a:r>
              <a:r>
                <a:rPr lang="zh-CN" altLang="en-US" sz="6000" dirty="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个</a:t>
              </a:r>
              <a:endParaRPr lang="en-US" altLang="zh-CN" sz="6000" dirty="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4" name="ValueShape4"/>
            <p:cNvSpPr>
              <a:spLocks/>
            </p:cNvSpPr>
            <p:nvPr/>
          </p:nvSpPr>
          <p:spPr bwMode="auto">
            <a:xfrm>
              <a:off x="5723378" y="3958805"/>
              <a:ext cx="2260086" cy="952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4">
                <a:lumMod val="100000"/>
                <a:alpha val="7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CustomText5"/>
            <p:cNvSpPr>
              <a:spLocks/>
            </p:cNvSpPr>
            <p:nvPr/>
          </p:nvSpPr>
          <p:spPr bwMode="auto">
            <a:xfrm>
              <a:off x="7978503" y="5029829"/>
              <a:ext cx="800111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accent5">
                      <a:lumMod val="100000"/>
                    </a:schemeClr>
                  </a:solidFill>
                </a:rPr>
                <a:t>5</a:t>
              </a:r>
              <a:r>
                <a:rPr lang="zh-CN" altLang="en-US" sz="1600" dirty="0">
                  <a:solidFill>
                    <a:schemeClr val="accent5">
                      <a:lumMod val="100000"/>
                    </a:schemeClr>
                  </a:solidFill>
                </a:rPr>
                <a:t>阶</a:t>
              </a:r>
              <a:endParaRPr lang="en-US" altLang="zh-CN" sz="1600" dirty="0">
                <a:solidFill>
                  <a:schemeClr val="accent5">
                    <a:lumMod val="100000"/>
                  </a:schemeClr>
                </a:solidFill>
              </a:endParaRPr>
            </a:p>
          </p:txBody>
        </p:sp>
        <p:sp>
          <p:nvSpPr>
            <p:cNvPr id="26" name="RelativeShape5"/>
            <p:cNvSpPr>
              <a:spLocks/>
            </p:cNvSpPr>
            <p:nvPr/>
          </p:nvSpPr>
          <p:spPr bwMode="auto">
            <a:xfrm>
              <a:off x="7248515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SorbShape5"/>
            <p:cNvSpPr>
              <a:spLocks/>
            </p:cNvSpPr>
            <p:nvPr/>
          </p:nvSpPr>
          <p:spPr bwMode="auto">
            <a:xfrm>
              <a:off x="7907992" y="444618"/>
              <a:ext cx="941131" cy="664985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ValueText5"/>
            <p:cNvSpPr>
              <a:spLocks/>
            </p:cNvSpPr>
            <p:nvPr/>
          </p:nvSpPr>
          <p:spPr bwMode="auto">
            <a:xfrm>
              <a:off x="8101959" y="548652"/>
              <a:ext cx="553195" cy="42440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altLang="zh-CN" sz="6000" dirty="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275,305,224</a:t>
              </a:r>
              <a:r>
                <a:rPr lang="zh-CN" altLang="en-US" sz="6000" dirty="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个解</a:t>
              </a:r>
              <a:endParaRPr lang="en-US" altLang="zh-CN" sz="6000" dirty="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" name="ValueShape5"/>
            <p:cNvSpPr>
              <a:spLocks/>
            </p:cNvSpPr>
            <p:nvPr/>
          </p:nvSpPr>
          <p:spPr bwMode="auto">
            <a:xfrm>
              <a:off x="7248515" y="1112846"/>
              <a:ext cx="2260086" cy="379893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5">
                <a:lumMod val="100000"/>
                <a:alpha val="7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CustomText6"/>
            <p:cNvSpPr>
              <a:spLocks/>
            </p:cNvSpPr>
            <p:nvPr/>
          </p:nvSpPr>
          <p:spPr bwMode="auto">
            <a:xfrm>
              <a:off x="9477872" y="5029829"/>
              <a:ext cx="801120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chemeClr val="accent6">
                      <a:lumMod val="100000"/>
                    </a:schemeClr>
                  </a:solidFill>
                </a:rPr>
                <a:t>≥</a:t>
              </a:r>
              <a:r>
                <a:rPr lang="en-US" altLang="zh-CN" sz="1600" dirty="0">
                  <a:solidFill>
                    <a:schemeClr val="accent6">
                      <a:lumMod val="100000"/>
                    </a:schemeClr>
                  </a:solidFill>
                </a:rPr>
                <a:t>6</a:t>
              </a:r>
              <a:r>
                <a:rPr lang="zh-CN" altLang="en-US" sz="1600" dirty="0">
                  <a:solidFill>
                    <a:schemeClr val="accent6">
                      <a:lumMod val="100000"/>
                    </a:schemeClr>
                  </a:solidFill>
                </a:rPr>
                <a:t>阶</a:t>
              </a:r>
              <a:endParaRPr lang="en-US" altLang="zh-CN" sz="1600" dirty="0">
                <a:solidFill>
                  <a:schemeClr val="accent6">
                    <a:lumMod val="100000"/>
                  </a:schemeClr>
                </a:solidFill>
              </a:endParaRPr>
            </a:p>
          </p:txBody>
        </p:sp>
        <p:sp>
          <p:nvSpPr>
            <p:cNvPr id="31" name="RelativeShape6"/>
            <p:cNvSpPr>
              <a:spLocks/>
            </p:cNvSpPr>
            <p:nvPr/>
          </p:nvSpPr>
          <p:spPr bwMode="auto">
            <a:xfrm>
              <a:off x="8748389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ValueShape6"/>
            <p:cNvSpPr>
              <a:spLocks/>
            </p:cNvSpPr>
            <p:nvPr/>
          </p:nvSpPr>
          <p:spPr bwMode="auto">
            <a:xfrm>
              <a:off x="8748389" y="-1229359"/>
              <a:ext cx="2260086" cy="614113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6">
                <a:lumMod val="100000"/>
                <a:alpha val="7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804066" y="600694"/>
            <a:ext cx="5825334" cy="1210074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4000" b="1" dirty="0"/>
              <a:t>关于</a:t>
            </a:r>
            <a:r>
              <a:rPr lang="en-US" altLang="zh-CN" sz="4000" b="1" dirty="0"/>
              <a:t>N&gt;=5</a:t>
            </a:r>
            <a:r>
              <a:rPr lang="zh-CN" altLang="en-US" sz="4000" b="1" dirty="0"/>
              <a:t>阶幻方数目的思考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EFB06F4-DA8E-49AF-9FF1-CDE58D5E7A69}"/>
              </a:ext>
            </a:extLst>
          </p:cNvPr>
          <p:cNvSpPr/>
          <p:nvPr/>
        </p:nvSpPr>
        <p:spPr>
          <a:xfrm>
            <a:off x="9078043" y="304710"/>
            <a:ext cx="1960496" cy="22636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2">
                    <a:lumMod val="25000"/>
                  </a:schemeClr>
                </a:solidFill>
              </a:rPr>
              <a:t>6</a:t>
            </a:r>
            <a:r>
              <a:rPr lang="zh-CN" altLang="en-US" sz="1500" b="1" dirty="0">
                <a:solidFill>
                  <a:schemeClr val="bg2">
                    <a:lumMod val="25000"/>
                  </a:schemeClr>
                </a:solidFill>
              </a:rPr>
              <a:t>阶幻方数目约是</a:t>
            </a:r>
            <a:r>
              <a:rPr lang="en-US" altLang="zh-CN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(0.17745±0.0016)*10</a:t>
            </a:r>
            <a:r>
              <a:rPr lang="zh-CN" altLang="en-US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20</a:t>
            </a:r>
            <a:r>
              <a:rPr lang="zh-CN" altLang="en-US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次方。</a:t>
            </a:r>
            <a:endParaRPr lang="en-US" altLang="zh-CN" sz="15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zh-CN" altLang="en-US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至于其确切数量和更高阶的幻方</a:t>
            </a:r>
            <a:r>
              <a:rPr lang="zh-CN" altLang="en-US" sz="1700" b="1" dirty="0">
                <a:solidFill>
                  <a:srgbClr val="FF0000"/>
                </a:solidFill>
                <a:sym typeface="Wingdings" panose="05000000000000000000" pitchFamily="2" charset="2"/>
              </a:rPr>
              <a:t>数量仍然没有答案</a:t>
            </a:r>
            <a:r>
              <a:rPr lang="zh-CN" altLang="en-US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，</a:t>
            </a:r>
            <a:endParaRPr lang="en-US" altLang="zh-CN" sz="15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zh-CN" altLang="en-US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是一道</a:t>
            </a:r>
            <a:r>
              <a:rPr lang="zh-CN" alt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世界级的数学难题</a:t>
            </a:r>
            <a:r>
              <a:rPr lang="zh-CN" altLang="en-US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。</a:t>
            </a:r>
            <a:endParaRPr lang="en-US" altLang="zh-CN" sz="15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8810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5accd2d-f733-4824-ad64-beb893ea6727"/>
          <p:cNvGrpSpPr>
            <a:grpSpLocks noChangeAspect="1"/>
          </p:cNvGrpSpPr>
          <p:nvPr/>
        </p:nvGrpSpPr>
        <p:grpSpPr>
          <a:xfrm>
            <a:off x="942421" y="2377132"/>
            <a:ext cx="10358133" cy="2578915"/>
            <a:chOff x="1390565" y="2834333"/>
            <a:chExt cx="9909989" cy="2351590"/>
          </a:xfrm>
        </p:grpSpPr>
        <p:grpSp>
          <p:nvGrpSpPr>
            <p:cNvPr id="3" name="Group 28"/>
            <p:cNvGrpSpPr/>
            <p:nvPr/>
          </p:nvGrpSpPr>
          <p:grpSpPr>
            <a:xfrm>
              <a:off x="1768046" y="2834333"/>
              <a:ext cx="1458180" cy="1663040"/>
              <a:chOff x="1856520" y="2834333"/>
              <a:chExt cx="1458180" cy="1663040"/>
            </a:xfrm>
          </p:grpSpPr>
          <p:sp>
            <p:nvSpPr>
              <p:cNvPr id="25" name="Freeform: Shape 1"/>
              <p:cNvSpPr>
                <a:spLocks/>
              </p:cNvSpPr>
              <p:nvPr/>
            </p:nvSpPr>
            <p:spPr bwMode="auto">
              <a:xfrm>
                <a:off x="185652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10"/>
              <p:cNvSpPr>
                <a:spLocks noChangeAspect="1"/>
              </p:cNvSpPr>
              <p:nvPr/>
            </p:nvSpPr>
            <p:spPr bwMode="auto">
              <a:xfrm>
                <a:off x="2330879" y="3400302"/>
                <a:ext cx="497910" cy="531102"/>
              </a:xfrm>
              <a:custGeom>
                <a:avLst/>
                <a:gdLst>
                  <a:gd name="T0" fmla="*/ 41 w 45"/>
                  <a:gd name="T1" fmla="*/ 48 h 48"/>
                  <a:gd name="T2" fmla="*/ 0 w 45"/>
                  <a:gd name="T3" fmla="*/ 44 h 48"/>
                  <a:gd name="T4" fmla="*/ 3 w 45"/>
                  <a:gd name="T5" fmla="*/ 7 h 48"/>
                  <a:gd name="T6" fmla="*/ 7 w 45"/>
                  <a:gd name="T7" fmla="*/ 4 h 48"/>
                  <a:gd name="T8" fmla="*/ 13 w 45"/>
                  <a:gd name="T9" fmla="*/ 0 h 48"/>
                  <a:gd name="T10" fmla="*/ 17 w 45"/>
                  <a:gd name="T11" fmla="*/ 7 h 48"/>
                  <a:gd name="T12" fmla="*/ 27 w 45"/>
                  <a:gd name="T13" fmla="*/ 4 h 48"/>
                  <a:gd name="T14" fmla="*/ 33 w 45"/>
                  <a:gd name="T15" fmla="*/ 0 h 48"/>
                  <a:gd name="T16" fmla="*/ 38 w 45"/>
                  <a:gd name="T17" fmla="*/ 7 h 48"/>
                  <a:gd name="T18" fmla="*/ 45 w 45"/>
                  <a:gd name="T19" fmla="*/ 10 h 48"/>
                  <a:gd name="T20" fmla="*/ 11 w 45"/>
                  <a:gd name="T21" fmla="*/ 25 h 48"/>
                  <a:gd name="T22" fmla="*/ 3 w 45"/>
                  <a:gd name="T23" fmla="*/ 17 h 48"/>
                  <a:gd name="T24" fmla="*/ 11 w 45"/>
                  <a:gd name="T25" fmla="*/ 25 h 48"/>
                  <a:gd name="T26" fmla="*/ 11 w 45"/>
                  <a:gd name="T27" fmla="*/ 26 h 48"/>
                  <a:gd name="T28" fmla="*/ 3 w 45"/>
                  <a:gd name="T29" fmla="*/ 35 h 48"/>
                  <a:gd name="T30" fmla="*/ 11 w 45"/>
                  <a:gd name="T31" fmla="*/ 44 h 48"/>
                  <a:gd name="T32" fmla="*/ 3 w 45"/>
                  <a:gd name="T33" fmla="*/ 37 h 48"/>
                  <a:gd name="T34" fmla="*/ 11 w 45"/>
                  <a:gd name="T35" fmla="*/ 44 h 48"/>
                  <a:gd name="T36" fmla="*/ 13 w 45"/>
                  <a:gd name="T37" fmla="*/ 3 h 48"/>
                  <a:gd name="T38" fmla="*/ 10 w 45"/>
                  <a:gd name="T39" fmla="*/ 4 h 48"/>
                  <a:gd name="T40" fmla="*/ 11 w 45"/>
                  <a:gd name="T41" fmla="*/ 13 h 48"/>
                  <a:gd name="T42" fmla="*/ 14 w 45"/>
                  <a:gd name="T43" fmla="*/ 12 h 48"/>
                  <a:gd name="T44" fmla="*/ 21 w 45"/>
                  <a:gd name="T45" fmla="*/ 25 h 48"/>
                  <a:gd name="T46" fmla="*/ 13 w 45"/>
                  <a:gd name="T47" fmla="*/ 17 h 48"/>
                  <a:gd name="T48" fmla="*/ 21 w 45"/>
                  <a:gd name="T49" fmla="*/ 25 h 48"/>
                  <a:gd name="T50" fmla="*/ 21 w 45"/>
                  <a:gd name="T51" fmla="*/ 26 h 48"/>
                  <a:gd name="T52" fmla="*/ 13 w 45"/>
                  <a:gd name="T53" fmla="*/ 35 h 48"/>
                  <a:gd name="T54" fmla="*/ 21 w 45"/>
                  <a:gd name="T55" fmla="*/ 44 h 48"/>
                  <a:gd name="T56" fmla="*/ 13 w 45"/>
                  <a:gd name="T57" fmla="*/ 37 h 48"/>
                  <a:gd name="T58" fmla="*/ 21 w 45"/>
                  <a:gd name="T59" fmla="*/ 44 h 48"/>
                  <a:gd name="T60" fmla="*/ 32 w 45"/>
                  <a:gd name="T61" fmla="*/ 17 h 48"/>
                  <a:gd name="T62" fmla="*/ 23 w 45"/>
                  <a:gd name="T63" fmla="*/ 25 h 48"/>
                  <a:gd name="T64" fmla="*/ 32 w 45"/>
                  <a:gd name="T65" fmla="*/ 35 h 48"/>
                  <a:gd name="T66" fmla="*/ 23 w 45"/>
                  <a:gd name="T67" fmla="*/ 26 h 48"/>
                  <a:gd name="T68" fmla="*/ 32 w 45"/>
                  <a:gd name="T69" fmla="*/ 35 h 48"/>
                  <a:gd name="T70" fmla="*/ 32 w 45"/>
                  <a:gd name="T71" fmla="*/ 37 h 48"/>
                  <a:gd name="T72" fmla="*/ 23 w 45"/>
                  <a:gd name="T73" fmla="*/ 44 h 48"/>
                  <a:gd name="T74" fmla="*/ 34 w 45"/>
                  <a:gd name="T75" fmla="*/ 4 h 48"/>
                  <a:gd name="T76" fmla="*/ 32 w 45"/>
                  <a:gd name="T77" fmla="*/ 3 h 48"/>
                  <a:gd name="T78" fmla="*/ 31 w 45"/>
                  <a:gd name="T79" fmla="*/ 12 h 48"/>
                  <a:gd name="T80" fmla="*/ 33 w 45"/>
                  <a:gd name="T81" fmla="*/ 13 h 48"/>
                  <a:gd name="T82" fmla="*/ 34 w 45"/>
                  <a:gd name="T83" fmla="*/ 4 h 48"/>
                  <a:gd name="T84" fmla="*/ 41 w 45"/>
                  <a:gd name="T85" fmla="*/ 17 h 48"/>
                  <a:gd name="T86" fmla="*/ 33 w 45"/>
                  <a:gd name="T87" fmla="*/ 25 h 48"/>
                  <a:gd name="T88" fmla="*/ 41 w 45"/>
                  <a:gd name="T89" fmla="*/ 35 h 48"/>
                  <a:gd name="T90" fmla="*/ 33 w 45"/>
                  <a:gd name="T91" fmla="*/ 26 h 48"/>
                  <a:gd name="T92" fmla="*/ 41 w 45"/>
                  <a:gd name="T93" fmla="*/ 35 h 48"/>
                  <a:gd name="T94" fmla="*/ 41 w 45"/>
                  <a:gd name="T95" fmla="*/ 37 h 48"/>
                  <a:gd name="T96" fmla="*/ 33 w 45"/>
                  <a:gd name="T97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" h="48">
                    <a:moveTo>
                      <a:pt x="45" y="44"/>
                    </a:moveTo>
                    <a:cubicBezTo>
                      <a:pt x="45" y="46"/>
                      <a:pt x="43" y="48"/>
                      <a:pt x="41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1" y="48"/>
                      <a:pt x="0" y="46"/>
                      <a:pt x="0" y="4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1" y="7"/>
                      <a:pt x="3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9" y="0"/>
                      <a:pt x="1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5" y="0"/>
                      <a:pt x="17" y="2"/>
                      <a:pt x="17" y="4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"/>
                      <a:pt x="29" y="0"/>
                      <a:pt x="3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6" y="0"/>
                      <a:pt x="38" y="2"/>
                      <a:pt x="38" y="4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7"/>
                      <a:pt x="45" y="8"/>
                      <a:pt x="45" y="10"/>
                    </a:cubicBezTo>
                    <a:lnTo>
                      <a:pt x="45" y="44"/>
                    </a:lnTo>
                    <a:close/>
                    <a:moveTo>
                      <a:pt x="11" y="25"/>
                    </a:moveTo>
                    <a:cubicBezTo>
                      <a:pt x="11" y="17"/>
                      <a:pt x="11" y="17"/>
                      <a:pt x="11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25"/>
                      <a:pt x="3" y="25"/>
                      <a:pt x="3" y="25"/>
                    </a:cubicBezTo>
                    <a:lnTo>
                      <a:pt x="11" y="25"/>
                    </a:lnTo>
                    <a:close/>
                    <a:moveTo>
                      <a:pt x="11" y="35"/>
                    </a:moveTo>
                    <a:cubicBezTo>
                      <a:pt x="11" y="26"/>
                      <a:pt x="11" y="26"/>
                      <a:pt x="11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35"/>
                      <a:pt x="3" y="35"/>
                      <a:pt x="3" y="35"/>
                    </a:cubicBezTo>
                    <a:lnTo>
                      <a:pt x="11" y="35"/>
                    </a:lnTo>
                    <a:close/>
                    <a:moveTo>
                      <a:pt x="11" y="44"/>
                    </a:moveTo>
                    <a:cubicBezTo>
                      <a:pt x="11" y="37"/>
                      <a:pt x="11" y="37"/>
                      <a:pt x="1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44"/>
                      <a:pt x="3" y="44"/>
                      <a:pt x="3" y="44"/>
                    </a:cubicBezTo>
                    <a:lnTo>
                      <a:pt x="11" y="44"/>
                    </a:lnTo>
                    <a:close/>
                    <a:moveTo>
                      <a:pt x="14" y="4"/>
                    </a:moveTo>
                    <a:cubicBezTo>
                      <a:pt x="14" y="4"/>
                      <a:pt x="13" y="3"/>
                      <a:pt x="1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0" y="4"/>
                      <a:pt x="10" y="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1" y="13"/>
                      <a:pt x="11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4" y="12"/>
                      <a:pt x="14" y="12"/>
                    </a:cubicBezTo>
                    <a:lnTo>
                      <a:pt x="14" y="4"/>
                    </a:lnTo>
                    <a:close/>
                    <a:moveTo>
                      <a:pt x="21" y="25"/>
                    </a:moveTo>
                    <a:cubicBezTo>
                      <a:pt x="21" y="17"/>
                      <a:pt x="21" y="17"/>
                      <a:pt x="21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25"/>
                      <a:pt x="13" y="25"/>
                      <a:pt x="13" y="25"/>
                    </a:cubicBezTo>
                    <a:lnTo>
                      <a:pt x="21" y="25"/>
                    </a:lnTo>
                    <a:close/>
                    <a:moveTo>
                      <a:pt x="21" y="35"/>
                    </a:moveTo>
                    <a:cubicBezTo>
                      <a:pt x="21" y="26"/>
                      <a:pt x="21" y="26"/>
                      <a:pt x="21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35"/>
                      <a:pt x="13" y="35"/>
                      <a:pt x="13" y="35"/>
                    </a:cubicBezTo>
                    <a:lnTo>
                      <a:pt x="21" y="35"/>
                    </a:lnTo>
                    <a:close/>
                    <a:moveTo>
                      <a:pt x="21" y="44"/>
                    </a:moveTo>
                    <a:cubicBezTo>
                      <a:pt x="21" y="37"/>
                      <a:pt x="21" y="37"/>
                      <a:pt x="21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44"/>
                      <a:pt x="13" y="44"/>
                      <a:pt x="13" y="44"/>
                    </a:cubicBezTo>
                    <a:lnTo>
                      <a:pt x="21" y="44"/>
                    </a:lnTo>
                    <a:close/>
                    <a:moveTo>
                      <a:pt x="32" y="2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25"/>
                      <a:pt x="23" y="25"/>
                      <a:pt x="23" y="25"/>
                    </a:cubicBezTo>
                    <a:lnTo>
                      <a:pt x="32" y="25"/>
                    </a:lnTo>
                    <a:close/>
                    <a:moveTo>
                      <a:pt x="32" y="35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32" y="35"/>
                    </a:lnTo>
                    <a:close/>
                    <a:moveTo>
                      <a:pt x="32" y="44"/>
                    </a:moveTo>
                    <a:cubicBezTo>
                      <a:pt x="32" y="37"/>
                      <a:pt x="32" y="37"/>
                      <a:pt x="3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44"/>
                      <a:pt x="23" y="44"/>
                      <a:pt x="23" y="44"/>
                    </a:cubicBezTo>
                    <a:lnTo>
                      <a:pt x="32" y="44"/>
                    </a:lnTo>
                    <a:close/>
                    <a:moveTo>
                      <a:pt x="34" y="4"/>
                    </a:moveTo>
                    <a:cubicBezTo>
                      <a:pt x="34" y="4"/>
                      <a:pt x="34" y="3"/>
                      <a:pt x="33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4"/>
                      <a:pt x="31" y="4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3"/>
                      <a:pt x="32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4" y="13"/>
                      <a:pt x="34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41" y="25"/>
                    </a:moveTo>
                    <a:cubicBezTo>
                      <a:pt x="41" y="17"/>
                      <a:pt x="41" y="17"/>
                      <a:pt x="41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25"/>
                      <a:pt x="33" y="25"/>
                      <a:pt x="33" y="25"/>
                    </a:cubicBezTo>
                    <a:lnTo>
                      <a:pt x="41" y="25"/>
                    </a:lnTo>
                    <a:close/>
                    <a:moveTo>
                      <a:pt x="41" y="35"/>
                    </a:moveTo>
                    <a:cubicBezTo>
                      <a:pt x="41" y="26"/>
                      <a:pt x="41" y="26"/>
                      <a:pt x="41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35"/>
                      <a:pt x="33" y="35"/>
                      <a:pt x="33" y="35"/>
                    </a:cubicBezTo>
                    <a:lnTo>
                      <a:pt x="41" y="35"/>
                    </a:lnTo>
                    <a:close/>
                    <a:moveTo>
                      <a:pt x="41" y="44"/>
                    </a:moveTo>
                    <a:cubicBezTo>
                      <a:pt x="41" y="37"/>
                      <a:pt x="41" y="37"/>
                      <a:pt x="41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4"/>
                      <a:pt x="33" y="44"/>
                      <a:pt x="33" y="44"/>
                    </a:cubicBezTo>
                    <a:lnTo>
                      <a:pt x="41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" name="Group 29"/>
            <p:cNvGrpSpPr/>
            <p:nvPr/>
          </p:nvGrpSpPr>
          <p:grpSpPr>
            <a:xfrm>
              <a:off x="4333661" y="2834333"/>
              <a:ext cx="1458180" cy="1663040"/>
              <a:chOff x="4196780" y="2834333"/>
              <a:chExt cx="1458180" cy="1663040"/>
            </a:xfrm>
          </p:grpSpPr>
          <p:sp>
            <p:nvSpPr>
              <p:cNvPr id="23" name="Freeform: Shape 2"/>
              <p:cNvSpPr>
                <a:spLocks/>
              </p:cNvSpPr>
              <p:nvPr/>
            </p:nvSpPr>
            <p:spPr bwMode="auto">
              <a:xfrm>
                <a:off x="419678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11"/>
              <p:cNvSpPr>
                <a:spLocks noChangeAspect="1"/>
              </p:cNvSpPr>
              <p:nvPr/>
            </p:nvSpPr>
            <p:spPr bwMode="auto">
              <a:xfrm>
                <a:off x="4660320" y="3439028"/>
                <a:ext cx="531100" cy="453650"/>
              </a:xfrm>
              <a:custGeom>
                <a:avLst/>
                <a:gdLst>
                  <a:gd name="T0" fmla="*/ 48 w 48"/>
                  <a:gd name="T1" fmla="*/ 38 h 41"/>
                  <a:gd name="T2" fmla="*/ 45 w 48"/>
                  <a:gd name="T3" fmla="*/ 41 h 41"/>
                  <a:gd name="T4" fmla="*/ 37 w 48"/>
                  <a:gd name="T5" fmla="*/ 41 h 41"/>
                  <a:gd name="T6" fmla="*/ 34 w 48"/>
                  <a:gd name="T7" fmla="*/ 38 h 41"/>
                  <a:gd name="T8" fmla="*/ 34 w 48"/>
                  <a:gd name="T9" fmla="*/ 30 h 41"/>
                  <a:gd name="T10" fmla="*/ 37 w 48"/>
                  <a:gd name="T11" fmla="*/ 27 h 41"/>
                  <a:gd name="T12" fmla="*/ 39 w 48"/>
                  <a:gd name="T13" fmla="*/ 27 h 41"/>
                  <a:gd name="T14" fmla="*/ 39 w 48"/>
                  <a:gd name="T15" fmla="*/ 22 h 41"/>
                  <a:gd name="T16" fmla="*/ 25 w 48"/>
                  <a:gd name="T17" fmla="*/ 22 h 41"/>
                  <a:gd name="T18" fmla="*/ 25 w 48"/>
                  <a:gd name="T19" fmla="*/ 27 h 41"/>
                  <a:gd name="T20" fmla="*/ 28 w 48"/>
                  <a:gd name="T21" fmla="*/ 27 h 41"/>
                  <a:gd name="T22" fmla="*/ 31 w 48"/>
                  <a:gd name="T23" fmla="*/ 30 h 41"/>
                  <a:gd name="T24" fmla="*/ 31 w 48"/>
                  <a:gd name="T25" fmla="*/ 38 h 41"/>
                  <a:gd name="T26" fmla="*/ 28 w 48"/>
                  <a:gd name="T27" fmla="*/ 41 h 41"/>
                  <a:gd name="T28" fmla="*/ 19 w 48"/>
                  <a:gd name="T29" fmla="*/ 41 h 41"/>
                  <a:gd name="T30" fmla="*/ 17 w 48"/>
                  <a:gd name="T31" fmla="*/ 38 h 41"/>
                  <a:gd name="T32" fmla="*/ 17 w 48"/>
                  <a:gd name="T33" fmla="*/ 30 h 41"/>
                  <a:gd name="T34" fmla="*/ 19 w 48"/>
                  <a:gd name="T35" fmla="*/ 27 h 41"/>
                  <a:gd name="T36" fmla="*/ 22 w 48"/>
                  <a:gd name="T37" fmla="*/ 27 h 41"/>
                  <a:gd name="T38" fmla="*/ 22 w 48"/>
                  <a:gd name="T39" fmla="*/ 22 h 41"/>
                  <a:gd name="T40" fmla="*/ 8 w 48"/>
                  <a:gd name="T41" fmla="*/ 22 h 41"/>
                  <a:gd name="T42" fmla="*/ 8 w 48"/>
                  <a:gd name="T43" fmla="*/ 27 h 41"/>
                  <a:gd name="T44" fmla="*/ 11 w 48"/>
                  <a:gd name="T45" fmla="*/ 27 h 41"/>
                  <a:gd name="T46" fmla="*/ 13 w 48"/>
                  <a:gd name="T47" fmla="*/ 30 h 41"/>
                  <a:gd name="T48" fmla="*/ 13 w 48"/>
                  <a:gd name="T49" fmla="*/ 38 h 41"/>
                  <a:gd name="T50" fmla="*/ 11 w 48"/>
                  <a:gd name="T51" fmla="*/ 41 h 41"/>
                  <a:gd name="T52" fmla="*/ 2 w 48"/>
                  <a:gd name="T53" fmla="*/ 41 h 41"/>
                  <a:gd name="T54" fmla="*/ 0 w 48"/>
                  <a:gd name="T55" fmla="*/ 38 h 41"/>
                  <a:gd name="T56" fmla="*/ 0 w 48"/>
                  <a:gd name="T57" fmla="*/ 30 h 41"/>
                  <a:gd name="T58" fmla="*/ 2 w 48"/>
                  <a:gd name="T59" fmla="*/ 27 h 41"/>
                  <a:gd name="T60" fmla="*/ 5 w 48"/>
                  <a:gd name="T61" fmla="*/ 27 h 41"/>
                  <a:gd name="T62" fmla="*/ 5 w 48"/>
                  <a:gd name="T63" fmla="*/ 22 h 41"/>
                  <a:gd name="T64" fmla="*/ 8 w 48"/>
                  <a:gd name="T65" fmla="*/ 19 h 41"/>
                  <a:gd name="T66" fmla="*/ 22 w 48"/>
                  <a:gd name="T67" fmla="*/ 19 h 41"/>
                  <a:gd name="T68" fmla="*/ 22 w 48"/>
                  <a:gd name="T69" fmla="*/ 13 h 41"/>
                  <a:gd name="T70" fmla="*/ 19 w 48"/>
                  <a:gd name="T71" fmla="*/ 13 h 41"/>
                  <a:gd name="T72" fmla="*/ 17 w 48"/>
                  <a:gd name="T73" fmla="*/ 11 h 41"/>
                  <a:gd name="T74" fmla="*/ 17 w 48"/>
                  <a:gd name="T75" fmla="*/ 2 h 41"/>
                  <a:gd name="T76" fmla="*/ 19 w 48"/>
                  <a:gd name="T77" fmla="*/ 0 h 41"/>
                  <a:gd name="T78" fmla="*/ 28 w 48"/>
                  <a:gd name="T79" fmla="*/ 0 h 41"/>
                  <a:gd name="T80" fmla="*/ 31 w 48"/>
                  <a:gd name="T81" fmla="*/ 2 h 41"/>
                  <a:gd name="T82" fmla="*/ 31 w 48"/>
                  <a:gd name="T83" fmla="*/ 11 h 41"/>
                  <a:gd name="T84" fmla="*/ 28 w 48"/>
                  <a:gd name="T85" fmla="*/ 13 h 41"/>
                  <a:gd name="T86" fmla="*/ 25 w 48"/>
                  <a:gd name="T87" fmla="*/ 13 h 41"/>
                  <a:gd name="T88" fmla="*/ 25 w 48"/>
                  <a:gd name="T89" fmla="*/ 19 h 41"/>
                  <a:gd name="T90" fmla="*/ 39 w 48"/>
                  <a:gd name="T91" fmla="*/ 19 h 41"/>
                  <a:gd name="T92" fmla="*/ 43 w 48"/>
                  <a:gd name="T93" fmla="*/ 22 h 41"/>
                  <a:gd name="T94" fmla="*/ 43 w 48"/>
                  <a:gd name="T95" fmla="*/ 27 h 41"/>
                  <a:gd name="T96" fmla="*/ 45 w 48"/>
                  <a:gd name="T97" fmla="*/ 27 h 41"/>
                  <a:gd name="T98" fmla="*/ 48 w 48"/>
                  <a:gd name="T99" fmla="*/ 30 h 41"/>
                  <a:gd name="T100" fmla="*/ 48 w 48"/>
                  <a:gd name="T101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8" h="41">
                    <a:moveTo>
                      <a:pt x="48" y="38"/>
                    </a:moveTo>
                    <a:cubicBezTo>
                      <a:pt x="48" y="40"/>
                      <a:pt x="47" y="41"/>
                      <a:pt x="45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5" y="41"/>
                      <a:pt x="34" y="40"/>
                      <a:pt x="34" y="38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28"/>
                      <a:pt x="35" y="27"/>
                      <a:pt x="37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9" y="27"/>
                      <a:pt x="31" y="28"/>
                      <a:pt x="31" y="30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1" y="40"/>
                      <a:pt x="29" y="41"/>
                      <a:pt x="28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8" y="41"/>
                      <a:pt x="17" y="40"/>
                      <a:pt x="17" y="38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7" y="28"/>
                      <a:pt x="18" y="27"/>
                      <a:pt x="19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27"/>
                      <a:pt x="13" y="28"/>
                      <a:pt x="13" y="30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40"/>
                      <a:pt x="12" y="41"/>
                      <a:pt x="11" y="41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0" y="40"/>
                      <a:pt x="0" y="3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8"/>
                      <a:pt x="1" y="27"/>
                      <a:pt x="2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0"/>
                      <a:pt x="6" y="19"/>
                      <a:pt x="8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13"/>
                      <a:pt x="17" y="12"/>
                      <a:pt x="17" y="11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8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1" y="1"/>
                      <a:pt x="31" y="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2"/>
                      <a:pt x="29" y="13"/>
                      <a:pt x="28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41" y="19"/>
                      <a:pt x="43" y="20"/>
                      <a:pt x="43" y="2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7" y="27"/>
                      <a:pt x="48" y="28"/>
                      <a:pt x="48" y="30"/>
                    </a:cubicBezTo>
                    <a:lnTo>
                      <a:pt x="48" y="38"/>
                    </a:ln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" name="Group 30"/>
            <p:cNvGrpSpPr/>
            <p:nvPr/>
          </p:nvGrpSpPr>
          <p:grpSpPr>
            <a:xfrm>
              <a:off x="6899276" y="2834333"/>
              <a:ext cx="1458180" cy="1663040"/>
              <a:chOff x="6537040" y="2834333"/>
              <a:chExt cx="1458180" cy="1663040"/>
            </a:xfrm>
          </p:grpSpPr>
          <p:sp>
            <p:nvSpPr>
              <p:cNvPr id="21" name="Freeform: Shape 3"/>
              <p:cNvSpPr>
                <a:spLocks/>
              </p:cNvSpPr>
              <p:nvPr/>
            </p:nvSpPr>
            <p:spPr bwMode="auto">
              <a:xfrm>
                <a:off x="653704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3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12"/>
              <p:cNvSpPr>
                <a:spLocks noChangeAspect="1"/>
              </p:cNvSpPr>
              <p:nvPr/>
            </p:nvSpPr>
            <p:spPr bwMode="auto">
              <a:xfrm>
                <a:off x="6988290" y="3404376"/>
                <a:ext cx="555680" cy="522954"/>
              </a:xfrm>
              <a:custGeom>
                <a:avLst/>
                <a:gdLst>
                  <a:gd name="connsiteX0" fmla="*/ 69646 w 508000"/>
                  <a:gd name="connsiteY0" fmla="*/ 394096 h 478080"/>
                  <a:gd name="connsiteX1" fmla="*/ 438355 w 508000"/>
                  <a:gd name="connsiteY1" fmla="*/ 394096 h 478080"/>
                  <a:gd name="connsiteX2" fmla="*/ 438355 w 508000"/>
                  <a:gd name="connsiteY2" fmla="*/ 422773 h 478080"/>
                  <a:gd name="connsiteX3" fmla="*/ 473178 w 508000"/>
                  <a:gd name="connsiteY3" fmla="*/ 422773 h 478080"/>
                  <a:gd name="connsiteX4" fmla="*/ 473178 w 508000"/>
                  <a:gd name="connsiteY4" fmla="*/ 447354 h 478080"/>
                  <a:gd name="connsiteX5" fmla="*/ 497758 w 508000"/>
                  <a:gd name="connsiteY5" fmla="*/ 447354 h 478080"/>
                  <a:gd name="connsiteX6" fmla="*/ 497758 w 508000"/>
                  <a:gd name="connsiteY6" fmla="*/ 478080 h 478080"/>
                  <a:gd name="connsiteX7" fmla="*/ 14339 w 508000"/>
                  <a:gd name="connsiteY7" fmla="*/ 478080 h 478080"/>
                  <a:gd name="connsiteX8" fmla="*/ 14339 w 508000"/>
                  <a:gd name="connsiteY8" fmla="*/ 447354 h 478080"/>
                  <a:gd name="connsiteX9" fmla="*/ 38920 w 508000"/>
                  <a:gd name="connsiteY9" fmla="*/ 447354 h 478080"/>
                  <a:gd name="connsiteX10" fmla="*/ 38920 w 508000"/>
                  <a:gd name="connsiteY10" fmla="*/ 422773 h 478080"/>
                  <a:gd name="connsiteX11" fmla="*/ 69646 w 508000"/>
                  <a:gd name="connsiteY11" fmla="*/ 422773 h 478080"/>
                  <a:gd name="connsiteX12" fmla="*/ 362031 w 508000"/>
                  <a:gd name="connsiteY12" fmla="*/ 193354 h 478080"/>
                  <a:gd name="connsiteX13" fmla="*/ 436842 w 508000"/>
                  <a:gd name="connsiteY13" fmla="*/ 193354 h 478080"/>
                  <a:gd name="connsiteX14" fmla="*/ 456791 w 508000"/>
                  <a:gd name="connsiteY14" fmla="*/ 213383 h 478080"/>
                  <a:gd name="connsiteX15" fmla="*/ 456791 w 508000"/>
                  <a:gd name="connsiteY15" fmla="*/ 233411 h 478080"/>
                  <a:gd name="connsiteX16" fmla="*/ 436842 w 508000"/>
                  <a:gd name="connsiteY16" fmla="*/ 233411 h 478080"/>
                  <a:gd name="connsiteX17" fmla="*/ 436842 w 508000"/>
                  <a:gd name="connsiteY17" fmla="*/ 373612 h 478080"/>
                  <a:gd name="connsiteX18" fmla="*/ 362031 w 508000"/>
                  <a:gd name="connsiteY18" fmla="*/ 373612 h 478080"/>
                  <a:gd name="connsiteX19" fmla="*/ 362031 w 508000"/>
                  <a:gd name="connsiteY19" fmla="*/ 233411 h 478080"/>
                  <a:gd name="connsiteX20" fmla="*/ 342081 w 508000"/>
                  <a:gd name="connsiteY20" fmla="*/ 233411 h 478080"/>
                  <a:gd name="connsiteX21" fmla="*/ 342081 w 508000"/>
                  <a:gd name="connsiteY21" fmla="*/ 213383 h 478080"/>
                  <a:gd name="connsiteX22" fmla="*/ 362031 w 508000"/>
                  <a:gd name="connsiteY22" fmla="*/ 193354 h 478080"/>
                  <a:gd name="connsiteX23" fmla="*/ 218644 w 508000"/>
                  <a:gd name="connsiteY23" fmla="*/ 193354 h 478080"/>
                  <a:gd name="connsiteX24" fmla="*/ 293455 w 508000"/>
                  <a:gd name="connsiteY24" fmla="*/ 193354 h 478080"/>
                  <a:gd name="connsiteX25" fmla="*/ 313404 w 508000"/>
                  <a:gd name="connsiteY25" fmla="*/ 213383 h 478080"/>
                  <a:gd name="connsiteX26" fmla="*/ 313404 w 508000"/>
                  <a:gd name="connsiteY26" fmla="*/ 233411 h 478080"/>
                  <a:gd name="connsiteX27" fmla="*/ 293455 w 508000"/>
                  <a:gd name="connsiteY27" fmla="*/ 233411 h 478080"/>
                  <a:gd name="connsiteX28" fmla="*/ 293455 w 508000"/>
                  <a:gd name="connsiteY28" fmla="*/ 373612 h 478080"/>
                  <a:gd name="connsiteX29" fmla="*/ 213656 w 508000"/>
                  <a:gd name="connsiteY29" fmla="*/ 373612 h 478080"/>
                  <a:gd name="connsiteX30" fmla="*/ 213656 w 508000"/>
                  <a:gd name="connsiteY30" fmla="*/ 233411 h 478080"/>
                  <a:gd name="connsiteX31" fmla="*/ 198694 w 508000"/>
                  <a:gd name="connsiteY31" fmla="*/ 233411 h 478080"/>
                  <a:gd name="connsiteX32" fmla="*/ 198694 w 508000"/>
                  <a:gd name="connsiteY32" fmla="*/ 213383 h 478080"/>
                  <a:gd name="connsiteX33" fmla="*/ 218644 w 508000"/>
                  <a:gd name="connsiteY33" fmla="*/ 193354 h 478080"/>
                  <a:gd name="connsiteX34" fmla="*/ 73208 w 508000"/>
                  <a:gd name="connsiteY34" fmla="*/ 193354 h 478080"/>
                  <a:gd name="connsiteX35" fmla="*/ 148019 w 508000"/>
                  <a:gd name="connsiteY35" fmla="*/ 193354 h 478080"/>
                  <a:gd name="connsiteX36" fmla="*/ 167968 w 508000"/>
                  <a:gd name="connsiteY36" fmla="*/ 213383 h 478080"/>
                  <a:gd name="connsiteX37" fmla="*/ 167968 w 508000"/>
                  <a:gd name="connsiteY37" fmla="*/ 233411 h 478080"/>
                  <a:gd name="connsiteX38" fmla="*/ 148019 w 508000"/>
                  <a:gd name="connsiteY38" fmla="*/ 233411 h 478080"/>
                  <a:gd name="connsiteX39" fmla="*/ 148019 w 508000"/>
                  <a:gd name="connsiteY39" fmla="*/ 373612 h 478080"/>
                  <a:gd name="connsiteX40" fmla="*/ 73208 w 508000"/>
                  <a:gd name="connsiteY40" fmla="*/ 373612 h 478080"/>
                  <a:gd name="connsiteX41" fmla="*/ 73208 w 508000"/>
                  <a:gd name="connsiteY41" fmla="*/ 233411 h 478080"/>
                  <a:gd name="connsiteX42" fmla="*/ 53258 w 508000"/>
                  <a:gd name="connsiteY42" fmla="*/ 233411 h 478080"/>
                  <a:gd name="connsiteX43" fmla="*/ 53258 w 508000"/>
                  <a:gd name="connsiteY43" fmla="*/ 213383 h 478080"/>
                  <a:gd name="connsiteX44" fmla="*/ 73208 w 508000"/>
                  <a:gd name="connsiteY44" fmla="*/ 193354 h 478080"/>
                  <a:gd name="connsiteX45" fmla="*/ 234079 w 508000"/>
                  <a:gd name="connsiteY45" fmla="*/ 68402 h 478080"/>
                  <a:gd name="connsiteX46" fmla="*/ 169334 w 508000"/>
                  <a:gd name="connsiteY46" fmla="*/ 108199 h 478080"/>
                  <a:gd name="connsiteX47" fmla="*/ 169334 w 508000"/>
                  <a:gd name="connsiteY47" fmla="*/ 113174 h 478080"/>
                  <a:gd name="connsiteX48" fmla="*/ 174314 w 508000"/>
                  <a:gd name="connsiteY48" fmla="*/ 113174 h 478080"/>
                  <a:gd name="connsiteX49" fmla="*/ 333687 w 508000"/>
                  <a:gd name="connsiteY49" fmla="*/ 113174 h 478080"/>
                  <a:gd name="connsiteX50" fmla="*/ 338667 w 508000"/>
                  <a:gd name="connsiteY50" fmla="*/ 113174 h 478080"/>
                  <a:gd name="connsiteX51" fmla="*/ 338667 w 508000"/>
                  <a:gd name="connsiteY51" fmla="*/ 108199 h 478080"/>
                  <a:gd name="connsiteX52" fmla="*/ 273922 w 508000"/>
                  <a:gd name="connsiteY52" fmla="*/ 68402 h 478080"/>
                  <a:gd name="connsiteX53" fmla="*/ 234079 w 508000"/>
                  <a:gd name="connsiteY53" fmla="*/ 68402 h 478080"/>
                  <a:gd name="connsiteX54" fmla="*/ 234079 w 508000"/>
                  <a:gd name="connsiteY54" fmla="*/ 3732 h 478080"/>
                  <a:gd name="connsiteX55" fmla="*/ 273922 w 508000"/>
                  <a:gd name="connsiteY55" fmla="*/ 3732 h 478080"/>
                  <a:gd name="connsiteX56" fmla="*/ 488079 w 508000"/>
                  <a:gd name="connsiteY56" fmla="*/ 123123 h 478080"/>
                  <a:gd name="connsiteX57" fmla="*/ 508000 w 508000"/>
                  <a:gd name="connsiteY57" fmla="*/ 157946 h 478080"/>
                  <a:gd name="connsiteX58" fmla="*/ 508000 w 508000"/>
                  <a:gd name="connsiteY58" fmla="*/ 172870 h 478080"/>
                  <a:gd name="connsiteX59" fmla="*/ 0 w 508000"/>
                  <a:gd name="connsiteY59" fmla="*/ 172870 h 478080"/>
                  <a:gd name="connsiteX60" fmla="*/ 0 w 508000"/>
                  <a:gd name="connsiteY60" fmla="*/ 157946 h 478080"/>
                  <a:gd name="connsiteX61" fmla="*/ 19922 w 508000"/>
                  <a:gd name="connsiteY61" fmla="*/ 123123 h 478080"/>
                  <a:gd name="connsiteX62" fmla="*/ 234079 w 508000"/>
                  <a:gd name="connsiteY62" fmla="*/ 3732 h 47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8000" h="478080">
                    <a:moveTo>
                      <a:pt x="69646" y="394096"/>
                    </a:moveTo>
                    <a:lnTo>
                      <a:pt x="438355" y="394096"/>
                    </a:lnTo>
                    <a:lnTo>
                      <a:pt x="438355" y="422773"/>
                    </a:lnTo>
                    <a:lnTo>
                      <a:pt x="473178" y="422773"/>
                    </a:lnTo>
                    <a:lnTo>
                      <a:pt x="473178" y="447354"/>
                    </a:lnTo>
                    <a:lnTo>
                      <a:pt x="497758" y="447354"/>
                    </a:lnTo>
                    <a:lnTo>
                      <a:pt x="497758" y="478080"/>
                    </a:lnTo>
                    <a:lnTo>
                      <a:pt x="14339" y="478080"/>
                    </a:lnTo>
                    <a:lnTo>
                      <a:pt x="14339" y="447354"/>
                    </a:lnTo>
                    <a:lnTo>
                      <a:pt x="38920" y="447354"/>
                    </a:lnTo>
                    <a:lnTo>
                      <a:pt x="38920" y="422773"/>
                    </a:lnTo>
                    <a:lnTo>
                      <a:pt x="69646" y="422773"/>
                    </a:lnTo>
                    <a:close/>
                    <a:moveTo>
                      <a:pt x="362031" y="193354"/>
                    </a:moveTo>
                    <a:cubicBezTo>
                      <a:pt x="362031" y="193354"/>
                      <a:pt x="362031" y="193354"/>
                      <a:pt x="436842" y="193354"/>
                    </a:cubicBezTo>
                    <a:cubicBezTo>
                      <a:pt x="446816" y="193354"/>
                      <a:pt x="456791" y="203368"/>
                      <a:pt x="456791" y="213383"/>
                    </a:cubicBezTo>
                    <a:cubicBezTo>
                      <a:pt x="456791" y="213383"/>
                      <a:pt x="456791" y="213383"/>
                      <a:pt x="456791" y="233411"/>
                    </a:cubicBezTo>
                    <a:cubicBezTo>
                      <a:pt x="456791" y="233411"/>
                      <a:pt x="456791" y="233411"/>
                      <a:pt x="436842" y="233411"/>
                    </a:cubicBezTo>
                    <a:cubicBezTo>
                      <a:pt x="436842" y="233411"/>
                      <a:pt x="436842" y="233411"/>
                      <a:pt x="436842" y="373612"/>
                    </a:cubicBezTo>
                    <a:lnTo>
                      <a:pt x="362031" y="373612"/>
                    </a:lnTo>
                    <a:cubicBezTo>
                      <a:pt x="362031" y="373612"/>
                      <a:pt x="362031" y="373612"/>
                      <a:pt x="362031" y="233411"/>
                    </a:cubicBezTo>
                    <a:cubicBezTo>
                      <a:pt x="362031" y="233411"/>
                      <a:pt x="362031" y="233411"/>
                      <a:pt x="342081" y="233411"/>
                    </a:cubicBezTo>
                    <a:cubicBezTo>
                      <a:pt x="342081" y="233411"/>
                      <a:pt x="342081" y="233411"/>
                      <a:pt x="342081" y="213383"/>
                    </a:cubicBezTo>
                    <a:cubicBezTo>
                      <a:pt x="342081" y="203368"/>
                      <a:pt x="352056" y="193354"/>
                      <a:pt x="362031" y="193354"/>
                    </a:cubicBezTo>
                    <a:close/>
                    <a:moveTo>
                      <a:pt x="218644" y="193354"/>
                    </a:moveTo>
                    <a:cubicBezTo>
                      <a:pt x="218644" y="193354"/>
                      <a:pt x="218644" y="193354"/>
                      <a:pt x="293455" y="193354"/>
                    </a:cubicBezTo>
                    <a:cubicBezTo>
                      <a:pt x="303429" y="193354"/>
                      <a:pt x="313404" y="203368"/>
                      <a:pt x="313404" y="213383"/>
                    </a:cubicBezTo>
                    <a:cubicBezTo>
                      <a:pt x="313404" y="213383"/>
                      <a:pt x="313404" y="213383"/>
                      <a:pt x="313404" y="233411"/>
                    </a:cubicBezTo>
                    <a:cubicBezTo>
                      <a:pt x="313404" y="233411"/>
                      <a:pt x="313404" y="233411"/>
                      <a:pt x="293455" y="233411"/>
                    </a:cubicBezTo>
                    <a:cubicBezTo>
                      <a:pt x="293455" y="233411"/>
                      <a:pt x="293455" y="233411"/>
                      <a:pt x="293455" y="373612"/>
                    </a:cubicBezTo>
                    <a:lnTo>
                      <a:pt x="213656" y="373612"/>
                    </a:lnTo>
                    <a:cubicBezTo>
                      <a:pt x="213656" y="373612"/>
                      <a:pt x="213656" y="373612"/>
                      <a:pt x="213656" y="233411"/>
                    </a:cubicBezTo>
                    <a:cubicBezTo>
                      <a:pt x="213656" y="233411"/>
                      <a:pt x="213656" y="233411"/>
                      <a:pt x="198694" y="233411"/>
                    </a:cubicBezTo>
                    <a:cubicBezTo>
                      <a:pt x="198694" y="233411"/>
                      <a:pt x="198694" y="233411"/>
                      <a:pt x="198694" y="213383"/>
                    </a:cubicBezTo>
                    <a:cubicBezTo>
                      <a:pt x="198694" y="203368"/>
                      <a:pt x="208669" y="193354"/>
                      <a:pt x="218644" y="193354"/>
                    </a:cubicBezTo>
                    <a:close/>
                    <a:moveTo>
                      <a:pt x="73208" y="193354"/>
                    </a:moveTo>
                    <a:cubicBezTo>
                      <a:pt x="73208" y="193354"/>
                      <a:pt x="73208" y="193354"/>
                      <a:pt x="148019" y="193354"/>
                    </a:cubicBezTo>
                    <a:cubicBezTo>
                      <a:pt x="157993" y="193354"/>
                      <a:pt x="167968" y="203368"/>
                      <a:pt x="167968" y="213383"/>
                    </a:cubicBezTo>
                    <a:cubicBezTo>
                      <a:pt x="167968" y="213383"/>
                      <a:pt x="167968" y="213383"/>
                      <a:pt x="167968" y="233411"/>
                    </a:cubicBezTo>
                    <a:cubicBezTo>
                      <a:pt x="167968" y="233411"/>
                      <a:pt x="167968" y="233411"/>
                      <a:pt x="148019" y="233411"/>
                    </a:cubicBezTo>
                    <a:cubicBezTo>
                      <a:pt x="148019" y="233411"/>
                      <a:pt x="148019" y="233411"/>
                      <a:pt x="148019" y="373612"/>
                    </a:cubicBezTo>
                    <a:lnTo>
                      <a:pt x="73208" y="373612"/>
                    </a:lnTo>
                    <a:cubicBezTo>
                      <a:pt x="73208" y="373612"/>
                      <a:pt x="73208" y="373612"/>
                      <a:pt x="73208" y="233411"/>
                    </a:cubicBezTo>
                    <a:cubicBezTo>
                      <a:pt x="73208" y="233411"/>
                      <a:pt x="73208" y="233411"/>
                      <a:pt x="53258" y="233411"/>
                    </a:cubicBezTo>
                    <a:cubicBezTo>
                      <a:pt x="53258" y="233411"/>
                      <a:pt x="53258" y="233411"/>
                      <a:pt x="53258" y="213383"/>
                    </a:cubicBezTo>
                    <a:cubicBezTo>
                      <a:pt x="53258" y="203368"/>
                      <a:pt x="63233" y="193354"/>
                      <a:pt x="73208" y="193354"/>
                    </a:cubicBezTo>
                    <a:close/>
                    <a:moveTo>
                      <a:pt x="234079" y="68402"/>
                    </a:moveTo>
                    <a:cubicBezTo>
                      <a:pt x="234079" y="68402"/>
                      <a:pt x="234079" y="68402"/>
                      <a:pt x="169334" y="108199"/>
                    </a:cubicBezTo>
                    <a:cubicBezTo>
                      <a:pt x="169334" y="108199"/>
                      <a:pt x="169334" y="108199"/>
                      <a:pt x="169334" y="113174"/>
                    </a:cubicBezTo>
                    <a:cubicBezTo>
                      <a:pt x="169334" y="113174"/>
                      <a:pt x="169334" y="113174"/>
                      <a:pt x="174314" y="113174"/>
                    </a:cubicBezTo>
                    <a:lnTo>
                      <a:pt x="333687" y="113174"/>
                    </a:lnTo>
                    <a:cubicBezTo>
                      <a:pt x="338667" y="113174"/>
                      <a:pt x="338667" y="113174"/>
                      <a:pt x="338667" y="113174"/>
                    </a:cubicBezTo>
                    <a:cubicBezTo>
                      <a:pt x="338667" y="108199"/>
                      <a:pt x="338667" y="108199"/>
                      <a:pt x="338667" y="108199"/>
                    </a:cubicBezTo>
                    <a:cubicBezTo>
                      <a:pt x="338667" y="108199"/>
                      <a:pt x="338667" y="108199"/>
                      <a:pt x="273922" y="68402"/>
                    </a:cubicBezTo>
                    <a:cubicBezTo>
                      <a:pt x="258981" y="63428"/>
                      <a:pt x="249020" y="63428"/>
                      <a:pt x="234079" y="68402"/>
                    </a:cubicBezTo>
                    <a:close/>
                    <a:moveTo>
                      <a:pt x="234079" y="3732"/>
                    </a:moveTo>
                    <a:cubicBezTo>
                      <a:pt x="249020" y="-1243"/>
                      <a:pt x="258981" y="-1243"/>
                      <a:pt x="273922" y="3732"/>
                    </a:cubicBezTo>
                    <a:lnTo>
                      <a:pt x="488079" y="123123"/>
                    </a:lnTo>
                    <a:cubicBezTo>
                      <a:pt x="498039" y="128098"/>
                      <a:pt x="508000" y="143022"/>
                      <a:pt x="508000" y="157946"/>
                    </a:cubicBezTo>
                    <a:cubicBezTo>
                      <a:pt x="508000" y="157946"/>
                      <a:pt x="508000" y="157946"/>
                      <a:pt x="508000" y="172870"/>
                    </a:cubicBezTo>
                    <a:cubicBezTo>
                      <a:pt x="508000" y="172870"/>
                      <a:pt x="508000" y="172870"/>
                      <a:pt x="0" y="172870"/>
                    </a:cubicBezTo>
                    <a:cubicBezTo>
                      <a:pt x="0" y="172870"/>
                      <a:pt x="0" y="172870"/>
                      <a:pt x="0" y="157946"/>
                    </a:cubicBezTo>
                    <a:cubicBezTo>
                      <a:pt x="0" y="143022"/>
                      <a:pt x="9961" y="128098"/>
                      <a:pt x="19922" y="123123"/>
                    </a:cubicBezTo>
                    <a:cubicBezTo>
                      <a:pt x="19922" y="123123"/>
                      <a:pt x="19922" y="123123"/>
                      <a:pt x="234079" y="3732"/>
                    </a:cubicBez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Group 31"/>
            <p:cNvGrpSpPr/>
            <p:nvPr/>
          </p:nvGrpSpPr>
          <p:grpSpPr>
            <a:xfrm>
              <a:off x="9463886" y="2834333"/>
              <a:ext cx="1458180" cy="1663040"/>
              <a:chOff x="8877300" y="2834333"/>
              <a:chExt cx="1458180" cy="1663040"/>
            </a:xfrm>
          </p:grpSpPr>
          <p:sp>
            <p:nvSpPr>
              <p:cNvPr id="19" name="Freeform: Shape 4"/>
              <p:cNvSpPr>
                <a:spLocks/>
              </p:cNvSpPr>
              <p:nvPr/>
            </p:nvSpPr>
            <p:spPr bwMode="auto">
              <a:xfrm>
                <a:off x="887730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4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Freeform: Shape 13"/>
              <p:cNvSpPr/>
              <p:nvPr/>
            </p:nvSpPr>
            <p:spPr>
              <a:xfrm>
                <a:off x="9340962" y="3400425"/>
                <a:ext cx="530856" cy="530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7" name="TextBox 17"/>
            <p:cNvSpPr txBox="1">
              <a:spLocks/>
            </p:cNvSpPr>
            <p:nvPr/>
          </p:nvSpPr>
          <p:spPr bwMode="auto">
            <a:xfrm>
              <a:off x="1390565" y="4761148"/>
              <a:ext cx="2213143" cy="42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400" b="1" dirty="0">
                  <a:solidFill>
                    <a:schemeClr val="accent1"/>
                  </a:solidFill>
                </a:rPr>
                <a:t>问题背景与相关研究</a:t>
              </a:r>
            </a:p>
          </p:txBody>
        </p:sp>
        <p:sp>
          <p:nvSpPr>
            <p:cNvPr id="15" name="TextBox 20"/>
            <p:cNvSpPr txBox="1">
              <a:spLocks/>
            </p:cNvSpPr>
            <p:nvPr/>
          </p:nvSpPr>
          <p:spPr bwMode="auto">
            <a:xfrm>
              <a:off x="3956180" y="4761148"/>
              <a:ext cx="2213143" cy="424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400" b="1" dirty="0">
                  <a:solidFill>
                    <a:schemeClr val="accent2"/>
                  </a:solidFill>
                </a:rPr>
                <a:t>算法设计与实现</a:t>
              </a:r>
            </a:p>
          </p:txBody>
        </p:sp>
        <p:sp>
          <p:nvSpPr>
            <p:cNvPr id="13" name="TextBox 23"/>
            <p:cNvSpPr txBox="1">
              <a:spLocks/>
            </p:cNvSpPr>
            <p:nvPr/>
          </p:nvSpPr>
          <p:spPr bwMode="auto">
            <a:xfrm>
              <a:off x="6521795" y="4761148"/>
              <a:ext cx="2213143" cy="424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400" b="1" dirty="0">
                  <a:solidFill>
                    <a:schemeClr val="accent3"/>
                  </a:solidFill>
                </a:rPr>
                <a:t>成果展示与讨论</a:t>
              </a:r>
            </a:p>
          </p:txBody>
        </p:sp>
        <p:sp>
          <p:nvSpPr>
            <p:cNvPr id="11" name="TextBox 26"/>
            <p:cNvSpPr txBox="1">
              <a:spLocks/>
            </p:cNvSpPr>
            <p:nvPr/>
          </p:nvSpPr>
          <p:spPr bwMode="auto">
            <a:xfrm>
              <a:off x="9087411" y="4761147"/>
              <a:ext cx="2213143" cy="424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400" b="1" dirty="0">
                  <a:solidFill>
                    <a:schemeClr val="accent4"/>
                  </a:solidFill>
                </a:rPr>
                <a:t>更多思考与实践</a:t>
              </a: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5199184" y="1017053"/>
            <a:ext cx="185810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b="1" spc="600" dirty="0"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86519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47404" y="658199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03" y="-1487124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271952" y="2678853"/>
            <a:ext cx="943121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b="1" dirty="0">
                <a:latin typeface="+mn-lt"/>
                <a:ea typeface="+mn-ea"/>
                <a:cs typeface="+mn-ea"/>
                <a:sym typeface="+mn-lt"/>
              </a:rPr>
              <a:t>感谢观看 </a:t>
            </a:r>
            <a:r>
              <a:rPr lang="en-US" altLang="zh-CN" sz="5400" b="1" dirty="0">
                <a:latin typeface="+mn-lt"/>
                <a:ea typeface="+mn-ea"/>
                <a:cs typeface="+mn-ea"/>
                <a:sym typeface="+mn-lt"/>
              </a:rPr>
              <a:t>| THANK YOU</a:t>
            </a:r>
            <a:endParaRPr lang="zh-CN" altLang="en-US" sz="5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974869" y="4336302"/>
            <a:ext cx="6025383" cy="3763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dirty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第三小组敬上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717724" y="3952022"/>
            <a:ext cx="8539674" cy="384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More </a:t>
            </a:r>
            <a:r>
              <a:rPr lang="zh-CN" altLang="en-US" sz="200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2000" dirty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https://github.com/AsuraDong/Magic-Square</a:t>
            </a:r>
            <a:endParaRPr lang="zh-CN" altLang="en-US" sz="2000" dirty="0">
              <a:solidFill>
                <a:schemeClr val="accent1">
                  <a:lumMod val="9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512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339126" y="3200653"/>
            <a:ext cx="10022889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问题背景和相关研究 </a:t>
            </a:r>
            <a:r>
              <a:rPr lang="en-US" altLang="zh-CN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| PART1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7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837086" y="1306928"/>
            <a:ext cx="3780155" cy="4807259"/>
            <a:chOff x="7837086" y="1306928"/>
            <a:chExt cx="3780155" cy="4807259"/>
          </a:xfrm>
        </p:grpSpPr>
        <p:sp>
          <p:nvSpPr>
            <p:cNvPr id="6" name="任意多边形: 形状 10">
              <a:extLst>
                <a:ext uri="{FF2B5EF4-FFF2-40B4-BE49-F238E27FC236}">
                  <a16:creationId xmlns:a16="http://schemas.microsoft.com/office/drawing/2014/main" id="{AB3FCB7D-6A56-4344-A696-13CDCB39E440}"/>
                </a:ext>
              </a:extLst>
            </p:cNvPr>
            <p:cNvSpPr/>
            <p:nvPr/>
          </p:nvSpPr>
          <p:spPr bwMode="auto">
            <a:xfrm>
              <a:off x="7837086" y="1306928"/>
              <a:ext cx="3780155" cy="4807259"/>
            </a:xfrm>
            <a:custGeom>
              <a:avLst/>
              <a:gdLst>
                <a:gd name="connsiteX0" fmla="*/ 0 w 2962656"/>
                <a:gd name="connsiteY0" fmla="*/ 2880360 h 2907792"/>
                <a:gd name="connsiteX1" fmla="*/ 2926080 w 2962656"/>
                <a:gd name="connsiteY1" fmla="*/ 2907792 h 2907792"/>
                <a:gd name="connsiteX2" fmla="*/ 2962656 w 2962656"/>
                <a:gd name="connsiteY2" fmla="*/ 0 h 2907792"/>
                <a:gd name="connsiteX0" fmla="*/ 0 w 2962656"/>
                <a:gd name="connsiteY0" fmla="*/ 2880360 h 2916936"/>
                <a:gd name="connsiteX1" fmla="*/ 2926080 w 2962656"/>
                <a:gd name="connsiteY1" fmla="*/ 2916936 h 2916936"/>
                <a:gd name="connsiteX2" fmla="*/ 2962656 w 2962656"/>
                <a:gd name="connsiteY2" fmla="*/ 0 h 2916936"/>
                <a:gd name="connsiteX0" fmla="*/ 0 w 2962656"/>
                <a:gd name="connsiteY0" fmla="*/ 2990088 h 3026664"/>
                <a:gd name="connsiteX1" fmla="*/ 2926080 w 2962656"/>
                <a:gd name="connsiteY1" fmla="*/ 3026664 h 3026664"/>
                <a:gd name="connsiteX2" fmla="*/ 2962656 w 2962656"/>
                <a:gd name="connsiteY2" fmla="*/ 0 h 3026664"/>
                <a:gd name="connsiteX0" fmla="*/ 0 w 2970199"/>
                <a:gd name="connsiteY0" fmla="*/ 3020308 h 3026664"/>
                <a:gd name="connsiteX1" fmla="*/ 2933623 w 2970199"/>
                <a:gd name="connsiteY1" fmla="*/ 3026664 h 3026664"/>
                <a:gd name="connsiteX2" fmla="*/ 2970199 w 2970199"/>
                <a:gd name="connsiteY2" fmla="*/ 0 h 3026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0199" h="3026664">
                  <a:moveTo>
                    <a:pt x="0" y="3020308"/>
                  </a:moveTo>
                  <a:lnTo>
                    <a:pt x="2933623" y="3026664"/>
                  </a:lnTo>
                  <a:lnTo>
                    <a:pt x="2970199" y="0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96C2258-3735-4D17-9D6C-C60BF4492600}"/>
                </a:ext>
              </a:extLst>
            </p:cNvPr>
            <p:cNvGrpSpPr/>
            <p:nvPr/>
          </p:nvGrpSpPr>
          <p:grpSpPr>
            <a:xfrm>
              <a:off x="8740542" y="4853262"/>
              <a:ext cx="2773764" cy="916216"/>
              <a:chOff x="1337164" y="3809815"/>
              <a:chExt cx="2642096" cy="8727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70B8F70-6170-4DA0-8DDE-E18DA42EF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7164" y="4125140"/>
                <a:ext cx="2642096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88000" anchor="t" anchorCtr="0">
                <a:normAutofit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000" dirty="0"/>
              </a:p>
            </p:txBody>
          </p:sp>
          <p:sp>
            <p:nvSpPr>
              <p:cNvPr id="25" name="文本框 46">
                <a:extLst>
                  <a:ext uri="{FF2B5EF4-FFF2-40B4-BE49-F238E27FC236}">
                    <a16:creationId xmlns:a16="http://schemas.microsoft.com/office/drawing/2014/main" id="{916BDAE8-84A7-4AC2-B001-A40BCED600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7164" y="3809815"/>
                <a:ext cx="2642096" cy="447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88000">
                <a:norm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 dirty="0"/>
                  <a:t>预览图</a:t>
                </a: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B1ABA13-DC0D-4CE0-9E07-3339738D576E}"/>
              </a:ext>
            </a:extLst>
          </p:cNvPr>
          <p:cNvGrpSpPr/>
          <p:nvPr/>
        </p:nvGrpSpPr>
        <p:grpSpPr>
          <a:xfrm>
            <a:off x="509235" y="1872557"/>
            <a:ext cx="5358634" cy="1573840"/>
            <a:chOff x="8586317" y="2395299"/>
            <a:chExt cx="4348080" cy="149913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DACA1C7-C2CC-4E01-AB79-3D3A6B9E4D77}"/>
                </a:ext>
              </a:extLst>
            </p:cNvPr>
            <p:cNvSpPr/>
            <p:nvPr/>
          </p:nvSpPr>
          <p:spPr>
            <a:xfrm>
              <a:off x="8586318" y="2395299"/>
              <a:ext cx="4348079" cy="1195571"/>
            </a:xfrm>
            <a:prstGeom prst="rect">
              <a:avLst/>
            </a:prstGeom>
          </p:spPr>
          <p:txBody>
            <a:bodyPr wrap="square" lIns="117208" tIns="58604" rIns="117208" bIns="58604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/>
                <a:t>How do you understand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600" b="1" dirty="0"/>
                <a:t>Magic Square?</a:t>
              </a:r>
            </a:p>
            <a:p>
              <a:pPr>
                <a:lnSpc>
                  <a:spcPct val="120000"/>
                </a:lnSpc>
              </a:pPr>
              <a:endParaRPr lang="zh-CN" altLang="en-US" sz="1600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5D3E337-D988-48CE-819B-F6743F1234D1}"/>
                </a:ext>
              </a:extLst>
            </p:cNvPr>
            <p:cNvSpPr/>
            <p:nvPr/>
          </p:nvSpPr>
          <p:spPr>
            <a:xfrm>
              <a:off x="8586317" y="3250466"/>
              <a:ext cx="4348079" cy="643964"/>
            </a:xfrm>
            <a:prstGeom prst="rect">
              <a:avLst/>
            </a:prstGeom>
          </p:spPr>
          <p:txBody>
            <a:bodyPr wrap="square" lIns="117208" tIns="58604" rIns="117208" bIns="58604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latin typeface="+mj-lt"/>
                </a:rPr>
                <a:t>幻方（</a:t>
              </a:r>
              <a:r>
                <a:rPr lang="en-US" altLang="zh-CN" sz="1200" dirty="0">
                  <a:latin typeface="+mj-lt"/>
                </a:rPr>
                <a:t>Magic Square</a:t>
              </a:r>
              <a:r>
                <a:rPr lang="zh-CN" altLang="en-US" sz="1200" dirty="0">
                  <a:latin typeface="+mj-lt"/>
                </a:rPr>
                <a:t>）是一种将数字安排在正方形格子中，使每行、列和对角线上的数字和都相等的方法</a:t>
              </a:r>
              <a:r>
                <a:rPr lang="zh-CN" altLang="en-US" sz="1200" dirty="0"/>
                <a:t>。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0926" y="3815870"/>
            <a:ext cx="6421788" cy="1585213"/>
            <a:chOff x="580926" y="3815870"/>
            <a:chExt cx="6421788" cy="15852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DD28FDA-A3C3-416B-A1AC-272988582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72" y="4713831"/>
              <a:ext cx="2493312" cy="58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000" dirty="0"/>
                <a:t>在幻方中，任意一橫行、一纵行以及对角线的几个数之和都相等。在中国古代，被称为：“河图”、“洛书”，又名“纵横图”</a:t>
              </a:r>
            </a:p>
          </p:txBody>
        </p:sp>
        <p:sp>
          <p:nvSpPr>
            <p:cNvPr id="9" name="文本框 115">
              <a:extLst>
                <a:ext uri="{FF2B5EF4-FFF2-40B4-BE49-F238E27FC236}">
                  <a16:creationId xmlns:a16="http://schemas.microsoft.com/office/drawing/2014/main" id="{5DF75B77-6FEE-4B47-AADC-6F45C57F150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58672" y="4344183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10000"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accent1"/>
                  </a:solidFill>
                </a:rPr>
                <a:t>起源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22" name="矩形: 圆角 113">
              <a:extLst>
                <a:ext uri="{FF2B5EF4-FFF2-40B4-BE49-F238E27FC236}">
                  <a16:creationId xmlns:a16="http://schemas.microsoft.com/office/drawing/2014/main" id="{F417B6BF-8D6D-4158-82E0-448E30BBDC9B}"/>
                </a:ext>
              </a:extLst>
            </p:cNvPr>
            <p:cNvSpPr/>
            <p:nvPr/>
          </p:nvSpPr>
          <p:spPr bwMode="auto">
            <a:xfrm>
              <a:off x="58092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C45B9AB-782C-492A-A29D-E0AD45ECA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9402" y="4713831"/>
              <a:ext cx="2493312" cy="58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000" dirty="0"/>
                <a:t>常见的幻方可以分为：完全幻方、乘幻方、高次幻方、反幻方和多阶幻方。</a:t>
              </a:r>
            </a:p>
          </p:txBody>
        </p:sp>
        <p:sp>
          <p:nvSpPr>
            <p:cNvPr id="12" name="文本框 120">
              <a:extLst>
                <a:ext uri="{FF2B5EF4-FFF2-40B4-BE49-F238E27FC236}">
                  <a16:creationId xmlns:a16="http://schemas.microsoft.com/office/drawing/2014/main" id="{03232C0D-6682-43D1-B06A-0CD39E13CA8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09402" y="4344183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10000"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accent2"/>
                  </a:solidFill>
                </a:rPr>
                <a:t>种类</a:t>
              </a:r>
            </a:p>
          </p:txBody>
        </p:sp>
        <p:sp>
          <p:nvSpPr>
            <p:cNvPr id="20" name="矩形: 圆角 118">
              <a:extLst>
                <a:ext uri="{FF2B5EF4-FFF2-40B4-BE49-F238E27FC236}">
                  <a16:creationId xmlns:a16="http://schemas.microsoft.com/office/drawing/2014/main" id="{25114F03-9725-456E-A30C-2BA408168FEF}"/>
                </a:ext>
              </a:extLst>
            </p:cNvPr>
            <p:cNvSpPr/>
            <p:nvPr/>
          </p:nvSpPr>
          <p:spPr bwMode="auto">
            <a:xfrm>
              <a:off x="393165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5F697CC-45D4-4594-9DDF-C0629CF266BC}"/>
                </a:ext>
              </a:extLst>
            </p:cNvPr>
            <p:cNvCxnSpPr/>
            <p:nvPr/>
          </p:nvCxnSpPr>
          <p:spPr>
            <a:xfrm>
              <a:off x="6866681" y="3815870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5F697CC-45D4-4594-9DDF-C0629CF266BC}"/>
                </a:ext>
              </a:extLst>
            </p:cNvPr>
            <p:cNvCxnSpPr/>
            <p:nvPr/>
          </p:nvCxnSpPr>
          <p:spPr>
            <a:xfrm>
              <a:off x="3655928" y="3815870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标题 1"/>
          <p:cNvSpPr txBox="1">
            <a:spLocks/>
          </p:cNvSpPr>
          <p:nvPr/>
        </p:nvSpPr>
        <p:spPr>
          <a:xfrm>
            <a:off x="1141247" y="1262658"/>
            <a:ext cx="3733926" cy="51117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spc="600" dirty="0">
                <a:latin typeface="+mn-lt"/>
                <a:ea typeface="+mn-ea"/>
                <a:cs typeface="+mn-ea"/>
                <a:sym typeface="+mn-lt"/>
              </a:rPr>
              <a:t>何为幻方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714CDB1-060D-41C8-89A2-9156C4876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687" y="1088522"/>
            <a:ext cx="3921619" cy="4928231"/>
          </a:xfrm>
          <a:prstGeom prst="rect">
            <a:avLst/>
          </a:prstGeom>
        </p:spPr>
      </p:pic>
      <p:sp>
        <p:nvSpPr>
          <p:cNvPr id="23" name="文本框 128">
            <a:extLst>
              <a:ext uri="{FF2B5EF4-FFF2-40B4-BE49-F238E27FC236}">
                <a16:creationId xmlns:a16="http://schemas.microsoft.com/office/drawing/2014/main" id="{2ECD660C-946D-46D4-B2CA-ECF30FCCF15F}"/>
              </a:ext>
            </a:extLst>
          </p:cNvPr>
          <p:cNvSpPr txBox="1"/>
          <p:nvPr/>
        </p:nvSpPr>
        <p:spPr>
          <a:xfrm>
            <a:off x="677694" y="1222802"/>
            <a:ext cx="522587" cy="473586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55000" lnSpcReduction="20000"/>
          </a:bodyPr>
          <a:lstStyle/>
          <a:p>
            <a:r>
              <a:rPr lang="zh-CN" altLang="en-US" sz="4800" dirty="0"/>
              <a:t>‘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8117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837086" y="1306928"/>
            <a:ext cx="3780155" cy="4807259"/>
            <a:chOff x="7837086" y="1306928"/>
            <a:chExt cx="3780155" cy="4807259"/>
          </a:xfrm>
        </p:grpSpPr>
        <p:sp>
          <p:nvSpPr>
            <p:cNvPr id="6" name="任意多边形: 形状 10">
              <a:extLst>
                <a:ext uri="{FF2B5EF4-FFF2-40B4-BE49-F238E27FC236}">
                  <a16:creationId xmlns:a16="http://schemas.microsoft.com/office/drawing/2014/main" id="{AB3FCB7D-6A56-4344-A696-13CDCB39E440}"/>
                </a:ext>
              </a:extLst>
            </p:cNvPr>
            <p:cNvSpPr/>
            <p:nvPr/>
          </p:nvSpPr>
          <p:spPr bwMode="auto">
            <a:xfrm>
              <a:off x="7837086" y="1306928"/>
              <a:ext cx="3780155" cy="4807259"/>
            </a:xfrm>
            <a:custGeom>
              <a:avLst/>
              <a:gdLst>
                <a:gd name="connsiteX0" fmla="*/ 0 w 2962656"/>
                <a:gd name="connsiteY0" fmla="*/ 2880360 h 2907792"/>
                <a:gd name="connsiteX1" fmla="*/ 2926080 w 2962656"/>
                <a:gd name="connsiteY1" fmla="*/ 2907792 h 2907792"/>
                <a:gd name="connsiteX2" fmla="*/ 2962656 w 2962656"/>
                <a:gd name="connsiteY2" fmla="*/ 0 h 2907792"/>
                <a:gd name="connsiteX0" fmla="*/ 0 w 2962656"/>
                <a:gd name="connsiteY0" fmla="*/ 2880360 h 2916936"/>
                <a:gd name="connsiteX1" fmla="*/ 2926080 w 2962656"/>
                <a:gd name="connsiteY1" fmla="*/ 2916936 h 2916936"/>
                <a:gd name="connsiteX2" fmla="*/ 2962656 w 2962656"/>
                <a:gd name="connsiteY2" fmla="*/ 0 h 2916936"/>
                <a:gd name="connsiteX0" fmla="*/ 0 w 2962656"/>
                <a:gd name="connsiteY0" fmla="*/ 2990088 h 3026664"/>
                <a:gd name="connsiteX1" fmla="*/ 2926080 w 2962656"/>
                <a:gd name="connsiteY1" fmla="*/ 3026664 h 3026664"/>
                <a:gd name="connsiteX2" fmla="*/ 2962656 w 2962656"/>
                <a:gd name="connsiteY2" fmla="*/ 0 h 3026664"/>
                <a:gd name="connsiteX0" fmla="*/ 0 w 2970199"/>
                <a:gd name="connsiteY0" fmla="*/ 3020308 h 3026664"/>
                <a:gd name="connsiteX1" fmla="*/ 2933623 w 2970199"/>
                <a:gd name="connsiteY1" fmla="*/ 3026664 h 3026664"/>
                <a:gd name="connsiteX2" fmla="*/ 2970199 w 2970199"/>
                <a:gd name="connsiteY2" fmla="*/ 0 h 3026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0199" h="3026664">
                  <a:moveTo>
                    <a:pt x="0" y="3020308"/>
                  </a:moveTo>
                  <a:lnTo>
                    <a:pt x="2933623" y="3026664"/>
                  </a:lnTo>
                  <a:lnTo>
                    <a:pt x="2970199" y="0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96C2258-3735-4D17-9D6C-C60BF4492600}"/>
                </a:ext>
              </a:extLst>
            </p:cNvPr>
            <p:cNvGrpSpPr/>
            <p:nvPr/>
          </p:nvGrpSpPr>
          <p:grpSpPr>
            <a:xfrm>
              <a:off x="8740542" y="4853262"/>
              <a:ext cx="2773764" cy="916216"/>
              <a:chOff x="1337164" y="3809815"/>
              <a:chExt cx="2642096" cy="8727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70B8F70-6170-4DA0-8DDE-E18DA42EF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7164" y="4125140"/>
                <a:ext cx="2642096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88000" anchor="t" anchorCtr="0">
                <a:normAutofit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000" dirty="0"/>
              </a:p>
            </p:txBody>
          </p:sp>
          <p:sp>
            <p:nvSpPr>
              <p:cNvPr id="25" name="文本框 46">
                <a:extLst>
                  <a:ext uri="{FF2B5EF4-FFF2-40B4-BE49-F238E27FC236}">
                    <a16:creationId xmlns:a16="http://schemas.microsoft.com/office/drawing/2014/main" id="{916BDAE8-84A7-4AC2-B001-A40BCED600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7164" y="3809815"/>
                <a:ext cx="2642096" cy="447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88000">
                <a:norm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 dirty="0"/>
                  <a:t>预览图</a:t>
                </a: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B1ABA13-DC0D-4CE0-9E07-3339738D576E}"/>
              </a:ext>
            </a:extLst>
          </p:cNvPr>
          <p:cNvGrpSpPr/>
          <p:nvPr/>
        </p:nvGrpSpPr>
        <p:grpSpPr>
          <a:xfrm>
            <a:off x="509235" y="1872557"/>
            <a:ext cx="5358634" cy="1573840"/>
            <a:chOff x="8586317" y="2395299"/>
            <a:chExt cx="4348080" cy="149913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DACA1C7-C2CC-4E01-AB79-3D3A6B9E4D77}"/>
                </a:ext>
              </a:extLst>
            </p:cNvPr>
            <p:cNvSpPr/>
            <p:nvPr/>
          </p:nvSpPr>
          <p:spPr>
            <a:xfrm>
              <a:off x="8586318" y="2395299"/>
              <a:ext cx="4348079" cy="1195571"/>
            </a:xfrm>
            <a:prstGeom prst="rect">
              <a:avLst/>
            </a:prstGeom>
          </p:spPr>
          <p:txBody>
            <a:bodyPr wrap="square" lIns="117208" tIns="58604" rIns="117208" bIns="58604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/>
                <a:t>Something of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600" b="1" dirty="0"/>
                <a:t>the Meaning of magic square 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5D3E337-D988-48CE-819B-F6743F1234D1}"/>
                </a:ext>
              </a:extLst>
            </p:cNvPr>
            <p:cNvSpPr/>
            <p:nvPr/>
          </p:nvSpPr>
          <p:spPr>
            <a:xfrm>
              <a:off x="8586317" y="3250466"/>
              <a:ext cx="4348079" cy="643964"/>
            </a:xfrm>
            <a:prstGeom prst="rect">
              <a:avLst/>
            </a:prstGeom>
          </p:spPr>
          <p:txBody>
            <a:bodyPr wrap="square" lIns="117208" tIns="58604" rIns="117208" bIns="58604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200" dirty="0"/>
            </a:p>
          </p:txBody>
        </p:sp>
      </p:grpSp>
      <p:sp>
        <p:nvSpPr>
          <p:cNvPr id="26" name="标题 1"/>
          <p:cNvSpPr txBox="1">
            <a:spLocks/>
          </p:cNvSpPr>
          <p:nvPr/>
        </p:nvSpPr>
        <p:spPr>
          <a:xfrm>
            <a:off x="1141247" y="1262658"/>
            <a:ext cx="3733926" cy="51117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spc="600" dirty="0">
                <a:latin typeface="+mn-lt"/>
                <a:ea typeface="+mn-ea"/>
                <a:cs typeface="+mn-ea"/>
                <a:sym typeface="+mn-lt"/>
              </a:rPr>
              <a:t>关于幻和</a:t>
            </a:r>
          </a:p>
        </p:txBody>
      </p:sp>
      <p:sp>
        <p:nvSpPr>
          <p:cNvPr id="27" name="文本框 128">
            <a:extLst>
              <a:ext uri="{FF2B5EF4-FFF2-40B4-BE49-F238E27FC236}">
                <a16:creationId xmlns:a16="http://schemas.microsoft.com/office/drawing/2014/main" id="{D377AEB8-C72F-41C9-A52E-5C4BA697331C}"/>
              </a:ext>
            </a:extLst>
          </p:cNvPr>
          <p:cNvSpPr txBox="1"/>
          <p:nvPr/>
        </p:nvSpPr>
        <p:spPr>
          <a:xfrm>
            <a:off x="677694" y="1222802"/>
            <a:ext cx="569392" cy="473586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 dirty="0"/>
              <a:t>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335E4A-F732-44CB-8482-715F3DD31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616" y="1306928"/>
            <a:ext cx="3780153" cy="460321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891BD8E-0F33-48CF-BC10-50BCA64AB77D}"/>
              </a:ext>
            </a:extLst>
          </p:cNvPr>
          <p:cNvSpPr txBox="1"/>
          <p:nvPr/>
        </p:nvSpPr>
        <p:spPr>
          <a:xfrm>
            <a:off x="574759" y="2735301"/>
            <a:ext cx="4053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假设有一个</a:t>
            </a:r>
            <a:r>
              <a:rPr lang="en-US" altLang="zh-CN" dirty="0"/>
              <a:t>n</a:t>
            </a:r>
            <a:r>
              <a:rPr lang="zh-CN" altLang="en-US" dirty="0"/>
              <a:t>阶幻方，元素如右图所示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则其</a:t>
            </a:r>
            <a:r>
              <a:rPr lang="en-US" altLang="zh-CN" dirty="0"/>
              <a:t>n</a:t>
            </a:r>
            <a:r>
              <a:rPr lang="zh-CN" altLang="en-US" dirty="0"/>
              <a:t>行的和为：</a:t>
            </a:r>
            <a:endParaRPr lang="en-US" altLang="zh-CN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739E37B-6E85-495E-867C-EFC0EB432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227" y="3303878"/>
            <a:ext cx="3449642" cy="785229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D39A6EF8-70FA-40CA-A2BB-C9CD933D617E}"/>
              </a:ext>
            </a:extLst>
          </p:cNvPr>
          <p:cNvSpPr txBox="1"/>
          <p:nvPr/>
        </p:nvSpPr>
        <p:spPr>
          <a:xfrm>
            <a:off x="574759" y="4291811"/>
            <a:ext cx="419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由幻方定义知这</a:t>
            </a:r>
            <a:r>
              <a:rPr lang="en-US" altLang="zh-CN" dirty="0"/>
              <a:t>n</a:t>
            </a:r>
            <a:r>
              <a:rPr lang="zh-CN" altLang="en-US" dirty="0"/>
              <a:t>行相等，所以一行的和，即幻方和为：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5E498EA0-3DDA-46B8-AEE3-18850898C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94" y="4795812"/>
            <a:ext cx="3392525" cy="111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088616" y="3200653"/>
            <a:ext cx="8014767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算法设计和实现</a:t>
            </a:r>
            <a:r>
              <a:rPr lang="en-US" altLang="zh-CN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| PART2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0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837086" y="1306928"/>
            <a:ext cx="3780155" cy="4807259"/>
            <a:chOff x="7837086" y="1306928"/>
            <a:chExt cx="3780155" cy="4807259"/>
          </a:xfrm>
        </p:grpSpPr>
        <p:sp>
          <p:nvSpPr>
            <p:cNvPr id="6" name="任意多边形: 形状 10">
              <a:extLst>
                <a:ext uri="{FF2B5EF4-FFF2-40B4-BE49-F238E27FC236}">
                  <a16:creationId xmlns:a16="http://schemas.microsoft.com/office/drawing/2014/main" id="{AB3FCB7D-6A56-4344-A696-13CDCB39E440}"/>
                </a:ext>
              </a:extLst>
            </p:cNvPr>
            <p:cNvSpPr/>
            <p:nvPr/>
          </p:nvSpPr>
          <p:spPr bwMode="auto">
            <a:xfrm>
              <a:off x="7837086" y="1306928"/>
              <a:ext cx="3780155" cy="4807259"/>
            </a:xfrm>
            <a:custGeom>
              <a:avLst/>
              <a:gdLst>
                <a:gd name="connsiteX0" fmla="*/ 0 w 2962656"/>
                <a:gd name="connsiteY0" fmla="*/ 2880360 h 2907792"/>
                <a:gd name="connsiteX1" fmla="*/ 2926080 w 2962656"/>
                <a:gd name="connsiteY1" fmla="*/ 2907792 h 2907792"/>
                <a:gd name="connsiteX2" fmla="*/ 2962656 w 2962656"/>
                <a:gd name="connsiteY2" fmla="*/ 0 h 2907792"/>
                <a:gd name="connsiteX0" fmla="*/ 0 w 2962656"/>
                <a:gd name="connsiteY0" fmla="*/ 2880360 h 2916936"/>
                <a:gd name="connsiteX1" fmla="*/ 2926080 w 2962656"/>
                <a:gd name="connsiteY1" fmla="*/ 2916936 h 2916936"/>
                <a:gd name="connsiteX2" fmla="*/ 2962656 w 2962656"/>
                <a:gd name="connsiteY2" fmla="*/ 0 h 2916936"/>
                <a:gd name="connsiteX0" fmla="*/ 0 w 2962656"/>
                <a:gd name="connsiteY0" fmla="*/ 2990088 h 3026664"/>
                <a:gd name="connsiteX1" fmla="*/ 2926080 w 2962656"/>
                <a:gd name="connsiteY1" fmla="*/ 3026664 h 3026664"/>
                <a:gd name="connsiteX2" fmla="*/ 2962656 w 2962656"/>
                <a:gd name="connsiteY2" fmla="*/ 0 h 3026664"/>
                <a:gd name="connsiteX0" fmla="*/ 0 w 2970199"/>
                <a:gd name="connsiteY0" fmla="*/ 3020308 h 3026664"/>
                <a:gd name="connsiteX1" fmla="*/ 2933623 w 2970199"/>
                <a:gd name="connsiteY1" fmla="*/ 3026664 h 3026664"/>
                <a:gd name="connsiteX2" fmla="*/ 2970199 w 2970199"/>
                <a:gd name="connsiteY2" fmla="*/ 0 h 3026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0199" h="3026664">
                  <a:moveTo>
                    <a:pt x="0" y="3020308"/>
                  </a:moveTo>
                  <a:lnTo>
                    <a:pt x="2933623" y="3026664"/>
                  </a:lnTo>
                  <a:lnTo>
                    <a:pt x="2970199" y="0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96C2258-3735-4D17-9D6C-C60BF4492600}"/>
                </a:ext>
              </a:extLst>
            </p:cNvPr>
            <p:cNvGrpSpPr/>
            <p:nvPr/>
          </p:nvGrpSpPr>
          <p:grpSpPr>
            <a:xfrm>
              <a:off x="8740542" y="4853262"/>
              <a:ext cx="2773764" cy="916216"/>
              <a:chOff x="1337164" y="3809815"/>
              <a:chExt cx="2642096" cy="8727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70B8F70-6170-4DA0-8DDE-E18DA42EF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7164" y="4125140"/>
                <a:ext cx="2642096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88000" anchor="t" anchorCtr="0">
                <a:normAutofit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000" dirty="0"/>
              </a:p>
            </p:txBody>
          </p:sp>
          <p:sp>
            <p:nvSpPr>
              <p:cNvPr id="25" name="文本框 46">
                <a:extLst>
                  <a:ext uri="{FF2B5EF4-FFF2-40B4-BE49-F238E27FC236}">
                    <a16:creationId xmlns:a16="http://schemas.microsoft.com/office/drawing/2014/main" id="{916BDAE8-84A7-4AC2-B001-A40BCED600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7164" y="3809815"/>
                <a:ext cx="2642096" cy="447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88000">
                <a:norm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 dirty="0"/>
                  <a:t>预览图</a:t>
                </a: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B1ABA13-DC0D-4CE0-9E07-3339738D576E}"/>
              </a:ext>
            </a:extLst>
          </p:cNvPr>
          <p:cNvGrpSpPr/>
          <p:nvPr/>
        </p:nvGrpSpPr>
        <p:grpSpPr>
          <a:xfrm>
            <a:off x="509235" y="1219051"/>
            <a:ext cx="5358634" cy="2227345"/>
            <a:chOff x="8586317" y="1772815"/>
            <a:chExt cx="4348080" cy="2121615"/>
          </a:xfrm>
        </p:grpSpPr>
        <p:sp>
          <p:nvSpPr>
            <p:cNvPr id="17" name="文本框 128">
              <a:extLst>
                <a:ext uri="{FF2B5EF4-FFF2-40B4-BE49-F238E27FC236}">
                  <a16:creationId xmlns:a16="http://schemas.microsoft.com/office/drawing/2014/main" id="{B91FC502-B67B-4C7B-9B01-000ACD3A5CA8}"/>
                </a:ext>
              </a:extLst>
            </p:cNvPr>
            <p:cNvSpPr txBox="1"/>
            <p:nvPr/>
          </p:nvSpPr>
          <p:spPr>
            <a:xfrm>
              <a:off x="8689246" y="1772815"/>
              <a:ext cx="424035" cy="451105"/>
            </a:xfrm>
            <a:prstGeom prst="rect">
              <a:avLst/>
            </a:prstGeom>
            <a:noFill/>
          </p:spPr>
          <p:txBody>
            <a:bodyPr wrap="none" lIns="117208" tIns="58604" rIns="117208" bIns="58604">
              <a:prstTxWarp prst="textPlain">
                <a:avLst/>
              </a:prstTxWarp>
              <a:normAutofit fontScale="55000" lnSpcReduction="20000"/>
            </a:bodyPr>
            <a:lstStyle/>
            <a:p>
              <a:r>
                <a:rPr lang="zh-CN" altLang="en-US" sz="4800" dirty="0"/>
                <a:t>‘</a:t>
              </a:r>
              <a:endParaRPr lang="en-US" sz="48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DACA1C7-C2CC-4E01-AB79-3D3A6B9E4D77}"/>
                </a:ext>
              </a:extLst>
            </p:cNvPr>
            <p:cNvSpPr/>
            <p:nvPr/>
          </p:nvSpPr>
          <p:spPr>
            <a:xfrm>
              <a:off x="8586318" y="2395299"/>
              <a:ext cx="4348079" cy="1195571"/>
            </a:xfrm>
            <a:prstGeom prst="rect">
              <a:avLst/>
            </a:prstGeom>
          </p:spPr>
          <p:txBody>
            <a:bodyPr wrap="square" lIns="117208" tIns="58604" rIns="117208" bIns="58604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/>
                <a:t>How many Magic Squares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600" b="1" dirty="0"/>
                <a:t>can be constructed ?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5D3E337-D988-48CE-819B-F6743F1234D1}"/>
                </a:ext>
              </a:extLst>
            </p:cNvPr>
            <p:cNvSpPr/>
            <p:nvPr/>
          </p:nvSpPr>
          <p:spPr>
            <a:xfrm>
              <a:off x="8586317" y="3250466"/>
              <a:ext cx="4348079" cy="643964"/>
            </a:xfrm>
            <a:prstGeom prst="rect">
              <a:avLst/>
            </a:prstGeom>
          </p:spPr>
          <p:txBody>
            <a:bodyPr wrap="square" lIns="117208" tIns="58604" rIns="117208" bIns="58604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/>
                <a:t>在进行算法设计前，我们必须明确几阶幻方可以构造、几阶幻方无法构造。</a:t>
              </a:r>
              <a:endParaRPr lang="en-US" altLang="zh-CN" sz="1200" dirty="0"/>
            </a:p>
            <a:p>
              <a:pPr>
                <a:lnSpc>
                  <a:spcPct val="120000"/>
                </a:lnSpc>
              </a:pPr>
              <a:r>
                <a:rPr lang="zh-CN" altLang="en-US" sz="1200" dirty="0"/>
                <a:t>在此理论基础上，进行下面的算法设计。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0926" y="3815870"/>
            <a:ext cx="6560075" cy="1585213"/>
            <a:chOff x="580926" y="3815870"/>
            <a:chExt cx="6560075" cy="15852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DD28FDA-A3C3-416B-A1AC-272988582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72" y="4713831"/>
              <a:ext cx="2493312" cy="58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/>
                <a:t>N=2</a:t>
              </a:r>
              <a:r>
                <a:rPr lang="zh-CN" altLang="en-US" sz="1400" dirty="0"/>
                <a:t>时，幻方不存在，具体证明如下</a:t>
              </a:r>
            </a:p>
          </p:txBody>
        </p:sp>
        <p:sp>
          <p:nvSpPr>
            <p:cNvPr id="9" name="文本框 115">
              <a:extLst>
                <a:ext uri="{FF2B5EF4-FFF2-40B4-BE49-F238E27FC236}">
                  <a16:creationId xmlns:a16="http://schemas.microsoft.com/office/drawing/2014/main" id="{5DF75B77-6FEE-4B47-AADC-6F45C57F150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58672" y="4344183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10000"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</a:rPr>
                <a:t>不存在的</a:t>
              </a:r>
              <a:r>
                <a:rPr lang="en-US" altLang="zh-CN" sz="1800" b="1" dirty="0">
                  <a:solidFill>
                    <a:schemeClr val="accent1"/>
                  </a:solidFill>
                </a:rPr>
                <a:t>n</a:t>
              </a:r>
              <a:r>
                <a:rPr lang="zh-CN" altLang="en-US" sz="1800" b="1" dirty="0">
                  <a:solidFill>
                    <a:schemeClr val="accent1"/>
                  </a:solidFill>
                </a:rPr>
                <a:t>阶幻方</a:t>
              </a:r>
            </a:p>
          </p:txBody>
        </p:sp>
        <p:sp>
          <p:nvSpPr>
            <p:cNvPr id="22" name="矩形: 圆角 113">
              <a:extLst>
                <a:ext uri="{FF2B5EF4-FFF2-40B4-BE49-F238E27FC236}">
                  <a16:creationId xmlns:a16="http://schemas.microsoft.com/office/drawing/2014/main" id="{F417B6BF-8D6D-4158-82E0-448E30BBDC9B}"/>
                </a:ext>
              </a:extLst>
            </p:cNvPr>
            <p:cNvSpPr/>
            <p:nvPr/>
          </p:nvSpPr>
          <p:spPr bwMode="auto">
            <a:xfrm>
              <a:off x="58092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C45B9AB-782C-492A-A29D-E0AD45ECA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9402" y="4713831"/>
              <a:ext cx="2493312" cy="58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dirty="0"/>
                <a:t>N</a:t>
              </a:r>
              <a:r>
                <a:rPr lang="zh-CN" altLang="en-US" sz="1200" dirty="0"/>
                <a:t>≠</a:t>
              </a:r>
              <a:r>
                <a:rPr lang="en-US" altLang="zh-CN" sz="1200" dirty="0"/>
                <a:t>2</a:t>
              </a:r>
              <a:r>
                <a:rPr lang="zh-CN" altLang="en-US" sz="1200" dirty="0"/>
                <a:t>时，幻方存在，因为存在构造方法（奇次阶、单偶数阶和双偶数阶），具体见之后的</a:t>
              </a:r>
              <a:r>
                <a:rPr lang="en-US" altLang="zh-CN" sz="1200" dirty="0"/>
                <a:t>ppt</a:t>
              </a:r>
              <a:r>
                <a:rPr lang="zh-CN" altLang="en-US" sz="1200" dirty="0"/>
                <a:t>。</a:t>
              </a:r>
              <a:endParaRPr lang="en-US" altLang="zh-CN" sz="1200" dirty="0"/>
            </a:p>
          </p:txBody>
        </p:sp>
        <p:sp>
          <p:nvSpPr>
            <p:cNvPr id="12" name="文本框 120">
              <a:extLst>
                <a:ext uri="{FF2B5EF4-FFF2-40B4-BE49-F238E27FC236}">
                  <a16:creationId xmlns:a16="http://schemas.microsoft.com/office/drawing/2014/main" id="{03232C0D-6682-43D1-B06A-0CD39E13CA8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09402" y="4344183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10000"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accent2"/>
                  </a:solidFill>
                </a:rPr>
                <a:t>存在的</a:t>
              </a:r>
              <a:r>
                <a:rPr lang="en-US" altLang="zh-CN" b="1" dirty="0">
                  <a:solidFill>
                    <a:schemeClr val="accent2"/>
                  </a:solidFill>
                </a:rPr>
                <a:t>n</a:t>
              </a:r>
              <a:r>
                <a:rPr lang="zh-CN" altLang="en-US" b="1" dirty="0">
                  <a:solidFill>
                    <a:schemeClr val="accent2"/>
                  </a:solidFill>
                </a:rPr>
                <a:t>阶幻方</a:t>
              </a:r>
            </a:p>
          </p:txBody>
        </p:sp>
        <p:sp>
          <p:nvSpPr>
            <p:cNvPr id="20" name="矩形: 圆角 118">
              <a:extLst>
                <a:ext uri="{FF2B5EF4-FFF2-40B4-BE49-F238E27FC236}">
                  <a16:creationId xmlns:a16="http://schemas.microsoft.com/office/drawing/2014/main" id="{25114F03-9725-456E-A30C-2BA408168FEF}"/>
                </a:ext>
              </a:extLst>
            </p:cNvPr>
            <p:cNvSpPr/>
            <p:nvPr/>
          </p:nvSpPr>
          <p:spPr bwMode="auto">
            <a:xfrm>
              <a:off x="393165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5F697CC-45D4-4594-9DDF-C0629CF266BC}"/>
                </a:ext>
              </a:extLst>
            </p:cNvPr>
            <p:cNvCxnSpPr/>
            <p:nvPr/>
          </p:nvCxnSpPr>
          <p:spPr>
            <a:xfrm>
              <a:off x="7141001" y="3815870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5F697CC-45D4-4594-9DDF-C0629CF266BC}"/>
                </a:ext>
              </a:extLst>
            </p:cNvPr>
            <p:cNvCxnSpPr/>
            <p:nvPr/>
          </p:nvCxnSpPr>
          <p:spPr>
            <a:xfrm>
              <a:off x="3655928" y="3815870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标题 1"/>
          <p:cNvSpPr txBox="1">
            <a:spLocks/>
          </p:cNvSpPr>
          <p:nvPr/>
        </p:nvSpPr>
        <p:spPr>
          <a:xfrm>
            <a:off x="1141247" y="1262658"/>
            <a:ext cx="3733926" cy="51117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spc="600" dirty="0">
                <a:latin typeface="+mn-lt"/>
                <a:ea typeface="+mn-ea"/>
                <a:cs typeface="+mn-ea"/>
                <a:sym typeface="+mn-lt"/>
              </a:rPr>
              <a:t>幻方存在性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529F4F-46C4-48C6-B0E8-F46B58193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828" y="1088522"/>
            <a:ext cx="4197477" cy="49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28">
            <a:extLst>
              <a:ext uri="{FF2B5EF4-FFF2-40B4-BE49-F238E27FC236}">
                <a16:creationId xmlns:a16="http://schemas.microsoft.com/office/drawing/2014/main" id="{0F7281EB-B609-496C-96DB-1AA313F53BA5}"/>
              </a:ext>
            </a:extLst>
          </p:cNvPr>
          <p:cNvSpPr txBox="1"/>
          <p:nvPr/>
        </p:nvSpPr>
        <p:spPr>
          <a:xfrm>
            <a:off x="636097" y="1219053"/>
            <a:ext cx="569393" cy="473586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 dirty="0"/>
              <a:t>“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D2A02715-989D-4757-92F9-65D30DDC94CC}"/>
              </a:ext>
            </a:extLst>
          </p:cNvPr>
          <p:cNvSpPr txBox="1">
            <a:spLocks/>
          </p:cNvSpPr>
          <p:nvPr/>
        </p:nvSpPr>
        <p:spPr>
          <a:xfrm>
            <a:off x="1141246" y="1262658"/>
            <a:ext cx="5917475" cy="51117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spc="6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b="1" spc="600" dirty="0">
                <a:latin typeface="+mn-lt"/>
                <a:ea typeface="+mn-ea"/>
                <a:cs typeface="+mn-ea"/>
                <a:sym typeface="+mn-lt"/>
              </a:rPr>
              <a:t>阶幻方不存在性证明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8DAF3B-1549-4976-B5EB-E2F449978A95}"/>
              </a:ext>
            </a:extLst>
          </p:cNvPr>
          <p:cNvSpPr txBox="1"/>
          <p:nvPr/>
        </p:nvSpPr>
        <p:spPr>
          <a:xfrm>
            <a:off x="2379216" y="2095130"/>
            <a:ext cx="6187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二阶幻方是不存在的，假设存在二阶幻方，其形式为：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10DD18-1F6E-4FCB-AF33-436D3990E713}"/>
              </a:ext>
            </a:extLst>
          </p:cNvPr>
          <p:cNvSpPr txBox="1"/>
          <p:nvPr/>
        </p:nvSpPr>
        <p:spPr>
          <a:xfrm>
            <a:off x="4902819" y="2649128"/>
            <a:ext cx="87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   b</a:t>
            </a:r>
          </a:p>
          <a:p>
            <a:r>
              <a:rPr lang="en-US" altLang="zh-CN" dirty="0"/>
              <a:t>c    d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7B14750-FC2A-434C-9B58-3290799A6AE3}"/>
              </a:ext>
            </a:extLst>
          </p:cNvPr>
          <p:cNvSpPr txBox="1"/>
          <p:nvPr/>
        </p:nvSpPr>
        <p:spPr>
          <a:xfrm>
            <a:off x="2379216" y="3425206"/>
            <a:ext cx="556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则有幻方的定义可得：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F98E18A-BB98-4CB9-BC1E-46E38B8A21D6}"/>
              </a:ext>
            </a:extLst>
          </p:cNvPr>
          <p:cNvSpPr txBox="1"/>
          <p:nvPr/>
        </p:nvSpPr>
        <p:spPr>
          <a:xfrm>
            <a:off x="4572000" y="3970451"/>
            <a:ext cx="260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+ b = a + c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0ABD6D8-1034-4D9B-9600-D2D40FF0F560}"/>
              </a:ext>
            </a:extLst>
          </p:cNvPr>
          <p:cNvSpPr txBox="1"/>
          <p:nvPr/>
        </p:nvSpPr>
        <p:spPr>
          <a:xfrm>
            <a:off x="2379216" y="4515696"/>
            <a:ext cx="5564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所以</a:t>
            </a:r>
            <a:r>
              <a:rPr lang="zh-CN" altLang="en-US" dirty="0">
                <a:latin typeface="Consolas" panose="020B0609020204030204" pitchFamily="49" charset="0"/>
              </a:rPr>
              <a:t>， 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 = c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D9E9B9D-9A63-4F73-A04B-2EE2BF8FEC43}"/>
              </a:ext>
            </a:extLst>
          </p:cNvPr>
          <p:cNvSpPr txBox="1"/>
          <p:nvPr/>
        </p:nvSpPr>
        <p:spPr>
          <a:xfrm>
            <a:off x="2379216" y="5363737"/>
            <a:ext cx="5649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但是幻方的定义是矩阵中的元素互不相同，矛盾。</a:t>
            </a:r>
            <a:endParaRPr lang="en-US" altLang="zh-CN" dirty="0"/>
          </a:p>
          <a:p>
            <a:r>
              <a:rPr lang="zh-CN" altLang="en-US" dirty="0"/>
              <a:t>所以，</a:t>
            </a:r>
            <a:r>
              <a:rPr lang="en-US" altLang="zh-CN" dirty="0"/>
              <a:t>2</a:t>
            </a:r>
            <a:r>
              <a:rPr lang="zh-CN" altLang="en-US" dirty="0"/>
              <a:t>阶幻方不存在性得证。</a:t>
            </a:r>
          </a:p>
        </p:txBody>
      </p:sp>
    </p:spTree>
    <p:extLst>
      <p:ext uri="{BB962C8B-B14F-4D97-AF65-F5344CB8AC3E}">
        <p14:creationId xmlns:p14="http://schemas.microsoft.com/office/powerpoint/2010/main" val="313701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6" grpId="0"/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178149" y="2449808"/>
            <a:ext cx="4407276" cy="2208222"/>
            <a:chOff x="2178149" y="2548392"/>
            <a:chExt cx="4407276" cy="2208222"/>
          </a:xfrm>
        </p:grpSpPr>
        <p:sp>
          <p:nvSpPr>
            <p:cNvPr id="44" name="文本框 43"/>
            <p:cNvSpPr txBox="1"/>
            <p:nvPr/>
          </p:nvSpPr>
          <p:spPr>
            <a:xfrm>
              <a:off x="2178149" y="2548392"/>
              <a:ext cx="4407276" cy="121007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4000" b="1" dirty="0"/>
                <a:t>N</a:t>
              </a:r>
              <a:r>
                <a:rPr lang="zh-CN" altLang="en-US" sz="4000" b="1" dirty="0"/>
                <a:t>阶幻方的构造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178149" y="3896825"/>
              <a:ext cx="4407276" cy="859789"/>
            </a:xfrm>
            <a:prstGeom prst="rect">
              <a:avLst/>
            </a:prstGeom>
            <a:noFill/>
          </p:spPr>
          <p:txBody>
            <a:bodyPr wrap="square">
              <a:normAutofit fontScale="925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/>
                <a:t>N</a:t>
              </a:r>
              <a:r>
                <a:rPr lang="zh-CN" altLang="en-US" sz="2400" dirty="0"/>
                <a:t>阶幻方的构造分为：奇数阶、单偶数阶和双偶数阶三种类型。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000121" y="1392097"/>
            <a:ext cx="3955774" cy="4188088"/>
            <a:chOff x="7000121" y="1392097"/>
            <a:chExt cx="3955774" cy="4188088"/>
          </a:xfrm>
        </p:grpSpPr>
        <p:sp>
          <p:nvSpPr>
            <p:cNvPr id="28" name="椭圆 27"/>
            <p:cNvSpPr/>
            <p:nvPr/>
          </p:nvSpPr>
          <p:spPr>
            <a:xfrm rot="5400000">
              <a:off x="8341876" y="3243533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文本框 2"/>
            <p:cNvSpPr txBox="1"/>
            <p:nvPr/>
          </p:nvSpPr>
          <p:spPr>
            <a:xfrm>
              <a:off x="7039601" y="3268123"/>
              <a:ext cx="431222" cy="230869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zh-CN" altLang="en-US" sz="1400" b="1" dirty="0"/>
                <a:t>单偶</a:t>
              </a:r>
              <a:endParaRPr lang="en-US" altLang="zh-CN" sz="1400" b="1" dirty="0"/>
            </a:p>
            <a:p>
              <a:pPr algn="ctr"/>
              <a:r>
                <a:rPr lang="zh-CN" altLang="en-US" sz="1400" b="1" dirty="0"/>
                <a:t>数阶</a:t>
              </a:r>
              <a:endParaRPr lang="en-US" altLang="zh-CN" sz="1400" b="1" dirty="0"/>
            </a:p>
            <a:p>
              <a:pPr algn="ctr"/>
              <a:r>
                <a:rPr lang="zh-CN" altLang="en-US" sz="1400" b="1" dirty="0"/>
                <a:t>构造</a:t>
              </a:r>
              <a:endParaRPr lang="en-US" sz="1400" b="1" dirty="0"/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9132816" y="3255343"/>
              <a:ext cx="1823079" cy="385253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/>
                <a:t>伊克斯算法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200" dirty="0"/>
                <a:t>加法算法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200" dirty="0"/>
                <a:t>替代算法</a:t>
              </a:r>
            </a:p>
          </p:txBody>
        </p:sp>
        <p:sp>
          <p:nvSpPr>
            <p:cNvPr id="31" name="矩形 30"/>
            <p:cNvSpPr/>
            <p:nvPr/>
          </p:nvSpPr>
          <p:spPr>
            <a:xfrm rot="5400000">
              <a:off x="7105449" y="3404338"/>
              <a:ext cx="1374632" cy="1789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任意多边形: 形状 5"/>
            <p:cNvSpPr>
              <a:spLocks/>
            </p:cNvSpPr>
            <p:nvPr/>
          </p:nvSpPr>
          <p:spPr bwMode="auto">
            <a:xfrm>
              <a:off x="7848440" y="3426568"/>
              <a:ext cx="190230" cy="25470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文本框 7"/>
            <p:cNvSpPr txBox="1"/>
            <p:nvPr/>
          </p:nvSpPr>
          <p:spPr>
            <a:xfrm>
              <a:off x="7000121" y="4658030"/>
              <a:ext cx="453301" cy="230869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zh-CN" altLang="en-US" sz="1450" b="1" dirty="0"/>
                <a:t>双偶数阶构造</a:t>
              </a:r>
              <a:endParaRPr lang="en-US" sz="1450" b="1" dirty="0"/>
            </a:p>
          </p:txBody>
        </p:sp>
        <p:sp>
          <p:nvSpPr>
            <p:cNvPr id="34" name="矩形: 圆顶角 8"/>
            <p:cNvSpPr/>
            <p:nvPr/>
          </p:nvSpPr>
          <p:spPr>
            <a:xfrm rot="10800000">
              <a:off x="7703274" y="4205553"/>
              <a:ext cx="178993" cy="13746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椭圆 34"/>
            <p:cNvSpPr/>
            <p:nvPr/>
          </p:nvSpPr>
          <p:spPr>
            <a:xfrm rot="5400000">
              <a:off x="8341876" y="1810491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文本框 10"/>
            <p:cNvSpPr txBox="1"/>
            <p:nvPr/>
          </p:nvSpPr>
          <p:spPr>
            <a:xfrm>
              <a:off x="7055089" y="2009727"/>
              <a:ext cx="431222" cy="230869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zh-CN" altLang="en-US" sz="1400" b="1" dirty="0"/>
                <a:t>奇数</a:t>
              </a:r>
              <a:endParaRPr lang="en-US" altLang="zh-CN" sz="1400" b="1" dirty="0"/>
            </a:p>
            <a:p>
              <a:pPr algn="ctr"/>
              <a:r>
                <a:rPr lang="zh-CN" altLang="en-US" sz="1400" b="1" dirty="0"/>
                <a:t>阶构造</a:t>
              </a:r>
              <a:endParaRPr lang="en-US" sz="1400" b="1" dirty="0"/>
            </a:p>
          </p:txBody>
        </p:sp>
        <p:sp>
          <p:nvSpPr>
            <p:cNvPr id="37" name="任意多边形: 形状 11"/>
            <p:cNvSpPr>
              <a:spLocks/>
            </p:cNvSpPr>
            <p:nvPr/>
          </p:nvSpPr>
          <p:spPr bwMode="auto">
            <a:xfrm rot="5400000">
              <a:off x="8516209" y="2001461"/>
              <a:ext cx="245547" cy="247403"/>
            </a:xfrm>
            <a:custGeom>
              <a:avLst/>
              <a:gdLst>
                <a:gd name="T0" fmla="*/ 573 w 602"/>
                <a:gd name="T1" fmla="*/ 219 h 609"/>
                <a:gd name="T2" fmla="*/ 573 w 602"/>
                <a:gd name="T3" fmla="*/ 219 h 609"/>
                <a:gd name="T4" fmla="*/ 544 w 602"/>
                <a:gd name="T5" fmla="*/ 219 h 609"/>
                <a:gd name="T6" fmla="*/ 530 w 602"/>
                <a:gd name="T7" fmla="*/ 219 h 609"/>
                <a:gd name="T8" fmla="*/ 452 w 602"/>
                <a:gd name="T9" fmla="*/ 219 h 609"/>
                <a:gd name="T10" fmla="*/ 424 w 602"/>
                <a:gd name="T11" fmla="*/ 191 h 609"/>
                <a:gd name="T12" fmla="*/ 452 w 602"/>
                <a:gd name="T13" fmla="*/ 162 h 609"/>
                <a:gd name="T14" fmla="*/ 502 w 602"/>
                <a:gd name="T15" fmla="*/ 162 h 609"/>
                <a:gd name="T16" fmla="*/ 297 w 602"/>
                <a:gd name="T17" fmla="*/ 56 h 609"/>
                <a:gd name="T18" fmla="*/ 57 w 602"/>
                <a:gd name="T19" fmla="*/ 304 h 609"/>
                <a:gd name="T20" fmla="*/ 28 w 602"/>
                <a:gd name="T21" fmla="*/ 332 h 609"/>
                <a:gd name="T22" fmla="*/ 0 w 602"/>
                <a:gd name="T23" fmla="*/ 304 h 609"/>
                <a:gd name="T24" fmla="*/ 0 w 602"/>
                <a:gd name="T25" fmla="*/ 304 h 609"/>
                <a:gd name="T26" fmla="*/ 297 w 602"/>
                <a:gd name="T27" fmla="*/ 0 h 609"/>
                <a:gd name="T28" fmla="*/ 544 w 602"/>
                <a:gd name="T29" fmla="*/ 127 h 609"/>
                <a:gd name="T30" fmla="*/ 544 w 602"/>
                <a:gd name="T31" fmla="*/ 78 h 609"/>
                <a:gd name="T32" fmla="*/ 573 w 602"/>
                <a:gd name="T33" fmla="*/ 49 h 609"/>
                <a:gd name="T34" fmla="*/ 601 w 602"/>
                <a:gd name="T35" fmla="*/ 78 h 609"/>
                <a:gd name="T36" fmla="*/ 601 w 602"/>
                <a:gd name="T37" fmla="*/ 191 h 609"/>
                <a:gd name="T38" fmla="*/ 573 w 602"/>
                <a:gd name="T39" fmla="*/ 219 h 609"/>
                <a:gd name="T40" fmla="*/ 28 w 602"/>
                <a:gd name="T41" fmla="*/ 389 h 609"/>
                <a:gd name="T42" fmla="*/ 28 w 602"/>
                <a:gd name="T43" fmla="*/ 389 h 609"/>
                <a:gd name="T44" fmla="*/ 148 w 602"/>
                <a:gd name="T45" fmla="*/ 389 h 609"/>
                <a:gd name="T46" fmla="*/ 177 w 602"/>
                <a:gd name="T47" fmla="*/ 417 h 609"/>
                <a:gd name="T48" fmla="*/ 148 w 602"/>
                <a:gd name="T49" fmla="*/ 445 h 609"/>
                <a:gd name="T50" fmla="*/ 99 w 602"/>
                <a:gd name="T51" fmla="*/ 445 h 609"/>
                <a:gd name="T52" fmla="*/ 297 w 602"/>
                <a:gd name="T53" fmla="*/ 551 h 609"/>
                <a:gd name="T54" fmla="*/ 544 w 602"/>
                <a:gd name="T55" fmla="*/ 304 h 609"/>
                <a:gd name="T56" fmla="*/ 573 w 602"/>
                <a:gd name="T57" fmla="*/ 276 h 609"/>
                <a:gd name="T58" fmla="*/ 601 w 602"/>
                <a:gd name="T59" fmla="*/ 304 h 609"/>
                <a:gd name="T60" fmla="*/ 601 w 602"/>
                <a:gd name="T61" fmla="*/ 304 h 609"/>
                <a:gd name="T62" fmla="*/ 297 w 602"/>
                <a:gd name="T63" fmla="*/ 608 h 609"/>
                <a:gd name="T64" fmla="*/ 57 w 602"/>
                <a:gd name="T65" fmla="*/ 480 h 609"/>
                <a:gd name="T66" fmla="*/ 57 w 602"/>
                <a:gd name="T67" fmla="*/ 530 h 609"/>
                <a:gd name="T68" fmla="*/ 28 w 602"/>
                <a:gd name="T69" fmla="*/ 558 h 609"/>
                <a:gd name="T70" fmla="*/ 0 w 602"/>
                <a:gd name="T71" fmla="*/ 530 h 609"/>
                <a:gd name="T72" fmla="*/ 0 w 602"/>
                <a:gd name="T73" fmla="*/ 417 h 609"/>
                <a:gd name="T74" fmla="*/ 28 w 602"/>
                <a:gd name="T75" fmla="*/ 38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2" h="609">
                  <a:moveTo>
                    <a:pt x="573" y="219"/>
                  </a:moveTo>
                  <a:lnTo>
                    <a:pt x="573" y="219"/>
                  </a:lnTo>
                  <a:cubicBezTo>
                    <a:pt x="544" y="219"/>
                    <a:pt x="544" y="219"/>
                    <a:pt x="544" y="219"/>
                  </a:cubicBezTo>
                  <a:cubicBezTo>
                    <a:pt x="530" y="219"/>
                    <a:pt x="530" y="219"/>
                    <a:pt x="530" y="219"/>
                  </a:cubicBezTo>
                  <a:cubicBezTo>
                    <a:pt x="452" y="219"/>
                    <a:pt x="452" y="219"/>
                    <a:pt x="452" y="219"/>
                  </a:cubicBezTo>
                  <a:cubicBezTo>
                    <a:pt x="431" y="219"/>
                    <a:pt x="424" y="205"/>
                    <a:pt x="424" y="191"/>
                  </a:cubicBezTo>
                  <a:cubicBezTo>
                    <a:pt x="424" y="177"/>
                    <a:pt x="431" y="162"/>
                    <a:pt x="452" y="162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452" y="99"/>
                    <a:pt x="382" y="56"/>
                    <a:pt x="297" y="56"/>
                  </a:cubicBezTo>
                  <a:cubicBezTo>
                    <a:pt x="163" y="56"/>
                    <a:pt x="57" y="169"/>
                    <a:pt x="57" y="304"/>
                  </a:cubicBezTo>
                  <a:cubicBezTo>
                    <a:pt x="57" y="318"/>
                    <a:pt x="42" y="332"/>
                    <a:pt x="28" y="332"/>
                  </a:cubicBezTo>
                  <a:cubicBezTo>
                    <a:pt x="7" y="332"/>
                    <a:pt x="0" y="318"/>
                    <a:pt x="0" y="304"/>
                  </a:cubicBezTo>
                  <a:lnTo>
                    <a:pt x="0" y="304"/>
                  </a:lnTo>
                  <a:cubicBezTo>
                    <a:pt x="0" y="134"/>
                    <a:pt x="134" y="0"/>
                    <a:pt x="297" y="0"/>
                  </a:cubicBezTo>
                  <a:cubicBezTo>
                    <a:pt x="403" y="0"/>
                    <a:pt x="488" y="49"/>
                    <a:pt x="544" y="127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544" y="64"/>
                    <a:pt x="558" y="49"/>
                    <a:pt x="573" y="49"/>
                  </a:cubicBezTo>
                  <a:cubicBezTo>
                    <a:pt x="587" y="49"/>
                    <a:pt x="601" y="64"/>
                    <a:pt x="601" y="78"/>
                  </a:cubicBezTo>
                  <a:cubicBezTo>
                    <a:pt x="601" y="191"/>
                    <a:pt x="601" y="191"/>
                    <a:pt x="601" y="191"/>
                  </a:cubicBezTo>
                  <a:cubicBezTo>
                    <a:pt x="601" y="205"/>
                    <a:pt x="587" y="219"/>
                    <a:pt x="573" y="219"/>
                  </a:cubicBezTo>
                  <a:close/>
                  <a:moveTo>
                    <a:pt x="28" y="389"/>
                  </a:moveTo>
                  <a:lnTo>
                    <a:pt x="28" y="389"/>
                  </a:lnTo>
                  <a:cubicBezTo>
                    <a:pt x="148" y="389"/>
                    <a:pt x="148" y="389"/>
                    <a:pt x="148" y="389"/>
                  </a:cubicBezTo>
                  <a:cubicBezTo>
                    <a:pt x="163" y="389"/>
                    <a:pt x="177" y="403"/>
                    <a:pt x="177" y="417"/>
                  </a:cubicBezTo>
                  <a:cubicBezTo>
                    <a:pt x="177" y="431"/>
                    <a:pt x="163" y="445"/>
                    <a:pt x="148" y="445"/>
                  </a:cubicBezTo>
                  <a:cubicBezTo>
                    <a:pt x="99" y="445"/>
                    <a:pt x="99" y="445"/>
                    <a:pt x="99" y="445"/>
                  </a:cubicBezTo>
                  <a:cubicBezTo>
                    <a:pt x="141" y="509"/>
                    <a:pt x="219" y="551"/>
                    <a:pt x="297" y="551"/>
                  </a:cubicBezTo>
                  <a:cubicBezTo>
                    <a:pt x="431" y="551"/>
                    <a:pt x="544" y="438"/>
                    <a:pt x="544" y="304"/>
                  </a:cubicBezTo>
                  <a:cubicBezTo>
                    <a:pt x="544" y="290"/>
                    <a:pt x="558" y="276"/>
                    <a:pt x="573" y="276"/>
                  </a:cubicBezTo>
                  <a:cubicBezTo>
                    <a:pt x="587" y="276"/>
                    <a:pt x="601" y="290"/>
                    <a:pt x="601" y="304"/>
                  </a:cubicBezTo>
                  <a:lnTo>
                    <a:pt x="601" y="304"/>
                  </a:lnTo>
                  <a:cubicBezTo>
                    <a:pt x="601" y="473"/>
                    <a:pt x="466" y="608"/>
                    <a:pt x="297" y="608"/>
                  </a:cubicBezTo>
                  <a:cubicBezTo>
                    <a:pt x="198" y="608"/>
                    <a:pt x="106" y="558"/>
                    <a:pt x="57" y="480"/>
                  </a:cubicBezTo>
                  <a:cubicBezTo>
                    <a:pt x="57" y="530"/>
                    <a:pt x="57" y="530"/>
                    <a:pt x="57" y="530"/>
                  </a:cubicBezTo>
                  <a:cubicBezTo>
                    <a:pt x="57" y="544"/>
                    <a:pt x="42" y="558"/>
                    <a:pt x="28" y="558"/>
                  </a:cubicBezTo>
                  <a:cubicBezTo>
                    <a:pt x="7" y="558"/>
                    <a:pt x="0" y="544"/>
                    <a:pt x="0" y="530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403"/>
                    <a:pt x="7" y="389"/>
                    <a:pt x="28" y="38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7703271" y="1392097"/>
              <a:ext cx="335401" cy="1374632"/>
              <a:chOff x="14684500" y="2780664"/>
              <a:chExt cx="648337" cy="2657198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47" name="矩形: 圆顶角 13"/>
              <p:cNvSpPr/>
              <p:nvPr/>
            </p:nvSpPr>
            <p:spPr>
              <a:xfrm flipH="1">
                <a:off x="14684500" y="2780664"/>
                <a:ext cx="345997" cy="26571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任意多边形: 形状 14"/>
              <p:cNvSpPr>
                <a:spLocks/>
              </p:cNvSpPr>
              <p:nvPr/>
            </p:nvSpPr>
            <p:spPr bwMode="auto">
              <a:xfrm>
                <a:off x="14965117" y="3903353"/>
                <a:ext cx="367720" cy="492348"/>
              </a:xfrm>
              <a:custGeom>
                <a:avLst/>
                <a:gdLst>
                  <a:gd name="T0" fmla="*/ 43 w 263"/>
                  <a:gd name="T1" fmla="*/ 348 h 354"/>
                  <a:gd name="T2" fmla="*/ 43 w 263"/>
                  <a:gd name="T3" fmla="*/ 348 h 354"/>
                  <a:gd name="T4" fmla="*/ 250 w 263"/>
                  <a:gd name="T5" fmla="*/ 198 h 354"/>
                  <a:gd name="T6" fmla="*/ 262 w 263"/>
                  <a:gd name="T7" fmla="*/ 178 h 354"/>
                  <a:gd name="T8" fmla="*/ 250 w 263"/>
                  <a:gd name="T9" fmla="*/ 155 h 354"/>
                  <a:gd name="T10" fmla="*/ 43 w 263"/>
                  <a:gd name="T11" fmla="*/ 5 h 354"/>
                  <a:gd name="T12" fmla="*/ 14 w 263"/>
                  <a:gd name="T13" fmla="*/ 5 h 354"/>
                  <a:gd name="T14" fmla="*/ 0 w 263"/>
                  <a:gd name="T15" fmla="*/ 28 h 354"/>
                  <a:gd name="T16" fmla="*/ 0 w 263"/>
                  <a:gd name="T17" fmla="*/ 324 h 354"/>
                  <a:gd name="T18" fmla="*/ 14 w 263"/>
                  <a:gd name="T19" fmla="*/ 350 h 354"/>
                  <a:gd name="T20" fmla="*/ 43 w 263"/>
                  <a:gd name="T21" fmla="*/ 34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354">
                    <a:moveTo>
                      <a:pt x="43" y="348"/>
                    </a:moveTo>
                    <a:lnTo>
                      <a:pt x="43" y="348"/>
                    </a:lnTo>
                    <a:cubicBezTo>
                      <a:pt x="250" y="198"/>
                      <a:pt x="250" y="198"/>
                      <a:pt x="250" y="198"/>
                    </a:cubicBezTo>
                    <a:cubicBezTo>
                      <a:pt x="259" y="192"/>
                      <a:pt x="262" y="186"/>
                      <a:pt x="262" y="178"/>
                    </a:cubicBezTo>
                    <a:cubicBezTo>
                      <a:pt x="262" y="169"/>
                      <a:pt x="259" y="161"/>
                      <a:pt x="250" y="15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5" y="0"/>
                      <a:pt x="23" y="0"/>
                      <a:pt x="14" y="5"/>
                    </a:cubicBezTo>
                    <a:cubicBezTo>
                      <a:pt x="5" y="8"/>
                      <a:pt x="0" y="16"/>
                      <a:pt x="0" y="28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6"/>
                      <a:pt x="5" y="344"/>
                      <a:pt x="14" y="350"/>
                    </a:cubicBezTo>
                    <a:cubicBezTo>
                      <a:pt x="23" y="353"/>
                      <a:pt x="35" y="353"/>
                      <a:pt x="43" y="3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9" name="任意多边形: 形状 15"/>
            <p:cNvSpPr>
              <a:spLocks/>
            </p:cNvSpPr>
            <p:nvPr/>
          </p:nvSpPr>
          <p:spPr bwMode="auto">
            <a:xfrm>
              <a:off x="7848440" y="4749872"/>
              <a:ext cx="190230" cy="25470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132816" y="1934257"/>
              <a:ext cx="1823079" cy="362424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/>
                <a:t>拉</a:t>
              </a:r>
              <a:r>
                <a:rPr lang="en-US" altLang="zh-CN" sz="1200" dirty="0"/>
                <a:t>-</a:t>
              </a:r>
              <a:r>
                <a:rPr lang="zh-CN" altLang="en-US" sz="1200" dirty="0"/>
                <a:t>卢贝尔算法（阶梯法）</a:t>
              </a:r>
              <a:endParaRPr lang="en-US" altLang="zh-CN" sz="1200" dirty="0"/>
            </a:p>
            <a:p>
              <a:pPr>
                <a:lnSpc>
                  <a:spcPct val="130000"/>
                </a:lnSpc>
              </a:pPr>
              <a:r>
                <a:rPr lang="zh-CN" altLang="en-US" sz="1200" dirty="0"/>
                <a:t>菱形算法</a:t>
              </a:r>
            </a:p>
          </p:txBody>
        </p:sp>
        <p:sp>
          <p:nvSpPr>
            <p:cNvPr id="41" name="椭圆 40"/>
            <p:cNvSpPr/>
            <p:nvPr/>
          </p:nvSpPr>
          <p:spPr>
            <a:xfrm rot="5400000">
              <a:off x="8341872" y="4574139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任意多边形: 形状 18"/>
            <p:cNvSpPr>
              <a:spLocks/>
            </p:cNvSpPr>
            <p:nvPr/>
          </p:nvSpPr>
          <p:spPr bwMode="auto">
            <a:xfrm rot="5400000">
              <a:off x="8516205" y="4765109"/>
              <a:ext cx="245547" cy="247403"/>
            </a:xfrm>
            <a:custGeom>
              <a:avLst/>
              <a:gdLst>
                <a:gd name="T0" fmla="*/ 573 w 602"/>
                <a:gd name="T1" fmla="*/ 219 h 609"/>
                <a:gd name="T2" fmla="*/ 573 w 602"/>
                <a:gd name="T3" fmla="*/ 219 h 609"/>
                <a:gd name="T4" fmla="*/ 544 w 602"/>
                <a:gd name="T5" fmla="*/ 219 h 609"/>
                <a:gd name="T6" fmla="*/ 530 w 602"/>
                <a:gd name="T7" fmla="*/ 219 h 609"/>
                <a:gd name="T8" fmla="*/ 452 w 602"/>
                <a:gd name="T9" fmla="*/ 219 h 609"/>
                <a:gd name="T10" fmla="*/ 424 w 602"/>
                <a:gd name="T11" fmla="*/ 191 h 609"/>
                <a:gd name="T12" fmla="*/ 452 w 602"/>
                <a:gd name="T13" fmla="*/ 162 h 609"/>
                <a:gd name="T14" fmla="*/ 502 w 602"/>
                <a:gd name="T15" fmla="*/ 162 h 609"/>
                <a:gd name="T16" fmla="*/ 297 w 602"/>
                <a:gd name="T17" fmla="*/ 56 h 609"/>
                <a:gd name="T18" fmla="*/ 57 w 602"/>
                <a:gd name="T19" fmla="*/ 304 h 609"/>
                <a:gd name="T20" fmla="*/ 28 w 602"/>
                <a:gd name="T21" fmla="*/ 332 h 609"/>
                <a:gd name="T22" fmla="*/ 0 w 602"/>
                <a:gd name="T23" fmla="*/ 304 h 609"/>
                <a:gd name="T24" fmla="*/ 0 w 602"/>
                <a:gd name="T25" fmla="*/ 304 h 609"/>
                <a:gd name="T26" fmla="*/ 297 w 602"/>
                <a:gd name="T27" fmla="*/ 0 h 609"/>
                <a:gd name="T28" fmla="*/ 544 w 602"/>
                <a:gd name="T29" fmla="*/ 127 h 609"/>
                <a:gd name="T30" fmla="*/ 544 w 602"/>
                <a:gd name="T31" fmla="*/ 78 h 609"/>
                <a:gd name="T32" fmla="*/ 573 w 602"/>
                <a:gd name="T33" fmla="*/ 49 h 609"/>
                <a:gd name="T34" fmla="*/ 601 w 602"/>
                <a:gd name="T35" fmla="*/ 78 h 609"/>
                <a:gd name="T36" fmla="*/ 601 w 602"/>
                <a:gd name="T37" fmla="*/ 191 h 609"/>
                <a:gd name="T38" fmla="*/ 573 w 602"/>
                <a:gd name="T39" fmla="*/ 219 h 609"/>
                <a:gd name="T40" fmla="*/ 28 w 602"/>
                <a:gd name="T41" fmla="*/ 389 h 609"/>
                <a:gd name="T42" fmla="*/ 28 w 602"/>
                <a:gd name="T43" fmla="*/ 389 h 609"/>
                <a:gd name="T44" fmla="*/ 148 w 602"/>
                <a:gd name="T45" fmla="*/ 389 h 609"/>
                <a:gd name="T46" fmla="*/ 177 w 602"/>
                <a:gd name="T47" fmla="*/ 417 h 609"/>
                <a:gd name="T48" fmla="*/ 148 w 602"/>
                <a:gd name="T49" fmla="*/ 445 h 609"/>
                <a:gd name="T50" fmla="*/ 99 w 602"/>
                <a:gd name="T51" fmla="*/ 445 h 609"/>
                <a:gd name="T52" fmla="*/ 297 w 602"/>
                <a:gd name="T53" fmla="*/ 551 h 609"/>
                <a:gd name="T54" fmla="*/ 544 w 602"/>
                <a:gd name="T55" fmla="*/ 304 h 609"/>
                <a:gd name="T56" fmla="*/ 573 w 602"/>
                <a:gd name="T57" fmla="*/ 276 h 609"/>
                <a:gd name="T58" fmla="*/ 601 w 602"/>
                <a:gd name="T59" fmla="*/ 304 h 609"/>
                <a:gd name="T60" fmla="*/ 601 w 602"/>
                <a:gd name="T61" fmla="*/ 304 h 609"/>
                <a:gd name="T62" fmla="*/ 297 w 602"/>
                <a:gd name="T63" fmla="*/ 608 h 609"/>
                <a:gd name="T64" fmla="*/ 57 w 602"/>
                <a:gd name="T65" fmla="*/ 480 h 609"/>
                <a:gd name="T66" fmla="*/ 57 w 602"/>
                <a:gd name="T67" fmla="*/ 530 h 609"/>
                <a:gd name="T68" fmla="*/ 28 w 602"/>
                <a:gd name="T69" fmla="*/ 558 h 609"/>
                <a:gd name="T70" fmla="*/ 0 w 602"/>
                <a:gd name="T71" fmla="*/ 530 h 609"/>
                <a:gd name="T72" fmla="*/ 0 w 602"/>
                <a:gd name="T73" fmla="*/ 417 h 609"/>
                <a:gd name="T74" fmla="*/ 28 w 602"/>
                <a:gd name="T75" fmla="*/ 38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2" h="609">
                  <a:moveTo>
                    <a:pt x="573" y="219"/>
                  </a:moveTo>
                  <a:lnTo>
                    <a:pt x="573" y="219"/>
                  </a:lnTo>
                  <a:cubicBezTo>
                    <a:pt x="544" y="219"/>
                    <a:pt x="544" y="219"/>
                    <a:pt x="544" y="219"/>
                  </a:cubicBezTo>
                  <a:cubicBezTo>
                    <a:pt x="530" y="219"/>
                    <a:pt x="530" y="219"/>
                    <a:pt x="530" y="219"/>
                  </a:cubicBezTo>
                  <a:cubicBezTo>
                    <a:pt x="452" y="219"/>
                    <a:pt x="452" y="219"/>
                    <a:pt x="452" y="219"/>
                  </a:cubicBezTo>
                  <a:cubicBezTo>
                    <a:pt x="431" y="219"/>
                    <a:pt x="424" y="205"/>
                    <a:pt x="424" y="191"/>
                  </a:cubicBezTo>
                  <a:cubicBezTo>
                    <a:pt x="424" y="177"/>
                    <a:pt x="431" y="162"/>
                    <a:pt x="452" y="162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452" y="99"/>
                    <a:pt x="382" y="56"/>
                    <a:pt x="297" y="56"/>
                  </a:cubicBezTo>
                  <a:cubicBezTo>
                    <a:pt x="163" y="56"/>
                    <a:pt x="57" y="169"/>
                    <a:pt x="57" y="304"/>
                  </a:cubicBezTo>
                  <a:cubicBezTo>
                    <a:pt x="57" y="318"/>
                    <a:pt x="42" y="332"/>
                    <a:pt x="28" y="332"/>
                  </a:cubicBezTo>
                  <a:cubicBezTo>
                    <a:pt x="7" y="332"/>
                    <a:pt x="0" y="318"/>
                    <a:pt x="0" y="304"/>
                  </a:cubicBezTo>
                  <a:lnTo>
                    <a:pt x="0" y="304"/>
                  </a:lnTo>
                  <a:cubicBezTo>
                    <a:pt x="0" y="134"/>
                    <a:pt x="134" y="0"/>
                    <a:pt x="297" y="0"/>
                  </a:cubicBezTo>
                  <a:cubicBezTo>
                    <a:pt x="403" y="0"/>
                    <a:pt x="488" y="49"/>
                    <a:pt x="544" y="127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544" y="64"/>
                    <a:pt x="558" y="49"/>
                    <a:pt x="573" y="49"/>
                  </a:cubicBezTo>
                  <a:cubicBezTo>
                    <a:pt x="587" y="49"/>
                    <a:pt x="601" y="64"/>
                    <a:pt x="601" y="78"/>
                  </a:cubicBezTo>
                  <a:cubicBezTo>
                    <a:pt x="601" y="191"/>
                    <a:pt x="601" y="191"/>
                    <a:pt x="601" y="191"/>
                  </a:cubicBezTo>
                  <a:cubicBezTo>
                    <a:pt x="601" y="205"/>
                    <a:pt x="587" y="219"/>
                    <a:pt x="573" y="219"/>
                  </a:cubicBezTo>
                  <a:close/>
                  <a:moveTo>
                    <a:pt x="28" y="389"/>
                  </a:moveTo>
                  <a:lnTo>
                    <a:pt x="28" y="389"/>
                  </a:lnTo>
                  <a:cubicBezTo>
                    <a:pt x="148" y="389"/>
                    <a:pt x="148" y="389"/>
                    <a:pt x="148" y="389"/>
                  </a:cubicBezTo>
                  <a:cubicBezTo>
                    <a:pt x="163" y="389"/>
                    <a:pt x="177" y="403"/>
                    <a:pt x="177" y="417"/>
                  </a:cubicBezTo>
                  <a:cubicBezTo>
                    <a:pt x="177" y="431"/>
                    <a:pt x="163" y="445"/>
                    <a:pt x="148" y="445"/>
                  </a:cubicBezTo>
                  <a:cubicBezTo>
                    <a:pt x="99" y="445"/>
                    <a:pt x="99" y="445"/>
                    <a:pt x="99" y="445"/>
                  </a:cubicBezTo>
                  <a:cubicBezTo>
                    <a:pt x="141" y="509"/>
                    <a:pt x="219" y="551"/>
                    <a:pt x="297" y="551"/>
                  </a:cubicBezTo>
                  <a:cubicBezTo>
                    <a:pt x="431" y="551"/>
                    <a:pt x="544" y="438"/>
                    <a:pt x="544" y="304"/>
                  </a:cubicBezTo>
                  <a:cubicBezTo>
                    <a:pt x="544" y="290"/>
                    <a:pt x="558" y="276"/>
                    <a:pt x="573" y="276"/>
                  </a:cubicBezTo>
                  <a:cubicBezTo>
                    <a:pt x="587" y="276"/>
                    <a:pt x="601" y="290"/>
                    <a:pt x="601" y="304"/>
                  </a:cubicBezTo>
                  <a:lnTo>
                    <a:pt x="601" y="304"/>
                  </a:lnTo>
                  <a:cubicBezTo>
                    <a:pt x="601" y="473"/>
                    <a:pt x="466" y="608"/>
                    <a:pt x="297" y="608"/>
                  </a:cubicBezTo>
                  <a:cubicBezTo>
                    <a:pt x="198" y="608"/>
                    <a:pt x="106" y="558"/>
                    <a:pt x="57" y="480"/>
                  </a:cubicBezTo>
                  <a:cubicBezTo>
                    <a:pt x="57" y="530"/>
                    <a:pt x="57" y="530"/>
                    <a:pt x="57" y="530"/>
                  </a:cubicBezTo>
                  <a:cubicBezTo>
                    <a:pt x="57" y="544"/>
                    <a:pt x="42" y="558"/>
                    <a:pt x="28" y="558"/>
                  </a:cubicBezTo>
                  <a:cubicBezTo>
                    <a:pt x="7" y="558"/>
                    <a:pt x="0" y="544"/>
                    <a:pt x="0" y="530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403"/>
                    <a:pt x="7" y="389"/>
                    <a:pt x="28" y="38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132816" y="4599258"/>
              <a:ext cx="1823079" cy="362424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/>
                <a:t>分割算法</a:t>
              </a:r>
              <a:endParaRPr lang="en-US" altLang="zh-CN" sz="1400" dirty="0"/>
            </a:p>
            <a:p>
              <a:pPr>
                <a:lnSpc>
                  <a:spcPct val="130000"/>
                </a:lnSpc>
              </a:pPr>
              <a:r>
                <a:rPr lang="zh-CN" altLang="en-US" sz="1400" dirty="0"/>
                <a:t>对角线算法</a:t>
              </a:r>
            </a:p>
          </p:txBody>
        </p:sp>
        <p:sp>
          <p:nvSpPr>
            <p:cNvPr id="49" name="Freeform: Shape 10"/>
            <p:cNvSpPr>
              <a:spLocks noChangeAspect="1"/>
            </p:cNvSpPr>
            <p:nvPr/>
          </p:nvSpPr>
          <p:spPr bwMode="auto">
            <a:xfrm>
              <a:off x="8498658" y="4733844"/>
              <a:ext cx="302266" cy="322416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Freeform: Shape 11"/>
            <p:cNvSpPr>
              <a:spLocks noChangeAspect="1"/>
            </p:cNvSpPr>
            <p:nvPr/>
          </p:nvSpPr>
          <p:spPr bwMode="auto">
            <a:xfrm>
              <a:off x="8488584" y="3416220"/>
              <a:ext cx="322415" cy="275398"/>
            </a:xfrm>
            <a:custGeom>
              <a:avLst/>
              <a:gdLst>
                <a:gd name="T0" fmla="*/ 48 w 48"/>
                <a:gd name="T1" fmla="*/ 38 h 41"/>
                <a:gd name="T2" fmla="*/ 45 w 48"/>
                <a:gd name="T3" fmla="*/ 41 h 41"/>
                <a:gd name="T4" fmla="*/ 37 w 48"/>
                <a:gd name="T5" fmla="*/ 41 h 41"/>
                <a:gd name="T6" fmla="*/ 34 w 48"/>
                <a:gd name="T7" fmla="*/ 38 h 41"/>
                <a:gd name="T8" fmla="*/ 34 w 48"/>
                <a:gd name="T9" fmla="*/ 30 h 41"/>
                <a:gd name="T10" fmla="*/ 37 w 48"/>
                <a:gd name="T11" fmla="*/ 27 h 41"/>
                <a:gd name="T12" fmla="*/ 39 w 48"/>
                <a:gd name="T13" fmla="*/ 27 h 41"/>
                <a:gd name="T14" fmla="*/ 39 w 48"/>
                <a:gd name="T15" fmla="*/ 22 h 41"/>
                <a:gd name="T16" fmla="*/ 25 w 48"/>
                <a:gd name="T17" fmla="*/ 22 h 41"/>
                <a:gd name="T18" fmla="*/ 25 w 48"/>
                <a:gd name="T19" fmla="*/ 27 h 41"/>
                <a:gd name="T20" fmla="*/ 28 w 48"/>
                <a:gd name="T21" fmla="*/ 27 h 41"/>
                <a:gd name="T22" fmla="*/ 31 w 48"/>
                <a:gd name="T23" fmla="*/ 30 h 41"/>
                <a:gd name="T24" fmla="*/ 31 w 48"/>
                <a:gd name="T25" fmla="*/ 38 h 41"/>
                <a:gd name="T26" fmla="*/ 28 w 48"/>
                <a:gd name="T27" fmla="*/ 41 h 41"/>
                <a:gd name="T28" fmla="*/ 19 w 48"/>
                <a:gd name="T29" fmla="*/ 41 h 41"/>
                <a:gd name="T30" fmla="*/ 17 w 48"/>
                <a:gd name="T31" fmla="*/ 38 h 41"/>
                <a:gd name="T32" fmla="*/ 17 w 48"/>
                <a:gd name="T33" fmla="*/ 30 h 41"/>
                <a:gd name="T34" fmla="*/ 19 w 48"/>
                <a:gd name="T35" fmla="*/ 27 h 41"/>
                <a:gd name="T36" fmla="*/ 22 w 48"/>
                <a:gd name="T37" fmla="*/ 27 h 41"/>
                <a:gd name="T38" fmla="*/ 22 w 48"/>
                <a:gd name="T39" fmla="*/ 22 h 41"/>
                <a:gd name="T40" fmla="*/ 8 w 48"/>
                <a:gd name="T41" fmla="*/ 22 h 41"/>
                <a:gd name="T42" fmla="*/ 8 w 48"/>
                <a:gd name="T43" fmla="*/ 27 h 41"/>
                <a:gd name="T44" fmla="*/ 11 w 48"/>
                <a:gd name="T45" fmla="*/ 27 h 41"/>
                <a:gd name="T46" fmla="*/ 13 w 48"/>
                <a:gd name="T47" fmla="*/ 30 h 41"/>
                <a:gd name="T48" fmla="*/ 13 w 48"/>
                <a:gd name="T49" fmla="*/ 38 h 41"/>
                <a:gd name="T50" fmla="*/ 11 w 48"/>
                <a:gd name="T51" fmla="*/ 41 h 41"/>
                <a:gd name="T52" fmla="*/ 2 w 48"/>
                <a:gd name="T53" fmla="*/ 41 h 41"/>
                <a:gd name="T54" fmla="*/ 0 w 48"/>
                <a:gd name="T55" fmla="*/ 38 h 41"/>
                <a:gd name="T56" fmla="*/ 0 w 48"/>
                <a:gd name="T57" fmla="*/ 30 h 41"/>
                <a:gd name="T58" fmla="*/ 2 w 48"/>
                <a:gd name="T59" fmla="*/ 27 h 41"/>
                <a:gd name="T60" fmla="*/ 5 w 48"/>
                <a:gd name="T61" fmla="*/ 27 h 41"/>
                <a:gd name="T62" fmla="*/ 5 w 48"/>
                <a:gd name="T63" fmla="*/ 22 h 41"/>
                <a:gd name="T64" fmla="*/ 8 w 48"/>
                <a:gd name="T65" fmla="*/ 19 h 41"/>
                <a:gd name="T66" fmla="*/ 22 w 48"/>
                <a:gd name="T67" fmla="*/ 19 h 41"/>
                <a:gd name="T68" fmla="*/ 22 w 48"/>
                <a:gd name="T69" fmla="*/ 13 h 41"/>
                <a:gd name="T70" fmla="*/ 19 w 48"/>
                <a:gd name="T71" fmla="*/ 13 h 41"/>
                <a:gd name="T72" fmla="*/ 17 w 48"/>
                <a:gd name="T73" fmla="*/ 11 h 41"/>
                <a:gd name="T74" fmla="*/ 17 w 48"/>
                <a:gd name="T75" fmla="*/ 2 h 41"/>
                <a:gd name="T76" fmla="*/ 19 w 48"/>
                <a:gd name="T77" fmla="*/ 0 h 41"/>
                <a:gd name="T78" fmla="*/ 28 w 48"/>
                <a:gd name="T79" fmla="*/ 0 h 41"/>
                <a:gd name="T80" fmla="*/ 31 w 48"/>
                <a:gd name="T81" fmla="*/ 2 h 41"/>
                <a:gd name="T82" fmla="*/ 31 w 48"/>
                <a:gd name="T83" fmla="*/ 11 h 41"/>
                <a:gd name="T84" fmla="*/ 28 w 48"/>
                <a:gd name="T85" fmla="*/ 13 h 41"/>
                <a:gd name="T86" fmla="*/ 25 w 48"/>
                <a:gd name="T87" fmla="*/ 13 h 41"/>
                <a:gd name="T88" fmla="*/ 25 w 48"/>
                <a:gd name="T89" fmla="*/ 19 h 41"/>
                <a:gd name="T90" fmla="*/ 39 w 48"/>
                <a:gd name="T91" fmla="*/ 19 h 41"/>
                <a:gd name="T92" fmla="*/ 43 w 48"/>
                <a:gd name="T93" fmla="*/ 22 h 41"/>
                <a:gd name="T94" fmla="*/ 43 w 48"/>
                <a:gd name="T95" fmla="*/ 27 h 41"/>
                <a:gd name="T96" fmla="*/ 45 w 48"/>
                <a:gd name="T97" fmla="*/ 27 h 41"/>
                <a:gd name="T98" fmla="*/ 48 w 48"/>
                <a:gd name="T99" fmla="*/ 30 h 41"/>
                <a:gd name="T100" fmla="*/ 48 w 48"/>
                <a:gd name="T10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41">
                  <a:moveTo>
                    <a:pt x="48" y="38"/>
                  </a:moveTo>
                  <a:cubicBezTo>
                    <a:pt x="48" y="40"/>
                    <a:pt x="47" y="41"/>
                    <a:pt x="45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5" y="41"/>
                    <a:pt x="34" y="40"/>
                    <a:pt x="34" y="3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8"/>
                    <a:pt x="35" y="27"/>
                    <a:pt x="37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27"/>
                    <a:pt x="31" y="28"/>
                    <a:pt x="31" y="30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40"/>
                    <a:pt x="29" y="41"/>
                    <a:pt x="2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8" y="41"/>
                    <a:pt x="17" y="40"/>
                    <a:pt x="17" y="3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8"/>
                    <a:pt x="13" y="3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0"/>
                    <a:pt x="12" y="41"/>
                    <a:pt x="11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0"/>
                    <a:pt x="6" y="19"/>
                    <a:pt x="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1"/>
                    <a:pt x="31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29" y="13"/>
                    <a:pt x="28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9"/>
                    <a:pt x="43" y="20"/>
                    <a:pt x="43" y="2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7" y="27"/>
                    <a:pt x="48" y="28"/>
                    <a:pt x="48" y="30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12"/>
            <p:cNvSpPr>
              <a:spLocks noChangeAspect="1"/>
            </p:cNvSpPr>
            <p:nvPr/>
          </p:nvSpPr>
          <p:spPr bwMode="auto">
            <a:xfrm>
              <a:off x="8481123" y="1934257"/>
              <a:ext cx="337337" cy="317470"/>
            </a:xfrm>
            <a:custGeom>
              <a:avLst/>
              <a:gdLst>
                <a:gd name="connsiteX0" fmla="*/ 69646 w 508000"/>
                <a:gd name="connsiteY0" fmla="*/ 394096 h 478080"/>
                <a:gd name="connsiteX1" fmla="*/ 438355 w 508000"/>
                <a:gd name="connsiteY1" fmla="*/ 394096 h 478080"/>
                <a:gd name="connsiteX2" fmla="*/ 438355 w 508000"/>
                <a:gd name="connsiteY2" fmla="*/ 422773 h 478080"/>
                <a:gd name="connsiteX3" fmla="*/ 473178 w 508000"/>
                <a:gd name="connsiteY3" fmla="*/ 422773 h 478080"/>
                <a:gd name="connsiteX4" fmla="*/ 473178 w 508000"/>
                <a:gd name="connsiteY4" fmla="*/ 447354 h 478080"/>
                <a:gd name="connsiteX5" fmla="*/ 497758 w 508000"/>
                <a:gd name="connsiteY5" fmla="*/ 447354 h 478080"/>
                <a:gd name="connsiteX6" fmla="*/ 497758 w 508000"/>
                <a:gd name="connsiteY6" fmla="*/ 478080 h 478080"/>
                <a:gd name="connsiteX7" fmla="*/ 14339 w 508000"/>
                <a:gd name="connsiteY7" fmla="*/ 478080 h 478080"/>
                <a:gd name="connsiteX8" fmla="*/ 14339 w 508000"/>
                <a:gd name="connsiteY8" fmla="*/ 447354 h 478080"/>
                <a:gd name="connsiteX9" fmla="*/ 38920 w 508000"/>
                <a:gd name="connsiteY9" fmla="*/ 447354 h 478080"/>
                <a:gd name="connsiteX10" fmla="*/ 38920 w 508000"/>
                <a:gd name="connsiteY10" fmla="*/ 422773 h 478080"/>
                <a:gd name="connsiteX11" fmla="*/ 69646 w 508000"/>
                <a:gd name="connsiteY11" fmla="*/ 422773 h 478080"/>
                <a:gd name="connsiteX12" fmla="*/ 362031 w 508000"/>
                <a:gd name="connsiteY12" fmla="*/ 193354 h 478080"/>
                <a:gd name="connsiteX13" fmla="*/ 436842 w 508000"/>
                <a:gd name="connsiteY13" fmla="*/ 193354 h 478080"/>
                <a:gd name="connsiteX14" fmla="*/ 456791 w 508000"/>
                <a:gd name="connsiteY14" fmla="*/ 213383 h 478080"/>
                <a:gd name="connsiteX15" fmla="*/ 456791 w 508000"/>
                <a:gd name="connsiteY15" fmla="*/ 233411 h 478080"/>
                <a:gd name="connsiteX16" fmla="*/ 436842 w 508000"/>
                <a:gd name="connsiteY16" fmla="*/ 233411 h 478080"/>
                <a:gd name="connsiteX17" fmla="*/ 436842 w 508000"/>
                <a:gd name="connsiteY17" fmla="*/ 373612 h 478080"/>
                <a:gd name="connsiteX18" fmla="*/ 362031 w 508000"/>
                <a:gd name="connsiteY18" fmla="*/ 373612 h 478080"/>
                <a:gd name="connsiteX19" fmla="*/ 362031 w 508000"/>
                <a:gd name="connsiteY19" fmla="*/ 233411 h 478080"/>
                <a:gd name="connsiteX20" fmla="*/ 342081 w 508000"/>
                <a:gd name="connsiteY20" fmla="*/ 233411 h 478080"/>
                <a:gd name="connsiteX21" fmla="*/ 342081 w 508000"/>
                <a:gd name="connsiteY21" fmla="*/ 213383 h 478080"/>
                <a:gd name="connsiteX22" fmla="*/ 362031 w 508000"/>
                <a:gd name="connsiteY22" fmla="*/ 193354 h 478080"/>
                <a:gd name="connsiteX23" fmla="*/ 218644 w 508000"/>
                <a:gd name="connsiteY23" fmla="*/ 193354 h 478080"/>
                <a:gd name="connsiteX24" fmla="*/ 293455 w 508000"/>
                <a:gd name="connsiteY24" fmla="*/ 193354 h 478080"/>
                <a:gd name="connsiteX25" fmla="*/ 313404 w 508000"/>
                <a:gd name="connsiteY25" fmla="*/ 213383 h 478080"/>
                <a:gd name="connsiteX26" fmla="*/ 313404 w 508000"/>
                <a:gd name="connsiteY26" fmla="*/ 233411 h 478080"/>
                <a:gd name="connsiteX27" fmla="*/ 293455 w 508000"/>
                <a:gd name="connsiteY27" fmla="*/ 233411 h 478080"/>
                <a:gd name="connsiteX28" fmla="*/ 293455 w 508000"/>
                <a:gd name="connsiteY28" fmla="*/ 373612 h 478080"/>
                <a:gd name="connsiteX29" fmla="*/ 213656 w 508000"/>
                <a:gd name="connsiteY29" fmla="*/ 373612 h 478080"/>
                <a:gd name="connsiteX30" fmla="*/ 213656 w 508000"/>
                <a:gd name="connsiteY30" fmla="*/ 233411 h 478080"/>
                <a:gd name="connsiteX31" fmla="*/ 198694 w 508000"/>
                <a:gd name="connsiteY31" fmla="*/ 233411 h 478080"/>
                <a:gd name="connsiteX32" fmla="*/ 198694 w 508000"/>
                <a:gd name="connsiteY32" fmla="*/ 213383 h 478080"/>
                <a:gd name="connsiteX33" fmla="*/ 218644 w 508000"/>
                <a:gd name="connsiteY33" fmla="*/ 193354 h 478080"/>
                <a:gd name="connsiteX34" fmla="*/ 73208 w 508000"/>
                <a:gd name="connsiteY34" fmla="*/ 193354 h 478080"/>
                <a:gd name="connsiteX35" fmla="*/ 148019 w 508000"/>
                <a:gd name="connsiteY35" fmla="*/ 193354 h 478080"/>
                <a:gd name="connsiteX36" fmla="*/ 167968 w 508000"/>
                <a:gd name="connsiteY36" fmla="*/ 213383 h 478080"/>
                <a:gd name="connsiteX37" fmla="*/ 167968 w 508000"/>
                <a:gd name="connsiteY37" fmla="*/ 233411 h 478080"/>
                <a:gd name="connsiteX38" fmla="*/ 148019 w 508000"/>
                <a:gd name="connsiteY38" fmla="*/ 233411 h 478080"/>
                <a:gd name="connsiteX39" fmla="*/ 148019 w 508000"/>
                <a:gd name="connsiteY39" fmla="*/ 373612 h 478080"/>
                <a:gd name="connsiteX40" fmla="*/ 73208 w 508000"/>
                <a:gd name="connsiteY40" fmla="*/ 373612 h 478080"/>
                <a:gd name="connsiteX41" fmla="*/ 73208 w 508000"/>
                <a:gd name="connsiteY41" fmla="*/ 233411 h 478080"/>
                <a:gd name="connsiteX42" fmla="*/ 53258 w 508000"/>
                <a:gd name="connsiteY42" fmla="*/ 233411 h 478080"/>
                <a:gd name="connsiteX43" fmla="*/ 53258 w 508000"/>
                <a:gd name="connsiteY43" fmla="*/ 213383 h 478080"/>
                <a:gd name="connsiteX44" fmla="*/ 73208 w 508000"/>
                <a:gd name="connsiteY44" fmla="*/ 193354 h 478080"/>
                <a:gd name="connsiteX45" fmla="*/ 234079 w 508000"/>
                <a:gd name="connsiteY45" fmla="*/ 68402 h 478080"/>
                <a:gd name="connsiteX46" fmla="*/ 169334 w 508000"/>
                <a:gd name="connsiteY46" fmla="*/ 108199 h 478080"/>
                <a:gd name="connsiteX47" fmla="*/ 169334 w 508000"/>
                <a:gd name="connsiteY47" fmla="*/ 113174 h 478080"/>
                <a:gd name="connsiteX48" fmla="*/ 174314 w 508000"/>
                <a:gd name="connsiteY48" fmla="*/ 113174 h 478080"/>
                <a:gd name="connsiteX49" fmla="*/ 333687 w 508000"/>
                <a:gd name="connsiteY49" fmla="*/ 113174 h 478080"/>
                <a:gd name="connsiteX50" fmla="*/ 338667 w 508000"/>
                <a:gd name="connsiteY50" fmla="*/ 113174 h 478080"/>
                <a:gd name="connsiteX51" fmla="*/ 338667 w 508000"/>
                <a:gd name="connsiteY51" fmla="*/ 108199 h 478080"/>
                <a:gd name="connsiteX52" fmla="*/ 273922 w 508000"/>
                <a:gd name="connsiteY52" fmla="*/ 68402 h 478080"/>
                <a:gd name="connsiteX53" fmla="*/ 234079 w 508000"/>
                <a:gd name="connsiteY53" fmla="*/ 68402 h 478080"/>
                <a:gd name="connsiteX54" fmla="*/ 234079 w 508000"/>
                <a:gd name="connsiteY54" fmla="*/ 3732 h 478080"/>
                <a:gd name="connsiteX55" fmla="*/ 273922 w 508000"/>
                <a:gd name="connsiteY55" fmla="*/ 3732 h 478080"/>
                <a:gd name="connsiteX56" fmla="*/ 488079 w 508000"/>
                <a:gd name="connsiteY56" fmla="*/ 123123 h 478080"/>
                <a:gd name="connsiteX57" fmla="*/ 508000 w 508000"/>
                <a:gd name="connsiteY57" fmla="*/ 157946 h 478080"/>
                <a:gd name="connsiteX58" fmla="*/ 508000 w 508000"/>
                <a:gd name="connsiteY58" fmla="*/ 172870 h 478080"/>
                <a:gd name="connsiteX59" fmla="*/ 0 w 508000"/>
                <a:gd name="connsiteY59" fmla="*/ 172870 h 478080"/>
                <a:gd name="connsiteX60" fmla="*/ 0 w 508000"/>
                <a:gd name="connsiteY60" fmla="*/ 157946 h 478080"/>
                <a:gd name="connsiteX61" fmla="*/ 19922 w 508000"/>
                <a:gd name="connsiteY61" fmla="*/ 123123 h 478080"/>
                <a:gd name="connsiteX62" fmla="*/ 234079 w 508000"/>
                <a:gd name="connsiteY62" fmla="*/ 3732 h 47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08000" h="478080">
                  <a:moveTo>
                    <a:pt x="69646" y="394096"/>
                  </a:moveTo>
                  <a:lnTo>
                    <a:pt x="438355" y="394096"/>
                  </a:lnTo>
                  <a:lnTo>
                    <a:pt x="438355" y="422773"/>
                  </a:lnTo>
                  <a:lnTo>
                    <a:pt x="473178" y="422773"/>
                  </a:lnTo>
                  <a:lnTo>
                    <a:pt x="473178" y="447354"/>
                  </a:lnTo>
                  <a:lnTo>
                    <a:pt x="497758" y="447354"/>
                  </a:lnTo>
                  <a:lnTo>
                    <a:pt x="497758" y="478080"/>
                  </a:lnTo>
                  <a:lnTo>
                    <a:pt x="14339" y="478080"/>
                  </a:lnTo>
                  <a:lnTo>
                    <a:pt x="14339" y="447354"/>
                  </a:lnTo>
                  <a:lnTo>
                    <a:pt x="38920" y="447354"/>
                  </a:lnTo>
                  <a:lnTo>
                    <a:pt x="38920" y="422773"/>
                  </a:lnTo>
                  <a:lnTo>
                    <a:pt x="69646" y="422773"/>
                  </a:lnTo>
                  <a:close/>
                  <a:moveTo>
                    <a:pt x="362031" y="193354"/>
                  </a:moveTo>
                  <a:cubicBezTo>
                    <a:pt x="362031" y="193354"/>
                    <a:pt x="362031" y="193354"/>
                    <a:pt x="436842" y="193354"/>
                  </a:cubicBezTo>
                  <a:cubicBezTo>
                    <a:pt x="446816" y="193354"/>
                    <a:pt x="456791" y="203368"/>
                    <a:pt x="456791" y="213383"/>
                  </a:cubicBezTo>
                  <a:cubicBezTo>
                    <a:pt x="456791" y="213383"/>
                    <a:pt x="456791" y="213383"/>
                    <a:pt x="456791" y="233411"/>
                  </a:cubicBezTo>
                  <a:cubicBezTo>
                    <a:pt x="456791" y="233411"/>
                    <a:pt x="456791" y="233411"/>
                    <a:pt x="436842" y="233411"/>
                  </a:cubicBezTo>
                  <a:cubicBezTo>
                    <a:pt x="436842" y="233411"/>
                    <a:pt x="436842" y="233411"/>
                    <a:pt x="436842" y="373612"/>
                  </a:cubicBezTo>
                  <a:lnTo>
                    <a:pt x="362031" y="373612"/>
                  </a:lnTo>
                  <a:cubicBezTo>
                    <a:pt x="362031" y="373612"/>
                    <a:pt x="362031" y="373612"/>
                    <a:pt x="362031" y="233411"/>
                  </a:cubicBezTo>
                  <a:cubicBezTo>
                    <a:pt x="362031" y="233411"/>
                    <a:pt x="362031" y="233411"/>
                    <a:pt x="342081" y="233411"/>
                  </a:cubicBezTo>
                  <a:cubicBezTo>
                    <a:pt x="342081" y="233411"/>
                    <a:pt x="342081" y="233411"/>
                    <a:pt x="342081" y="213383"/>
                  </a:cubicBezTo>
                  <a:cubicBezTo>
                    <a:pt x="342081" y="203368"/>
                    <a:pt x="352056" y="193354"/>
                    <a:pt x="362031" y="193354"/>
                  </a:cubicBezTo>
                  <a:close/>
                  <a:moveTo>
                    <a:pt x="218644" y="193354"/>
                  </a:moveTo>
                  <a:cubicBezTo>
                    <a:pt x="218644" y="193354"/>
                    <a:pt x="218644" y="193354"/>
                    <a:pt x="293455" y="193354"/>
                  </a:cubicBezTo>
                  <a:cubicBezTo>
                    <a:pt x="303429" y="193354"/>
                    <a:pt x="313404" y="203368"/>
                    <a:pt x="313404" y="213383"/>
                  </a:cubicBezTo>
                  <a:cubicBezTo>
                    <a:pt x="313404" y="213383"/>
                    <a:pt x="313404" y="213383"/>
                    <a:pt x="313404" y="233411"/>
                  </a:cubicBezTo>
                  <a:cubicBezTo>
                    <a:pt x="313404" y="233411"/>
                    <a:pt x="313404" y="233411"/>
                    <a:pt x="293455" y="233411"/>
                  </a:cubicBezTo>
                  <a:cubicBezTo>
                    <a:pt x="293455" y="233411"/>
                    <a:pt x="293455" y="233411"/>
                    <a:pt x="293455" y="373612"/>
                  </a:cubicBezTo>
                  <a:lnTo>
                    <a:pt x="213656" y="373612"/>
                  </a:lnTo>
                  <a:cubicBezTo>
                    <a:pt x="213656" y="373612"/>
                    <a:pt x="213656" y="373612"/>
                    <a:pt x="213656" y="233411"/>
                  </a:cubicBezTo>
                  <a:cubicBezTo>
                    <a:pt x="213656" y="233411"/>
                    <a:pt x="213656" y="233411"/>
                    <a:pt x="198694" y="233411"/>
                  </a:cubicBezTo>
                  <a:cubicBezTo>
                    <a:pt x="198694" y="233411"/>
                    <a:pt x="198694" y="233411"/>
                    <a:pt x="198694" y="213383"/>
                  </a:cubicBezTo>
                  <a:cubicBezTo>
                    <a:pt x="198694" y="203368"/>
                    <a:pt x="208669" y="193354"/>
                    <a:pt x="218644" y="193354"/>
                  </a:cubicBezTo>
                  <a:close/>
                  <a:moveTo>
                    <a:pt x="73208" y="193354"/>
                  </a:moveTo>
                  <a:cubicBezTo>
                    <a:pt x="73208" y="193354"/>
                    <a:pt x="73208" y="193354"/>
                    <a:pt x="148019" y="193354"/>
                  </a:cubicBezTo>
                  <a:cubicBezTo>
                    <a:pt x="157993" y="193354"/>
                    <a:pt x="167968" y="203368"/>
                    <a:pt x="167968" y="213383"/>
                  </a:cubicBezTo>
                  <a:cubicBezTo>
                    <a:pt x="167968" y="213383"/>
                    <a:pt x="167968" y="213383"/>
                    <a:pt x="167968" y="233411"/>
                  </a:cubicBezTo>
                  <a:cubicBezTo>
                    <a:pt x="167968" y="233411"/>
                    <a:pt x="167968" y="233411"/>
                    <a:pt x="148019" y="233411"/>
                  </a:cubicBezTo>
                  <a:cubicBezTo>
                    <a:pt x="148019" y="233411"/>
                    <a:pt x="148019" y="233411"/>
                    <a:pt x="148019" y="373612"/>
                  </a:cubicBezTo>
                  <a:lnTo>
                    <a:pt x="73208" y="373612"/>
                  </a:lnTo>
                  <a:cubicBezTo>
                    <a:pt x="73208" y="373612"/>
                    <a:pt x="73208" y="373612"/>
                    <a:pt x="73208" y="233411"/>
                  </a:cubicBezTo>
                  <a:cubicBezTo>
                    <a:pt x="73208" y="233411"/>
                    <a:pt x="73208" y="233411"/>
                    <a:pt x="53258" y="233411"/>
                  </a:cubicBezTo>
                  <a:cubicBezTo>
                    <a:pt x="53258" y="233411"/>
                    <a:pt x="53258" y="233411"/>
                    <a:pt x="53258" y="213383"/>
                  </a:cubicBezTo>
                  <a:cubicBezTo>
                    <a:pt x="53258" y="203368"/>
                    <a:pt x="63233" y="193354"/>
                    <a:pt x="73208" y="193354"/>
                  </a:cubicBezTo>
                  <a:close/>
                  <a:moveTo>
                    <a:pt x="234079" y="68402"/>
                  </a:moveTo>
                  <a:cubicBezTo>
                    <a:pt x="234079" y="68402"/>
                    <a:pt x="234079" y="68402"/>
                    <a:pt x="169334" y="108199"/>
                  </a:cubicBezTo>
                  <a:cubicBezTo>
                    <a:pt x="169334" y="108199"/>
                    <a:pt x="169334" y="108199"/>
                    <a:pt x="169334" y="113174"/>
                  </a:cubicBezTo>
                  <a:cubicBezTo>
                    <a:pt x="169334" y="113174"/>
                    <a:pt x="169334" y="113174"/>
                    <a:pt x="174314" y="113174"/>
                  </a:cubicBezTo>
                  <a:lnTo>
                    <a:pt x="333687" y="113174"/>
                  </a:lnTo>
                  <a:cubicBezTo>
                    <a:pt x="338667" y="113174"/>
                    <a:pt x="338667" y="113174"/>
                    <a:pt x="338667" y="113174"/>
                  </a:cubicBezTo>
                  <a:cubicBezTo>
                    <a:pt x="338667" y="108199"/>
                    <a:pt x="338667" y="108199"/>
                    <a:pt x="338667" y="108199"/>
                  </a:cubicBezTo>
                  <a:cubicBezTo>
                    <a:pt x="338667" y="108199"/>
                    <a:pt x="338667" y="108199"/>
                    <a:pt x="273922" y="68402"/>
                  </a:cubicBezTo>
                  <a:cubicBezTo>
                    <a:pt x="258981" y="63428"/>
                    <a:pt x="249020" y="63428"/>
                    <a:pt x="234079" y="68402"/>
                  </a:cubicBezTo>
                  <a:close/>
                  <a:moveTo>
                    <a:pt x="234079" y="3732"/>
                  </a:moveTo>
                  <a:cubicBezTo>
                    <a:pt x="249020" y="-1243"/>
                    <a:pt x="258981" y="-1243"/>
                    <a:pt x="273922" y="3732"/>
                  </a:cubicBezTo>
                  <a:lnTo>
                    <a:pt x="488079" y="123123"/>
                  </a:lnTo>
                  <a:cubicBezTo>
                    <a:pt x="498039" y="128098"/>
                    <a:pt x="508000" y="143022"/>
                    <a:pt x="508000" y="157946"/>
                  </a:cubicBezTo>
                  <a:cubicBezTo>
                    <a:pt x="508000" y="157946"/>
                    <a:pt x="508000" y="157946"/>
                    <a:pt x="508000" y="172870"/>
                  </a:cubicBezTo>
                  <a:cubicBezTo>
                    <a:pt x="508000" y="172870"/>
                    <a:pt x="508000" y="172870"/>
                    <a:pt x="0" y="172870"/>
                  </a:cubicBezTo>
                  <a:cubicBezTo>
                    <a:pt x="0" y="172870"/>
                    <a:pt x="0" y="172870"/>
                    <a:pt x="0" y="157946"/>
                  </a:cubicBezTo>
                  <a:cubicBezTo>
                    <a:pt x="0" y="143022"/>
                    <a:pt x="9961" y="128098"/>
                    <a:pt x="19922" y="123123"/>
                  </a:cubicBezTo>
                  <a:cubicBezTo>
                    <a:pt x="19922" y="123123"/>
                    <a:pt x="19922" y="123123"/>
                    <a:pt x="234079" y="3732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875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68A6102-2DDC-4E6A-8C46-70CC7716F77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2017科技感企业总结计划PPT模板01"/>
</p:tagLst>
</file>

<file path=ppt/theme/theme1.xml><?xml version="1.0" encoding="utf-8"?>
<a:theme xmlns:a="http://schemas.openxmlformats.org/drawingml/2006/main" name="Office 主题">
  <a:themeElements>
    <a:clrScheme name="自定义 10">
      <a:dk1>
        <a:srgbClr val="FFFFFF"/>
      </a:dk1>
      <a:lt1>
        <a:sysClr val="window" lastClr="FFFFFF"/>
      </a:lt1>
      <a:dk2>
        <a:srgbClr val="335B74"/>
      </a:dk2>
      <a:lt2>
        <a:srgbClr val="DFE3E5"/>
      </a:lt2>
      <a:accent1>
        <a:srgbClr val="CCFFFF"/>
      </a:accent1>
      <a:accent2>
        <a:srgbClr val="FFFFFF"/>
      </a:accent2>
      <a:accent3>
        <a:srgbClr val="CCFFFF"/>
      </a:accent3>
      <a:accent4>
        <a:srgbClr val="FFFFFF"/>
      </a:accent4>
      <a:accent5>
        <a:srgbClr val="CCFFFF"/>
      </a:accent5>
      <a:accent6>
        <a:srgbClr val="FFFFFF"/>
      </a:accent6>
      <a:hlink>
        <a:srgbClr val="CCFFFF"/>
      </a:hlink>
      <a:folHlink>
        <a:srgbClr val="FFFFFF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964</Words>
  <Application>Microsoft Office PowerPoint</Application>
  <PresentationFormat>宽屏</PresentationFormat>
  <Paragraphs>146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Consolas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AsuraDong</cp:lastModifiedBy>
  <cp:revision>83</cp:revision>
  <dcterms:created xsi:type="dcterms:W3CDTF">2017-07-12T22:57:24Z</dcterms:created>
  <dcterms:modified xsi:type="dcterms:W3CDTF">2017-12-13T15:59:14Z</dcterms:modified>
</cp:coreProperties>
</file>