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5" r:id="rId3"/>
    <p:sldId id="283" r:id="rId4"/>
    <p:sldId id="256" r:id="rId5"/>
    <p:sldId id="260" r:id="rId6"/>
    <p:sldId id="284" r:id="rId7"/>
    <p:sldId id="282" r:id="rId8"/>
    <p:sldId id="276" r:id="rId9"/>
    <p:sldId id="305" r:id="rId10"/>
    <p:sldId id="304" r:id="rId11"/>
    <p:sldId id="303" r:id="rId12"/>
    <p:sldId id="291" r:id="rId13"/>
    <p:sldId id="300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9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29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9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8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84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6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182857" y="2591651"/>
            <a:ext cx="9609408" cy="108124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关于</a:t>
            </a:r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阶幻方求解算法的设计与研究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69" y="4228875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汇报老师：尹剑飞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802391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汇报人员：董沅鑫、杨汇琛、刘婉玲</a:t>
            </a:r>
          </a:p>
        </p:txBody>
      </p:sp>
      <p:sp>
        <p:nvSpPr>
          <p:cNvPr id="7" name="矩形 6"/>
          <p:cNvSpPr/>
          <p:nvPr/>
        </p:nvSpPr>
        <p:spPr>
          <a:xfrm>
            <a:off x="4319953" y="1535388"/>
            <a:ext cx="33352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200" dirty="0">
                <a:solidFill>
                  <a:schemeClr val="accent1">
                    <a:lumMod val="90000"/>
                  </a:schemeClr>
                </a:solidFill>
              </a:rPr>
              <a:t>算法答辩</a:t>
            </a: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>
            <a:extLst>
              <a:ext uri="{FF2B5EF4-FFF2-40B4-BE49-F238E27FC236}">
                <a16:creationId xmlns:a16="http://schemas.microsoft.com/office/drawing/2014/main" id="{FE1DFABD-42CD-4997-A61B-EC90765E3137}"/>
              </a:ext>
            </a:extLst>
          </p:cNvPr>
          <p:cNvSpPr txBox="1">
            <a:spLocks/>
          </p:cNvSpPr>
          <p:nvPr/>
        </p:nvSpPr>
        <p:spPr>
          <a:xfrm>
            <a:off x="242401" y="598081"/>
            <a:ext cx="66644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spc="600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2800" b="1" spc="600" dirty="0">
                <a:latin typeface="+mn-lt"/>
                <a:ea typeface="+mn-ea"/>
                <a:cs typeface="+mn-ea"/>
                <a:sym typeface="+mn-lt"/>
              </a:rPr>
              <a:t>阶幻方构造之  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对角线算法</a:t>
            </a:r>
          </a:p>
          <a:p>
            <a:pPr algn="ctr"/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373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2.96296E-6 L 8.33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04315" y="1095866"/>
            <a:ext cx="6121959" cy="4666267"/>
            <a:chOff x="-888776" y="1772815"/>
            <a:chExt cx="6121959" cy="3611910"/>
          </a:xfrm>
        </p:grpSpPr>
        <p:grpSp>
          <p:nvGrpSpPr>
            <p:cNvPr id="3" name="组合 2"/>
            <p:cNvGrpSpPr/>
            <p:nvPr/>
          </p:nvGrpSpPr>
          <p:grpSpPr>
            <a:xfrm>
              <a:off x="-888776" y="1772815"/>
              <a:ext cx="6121959" cy="3611910"/>
              <a:chOff x="1660525" y="3814763"/>
              <a:chExt cx="10310812" cy="6083300"/>
            </a:xfrm>
            <a:solidFill>
              <a:schemeClr val="tx2"/>
            </a:solidFill>
          </p:grpSpPr>
          <p:sp>
            <p:nvSpPr>
              <p:cNvPr id="7" name="任意多边形: 形状 2"/>
              <p:cNvSpPr>
                <a:spLocks/>
              </p:cNvSpPr>
              <p:nvPr/>
            </p:nvSpPr>
            <p:spPr bwMode="auto">
              <a:xfrm>
                <a:off x="2898775" y="4237038"/>
                <a:ext cx="7829550" cy="4830763"/>
              </a:xfrm>
              <a:custGeom>
                <a:avLst/>
                <a:gdLst>
                  <a:gd name="T0" fmla="*/ 0 w 4932"/>
                  <a:gd name="T1" fmla="*/ 3043 h 3043"/>
                  <a:gd name="T2" fmla="*/ 4932 w 4932"/>
                  <a:gd name="T3" fmla="*/ 3043 h 3043"/>
                  <a:gd name="T4" fmla="*/ 4932 w 4932"/>
                  <a:gd name="T5" fmla="*/ 0 h 3043"/>
                  <a:gd name="T6" fmla="*/ 0 w 4932"/>
                  <a:gd name="T7" fmla="*/ 0 h 3043"/>
                  <a:gd name="T8" fmla="*/ 0 w 4932"/>
                  <a:gd name="T9" fmla="*/ 3043 h 3043"/>
                  <a:gd name="T10" fmla="*/ 41 w 4932"/>
                  <a:gd name="T11" fmla="*/ 40 h 3043"/>
                  <a:gd name="T12" fmla="*/ 4891 w 4932"/>
                  <a:gd name="T13" fmla="*/ 40 h 3043"/>
                  <a:gd name="T14" fmla="*/ 4891 w 4932"/>
                  <a:gd name="T15" fmla="*/ 3003 h 3043"/>
                  <a:gd name="T16" fmla="*/ 41 w 4932"/>
                  <a:gd name="T17" fmla="*/ 3003 h 3043"/>
                  <a:gd name="T18" fmla="*/ 41 w 4932"/>
                  <a:gd name="T19" fmla="*/ 40 h 3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2" h="3043">
                    <a:moveTo>
                      <a:pt x="0" y="3043"/>
                    </a:moveTo>
                    <a:lnTo>
                      <a:pt x="4932" y="3043"/>
                    </a:lnTo>
                    <a:lnTo>
                      <a:pt x="4932" y="0"/>
                    </a:lnTo>
                    <a:lnTo>
                      <a:pt x="0" y="0"/>
                    </a:lnTo>
                    <a:lnTo>
                      <a:pt x="0" y="3043"/>
                    </a:lnTo>
                    <a:close/>
                    <a:moveTo>
                      <a:pt x="41" y="40"/>
                    </a:moveTo>
                    <a:lnTo>
                      <a:pt x="4891" y="40"/>
                    </a:lnTo>
                    <a:lnTo>
                      <a:pt x="4891" y="3003"/>
                    </a:lnTo>
                    <a:lnTo>
                      <a:pt x="41" y="3003"/>
                    </a:lnTo>
                    <a:lnTo>
                      <a:pt x="41" y="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椭圆 7"/>
              <p:cNvSpPr>
                <a:spLocks/>
              </p:cNvSpPr>
              <p:nvPr/>
            </p:nvSpPr>
            <p:spPr bwMode="auto">
              <a:xfrm>
                <a:off x="6777038" y="4057651"/>
                <a:ext cx="76200" cy="714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任意多边形: 形状 4"/>
              <p:cNvSpPr>
                <a:spLocks/>
              </p:cNvSpPr>
              <p:nvPr/>
            </p:nvSpPr>
            <p:spPr bwMode="auto">
              <a:xfrm>
                <a:off x="1660525" y="3814763"/>
                <a:ext cx="10310812" cy="6083300"/>
              </a:xfrm>
              <a:custGeom>
                <a:avLst/>
                <a:gdLst>
                  <a:gd name="T0" fmla="*/ 2333 w 2547"/>
                  <a:gd name="T1" fmla="*/ 1380 h 1525"/>
                  <a:gd name="T2" fmla="*/ 2333 w 2547"/>
                  <a:gd name="T3" fmla="*/ 115 h 1525"/>
                  <a:gd name="T4" fmla="*/ 2218 w 2547"/>
                  <a:gd name="T5" fmla="*/ 0 h 1525"/>
                  <a:gd name="T6" fmla="*/ 329 w 2547"/>
                  <a:gd name="T7" fmla="*/ 0 h 1525"/>
                  <a:gd name="T8" fmla="*/ 214 w 2547"/>
                  <a:gd name="T9" fmla="*/ 115 h 1525"/>
                  <a:gd name="T10" fmla="*/ 214 w 2547"/>
                  <a:gd name="T11" fmla="*/ 1380 h 1525"/>
                  <a:gd name="T12" fmla="*/ 0 w 2547"/>
                  <a:gd name="T13" fmla="*/ 1380 h 1525"/>
                  <a:gd name="T14" fmla="*/ 0 w 2547"/>
                  <a:gd name="T15" fmla="*/ 1418 h 1525"/>
                  <a:gd name="T16" fmla="*/ 107 w 2547"/>
                  <a:gd name="T17" fmla="*/ 1525 h 1525"/>
                  <a:gd name="T18" fmla="*/ 2440 w 2547"/>
                  <a:gd name="T19" fmla="*/ 1525 h 1525"/>
                  <a:gd name="T20" fmla="*/ 2547 w 2547"/>
                  <a:gd name="T21" fmla="*/ 1418 h 1525"/>
                  <a:gd name="T22" fmla="*/ 2547 w 2547"/>
                  <a:gd name="T23" fmla="*/ 1380 h 1525"/>
                  <a:gd name="T24" fmla="*/ 2333 w 2547"/>
                  <a:gd name="T25" fmla="*/ 1380 h 1525"/>
                  <a:gd name="T26" fmla="*/ 246 w 2547"/>
                  <a:gd name="T27" fmla="*/ 115 h 1525"/>
                  <a:gd name="T28" fmla="*/ 329 w 2547"/>
                  <a:gd name="T29" fmla="*/ 32 h 1525"/>
                  <a:gd name="T30" fmla="*/ 2218 w 2547"/>
                  <a:gd name="T31" fmla="*/ 32 h 1525"/>
                  <a:gd name="T32" fmla="*/ 2301 w 2547"/>
                  <a:gd name="T33" fmla="*/ 115 h 1525"/>
                  <a:gd name="T34" fmla="*/ 2301 w 2547"/>
                  <a:gd name="T35" fmla="*/ 1380 h 1525"/>
                  <a:gd name="T36" fmla="*/ 246 w 2547"/>
                  <a:gd name="T37" fmla="*/ 1380 h 1525"/>
                  <a:gd name="T38" fmla="*/ 246 w 2547"/>
                  <a:gd name="T39" fmla="*/ 115 h 1525"/>
                  <a:gd name="T40" fmla="*/ 1486 w 2547"/>
                  <a:gd name="T41" fmla="*/ 1412 h 1525"/>
                  <a:gd name="T42" fmla="*/ 1446 w 2547"/>
                  <a:gd name="T43" fmla="*/ 1448 h 1525"/>
                  <a:gd name="T44" fmla="*/ 1100 w 2547"/>
                  <a:gd name="T45" fmla="*/ 1448 h 1525"/>
                  <a:gd name="T46" fmla="*/ 1061 w 2547"/>
                  <a:gd name="T47" fmla="*/ 1412 h 1525"/>
                  <a:gd name="T48" fmla="*/ 1486 w 2547"/>
                  <a:gd name="T49" fmla="*/ 1412 h 1525"/>
                  <a:gd name="T50" fmla="*/ 2515 w 2547"/>
                  <a:gd name="T51" fmla="*/ 1418 h 1525"/>
                  <a:gd name="T52" fmla="*/ 2440 w 2547"/>
                  <a:gd name="T53" fmla="*/ 1493 h 1525"/>
                  <a:gd name="T54" fmla="*/ 107 w 2547"/>
                  <a:gd name="T55" fmla="*/ 1493 h 1525"/>
                  <a:gd name="T56" fmla="*/ 32 w 2547"/>
                  <a:gd name="T57" fmla="*/ 1418 h 1525"/>
                  <a:gd name="T58" fmla="*/ 32 w 2547"/>
                  <a:gd name="T59" fmla="*/ 1412 h 1525"/>
                  <a:gd name="T60" fmla="*/ 1045 w 2547"/>
                  <a:gd name="T61" fmla="*/ 1412 h 1525"/>
                  <a:gd name="T62" fmla="*/ 1100 w 2547"/>
                  <a:gd name="T63" fmla="*/ 1464 h 1525"/>
                  <a:gd name="T64" fmla="*/ 1446 w 2547"/>
                  <a:gd name="T65" fmla="*/ 1464 h 1525"/>
                  <a:gd name="T66" fmla="*/ 1502 w 2547"/>
                  <a:gd name="T67" fmla="*/ 1412 h 1525"/>
                  <a:gd name="T68" fmla="*/ 2515 w 2547"/>
                  <a:gd name="T69" fmla="*/ 1412 h 1525"/>
                  <a:gd name="T70" fmla="*/ 2515 w 2547"/>
                  <a:gd name="T71" fmla="*/ 1418 h 1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47" h="1525">
                    <a:moveTo>
                      <a:pt x="2333" y="1380"/>
                    </a:moveTo>
                    <a:cubicBezTo>
                      <a:pt x="2333" y="115"/>
                      <a:pt x="2333" y="115"/>
                      <a:pt x="2333" y="115"/>
                    </a:cubicBezTo>
                    <a:cubicBezTo>
                      <a:pt x="2333" y="51"/>
                      <a:pt x="2281" y="0"/>
                      <a:pt x="2218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265" y="0"/>
                      <a:pt x="214" y="51"/>
                      <a:pt x="214" y="115"/>
                    </a:cubicBezTo>
                    <a:cubicBezTo>
                      <a:pt x="214" y="1380"/>
                      <a:pt x="214" y="1380"/>
                      <a:pt x="214" y="1380"/>
                    </a:cubicBezTo>
                    <a:cubicBezTo>
                      <a:pt x="0" y="1380"/>
                      <a:pt x="0" y="1380"/>
                      <a:pt x="0" y="1380"/>
                    </a:cubicBezTo>
                    <a:cubicBezTo>
                      <a:pt x="0" y="1418"/>
                      <a:pt x="0" y="1418"/>
                      <a:pt x="0" y="1418"/>
                    </a:cubicBezTo>
                    <a:cubicBezTo>
                      <a:pt x="0" y="1477"/>
                      <a:pt x="48" y="1525"/>
                      <a:pt x="107" y="1525"/>
                    </a:cubicBezTo>
                    <a:cubicBezTo>
                      <a:pt x="2440" y="1525"/>
                      <a:pt x="2440" y="1525"/>
                      <a:pt x="2440" y="1525"/>
                    </a:cubicBezTo>
                    <a:cubicBezTo>
                      <a:pt x="2499" y="1525"/>
                      <a:pt x="2547" y="1477"/>
                      <a:pt x="2547" y="1418"/>
                    </a:cubicBezTo>
                    <a:cubicBezTo>
                      <a:pt x="2547" y="1380"/>
                      <a:pt x="2547" y="1380"/>
                      <a:pt x="2547" y="1380"/>
                    </a:cubicBezTo>
                    <a:lnTo>
                      <a:pt x="2333" y="1380"/>
                    </a:lnTo>
                    <a:close/>
                    <a:moveTo>
                      <a:pt x="246" y="115"/>
                    </a:moveTo>
                    <a:cubicBezTo>
                      <a:pt x="246" y="69"/>
                      <a:pt x="283" y="32"/>
                      <a:pt x="329" y="32"/>
                    </a:cubicBezTo>
                    <a:cubicBezTo>
                      <a:pt x="2218" y="32"/>
                      <a:pt x="2218" y="32"/>
                      <a:pt x="2218" y="32"/>
                    </a:cubicBezTo>
                    <a:cubicBezTo>
                      <a:pt x="2264" y="32"/>
                      <a:pt x="2301" y="69"/>
                      <a:pt x="2301" y="115"/>
                    </a:cubicBezTo>
                    <a:cubicBezTo>
                      <a:pt x="2301" y="1380"/>
                      <a:pt x="2301" y="1380"/>
                      <a:pt x="2301" y="1380"/>
                    </a:cubicBezTo>
                    <a:cubicBezTo>
                      <a:pt x="246" y="1380"/>
                      <a:pt x="246" y="1380"/>
                      <a:pt x="246" y="1380"/>
                    </a:cubicBezTo>
                    <a:lnTo>
                      <a:pt x="246" y="115"/>
                    </a:lnTo>
                    <a:close/>
                    <a:moveTo>
                      <a:pt x="1486" y="1412"/>
                    </a:moveTo>
                    <a:cubicBezTo>
                      <a:pt x="1485" y="1432"/>
                      <a:pt x="1467" y="1448"/>
                      <a:pt x="1446" y="1448"/>
                    </a:cubicBezTo>
                    <a:cubicBezTo>
                      <a:pt x="1100" y="1448"/>
                      <a:pt x="1100" y="1448"/>
                      <a:pt x="1100" y="1448"/>
                    </a:cubicBezTo>
                    <a:cubicBezTo>
                      <a:pt x="1080" y="1448"/>
                      <a:pt x="1062" y="1432"/>
                      <a:pt x="1061" y="1412"/>
                    </a:cubicBezTo>
                    <a:lnTo>
                      <a:pt x="1486" y="1412"/>
                    </a:lnTo>
                    <a:close/>
                    <a:moveTo>
                      <a:pt x="2515" y="1418"/>
                    </a:moveTo>
                    <a:cubicBezTo>
                      <a:pt x="2515" y="1460"/>
                      <a:pt x="2481" y="1493"/>
                      <a:pt x="2440" y="1493"/>
                    </a:cubicBezTo>
                    <a:cubicBezTo>
                      <a:pt x="107" y="1493"/>
                      <a:pt x="107" y="1493"/>
                      <a:pt x="107" y="1493"/>
                    </a:cubicBezTo>
                    <a:cubicBezTo>
                      <a:pt x="66" y="1493"/>
                      <a:pt x="32" y="1460"/>
                      <a:pt x="32" y="1418"/>
                    </a:cubicBezTo>
                    <a:cubicBezTo>
                      <a:pt x="32" y="1412"/>
                      <a:pt x="32" y="1412"/>
                      <a:pt x="32" y="1412"/>
                    </a:cubicBezTo>
                    <a:cubicBezTo>
                      <a:pt x="1045" y="1412"/>
                      <a:pt x="1045" y="1412"/>
                      <a:pt x="1045" y="1412"/>
                    </a:cubicBezTo>
                    <a:cubicBezTo>
                      <a:pt x="1046" y="1441"/>
                      <a:pt x="1071" y="1464"/>
                      <a:pt x="1100" y="1464"/>
                    </a:cubicBezTo>
                    <a:cubicBezTo>
                      <a:pt x="1446" y="1464"/>
                      <a:pt x="1446" y="1464"/>
                      <a:pt x="1446" y="1464"/>
                    </a:cubicBezTo>
                    <a:cubicBezTo>
                      <a:pt x="1476" y="1464"/>
                      <a:pt x="1501" y="1441"/>
                      <a:pt x="1502" y="1412"/>
                    </a:cubicBezTo>
                    <a:cubicBezTo>
                      <a:pt x="2515" y="1412"/>
                      <a:pt x="2515" y="1412"/>
                      <a:pt x="2515" y="1412"/>
                    </a:cubicBezTo>
                    <a:lnTo>
                      <a:pt x="2515" y="141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0" y="2092958"/>
              <a:ext cx="4419600" cy="272288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6"/>
          <p:cNvSpPr txBox="1">
            <a:spLocks/>
          </p:cNvSpPr>
          <p:nvPr/>
        </p:nvSpPr>
        <p:spPr>
          <a:xfrm>
            <a:off x="5591944" y="3202814"/>
            <a:ext cx="5331768" cy="1227784"/>
          </a:xfrm>
          <a:prstGeom prst="rect">
            <a:avLst/>
          </a:prstGeom>
        </p:spPr>
        <p:txBody>
          <a:bodyPr wrap="none">
            <a:normAutofit lnSpcReduction="10000"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300" b="1" dirty="0"/>
              <a:t>奇数阶幻方：拉</a:t>
            </a:r>
            <a:r>
              <a:rPr lang="en-US" altLang="zh-CN" sz="1300" b="1" dirty="0"/>
              <a:t>-</a:t>
            </a:r>
            <a:r>
              <a:rPr lang="zh-CN" altLang="en-US" sz="1300" b="1" dirty="0"/>
              <a:t>卢贝尔算法</a:t>
            </a:r>
            <a:endParaRPr lang="en-US" altLang="zh-CN" sz="13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300" b="1" dirty="0"/>
              <a:t>单偶数阶幻方：铝克斯算法</a:t>
            </a:r>
            <a:endParaRPr lang="en-US" altLang="zh-CN" sz="13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300" b="1" dirty="0"/>
              <a:t>双偶数阶幻方：对角线算法</a:t>
            </a:r>
            <a:endParaRPr lang="en-US" altLang="zh-CN" sz="1300" b="1" dirty="0"/>
          </a:p>
          <a:p>
            <a:pPr>
              <a:lnSpc>
                <a:spcPct val="150000"/>
              </a:lnSpc>
            </a:pPr>
            <a:r>
              <a:rPr lang="zh-CN" altLang="en-US" sz="1300" b="1" dirty="0"/>
              <a:t>    这三种算法构造方法的时间复杂度均是</a:t>
            </a:r>
            <a:r>
              <a:rPr lang="en-US" altLang="zh-CN" sz="1300" b="1" dirty="0"/>
              <a:t>O(n*n)</a:t>
            </a:r>
            <a:r>
              <a:rPr lang="zh-CN" altLang="en-US" sz="1300" b="1" dirty="0"/>
              <a:t>，之后会有分析介绍</a:t>
            </a:r>
            <a:endParaRPr lang="en-US" altLang="zh-CN" sz="13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zh-CN" altLang="en-US" sz="1000" dirty="0"/>
          </a:p>
        </p:txBody>
      </p:sp>
      <p:sp>
        <p:nvSpPr>
          <p:cNvPr id="6" name="文本框 7"/>
          <p:cNvSpPr txBox="1">
            <a:spLocks/>
          </p:cNvSpPr>
          <p:nvPr/>
        </p:nvSpPr>
        <p:spPr>
          <a:xfrm>
            <a:off x="5591944" y="2708918"/>
            <a:ext cx="5331768" cy="28803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600" dirty="0"/>
              <a:t>我们将</a:t>
            </a:r>
            <a:r>
              <a:rPr lang="en-US" altLang="zh-CN" sz="1600" dirty="0"/>
              <a:t>N</a:t>
            </a:r>
            <a:r>
              <a:rPr lang="zh-CN" altLang="en-US" sz="1600" dirty="0"/>
              <a:t>阶分为：奇数阶、单偶数阶和双偶数阶。</a:t>
            </a:r>
            <a:endParaRPr lang="en-US" altLang="zh-CN" sz="16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355939" y="1991875"/>
            <a:ext cx="3733926" cy="51117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更多幻方的生成</a:t>
            </a:r>
          </a:p>
        </p:txBody>
      </p:sp>
    </p:spTree>
    <p:extLst>
      <p:ext uri="{BB962C8B-B14F-4D97-AF65-F5344CB8AC3E}">
        <p14:creationId xmlns:p14="http://schemas.microsoft.com/office/powerpoint/2010/main" val="75472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08333E-6 2.22222E-6 L 2.08333E-6 -0.07222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47737" y="3200653"/>
            <a:ext cx="8095958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成果展示与讨论</a:t>
            </a:r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PART3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21058" y="3200653"/>
            <a:ext cx="8318493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更多思考与实践</a:t>
            </a:r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PART4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ccd2d-f733-4824-ad64-beb893ea6727"/>
          <p:cNvGrpSpPr>
            <a:grpSpLocks noChangeAspect="1"/>
          </p:cNvGrpSpPr>
          <p:nvPr/>
        </p:nvGrpSpPr>
        <p:grpSpPr>
          <a:xfrm>
            <a:off x="942421" y="2377132"/>
            <a:ext cx="10358133" cy="2578915"/>
            <a:chOff x="1390565" y="2834333"/>
            <a:chExt cx="9909989" cy="2351590"/>
          </a:xfrm>
        </p:grpSpPr>
        <p:grpSp>
          <p:nvGrpSpPr>
            <p:cNvPr id="3" name="Group 28"/>
            <p:cNvGrpSpPr/>
            <p:nvPr/>
          </p:nvGrpSpPr>
          <p:grpSpPr>
            <a:xfrm>
              <a:off x="1768046" y="2834333"/>
              <a:ext cx="1458180" cy="1663040"/>
              <a:chOff x="1856520" y="2834333"/>
              <a:chExt cx="1458180" cy="1663040"/>
            </a:xfrm>
          </p:grpSpPr>
          <p:sp>
            <p:nvSpPr>
              <p:cNvPr id="25" name="Freeform: Shape 1"/>
              <p:cNvSpPr>
                <a:spLocks/>
              </p:cNvSpPr>
              <p:nvPr/>
            </p:nvSpPr>
            <p:spPr bwMode="auto">
              <a:xfrm>
                <a:off x="185652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0"/>
              <p:cNvSpPr>
                <a:spLocks noChangeAspect="1"/>
              </p:cNvSpPr>
              <p:nvPr/>
            </p:nvSpPr>
            <p:spPr bwMode="auto">
              <a:xfrm>
                <a:off x="2330879" y="3400302"/>
                <a:ext cx="497910" cy="53110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4333661" y="2834333"/>
              <a:ext cx="1458180" cy="1663040"/>
              <a:chOff x="4196780" y="2834333"/>
              <a:chExt cx="1458180" cy="1663040"/>
            </a:xfrm>
          </p:grpSpPr>
          <p:sp>
            <p:nvSpPr>
              <p:cNvPr id="23" name="Freeform: Shape 2"/>
              <p:cNvSpPr>
                <a:spLocks/>
              </p:cNvSpPr>
              <p:nvPr/>
            </p:nvSpPr>
            <p:spPr bwMode="auto">
              <a:xfrm>
                <a:off x="419678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1"/>
              <p:cNvSpPr>
                <a:spLocks noChangeAspect="1"/>
              </p:cNvSpPr>
              <p:nvPr/>
            </p:nvSpPr>
            <p:spPr bwMode="auto">
              <a:xfrm>
                <a:off x="4660320" y="3439028"/>
                <a:ext cx="531100" cy="453650"/>
              </a:xfrm>
              <a:custGeom>
                <a:avLst/>
                <a:gdLst>
                  <a:gd name="T0" fmla="*/ 48 w 48"/>
                  <a:gd name="T1" fmla="*/ 38 h 41"/>
                  <a:gd name="T2" fmla="*/ 45 w 48"/>
                  <a:gd name="T3" fmla="*/ 41 h 41"/>
                  <a:gd name="T4" fmla="*/ 37 w 48"/>
                  <a:gd name="T5" fmla="*/ 41 h 41"/>
                  <a:gd name="T6" fmla="*/ 34 w 48"/>
                  <a:gd name="T7" fmla="*/ 38 h 41"/>
                  <a:gd name="T8" fmla="*/ 34 w 48"/>
                  <a:gd name="T9" fmla="*/ 30 h 41"/>
                  <a:gd name="T10" fmla="*/ 37 w 48"/>
                  <a:gd name="T11" fmla="*/ 27 h 41"/>
                  <a:gd name="T12" fmla="*/ 39 w 48"/>
                  <a:gd name="T13" fmla="*/ 27 h 41"/>
                  <a:gd name="T14" fmla="*/ 39 w 48"/>
                  <a:gd name="T15" fmla="*/ 22 h 41"/>
                  <a:gd name="T16" fmla="*/ 25 w 48"/>
                  <a:gd name="T17" fmla="*/ 22 h 41"/>
                  <a:gd name="T18" fmla="*/ 25 w 48"/>
                  <a:gd name="T19" fmla="*/ 27 h 41"/>
                  <a:gd name="T20" fmla="*/ 28 w 48"/>
                  <a:gd name="T21" fmla="*/ 27 h 41"/>
                  <a:gd name="T22" fmla="*/ 31 w 48"/>
                  <a:gd name="T23" fmla="*/ 30 h 41"/>
                  <a:gd name="T24" fmla="*/ 31 w 48"/>
                  <a:gd name="T25" fmla="*/ 38 h 41"/>
                  <a:gd name="T26" fmla="*/ 28 w 48"/>
                  <a:gd name="T27" fmla="*/ 41 h 41"/>
                  <a:gd name="T28" fmla="*/ 19 w 48"/>
                  <a:gd name="T29" fmla="*/ 41 h 41"/>
                  <a:gd name="T30" fmla="*/ 17 w 48"/>
                  <a:gd name="T31" fmla="*/ 38 h 41"/>
                  <a:gd name="T32" fmla="*/ 17 w 48"/>
                  <a:gd name="T33" fmla="*/ 30 h 41"/>
                  <a:gd name="T34" fmla="*/ 19 w 48"/>
                  <a:gd name="T35" fmla="*/ 27 h 41"/>
                  <a:gd name="T36" fmla="*/ 22 w 48"/>
                  <a:gd name="T37" fmla="*/ 27 h 41"/>
                  <a:gd name="T38" fmla="*/ 22 w 48"/>
                  <a:gd name="T39" fmla="*/ 22 h 41"/>
                  <a:gd name="T40" fmla="*/ 8 w 48"/>
                  <a:gd name="T41" fmla="*/ 22 h 41"/>
                  <a:gd name="T42" fmla="*/ 8 w 48"/>
                  <a:gd name="T43" fmla="*/ 27 h 41"/>
                  <a:gd name="T44" fmla="*/ 11 w 48"/>
                  <a:gd name="T45" fmla="*/ 27 h 41"/>
                  <a:gd name="T46" fmla="*/ 13 w 48"/>
                  <a:gd name="T47" fmla="*/ 30 h 41"/>
                  <a:gd name="T48" fmla="*/ 13 w 48"/>
                  <a:gd name="T49" fmla="*/ 38 h 41"/>
                  <a:gd name="T50" fmla="*/ 11 w 48"/>
                  <a:gd name="T51" fmla="*/ 41 h 41"/>
                  <a:gd name="T52" fmla="*/ 2 w 48"/>
                  <a:gd name="T53" fmla="*/ 41 h 41"/>
                  <a:gd name="T54" fmla="*/ 0 w 48"/>
                  <a:gd name="T55" fmla="*/ 38 h 41"/>
                  <a:gd name="T56" fmla="*/ 0 w 48"/>
                  <a:gd name="T57" fmla="*/ 30 h 41"/>
                  <a:gd name="T58" fmla="*/ 2 w 48"/>
                  <a:gd name="T59" fmla="*/ 27 h 41"/>
                  <a:gd name="T60" fmla="*/ 5 w 48"/>
                  <a:gd name="T61" fmla="*/ 27 h 41"/>
                  <a:gd name="T62" fmla="*/ 5 w 48"/>
                  <a:gd name="T63" fmla="*/ 22 h 41"/>
                  <a:gd name="T64" fmla="*/ 8 w 48"/>
                  <a:gd name="T65" fmla="*/ 19 h 41"/>
                  <a:gd name="T66" fmla="*/ 22 w 48"/>
                  <a:gd name="T67" fmla="*/ 19 h 41"/>
                  <a:gd name="T68" fmla="*/ 22 w 48"/>
                  <a:gd name="T69" fmla="*/ 13 h 41"/>
                  <a:gd name="T70" fmla="*/ 19 w 48"/>
                  <a:gd name="T71" fmla="*/ 13 h 41"/>
                  <a:gd name="T72" fmla="*/ 17 w 48"/>
                  <a:gd name="T73" fmla="*/ 11 h 41"/>
                  <a:gd name="T74" fmla="*/ 17 w 48"/>
                  <a:gd name="T75" fmla="*/ 2 h 41"/>
                  <a:gd name="T76" fmla="*/ 19 w 48"/>
                  <a:gd name="T77" fmla="*/ 0 h 41"/>
                  <a:gd name="T78" fmla="*/ 28 w 48"/>
                  <a:gd name="T79" fmla="*/ 0 h 41"/>
                  <a:gd name="T80" fmla="*/ 31 w 48"/>
                  <a:gd name="T81" fmla="*/ 2 h 41"/>
                  <a:gd name="T82" fmla="*/ 31 w 48"/>
                  <a:gd name="T83" fmla="*/ 11 h 41"/>
                  <a:gd name="T84" fmla="*/ 28 w 48"/>
                  <a:gd name="T85" fmla="*/ 13 h 41"/>
                  <a:gd name="T86" fmla="*/ 25 w 48"/>
                  <a:gd name="T87" fmla="*/ 13 h 41"/>
                  <a:gd name="T88" fmla="*/ 25 w 48"/>
                  <a:gd name="T89" fmla="*/ 19 h 41"/>
                  <a:gd name="T90" fmla="*/ 39 w 48"/>
                  <a:gd name="T91" fmla="*/ 19 h 41"/>
                  <a:gd name="T92" fmla="*/ 43 w 48"/>
                  <a:gd name="T93" fmla="*/ 22 h 41"/>
                  <a:gd name="T94" fmla="*/ 43 w 48"/>
                  <a:gd name="T95" fmla="*/ 27 h 41"/>
                  <a:gd name="T96" fmla="*/ 45 w 48"/>
                  <a:gd name="T97" fmla="*/ 27 h 41"/>
                  <a:gd name="T98" fmla="*/ 48 w 48"/>
                  <a:gd name="T99" fmla="*/ 30 h 41"/>
                  <a:gd name="T100" fmla="*/ 48 w 48"/>
                  <a:gd name="T10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" h="41">
                    <a:moveTo>
                      <a:pt x="48" y="38"/>
                    </a:moveTo>
                    <a:cubicBezTo>
                      <a:pt x="48" y="40"/>
                      <a:pt x="47" y="41"/>
                      <a:pt x="45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5" y="41"/>
                      <a:pt x="34" y="40"/>
                      <a:pt x="34" y="38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5" y="27"/>
                      <a:pt x="37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7"/>
                      <a:pt x="31" y="28"/>
                      <a:pt x="31" y="30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40"/>
                      <a:pt x="29" y="41"/>
                      <a:pt x="28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7" y="40"/>
                      <a:pt x="17" y="38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8" y="27"/>
                      <a:pt x="19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8"/>
                      <a:pt x="13" y="3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0"/>
                      <a:pt x="12" y="41"/>
                      <a:pt x="1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0"/>
                      <a:pt x="6" y="19"/>
                      <a:pt x="8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29" y="13"/>
                      <a:pt x="28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1" y="19"/>
                      <a:pt x="43" y="20"/>
                      <a:pt x="43" y="2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8" y="28"/>
                      <a:pt x="48" y="30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6899276" y="2834333"/>
              <a:ext cx="1458180" cy="1663040"/>
              <a:chOff x="6537040" y="2834333"/>
              <a:chExt cx="1458180" cy="1663040"/>
            </a:xfrm>
          </p:grpSpPr>
          <p:sp>
            <p:nvSpPr>
              <p:cNvPr id="21" name="Freeform: Shape 3"/>
              <p:cNvSpPr>
                <a:spLocks/>
              </p:cNvSpPr>
              <p:nvPr/>
            </p:nvSpPr>
            <p:spPr bwMode="auto">
              <a:xfrm>
                <a:off x="653704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3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2"/>
              <p:cNvSpPr>
                <a:spLocks noChangeAspect="1"/>
              </p:cNvSpPr>
              <p:nvPr/>
            </p:nvSpPr>
            <p:spPr bwMode="auto">
              <a:xfrm>
                <a:off x="6988290" y="3404376"/>
                <a:ext cx="555680" cy="522954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9463886" y="2834333"/>
              <a:ext cx="1458180" cy="1663040"/>
              <a:chOff x="8877300" y="2834333"/>
              <a:chExt cx="1458180" cy="1663040"/>
            </a:xfrm>
          </p:grpSpPr>
          <p:sp>
            <p:nvSpPr>
              <p:cNvPr id="19" name="Freeform: Shape 4"/>
              <p:cNvSpPr>
                <a:spLocks/>
              </p:cNvSpPr>
              <p:nvPr/>
            </p:nvSpPr>
            <p:spPr bwMode="auto">
              <a:xfrm>
                <a:off x="887730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4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3"/>
              <p:cNvSpPr/>
              <p:nvPr/>
            </p:nvSpPr>
            <p:spPr>
              <a:xfrm>
                <a:off x="9340962" y="3400425"/>
                <a:ext cx="530856" cy="530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TextBox 17"/>
            <p:cNvSpPr txBox="1">
              <a:spLocks/>
            </p:cNvSpPr>
            <p:nvPr/>
          </p:nvSpPr>
          <p:spPr bwMode="auto">
            <a:xfrm>
              <a:off x="1390565" y="4761148"/>
              <a:ext cx="2213143" cy="42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1"/>
                  </a:solidFill>
                </a:rPr>
                <a:t>问题背景与相关研究</a:t>
              </a:r>
            </a:p>
          </p:txBody>
        </p:sp>
        <p:sp>
          <p:nvSpPr>
            <p:cNvPr id="15" name="TextBox 20"/>
            <p:cNvSpPr txBox="1">
              <a:spLocks/>
            </p:cNvSpPr>
            <p:nvPr/>
          </p:nvSpPr>
          <p:spPr bwMode="auto">
            <a:xfrm>
              <a:off x="3956180" y="4761148"/>
              <a:ext cx="2213143" cy="42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2"/>
                  </a:solidFill>
                </a:rPr>
                <a:t>算法设计与实现</a:t>
              </a:r>
            </a:p>
          </p:txBody>
        </p:sp>
        <p:sp>
          <p:nvSpPr>
            <p:cNvPr id="13" name="TextBox 23"/>
            <p:cNvSpPr txBox="1">
              <a:spLocks/>
            </p:cNvSpPr>
            <p:nvPr/>
          </p:nvSpPr>
          <p:spPr bwMode="auto">
            <a:xfrm>
              <a:off x="6521795" y="4761148"/>
              <a:ext cx="2213143" cy="42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3"/>
                  </a:solidFill>
                </a:rPr>
                <a:t>成果展示与讨论</a:t>
              </a:r>
            </a:p>
          </p:txBody>
        </p:sp>
        <p:sp>
          <p:nvSpPr>
            <p:cNvPr id="11" name="TextBox 26"/>
            <p:cNvSpPr txBox="1">
              <a:spLocks/>
            </p:cNvSpPr>
            <p:nvPr/>
          </p:nvSpPr>
          <p:spPr bwMode="auto">
            <a:xfrm>
              <a:off x="9087411" y="4761147"/>
              <a:ext cx="2213143" cy="424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4"/>
                  </a:solidFill>
                </a:rPr>
                <a:t>更多思考与实践</a:t>
              </a: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199184" y="1017053"/>
            <a:ext cx="185810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spc="600" dirty="0"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651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39126" y="3200653"/>
            <a:ext cx="10022889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问题背景和相关研究 </a:t>
            </a:r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PART1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37086" y="1306928"/>
            <a:ext cx="3780155" cy="4807259"/>
            <a:chOff x="7837086" y="1306928"/>
            <a:chExt cx="3780155" cy="4807259"/>
          </a:xfrm>
        </p:grpSpPr>
        <p:sp>
          <p:nvSpPr>
            <p:cNvPr id="6" name="任意多边形: 形状 10">
              <a:extLst>
                <a:ext uri="{FF2B5EF4-FFF2-40B4-BE49-F238E27FC236}">
                  <a16:creationId xmlns:a16="http://schemas.microsoft.com/office/drawing/2014/main" id="{AB3FCB7D-6A56-4344-A696-13CDCB39E440}"/>
                </a:ext>
              </a:extLst>
            </p:cNvPr>
            <p:cNvSpPr/>
            <p:nvPr/>
          </p:nvSpPr>
          <p:spPr bwMode="auto">
            <a:xfrm>
              <a:off x="7837086" y="1306928"/>
              <a:ext cx="3780155" cy="4807259"/>
            </a:xfrm>
            <a:custGeom>
              <a:avLst/>
              <a:gdLst>
                <a:gd name="connsiteX0" fmla="*/ 0 w 2962656"/>
                <a:gd name="connsiteY0" fmla="*/ 2880360 h 2907792"/>
                <a:gd name="connsiteX1" fmla="*/ 2926080 w 2962656"/>
                <a:gd name="connsiteY1" fmla="*/ 2907792 h 2907792"/>
                <a:gd name="connsiteX2" fmla="*/ 2962656 w 2962656"/>
                <a:gd name="connsiteY2" fmla="*/ 0 h 2907792"/>
                <a:gd name="connsiteX0" fmla="*/ 0 w 2962656"/>
                <a:gd name="connsiteY0" fmla="*/ 2880360 h 2916936"/>
                <a:gd name="connsiteX1" fmla="*/ 2926080 w 2962656"/>
                <a:gd name="connsiteY1" fmla="*/ 2916936 h 2916936"/>
                <a:gd name="connsiteX2" fmla="*/ 2962656 w 2962656"/>
                <a:gd name="connsiteY2" fmla="*/ 0 h 2916936"/>
                <a:gd name="connsiteX0" fmla="*/ 0 w 2962656"/>
                <a:gd name="connsiteY0" fmla="*/ 2990088 h 3026664"/>
                <a:gd name="connsiteX1" fmla="*/ 2926080 w 2962656"/>
                <a:gd name="connsiteY1" fmla="*/ 3026664 h 3026664"/>
                <a:gd name="connsiteX2" fmla="*/ 2962656 w 2962656"/>
                <a:gd name="connsiteY2" fmla="*/ 0 h 3026664"/>
                <a:gd name="connsiteX0" fmla="*/ 0 w 2970199"/>
                <a:gd name="connsiteY0" fmla="*/ 3020308 h 3026664"/>
                <a:gd name="connsiteX1" fmla="*/ 2933623 w 2970199"/>
                <a:gd name="connsiteY1" fmla="*/ 3026664 h 3026664"/>
                <a:gd name="connsiteX2" fmla="*/ 2970199 w 2970199"/>
                <a:gd name="connsiteY2" fmla="*/ 0 h 302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0199" h="3026664">
                  <a:moveTo>
                    <a:pt x="0" y="3020308"/>
                  </a:moveTo>
                  <a:lnTo>
                    <a:pt x="2933623" y="3026664"/>
                  </a:lnTo>
                  <a:lnTo>
                    <a:pt x="2970199" y="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96C2258-3735-4D17-9D6C-C60BF4492600}"/>
                </a:ext>
              </a:extLst>
            </p:cNvPr>
            <p:cNvGrpSpPr/>
            <p:nvPr/>
          </p:nvGrpSpPr>
          <p:grpSpPr>
            <a:xfrm>
              <a:off x="8740542" y="4853262"/>
              <a:ext cx="2773764" cy="916216"/>
              <a:chOff x="1337164" y="3809815"/>
              <a:chExt cx="2642096" cy="8727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70B8F70-6170-4DA0-8DDE-E18DA42EF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7164" y="4125140"/>
                <a:ext cx="264209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8800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000" dirty="0"/>
              </a:p>
            </p:txBody>
          </p:sp>
          <p:sp>
            <p:nvSpPr>
              <p:cNvPr id="25" name="文本框 46">
                <a:extLst>
                  <a:ext uri="{FF2B5EF4-FFF2-40B4-BE49-F238E27FC236}">
                    <a16:creationId xmlns:a16="http://schemas.microsoft.com/office/drawing/2014/main" id="{916BDAE8-84A7-4AC2-B001-A40BCED600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64" y="3809815"/>
                <a:ext cx="2642096" cy="447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80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/>
                  <a:t>预览图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5" y="1219051"/>
            <a:ext cx="5358634" cy="2227345"/>
            <a:chOff x="8586317" y="1772815"/>
            <a:chExt cx="4348080" cy="2121615"/>
          </a:xfrm>
        </p:grpSpPr>
        <p:sp>
          <p:nvSpPr>
            <p:cNvPr id="17" name="文本框 128">
              <a:extLst>
                <a:ext uri="{FF2B5EF4-FFF2-40B4-BE49-F238E27FC236}">
                  <a16:creationId xmlns:a16="http://schemas.microsoft.com/office/drawing/2014/main" id="{B91FC502-B67B-4C7B-9B01-000ACD3A5CA8}"/>
                </a:ext>
              </a:extLst>
            </p:cNvPr>
            <p:cNvSpPr txBox="1"/>
            <p:nvPr/>
          </p:nvSpPr>
          <p:spPr>
            <a:xfrm>
              <a:off x="8689246" y="1772815"/>
              <a:ext cx="462014" cy="451105"/>
            </a:xfrm>
            <a:prstGeom prst="rect">
              <a:avLst/>
            </a:prstGeom>
            <a:noFill/>
          </p:spPr>
          <p:txBody>
            <a:bodyPr wrap="none" lIns="117208" tIns="58604" rIns="117208" bIns="58604">
              <a:prstTxWarp prst="textPlain">
                <a:avLst/>
              </a:prstTxWarp>
              <a:normAutofit fontScale="55000" lnSpcReduction="20000"/>
            </a:bodyPr>
            <a:lstStyle/>
            <a:p>
              <a:r>
                <a:rPr lang="en-US" sz="4800" dirty="0"/>
                <a:t>“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How do you understand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Magic Square?</a:t>
              </a:r>
            </a:p>
            <a:p>
              <a:pPr>
                <a:lnSpc>
                  <a:spcPct val="120000"/>
                </a:lnSpc>
              </a:pPr>
              <a:endParaRPr lang="zh-CN" altLang="en-US" sz="16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5D3E337-D988-48CE-819B-F6743F1234D1}"/>
                </a:ext>
              </a:extLst>
            </p:cNvPr>
            <p:cNvSpPr/>
            <p:nvPr/>
          </p:nvSpPr>
          <p:spPr>
            <a:xfrm>
              <a:off x="8586317" y="3250466"/>
              <a:ext cx="4348079" cy="643964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latin typeface="+mj-lt"/>
                </a:rPr>
                <a:t>幻方（</a:t>
              </a:r>
              <a:r>
                <a:rPr lang="en-US" altLang="zh-CN" sz="1200" dirty="0">
                  <a:latin typeface="+mj-lt"/>
                </a:rPr>
                <a:t>Magic Square</a:t>
              </a:r>
              <a:r>
                <a:rPr lang="zh-CN" altLang="en-US" sz="1200" dirty="0">
                  <a:latin typeface="+mj-lt"/>
                </a:rPr>
                <a:t>）是一种将数字安排在正方形格子中，使每行、列和对角线上的数字和都相等的方法</a:t>
              </a:r>
              <a:r>
                <a:rPr lang="zh-CN" altLang="en-US" sz="1200" dirty="0"/>
                <a:t>。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0926" y="3815870"/>
            <a:ext cx="6421788" cy="1585213"/>
            <a:chOff x="580926" y="3815870"/>
            <a:chExt cx="6421788" cy="15852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72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 dirty="0"/>
                <a:t>在幻方中，任意一橫行、一纵行以及对角线的几个数之和都相等。在中国古代，被称为：“河图”、“洛书”，又名“纵横图”</a:t>
              </a:r>
            </a:p>
          </p:txBody>
        </p:sp>
        <p:sp>
          <p:nvSpPr>
            <p:cNvPr id="9" name="文本框 115">
              <a:extLst>
                <a:ext uri="{FF2B5EF4-FFF2-40B4-BE49-F238E27FC236}">
                  <a16:creationId xmlns:a16="http://schemas.microsoft.com/office/drawing/2014/main" id="{5DF75B77-6FEE-4B47-AADC-6F45C57F15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1"/>
                  </a:solidFill>
                </a:rPr>
                <a:t>起源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矩形: 圆角 113">
              <a:extLst>
                <a:ext uri="{FF2B5EF4-FFF2-40B4-BE49-F238E27FC236}">
                  <a16:creationId xmlns:a16="http://schemas.microsoft.com/office/drawing/2014/main" id="{F417B6BF-8D6D-4158-82E0-448E30BBDC9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45B9AB-782C-492A-A29D-E0AD45ECA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402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 dirty="0"/>
                <a:t>常见的幻方可以分为：完全幻方、乘幻方、高次幻方、反幻方和多阶幻方。</a:t>
              </a:r>
            </a:p>
          </p:txBody>
        </p:sp>
        <p:sp>
          <p:nvSpPr>
            <p:cNvPr id="12" name="文本框 120">
              <a:extLst>
                <a:ext uri="{FF2B5EF4-FFF2-40B4-BE49-F238E27FC236}">
                  <a16:creationId xmlns:a16="http://schemas.microsoft.com/office/drawing/2014/main" id="{03232C0D-6682-43D1-B06A-0CD39E13CA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0940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</a:rPr>
                <a:t>种类</a:t>
              </a:r>
            </a:p>
          </p:txBody>
        </p:sp>
        <p:sp>
          <p:nvSpPr>
            <p:cNvPr id="20" name="矩形: 圆角 118">
              <a:extLst>
                <a:ext uri="{FF2B5EF4-FFF2-40B4-BE49-F238E27FC236}">
                  <a16:creationId xmlns:a16="http://schemas.microsoft.com/office/drawing/2014/main" id="{25114F03-9725-456E-A30C-2BA408168FEF}"/>
                </a:ext>
              </a:extLst>
            </p:cNvPr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6811817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3524384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标题 1"/>
          <p:cNvSpPr txBox="1">
            <a:spLocks/>
          </p:cNvSpPr>
          <p:nvPr/>
        </p:nvSpPr>
        <p:spPr>
          <a:xfrm>
            <a:off x="1141247" y="1262658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何为幻方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14CDB1-060D-41C8-89A2-9156C4876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87" y="1088522"/>
            <a:ext cx="3921619" cy="49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78149" y="2449808"/>
            <a:ext cx="4407276" cy="2208222"/>
            <a:chOff x="2178149" y="2548392"/>
            <a:chExt cx="4407276" cy="2208222"/>
          </a:xfrm>
        </p:grpSpPr>
        <p:sp>
          <p:nvSpPr>
            <p:cNvPr id="44" name="文本框 43"/>
            <p:cNvSpPr txBox="1"/>
            <p:nvPr/>
          </p:nvSpPr>
          <p:spPr>
            <a:xfrm>
              <a:off x="2178149" y="2548392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/>
                <a:t>幻方求解相关研究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78149" y="3896825"/>
              <a:ext cx="4407276" cy="859789"/>
            </a:xfrm>
            <a:prstGeom prst="rect">
              <a:avLst/>
            </a:prstGeom>
            <a:noFill/>
          </p:spPr>
          <p:txBody>
            <a:bodyPr wrap="square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/>
                <a:t>目前来看，求解</a:t>
              </a:r>
              <a:r>
                <a:rPr lang="en-US" altLang="zh-CN" sz="2400" dirty="0"/>
                <a:t>N</a:t>
              </a:r>
              <a:r>
                <a:rPr lang="zh-CN" altLang="en-US" sz="2400" dirty="0"/>
                <a:t>阶幻方的所有数目是个</a:t>
              </a:r>
              <a:r>
                <a:rPr lang="en-US" altLang="zh-CN" sz="2400" dirty="0"/>
                <a:t>NP</a:t>
              </a:r>
              <a:r>
                <a:rPr lang="zh-CN" altLang="en-US" sz="2400" dirty="0"/>
                <a:t>问题，并且没有得到解决。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00121" y="1392097"/>
            <a:ext cx="3955774" cy="4188088"/>
            <a:chOff x="7000121" y="1392097"/>
            <a:chExt cx="3955774" cy="4188088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文本框 2"/>
            <p:cNvSpPr txBox="1"/>
            <p:nvPr/>
          </p:nvSpPr>
          <p:spPr>
            <a:xfrm>
              <a:off x="7039601" y="3268123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1400" b="1" dirty="0"/>
                <a:t>单偶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数阶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构造</a:t>
              </a:r>
              <a:endParaRPr lang="en-US" sz="1400" b="1" dirty="0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132816" y="3255343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伊克斯算法</a:t>
              </a:r>
              <a:endParaRPr lang="en-US" altLang="zh-CN" sz="1200" dirty="0"/>
            </a:p>
            <a:p>
              <a:pPr>
                <a:lnSpc>
                  <a:spcPct val="120000"/>
                </a:lnSpc>
              </a:pPr>
              <a:r>
                <a:rPr lang="zh-CN" altLang="en-US" sz="1200" dirty="0"/>
                <a:t>加法算法</a:t>
              </a:r>
              <a:endParaRPr lang="en-US" altLang="zh-CN" sz="1200" dirty="0"/>
            </a:p>
            <a:p>
              <a:pPr>
                <a:lnSpc>
                  <a:spcPct val="120000"/>
                </a:lnSpc>
              </a:pPr>
              <a:r>
                <a:rPr lang="zh-CN" altLang="en-US" sz="1200" dirty="0"/>
                <a:t>替代算法</a:t>
              </a:r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5"/>
            <p:cNvSpPr>
              <a:spLocks/>
            </p:cNvSpPr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文本框 7"/>
            <p:cNvSpPr txBox="1"/>
            <p:nvPr/>
          </p:nvSpPr>
          <p:spPr>
            <a:xfrm>
              <a:off x="7000121" y="4658030"/>
              <a:ext cx="453301" cy="23086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1450" b="1" dirty="0"/>
                <a:t>双偶数阶构造</a:t>
              </a:r>
              <a:endParaRPr lang="en-US" sz="1450" b="1" dirty="0"/>
            </a:p>
          </p:txBody>
        </p:sp>
        <p:sp>
          <p:nvSpPr>
            <p:cNvPr id="34" name="矩形: 圆顶角 8"/>
            <p:cNvSpPr/>
            <p:nvPr/>
          </p:nvSpPr>
          <p:spPr>
            <a:xfrm rot="10800000">
              <a:off x="7703274" y="4205553"/>
              <a:ext cx="178993" cy="13746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文本框 10"/>
            <p:cNvSpPr txBox="1"/>
            <p:nvPr/>
          </p:nvSpPr>
          <p:spPr>
            <a:xfrm>
              <a:off x="7055089" y="2009727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1400" b="1" dirty="0"/>
                <a:t>奇数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阶构造</a:t>
              </a:r>
              <a:endParaRPr lang="en-US" sz="1400" b="1" dirty="0"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9" name="任意多边形: 形状 15"/>
            <p:cNvSpPr>
              <a:spLocks/>
            </p:cNvSpPr>
            <p:nvPr/>
          </p:nvSpPr>
          <p:spPr bwMode="auto">
            <a:xfrm>
              <a:off x="7848440" y="4749872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132816" y="1934257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/>
                <a:t>拉</a:t>
              </a:r>
              <a:r>
                <a:rPr lang="en-US" altLang="zh-CN" sz="1200" dirty="0"/>
                <a:t>-</a:t>
              </a:r>
              <a:r>
                <a:rPr lang="zh-CN" altLang="en-US" sz="1200" dirty="0"/>
                <a:t>卢贝尔算法（阶梯法）</a:t>
              </a:r>
              <a:endParaRPr lang="en-US" altLang="zh-CN" sz="1200" dirty="0"/>
            </a:p>
            <a:p>
              <a:pPr>
                <a:lnSpc>
                  <a:spcPct val="130000"/>
                </a:lnSpc>
              </a:pPr>
              <a:r>
                <a:rPr lang="zh-CN" altLang="en-US" sz="1200" dirty="0"/>
                <a:t>菱形算法</a:t>
              </a:r>
            </a:p>
          </p:txBody>
        </p:sp>
        <p:sp>
          <p:nvSpPr>
            <p:cNvPr id="41" name="椭圆 40"/>
            <p:cNvSpPr/>
            <p:nvPr/>
          </p:nvSpPr>
          <p:spPr>
            <a:xfrm rot="5400000">
              <a:off x="8341872" y="4574139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: 形状 18"/>
            <p:cNvSpPr>
              <a:spLocks/>
            </p:cNvSpPr>
            <p:nvPr/>
          </p:nvSpPr>
          <p:spPr bwMode="auto">
            <a:xfrm rot="5400000">
              <a:off x="8516205" y="4765109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132816" y="4599258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/>
                <a:t>分割算法</a:t>
              </a:r>
              <a:endParaRPr lang="en-US" altLang="zh-CN" sz="1400" dirty="0"/>
            </a:p>
            <a:p>
              <a:pPr>
                <a:lnSpc>
                  <a:spcPct val="130000"/>
                </a:lnSpc>
              </a:pPr>
              <a:r>
                <a:rPr lang="zh-CN" altLang="en-US" sz="1400" dirty="0"/>
                <a:t>对角线算法</a:t>
              </a:r>
            </a:p>
          </p:txBody>
        </p:sp>
        <p:sp>
          <p:nvSpPr>
            <p:cNvPr id="49" name="Freeform: Shape 10"/>
            <p:cNvSpPr>
              <a:spLocks noChangeAspect="1"/>
            </p:cNvSpPr>
            <p:nvPr/>
          </p:nvSpPr>
          <p:spPr bwMode="auto">
            <a:xfrm>
              <a:off x="8498658" y="4733844"/>
              <a:ext cx="302266" cy="32241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87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088616" y="3200653"/>
            <a:ext cx="8014767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算法设计和实现</a:t>
            </a:r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PART2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04315" y="1095866"/>
            <a:ext cx="6121959" cy="4666267"/>
            <a:chOff x="-888776" y="1772815"/>
            <a:chExt cx="6121959" cy="3611910"/>
          </a:xfrm>
        </p:grpSpPr>
        <p:grpSp>
          <p:nvGrpSpPr>
            <p:cNvPr id="3" name="组合 2"/>
            <p:cNvGrpSpPr/>
            <p:nvPr/>
          </p:nvGrpSpPr>
          <p:grpSpPr>
            <a:xfrm>
              <a:off x="-888776" y="1772815"/>
              <a:ext cx="6121959" cy="3611910"/>
              <a:chOff x="1660525" y="3814763"/>
              <a:chExt cx="10310812" cy="6083300"/>
            </a:xfrm>
            <a:solidFill>
              <a:schemeClr val="tx2"/>
            </a:solidFill>
          </p:grpSpPr>
          <p:sp>
            <p:nvSpPr>
              <p:cNvPr id="7" name="任意多边形: 形状 2"/>
              <p:cNvSpPr>
                <a:spLocks/>
              </p:cNvSpPr>
              <p:nvPr/>
            </p:nvSpPr>
            <p:spPr bwMode="auto">
              <a:xfrm>
                <a:off x="2898775" y="4237038"/>
                <a:ext cx="7829550" cy="4830763"/>
              </a:xfrm>
              <a:custGeom>
                <a:avLst/>
                <a:gdLst>
                  <a:gd name="T0" fmla="*/ 0 w 4932"/>
                  <a:gd name="T1" fmla="*/ 3043 h 3043"/>
                  <a:gd name="T2" fmla="*/ 4932 w 4932"/>
                  <a:gd name="T3" fmla="*/ 3043 h 3043"/>
                  <a:gd name="T4" fmla="*/ 4932 w 4932"/>
                  <a:gd name="T5" fmla="*/ 0 h 3043"/>
                  <a:gd name="T6" fmla="*/ 0 w 4932"/>
                  <a:gd name="T7" fmla="*/ 0 h 3043"/>
                  <a:gd name="T8" fmla="*/ 0 w 4932"/>
                  <a:gd name="T9" fmla="*/ 3043 h 3043"/>
                  <a:gd name="T10" fmla="*/ 41 w 4932"/>
                  <a:gd name="T11" fmla="*/ 40 h 3043"/>
                  <a:gd name="T12" fmla="*/ 4891 w 4932"/>
                  <a:gd name="T13" fmla="*/ 40 h 3043"/>
                  <a:gd name="T14" fmla="*/ 4891 w 4932"/>
                  <a:gd name="T15" fmla="*/ 3003 h 3043"/>
                  <a:gd name="T16" fmla="*/ 41 w 4932"/>
                  <a:gd name="T17" fmla="*/ 3003 h 3043"/>
                  <a:gd name="T18" fmla="*/ 41 w 4932"/>
                  <a:gd name="T19" fmla="*/ 40 h 3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2" h="3043">
                    <a:moveTo>
                      <a:pt x="0" y="3043"/>
                    </a:moveTo>
                    <a:lnTo>
                      <a:pt x="4932" y="3043"/>
                    </a:lnTo>
                    <a:lnTo>
                      <a:pt x="4932" y="0"/>
                    </a:lnTo>
                    <a:lnTo>
                      <a:pt x="0" y="0"/>
                    </a:lnTo>
                    <a:lnTo>
                      <a:pt x="0" y="3043"/>
                    </a:lnTo>
                    <a:close/>
                    <a:moveTo>
                      <a:pt x="41" y="40"/>
                    </a:moveTo>
                    <a:lnTo>
                      <a:pt x="4891" y="40"/>
                    </a:lnTo>
                    <a:lnTo>
                      <a:pt x="4891" y="3003"/>
                    </a:lnTo>
                    <a:lnTo>
                      <a:pt x="41" y="3003"/>
                    </a:lnTo>
                    <a:lnTo>
                      <a:pt x="41" y="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椭圆 7"/>
              <p:cNvSpPr>
                <a:spLocks/>
              </p:cNvSpPr>
              <p:nvPr/>
            </p:nvSpPr>
            <p:spPr bwMode="auto">
              <a:xfrm>
                <a:off x="6777038" y="4057651"/>
                <a:ext cx="76200" cy="714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任意多边形: 形状 4"/>
              <p:cNvSpPr>
                <a:spLocks/>
              </p:cNvSpPr>
              <p:nvPr/>
            </p:nvSpPr>
            <p:spPr bwMode="auto">
              <a:xfrm>
                <a:off x="1660525" y="3814763"/>
                <a:ext cx="10310812" cy="6083300"/>
              </a:xfrm>
              <a:custGeom>
                <a:avLst/>
                <a:gdLst>
                  <a:gd name="T0" fmla="*/ 2333 w 2547"/>
                  <a:gd name="T1" fmla="*/ 1380 h 1525"/>
                  <a:gd name="T2" fmla="*/ 2333 w 2547"/>
                  <a:gd name="T3" fmla="*/ 115 h 1525"/>
                  <a:gd name="T4" fmla="*/ 2218 w 2547"/>
                  <a:gd name="T5" fmla="*/ 0 h 1525"/>
                  <a:gd name="T6" fmla="*/ 329 w 2547"/>
                  <a:gd name="T7" fmla="*/ 0 h 1525"/>
                  <a:gd name="T8" fmla="*/ 214 w 2547"/>
                  <a:gd name="T9" fmla="*/ 115 h 1525"/>
                  <a:gd name="T10" fmla="*/ 214 w 2547"/>
                  <a:gd name="T11" fmla="*/ 1380 h 1525"/>
                  <a:gd name="T12" fmla="*/ 0 w 2547"/>
                  <a:gd name="T13" fmla="*/ 1380 h 1525"/>
                  <a:gd name="T14" fmla="*/ 0 w 2547"/>
                  <a:gd name="T15" fmla="*/ 1418 h 1525"/>
                  <a:gd name="T16" fmla="*/ 107 w 2547"/>
                  <a:gd name="T17" fmla="*/ 1525 h 1525"/>
                  <a:gd name="T18" fmla="*/ 2440 w 2547"/>
                  <a:gd name="T19" fmla="*/ 1525 h 1525"/>
                  <a:gd name="T20" fmla="*/ 2547 w 2547"/>
                  <a:gd name="T21" fmla="*/ 1418 h 1525"/>
                  <a:gd name="T22" fmla="*/ 2547 w 2547"/>
                  <a:gd name="T23" fmla="*/ 1380 h 1525"/>
                  <a:gd name="T24" fmla="*/ 2333 w 2547"/>
                  <a:gd name="T25" fmla="*/ 1380 h 1525"/>
                  <a:gd name="T26" fmla="*/ 246 w 2547"/>
                  <a:gd name="T27" fmla="*/ 115 h 1525"/>
                  <a:gd name="T28" fmla="*/ 329 w 2547"/>
                  <a:gd name="T29" fmla="*/ 32 h 1525"/>
                  <a:gd name="T30" fmla="*/ 2218 w 2547"/>
                  <a:gd name="T31" fmla="*/ 32 h 1525"/>
                  <a:gd name="T32" fmla="*/ 2301 w 2547"/>
                  <a:gd name="T33" fmla="*/ 115 h 1525"/>
                  <a:gd name="T34" fmla="*/ 2301 w 2547"/>
                  <a:gd name="T35" fmla="*/ 1380 h 1525"/>
                  <a:gd name="T36" fmla="*/ 246 w 2547"/>
                  <a:gd name="T37" fmla="*/ 1380 h 1525"/>
                  <a:gd name="T38" fmla="*/ 246 w 2547"/>
                  <a:gd name="T39" fmla="*/ 115 h 1525"/>
                  <a:gd name="T40" fmla="*/ 1486 w 2547"/>
                  <a:gd name="T41" fmla="*/ 1412 h 1525"/>
                  <a:gd name="T42" fmla="*/ 1446 w 2547"/>
                  <a:gd name="T43" fmla="*/ 1448 h 1525"/>
                  <a:gd name="T44" fmla="*/ 1100 w 2547"/>
                  <a:gd name="T45" fmla="*/ 1448 h 1525"/>
                  <a:gd name="T46" fmla="*/ 1061 w 2547"/>
                  <a:gd name="T47" fmla="*/ 1412 h 1525"/>
                  <a:gd name="T48" fmla="*/ 1486 w 2547"/>
                  <a:gd name="T49" fmla="*/ 1412 h 1525"/>
                  <a:gd name="T50" fmla="*/ 2515 w 2547"/>
                  <a:gd name="T51" fmla="*/ 1418 h 1525"/>
                  <a:gd name="T52" fmla="*/ 2440 w 2547"/>
                  <a:gd name="T53" fmla="*/ 1493 h 1525"/>
                  <a:gd name="T54" fmla="*/ 107 w 2547"/>
                  <a:gd name="T55" fmla="*/ 1493 h 1525"/>
                  <a:gd name="T56" fmla="*/ 32 w 2547"/>
                  <a:gd name="T57" fmla="*/ 1418 h 1525"/>
                  <a:gd name="T58" fmla="*/ 32 w 2547"/>
                  <a:gd name="T59" fmla="*/ 1412 h 1525"/>
                  <a:gd name="T60" fmla="*/ 1045 w 2547"/>
                  <a:gd name="T61" fmla="*/ 1412 h 1525"/>
                  <a:gd name="T62" fmla="*/ 1100 w 2547"/>
                  <a:gd name="T63" fmla="*/ 1464 h 1525"/>
                  <a:gd name="T64" fmla="*/ 1446 w 2547"/>
                  <a:gd name="T65" fmla="*/ 1464 h 1525"/>
                  <a:gd name="T66" fmla="*/ 1502 w 2547"/>
                  <a:gd name="T67" fmla="*/ 1412 h 1525"/>
                  <a:gd name="T68" fmla="*/ 2515 w 2547"/>
                  <a:gd name="T69" fmla="*/ 1412 h 1525"/>
                  <a:gd name="T70" fmla="*/ 2515 w 2547"/>
                  <a:gd name="T71" fmla="*/ 1418 h 1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47" h="1525">
                    <a:moveTo>
                      <a:pt x="2333" y="1380"/>
                    </a:moveTo>
                    <a:cubicBezTo>
                      <a:pt x="2333" y="115"/>
                      <a:pt x="2333" y="115"/>
                      <a:pt x="2333" y="115"/>
                    </a:cubicBezTo>
                    <a:cubicBezTo>
                      <a:pt x="2333" y="51"/>
                      <a:pt x="2281" y="0"/>
                      <a:pt x="2218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265" y="0"/>
                      <a:pt x="214" y="51"/>
                      <a:pt x="214" y="115"/>
                    </a:cubicBezTo>
                    <a:cubicBezTo>
                      <a:pt x="214" y="1380"/>
                      <a:pt x="214" y="1380"/>
                      <a:pt x="214" y="1380"/>
                    </a:cubicBezTo>
                    <a:cubicBezTo>
                      <a:pt x="0" y="1380"/>
                      <a:pt x="0" y="1380"/>
                      <a:pt x="0" y="1380"/>
                    </a:cubicBezTo>
                    <a:cubicBezTo>
                      <a:pt x="0" y="1418"/>
                      <a:pt x="0" y="1418"/>
                      <a:pt x="0" y="1418"/>
                    </a:cubicBezTo>
                    <a:cubicBezTo>
                      <a:pt x="0" y="1477"/>
                      <a:pt x="48" y="1525"/>
                      <a:pt x="107" y="1525"/>
                    </a:cubicBezTo>
                    <a:cubicBezTo>
                      <a:pt x="2440" y="1525"/>
                      <a:pt x="2440" y="1525"/>
                      <a:pt x="2440" y="1525"/>
                    </a:cubicBezTo>
                    <a:cubicBezTo>
                      <a:pt x="2499" y="1525"/>
                      <a:pt x="2547" y="1477"/>
                      <a:pt x="2547" y="1418"/>
                    </a:cubicBezTo>
                    <a:cubicBezTo>
                      <a:pt x="2547" y="1380"/>
                      <a:pt x="2547" y="1380"/>
                      <a:pt x="2547" y="1380"/>
                    </a:cubicBezTo>
                    <a:lnTo>
                      <a:pt x="2333" y="1380"/>
                    </a:lnTo>
                    <a:close/>
                    <a:moveTo>
                      <a:pt x="246" y="115"/>
                    </a:moveTo>
                    <a:cubicBezTo>
                      <a:pt x="246" y="69"/>
                      <a:pt x="283" y="32"/>
                      <a:pt x="329" y="32"/>
                    </a:cubicBezTo>
                    <a:cubicBezTo>
                      <a:pt x="2218" y="32"/>
                      <a:pt x="2218" y="32"/>
                      <a:pt x="2218" y="32"/>
                    </a:cubicBezTo>
                    <a:cubicBezTo>
                      <a:pt x="2264" y="32"/>
                      <a:pt x="2301" y="69"/>
                      <a:pt x="2301" y="115"/>
                    </a:cubicBezTo>
                    <a:cubicBezTo>
                      <a:pt x="2301" y="1380"/>
                      <a:pt x="2301" y="1380"/>
                      <a:pt x="2301" y="1380"/>
                    </a:cubicBezTo>
                    <a:cubicBezTo>
                      <a:pt x="246" y="1380"/>
                      <a:pt x="246" y="1380"/>
                      <a:pt x="246" y="1380"/>
                    </a:cubicBezTo>
                    <a:lnTo>
                      <a:pt x="246" y="115"/>
                    </a:lnTo>
                    <a:close/>
                    <a:moveTo>
                      <a:pt x="1486" y="1412"/>
                    </a:moveTo>
                    <a:cubicBezTo>
                      <a:pt x="1485" y="1432"/>
                      <a:pt x="1467" y="1448"/>
                      <a:pt x="1446" y="1448"/>
                    </a:cubicBezTo>
                    <a:cubicBezTo>
                      <a:pt x="1100" y="1448"/>
                      <a:pt x="1100" y="1448"/>
                      <a:pt x="1100" y="1448"/>
                    </a:cubicBezTo>
                    <a:cubicBezTo>
                      <a:pt x="1080" y="1448"/>
                      <a:pt x="1062" y="1432"/>
                      <a:pt x="1061" y="1412"/>
                    </a:cubicBezTo>
                    <a:lnTo>
                      <a:pt x="1486" y="1412"/>
                    </a:lnTo>
                    <a:close/>
                    <a:moveTo>
                      <a:pt x="2515" y="1418"/>
                    </a:moveTo>
                    <a:cubicBezTo>
                      <a:pt x="2515" y="1460"/>
                      <a:pt x="2481" y="1493"/>
                      <a:pt x="2440" y="1493"/>
                    </a:cubicBezTo>
                    <a:cubicBezTo>
                      <a:pt x="107" y="1493"/>
                      <a:pt x="107" y="1493"/>
                      <a:pt x="107" y="1493"/>
                    </a:cubicBezTo>
                    <a:cubicBezTo>
                      <a:pt x="66" y="1493"/>
                      <a:pt x="32" y="1460"/>
                      <a:pt x="32" y="1418"/>
                    </a:cubicBezTo>
                    <a:cubicBezTo>
                      <a:pt x="32" y="1412"/>
                      <a:pt x="32" y="1412"/>
                      <a:pt x="32" y="1412"/>
                    </a:cubicBezTo>
                    <a:cubicBezTo>
                      <a:pt x="1045" y="1412"/>
                      <a:pt x="1045" y="1412"/>
                      <a:pt x="1045" y="1412"/>
                    </a:cubicBezTo>
                    <a:cubicBezTo>
                      <a:pt x="1046" y="1441"/>
                      <a:pt x="1071" y="1464"/>
                      <a:pt x="1100" y="1464"/>
                    </a:cubicBezTo>
                    <a:cubicBezTo>
                      <a:pt x="1446" y="1464"/>
                      <a:pt x="1446" y="1464"/>
                      <a:pt x="1446" y="1464"/>
                    </a:cubicBezTo>
                    <a:cubicBezTo>
                      <a:pt x="1476" y="1464"/>
                      <a:pt x="1501" y="1441"/>
                      <a:pt x="1502" y="1412"/>
                    </a:cubicBezTo>
                    <a:cubicBezTo>
                      <a:pt x="2515" y="1412"/>
                      <a:pt x="2515" y="1412"/>
                      <a:pt x="2515" y="1412"/>
                    </a:cubicBezTo>
                    <a:lnTo>
                      <a:pt x="2515" y="141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0" y="2092958"/>
              <a:ext cx="4419600" cy="272288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6"/>
          <p:cNvSpPr txBox="1">
            <a:spLocks/>
          </p:cNvSpPr>
          <p:nvPr/>
        </p:nvSpPr>
        <p:spPr>
          <a:xfrm>
            <a:off x="5591944" y="3202814"/>
            <a:ext cx="5331768" cy="1227784"/>
          </a:xfrm>
          <a:prstGeom prst="rect">
            <a:avLst/>
          </a:prstGeom>
        </p:spPr>
        <p:txBody>
          <a:bodyPr wrap="none">
            <a:normAutofit lnSpcReduction="10000"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300" b="1" dirty="0"/>
              <a:t>奇数阶幻方：拉</a:t>
            </a:r>
            <a:r>
              <a:rPr lang="en-US" altLang="zh-CN" sz="1300" b="1" dirty="0"/>
              <a:t>-</a:t>
            </a:r>
            <a:r>
              <a:rPr lang="zh-CN" altLang="en-US" sz="1300" b="1" dirty="0"/>
              <a:t>卢贝尔算法</a:t>
            </a:r>
            <a:endParaRPr lang="en-US" altLang="zh-CN" sz="13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300" b="1" dirty="0"/>
              <a:t>单偶数阶幻方：律克斯算法</a:t>
            </a:r>
            <a:endParaRPr lang="en-US" altLang="zh-CN" sz="13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300" b="1" dirty="0"/>
              <a:t>双偶数阶幻方：对角线算法</a:t>
            </a:r>
            <a:endParaRPr lang="en-US" altLang="zh-CN" sz="1300" b="1" dirty="0"/>
          </a:p>
          <a:p>
            <a:pPr>
              <a:lnSpc>
                <a:spcPct val="150000"/>
              </a:lnSpc>
            </a:pPr>
            <a:r>
              <a:rPr lang="zh-CN" altLang="en-US" sz="1300" b="1" dirty="0"/>
              <a:t>    这三种算法构造方法的时间复杂度均是</a:t>
            </a:r>
            <a:r>
              <a:rPr lang="en-US" altLang="zh-CN" sz="1300" b="1" dirty="0"/>
              <a:t>O(n*n)</a:t>
            </a:r>
            <a:r>
              <a:rPr lang="zh-CN" altLang="en-US" sz="1300" b="1" dirty="0"/>
              <a:t>，之后会有分析介绍</a:t>
            </a:r>
            <a:endParaRPr lang="en-US" altLang="zh-CN" sz="13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zh-CN" altLang="en-US" sz="1000" dirty="0"/>
          </a:p>
        </p:txBody>
      </p:sp>
      <p:sp>
        <p:nvSpPr>
          <p:cNvPr id="6" name="文本框 7"/>
          <p:cNvSpPr txBox="1">
            <a:spLocks/>
          </p:cNvSpPr>
          <p:nvPr/>
        </p:nvSpPr>
        <p:spPr>
          <a:xfrm>
            <a:off x="5591944" y="2708918"/>
            <a:ext cx="5331768" cy="28803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600" dirty="0"/>
              <a:t>我们将</a:t>
            </a:r>
            <a:r>
              <a:rPr lang="en-US" altLang="zh-CN" sz="1600" dirty="0"/>
              <a:t>N</a:t>
            </a:r>
            <a:r>
              <a:rPr lang="zh-CN" altLang="en-US" sz="1600" dirty="0"/>
              <a:t>阶分为：奇数阶、单偶数阶和双偶数阶。</a:t>
            </a:r>
            <a:endParaRPr lang="en-US" altLang="zh-CN" sz="16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355939" y="1991875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pc="600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阶幻方构造</a:t>
            </a:r>
          </a:p>
          <a:p>
            <a:pPr algn="ctr"/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17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08333E-6 2.22222E-6 L 2.08333E-6 -0.07222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>
            <a:extLst>
              <a:ext uri="{FF2B5EF4-FFF2-40B4-BE49-F238E27FC236}">
                <a16:creationId xmlns:a16="http://schemas.microsoft.com/office/drawing/2014/main" id="{FE1DFABD-42CD-4997-A61B-EC90765E3137}"/>
              </a:ext>
            </a:extLst>
          </p:cNvPr>
          <p:cNvSpPr txBox="1">
            <a:spLocks/>
          </p:cNvSpPr>
          <p:nvPr/>
        </p:nvSpPr>
        <p:spPr>
          <a:xfrm>
            <a:off x="242401" y="598081"/>
            <a:ext cx="6664426" cy="51117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spc="600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2800" b="1" spc="600" dirty="0">
                <a:latin typeface="+mn-lt"/>
                <a:ea typeface="+mn-ea"/>
                <a:cs typeface="+mn-ea"/>
                <a:sym typeface="+mn-lt"/>
              </a:rPr>
              <a:t>阶幻方构造之  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拉</a:t>
            </a:r>
            <a:r>
              <a:rPr lang="en-US" altLang="zh-CN" b="1" spc="6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卢贝尔算法</a:t>
            </a:r>
          </a:p>
          <a:p>
            <a:pPr algn="ctr"/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57673E91-C071-4A45-B38E-07C931957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95" y="1109260"/>
            <a:ext cx="3978245" cy="543632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6D2101B-8967-4549-87CD-7AA751F88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446" y="3469646"/>
            <a:ext cx="6381021" cy="3075934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21FF190B-3450-41A7-BAA4-F78B1D361FB8}"/>
              </a:ext>
            </a:extLst>
          </p:cNvPr>
          <p:cNvGrpSpPr/>
          <p:nvPr/>
        </p:nvGrpSpPr>
        <p:grpSpPr>
          <a:xfrm>
            <a:off x="4810702" y="1202209"/>
            <a:ext cx="6426319" cy="1585214"/>
            <a:chOff x="580926" y="3815869"/>
            <a:chExt cx="6426319" cy="1585214"/>
          </a:xfrm>
        </p:grpSpPr>
        <p:sp>
          <p:nvSpPr>
            <p:cNvPr id="55" name="文本框 115">
              <a:extLst>
                <a:ext uri="{FF2B5EF4-FFF2-40B4-BE49-F238E27FC236}">
                  <a16:creationId xmlns:a16="http://schemas.microsoft.com/office/drawing/2014/main" id="{47744FC7-7963-473A-AD14-6E2721F698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流程图</a:t>
              </a:r>
              <a:r>
                <a:rPr lang="en-US" altLang="zh-CN" sz="1800" b="1" dirty="0">
                  <a:solidFill>
                    <a:schemeClr val="accent1"/>
                  </a:solidFill>
                </a:rPr>
                <a:t>(</a:t>
              </a:r>
              <a:r>
                <a:rPr lang="zh-CN" altLang="en-US" b="1" dirty="0">
                  <a:solidFill>
                    <a:schemeClr val="accent1"/>
                  </a:solidFill>
                </a:rPr>
                <a:t>左图</a:t>
              </a:r>
              <a:r>
                <a:rPr lang="en-US" altLang="zh-CN" b="1" dirty="0">
                  <a:solidFill>
                    <a:schemeClr val="accent1"/>
                  </a:solidFill>
                </a:rPr>
                <a:t>)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56" name="矩形: 圆角 113">
              <a:extLst>
                <a:ext uri="{FF2B5EF4-FFF2-40B4-BE49-F238E27FC236}">
                  <a16:creationId xmlns:a16="http://schemas.microsoft.com/office/drawing/2014/main" id="{ECE85179-F572-4FDD-A3EE-0987BC51DADD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文本框 120">
              <a:extLst>
                <a:ext uri="{FF2B5EF4-FFF2-40B4-BE49-F238E27FC236}">
                  <a16:creationId xmlns:a16="http://schemas.microsoft.com/office/drawing/2014/main" id="{9927725C-4802-4B61-B095-C44BB9B1E02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13933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</a:rPr>
                <a:t>生成示例</a:t>
              </a:r>
              <a:r>
                <a:rPr lang="en-US" altLang="zh-CN" b="1" dirty="0">
                  <a:solidFill>
                    <a:schemeClr val="accent2"/>
                  </a:solidFill>
                </a:rPr>
                <a:t>(</a:t>
              </a:r>
              <a:r>
                <a:rPr lang="zh-CN" altLang="en-US" b="1" dirty="0">
                  <a:solidFill>
                    <a:schemeClr val="accent2"/>
                  </a:solidFill>
                </a:rPr>
                <a:t>下图</a:t>
              </a:r>
              <a:r>
                <a:rPr lang="en-US" altLang="zh-CN" b="1" dirty="0">
                  <a:solidFill>
                    <a:schemeClr val="accent2"/>
                  </a:solidFill>
                </a:rPr>
                <a:t>)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59" name="矩形: 圆角 118">
              <a:extLst>
                <a:ext uri="{FF2B5EF4-FFF2-40B4-BE49-F238E27FC236}">
                  <a16:creationId xmlns:a16="http://schemas.microsoft.com/office/drawing/2014/main" id="{AD7DB62C-61E9-4BF3-8EB8-8222B8683DF3}"/>
                </a:ext>
              </a:extLst>
            </p:cNvPr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6FCC930-F867-4BA4-8909-8CC0F1D6E50E}"/>
                </a:ext>
              </a:extLst>
            </p:cNvPr>
            <p:cNvCxnSpPr/>
            <p:nvPr/>
          </p:nvCxnSpPr>
          <p:spPr>
            <a:xfrm>
              <a:off x="6811817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9D00DE5-A186-4DE8-B200-558810DE0A11}"/>
                </a:ext>
              </a:extLst>
            </p:cNvPr>
            <p:cNvCxnSpPr/>
            <p:nvPr/>
          </p:nvCxnSpPr>
          <p:spPr>
            <a:xfrm>
              <a:off x="3311024" y="3815869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2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2.96296E-6 L 8.33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>
            <a:extLst>
              <a:ext uri="{FF2B5EF4-FFF2-40B4-BE49-F238E27FC236}">
                <a16:creationId xmlns:a16="http://schemas.microsoft.com/office/drawing/2014/main" id="{FE1DFABD-42CD-4997-A61B-EC90765E3137}"/>
              </a:ext>
            </a:extLst>
          </p:cNvPr>
          <p:cNvSpPr txBox="1">
            <a:spLocks/>
          </p:cNvSpPr>
          <p:nvPr/>
        </p:nvSpPr>
        <p:spPr>
          <a:xfrm>
            <a:off x="242401" y="598081"/>
            <a:ext cx="66644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spc="600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2800" b="1" spc="600" dirty="0">
                <a:latin typeface="+mn-lt"/>
                <a:ea typeface="+mn-ea"/>
                <a:cs typeface="+mn-ea"/>
                <a:sym typeface="+mn-lt"/>
              </a:rPr>
              <a:t>阶幻方构造之  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律克斯算法</a:t>
            </a:r>
          </a:p>
          <a:p>
            <a:pPr algn="ctr"/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961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2.96296E-6 L 8.33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423</Words>
  <Application>Microsoft Office PowerPoint</Application>
  <PresentationFormat>宽屏</PresentationFormat>
  <Paragraphs>68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AsuraDong</cp:lastModifiedBy>
  <cp:revision>49</cp:revision>
  <dcterms:created xsi:type="dcterms:W3CDTF">2017-07-12T22:57:24Z</dcterms:created>
  <dcterms:modified xsi:type="dcterms:W3CDTF">2017-12-12T16:12:47Z</dcterms:modified>
</cp:coreProperties>
</file>