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8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83" r:id="rId4"/>
    <p:sldId id="309" r:id="rId5"/>
    <p:sldId id="256" r:id="rId6"/>
    <p:sldId id="284" r:id="rId7"/>
    <p:sldId id="307" r:id="rId8"/>
    <p:sldId id="308" r:id="rId9"/>
    <p:sldId id="260" r:id="rId10"/>
    <p:sldId id="282" r:id="rId11"/>
    <p:sldId id="276" r:id="rId12"/>
    <p:sldId id="305" r:id="rId13"/>
    <p:sldId id="304" r:id="rId14"/>
    <p:sldId id="306" r:id="rId15"/>
    <p:sldId id="285" r:id="rId16"/>
    <p:sldId id="291" r:id="rId17"/>
    <p:sldId id="292" r:id="rId18"/>
    <p:sldId id="300" r:id="rId19"/>
    <p:sldId id="288" r:id="rId20"/>
    <p:sldId id="3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57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4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7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6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182857" y="2591651"/>
            <a:ext cx="9609408" cy="108124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阶幻方求解算法的设计与研究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69" y="4228875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汇报老师：尹剑飞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802391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汇报人员：杨汇琛、董沅鑫、刘婉玲</a:t>
            </a:r>
          </a:p>
        </p:txBody>
      </p:sp>
      <p:sp>
        <p:nvSpPr>
          <p:cNvPr id="7" name="矩形 6"/>
          <p:cNvSpPr/>
          <p:nvPr/>
        </p:nvSpPr>
        <p:spPr>
          <a:xfrm>
            <a:off x="4319953" y="1535388"/>
            <a:ext cx="3335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200" dirty="0">
                <a:solidFill>
                  <a:schemeClr val="accent1">
                    <a:lumMod val="90000"/>
                  </a:schemeClr>
                </a:solidFill>
              </a:rPr>
              <a:t>算法答辩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04315" y="1095866"/>
            <a:ext cx="6121959" cy="4666267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1227784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奇数阶幻方：拉</a:t>
            </a:r>
            <a:r>
              <a:rPr lang="en-US" altLang="zh-CN" sz="1300" b="1" dirty="0"/>
              <a:t>-</a:t>
            </a:r>
            <a:r>
              <a:rPr lang="zh-CN" altLang="en-US" sz="1300" b="1" dirty="0"/>
              <a:t>卢贝尔算法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单偶数阶幻方：律克斯算法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双偶数阶幻方：对角线算法</a:t>
            </a:r>
            <a:endParaRPr lang="en-US" altLang="zh-CN" sz="1300" b="1" dirty="0"/>
          </a:p>
          <a:p>
            <a:pPr>
              <a:lnSpc>
                <a:spcPct val="150000"/>
              </a:lnSpc>
            </a:pPr>
            <a:r>
              <a:rPr lang="zh-CN" altLang="en-US" sz="1300" b="1" dirty="0"/>
              <a:t>    这三种算法构造方法的时间复杂度均是</a:t>
            </a:r>
            <a:r>
              <a:rPr lang="en-US" altLang="zh-CN" sz="1300" b="1" dirty="0"/>
              <a:t>O(n*n)</a:t>
            </a:r>
            <a:r>
              <a:rPr lang="zh-CN" altLang="en-US" sz="1300" b="1" dirty="0"/>
              <a:t>，之后会有分析介绍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000" dirty="0"/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我们将</a:t>
            </a:r>
            <a:r>
              <a:rPr lang="en-US" altLang="zh-CN" sz="1600" dirty="0"/>
              <a:t>N</a:t>
            </a:r>
            <a:r>
              <a:rPr lang="zh-CN" altLang="en-US" sz="1600" dirty="0"/>
              <a:t>阶分为：奇数阶、单偶数阶和双偶数阶。</a:t>
            </a:r>
            <a:endParaRPr lang="en-US" altLang="zh-CN" sz="1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5939" y="1991875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阶幻方构造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2.22222E-6 L 2.08333E-6 -0.07222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奇数阶幻方构造之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拉</a:t>
            </a:r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卢贝尔算法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7673E91-C071-4A45-B38E-07C93195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5" y="1109259"/>
            <a:ext cx="3978245" cy="564837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D2101B-8967-4549-87CD-7AA751F8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46" y="3469646"/>
            <a:ext cx="6381021" cy="3287992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21FF190B-3450-41A7-BAA4-F78B1D361FB8}"/>
              </a:ext>
            </a:extLst>
          </p:cNvPr>
          <p:cNvGrpSpPr/>
          <p:nvPr/>
        </p:nvGrpSpPr>
        <p:grpSpPr>
          <a:xfrm>
            <a:off x="4810702" y="1202209"/>
            <a:ext cx="6426319" cy="1585214"/>
            <a:chOff x="580926" y="3815869"/>
            <a:chExt cx="6426319" cy="1585214"/>
          </a:xfrm>
        </p:grpSpPr>
        <p:sp>
          <p:nvSpPr>
            <p:cNvPr id="55" name="文本框 115">
              <a:extLst>
                <a:ext uri="{FF2B5EF4-FFF2-40B4-BE49-F238E27FC236}">
                  <a16:creationId xmlns:a16="http://schemas.microsoft.com/office/drawing/2014/main" id="{47744FC7-7963-473A-AD14-6E2721F698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流程图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b="1" dirty="0">
                  <a:solidFill>
                    <a:schemeClr val="accent1"/>
                  </a:solidFill>
                </a:rPr>
                <a:t>左图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矩形: 圆角 113">
              <a:extLst>
                <a:ext uri="{FF2B5EF4-FFF2-40B4-BE49-F238E27FC236}">
                  <a16:creationId xmlns:a16="http://schemas.microsoft.com/office/drawing/2014/main" id="{ECE85179-F572-4FDD-A3EE-0987BC51DADD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文本框 120">
              <a:extLst>
                <a:ext uri="{FF2B5EF4-FFF2-40B4-BE49-F238E27FC236}">
                  <a16:creationId xmlns:a16="http://schemas.microsoft.com/office/drawing/2014/main" id="{9927725C-4802-4B61-B095-C44BB9B1E0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生成示例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矩形: 圆角 118">
              <a:extLst>
                <a:ext uri="{FF2B5EF4-FFF2-40B4-BE49-F238E27FC236}">
                  <a16:creationId xmlns:a16="http://schemas.microsoft.com/office/drawing/2014/main" id="{AD7DB62C-61E9-4BF3-8EB8-8222B8683DF3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6FCC930-F867-4BA4-8909-8CC0F1D6E50E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9D00DE5-A186-4DE8-B200-558810DE0A11}"/>
                </a:ext>
              </a:extLst>
            </p:cNvPr>
            <p:cNvCxnSpPr/>
            <p:nvPr/>
          </p:nvCxnSpPr>
          <p:spPr>
            <a:xfrm>
              <a:off x="3311024" y="3815869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单偶数阶幻方构造之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律克斯算法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A2852-295A-430E-89B0-3EDEC5DE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1" y="1109260"/>
            <a:ext cx="4619531" cy="5659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57D5A7-BF3A-407A-B44F-51EF0987D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96" y="3351064"/>
            <a:ext cx="6836303" cy="34177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67B63F-EAE9-4179-B635-52BEC53DF46C}"/>
              </a:ext>
            </a:extLst>
          </p:cNvPr>
          <p:cNvGrpSpPr/>
          <p:nvPr/>
        </p:nvGrpSpPr>
        <p:grpSpPr>
          <a:xfrm>
            <a:off x="5647043" y="1109260"/>
            <a:ext cx="6426319" cy="1585214"/>
            <a:chOff x="580926" y="3815869"/>
            <a:chExt cx="6426319" cy="1585214"/>
          </a:xfrm>
        </p:grpSpPr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3762A6EC-B514-411C-BE9D-A63E105155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流程图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b="1" dirty="0">
                  <a:solidFill>
                    <a:schemeClr val="accent1"/>
                  </a:solidFill>
                </a:rPr>
                <a:t>左图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矩形: 圆角 113">
              <a:extLst>
                <a:ext uri="{FF2B5EF4-FFF2-40B4-BE49-F238E27FC236}">
                  <a16:creationId xmlns:a16="http://schemas.microsoft.com/office/drawing/2014/main" id="{767A2A6E-AF67-4A55-AF2E-D71103FFB94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文本框 120">
              <a:extLst>
                <a:ext uri="{FF2B5EF4-FFF2-40B4-BE49-F238E27FC236}">
                  <a16:creationId xmlns:a16="http://schemas.microsoft.com/office/drawing/2014/main" id="{EB303714-62CC-46C3-B166-1853DE3670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生成示例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: 圆角 118">
              <a:extLst>
                <a:ext uri="{FF2B5EF4-FFF2-40B4-BE49-F238E27FC236}">
                  <a16:creationId xmlns:a16="http://schemas.microsoft.com/office/drawing/2014/main" id="{590DB8ED-CEFA-4B15-B2A0-C1EE0C867D5E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27CD99-336D-4D0E-A9DC-7539746B0DB9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FD1297D-E9D7-4CE7-BF32-4760908F8653}"/>
                </a:ext>
              </a:extLst>
            </p:cNvPr>
            <p:cNvCxnSpPr/>
            <p:nvPr/>
          </p:nvCxnSpPr>
          <p:spPr>
            <a:xfrm>
              <a:off x="3311024" y="3815869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61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双偶数阶幻方构造之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对角线算法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06F850-BF46-4BC8-BA3A-AF78F494C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15" y="598081"/>
            <a:ext cx="3501484" cy="613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B5AB2-35D4-44AC-8252-18C68773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0" y="3273669"/>
            <a:ext cx="7764175" cy="346326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25FA63E-412F-439F-A8F4-4FC7508D57B0}"/>
              </a:ext>
            </a:extLst>
          </p:cNvPr>
          <p:cNvGrpSpPr/>
          <p:nvPr/>
        </p:nvGrpSpPr>
        <p:grpSpPr>
          <a:xfrm>
            <a:off x="242400" y="1265760"/>
            <a:ext cx="6670241" cy="1585214"/>
            <a:chOff x="337004" y="3826154"/>
            <a:chExt cx="6670241" cy="1585214"/>
          </a:xfrm>
        </p:grpSpPr>
        <p:sp>
          <p:nvSpPr>
            <p:cNvPr id="10" name="文本框 115">
              <a:extLst>
                <a:ext uri="{FF2B5EF4-FFF2-40B4-BE49-F238E27FC236}">
                  <a16:creationId xmlns:a16="http://schemas.microsoft.com/office/drawing/2014/main" id="{C6F4C050-87E1-4FD9-8E62-B793658AAC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</a:rPr>
                <a:t>生成样例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sz="1800" b="1" dirty="0">
                  <a:solidFill>
                    <a:schemeClr val="accent1"/>
                  </a:solidFill>
                </a:rPr>
                <a:t>下</a:t>
              </a:r>
              <a:r>
                <a:rPr lang="zh-CN" altLang="en-US" b="1" dirty="0">
                  <a:solidFill>
                    <a:schemeClr val="accent1"/>
                  </a:solidFill>
                </a:rPr>
                <a:t>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矩形: 圆角 113">
              <a:extLst>
                <a:ext uri="{FF2B5EF4-FFF2-40B4-BE49-F238E27FC236}">
                  <a16:creationId xmlns:a16="http://schemas.microsoft.com/office/drawing/2014/main" id="{586E9DBE-36E8-48AC-8527-3F8D5288A5D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AE1BD4DD-7C0B-4F31-BED3-CB9F86ABD1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流程图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右图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: 圆角 118">
              <a:extLst>
                <a:ext uri="{FF2B5EF4-FFF2-40B4-BE49-F238E27FC236}">
                  <a16:creationId xmlns:a16="http://schemas.microsoft.com/office/drawing/2014/main" id="{FCBA3089-5FBD-4AA2-A2FE-2BC989F41B89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7640748-C3F4-47AA-9F93-3923087A6C02}"/>
                </a:ext>
              </a:extLst>
            </p:cNvPr>
            <p:cNvCxnSpPr/>
            <p:nvPr/>
          </p:nvCxnSpPr>
          <p:spPr>
            <a:xfrm>
              <a:off x="3244213" y="3826154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74ADDC6-8879-4AFF-90CD-F1AE6AD1AD0B}"/>
                </a:ext>
              </a:extLst>
            </p:cNvPr>
            <p:cNvCxnSpPr/>
            <p:nvPr/>
          </p:nvCxnSpPr>
          <p:spPr>
            <a:xfrm>
              <a:off x="337004" y="3826155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7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449808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更多</a:t>
              </a:r>
              <a:r>
                <a:rPr lang="en-US" altLang="zh-CN" sz="4000" b="1" dirty="0"/>
                <a:t>N</a:t>
              </a:r>
              <a:r>
                <a:rPr lang="zh-CN" altLang="en-US" sz="4000" b="1" dirty="0"/>
                <a:t>阶幻方的生成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/>
                <a:t>目前来看，求解</a:t>
              </a:r>
              <a:r>
                <a:rPr lang="en-US" altLang="zh-CN" sz="2400" dirty="0"/>
                <a:t>N</a:t>
              </a:r>
              <a:r>
                <a:rPr lang="zh-CN" altLang="en-US" sz="2400" dirty="0"/>
                <a:t>阶幻方的所有数目是个</a:t>
              </a:r>
              <a:r>
                <a:rPr lang="en-US" altLang="zh-CN" sz="2400" dirty="0"/>
                <a:t>NP</a:t>
              </a:r>
              <a:r>
                <a:rPr lang="zh-CN" altLang="en-US" sz="2400" dirty="0"/>
                <a:t>问题，并且没有得到解决。但是一些低阶的幻方还是有方法找出所有数目。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00121" y="1392097"/>
            <a:ext cx="3955773" cy="4188088"/>
            <a:chOff x="7000121" y="1392097"/>
            <a:chExt cx="3955773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3481" y="3416220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镜像构造法</a:t>
              </a:r>
              <a:endParaRPr lang="en-US" sz="1400" b="1" dirty="0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19435" y="3339027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以矩阵的边为轴，进行矩阵镜像翻转形成新的幻方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00121" y="4658030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450" b="1" dirty="0"/>
                <a:t>非同构幻方构造</a:t>
              </a:r>
              <a:endParaRPr lang="en-US" sz="1450" b="1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55089" y="2009727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旋转构造法</a:t>
              </a:r>
              <a:endParaRPr lang="en-US" sz="1400" b="1" dirty="0"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5" y="1795291"/>
              <a:ext cx="1823079" cy="60990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/>
                <a:t>基于不同的基点旋转</a:t>
              </a:r>
              <a:r>
                <a:rPr lang="en-US" altLang="zh-CN" sz="1200" dirty="0"/>
                <a:t>0,90,180,270°</a:t>
              </a:r>
              <a:r>
                <a:rPr lang="zh-CN" altLang="en-US" sz="1200" dirty="0"/>
                <a:t>形成新的幻方</a:t>
              </a:r>
              <a:endParaRPr lang="en-US" altLang="zh-CN" sz="1200" dirty="0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19435" y="4773464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/>
                <a:t>不同的构造算法生成的幻方，再进行同构构造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92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326102" y="1412776"/>
            <a:ext cx="4234848" cy="4491962"/>
            <a:chOff x="6326102" y="1412776"/>
            <a:chExt cx="4234848" cy="4491962"/>
          </a:xfrm>
        </p:grpSpPr>
        <p:sp>
          <p:nvSpPr>
            <p:cNvPr id="3" name="Oval 24"/>
            <p:cNvSpPr/>
            <p:nvPr/>
          </p:nvSpPr>
          <p:spPr>
            <a:xfrm>
              <a:off x="7612677" y="3879145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Oval 20"/>
            <p:cNvSpPr/>
            <p:nvPr/>
          </p:nvSpPr>
          <p:spPr>
            <a:xfrm>
              <a:off x="6326102" y="1445112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22"/>
            <p:cNvSpPr/>
            <p:nvPr/>
          </p:nvSpPr>
          <p:spPr>
            <a:xfrm>
              <a:off x="7612677" y="265501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26"/>
            <p:cNvSpPr/>
            <p:nvPr/>
          </p:nvSpPr>
          <p:spPr>
            <a:xfrm>
              <a:off x="6326102" y="510327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53"/>
            <p:cNvGrpSpPr/>
            <p:nvPr/>
          </p:nvGrpSpPr>
          <p:grpSpPr>
            <a:xfrm>
              <a:off x="7127566" y="1412776"/>
              <a:ext cx="2146809" cy="866136"/>
              <a:chOff x="9097762" y="3444655"/>
              <a:chExt cx="2146809" cy="866136"/>
            </a:xfrm>
          </p:grpSpPr>
          <p:sp>
            <p:nvSpPr>
              <p:cNvPr id="120" name="TextBox 54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</a:rPr>
                  <a:t>数学证明幻方</a:t>
                </a:r>
                <a:r>
                  <a:rPr lang="en-US" altLang="zh-CN" sz="1400" dirty="0">
                    <a:solidFill>
                      <a:schemeClr val="accent1">
                        <a:lumMod val="100000"/>
                      </a:schemeClr>
                    </a:solidFill>
                  </a:rPr>
                  <a:t>N</a:t>
                </a:r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</a:rPr>
                  <a:t>阶的存在性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21" name="TextBox 55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92500" lnSpcReduction="1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我们通过反证法证明了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阶幻方的不存在性。</a:t>
                </a:r>
                <a:endPara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通过类比验证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n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≠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2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阶幻方的存在性。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8414141" y="2669241"/>
              <a:ext cx="2146809" cy="866136"/>
              <a:chOff x="9097762" y="3444655"/>
              <a:chExt cx="2146809" cy="866136"/>
            </a:xfrm>
          </p:grpSpPr>
          <p:sp>
            <p:nvSpPr>
              <p:cNvPr id="118" name="TextBox 57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</a:rPr>
                  <a:t>幻方的构造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9" name="TextBox 58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92500" lnSpcReduction="1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利用拉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卢贝尔算法生成奇次阶幻方</a:t>
                </a:r>
                <a:endPara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利用律克斯算法生成单偶数阶幻方</a:t>
                </a:r>
                <a:endPara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利用对角线算法生成双偶数阶幻方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Group 59"/>
            <p:cNvGrpSpPr/>
            <p:nvPr/>
          </p:nvGrpSpPr>
          <p:grpSpPr>
            <a:xfrm>
              <a:off x="8414141" y="3846809"/>
              <a:ext cx="2146809" cy="866136"/>
              <a:chOff x="9097762" y="3444655"/>
              <a:chExt cx="2146809" cy="866136"/>
            </a:xfrm>
          </p:grpSpPr>
          <p:sp>
            <p:nvSpPr>
              <p:cNvPr id="116" name="TextBox 60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</a:rPr>
                  <a:t>更多的幻方的生成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7" name="TextBox 61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利用矩阵旋转（旋转构造法）和矩阵翻转（镜像构造法）构造同构幻方。并且利用不同的幻方构造方法，以期拿到更多种幻方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0" name="Group 62"/>
            <p:cNvGrpSpPr/>
            <p:nvPr/>
          </p:nvGrpSpPr>
          <p:grpSpPr>
            <a:xfrm>
              <a:off x="7127566" y="5024377"/>
              <a:ext cx="2146809" cy="866136"/>
              <a:chOff x="9097762" y="3444655"/>
              <a:chExt cx="2146809" cy="866136"/>
            </a:xfrm>
          </p:grpSpPr>
          <p:sp>
            <p:nvSpPr>
              <p:cNvPr id="114" name="TextBox 63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en-US" altLang="zh-CN" sz="1400" dirty="0">
                    <a:solidFill>
                      <a:schemeClr val="accent4"/>
                    </a:solidFill>
                    <a:effectLst/>
                  </a:rPr>
                  <a:t>N</a:t>
                </a:r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阶幻方的数目</a:t>
                </a:r>
              </a:p>
            </p:txBody>
          </p:sp>
          <p:sp>
            <p:nvSpPr>
              <p:cNvPr id="115" name="TextBox 64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程序已经验证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阶以下以及含有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阶幻方的数目。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阶的幻方需要利用集群进行并行计算，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6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阶幻方以及以上阶数是世界难题</a:t>
                </a:r>
                <a:endParaRPr lang="zh-CN" altLang="en-US" sz="1000" b="0" dirty="0">
                  <a:solidFill>
                    <a:srgbClr val="FF0000"/>
                  </a:solidFill>
                  <a:effectLst/>
                </a:endParaRPr>
              </a:p>
            </p:txBody>
          </p:sp>
        </p:grpSp>
        <p:sp>
          <p:nvSpPr>
            <p:cNvPr id="122" name="Freeform: Shape 10"/>
            <p:cNvSpPr>
              <a:spLocks noChangeAspect="1"/>
            </p:cNvSpPr>
            <p:nvPr/>
          </p:nvSpPr>
          <p:spPr bwMode="auto">
            <a:xfrm>
              <a:off x="7850202" y="411020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1"/>
            <p:cNvSpPr>
              <a:spLocks noChangeAspect="1"/>
            </p:cNvSpPr>
            <p:nvPr/>
          </p:nvSpPr>
          <p:spPr bwMode="auto">
            <a:xfrm>
              <a:off x="7840128" y="2899213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Freeform: Shape 12"/>
            <p:cNvSpPr>
              <a:spLocks noChangeAspect="1"/>
            </p:cNvSpPr>
            <p:nvPr/>
          </p:nvSpPr>
          <p:spPr bwMode="auto">
            <a:xfrm>
              <a:off x="6569717" y="1661412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任意多边形: 形状 86"/>
            <p:cNvSpPr>
              <a:spLocks/>
            </p:cNvSpPr>
            <p:nvPr/>
          </p:nvSpPr>
          <p:spPr bwMode="auto">
            <a:xfrm>
              <a:off x="6527769" y="5364425"/>
              <a:ext cx="367615" cy="31066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26" name="文本框 23"/>
          <p:cNvSpPr txBox="1"/>
          <p:nvPr/>
        </p:nvSpPr>
        <p:spPr>
          <a:xfrm>
            <a:off x="8001335" y="450317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/>
              <a:t>算法流程总结</a:t>
            </a:r>
          </a:p>
        </p:txBody>
      </p: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47737" y="3200653"/>
            <a:ext cx="8095958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成果展示与讨论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915502" y="2336710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9501" y="2099900"/>
            <a:ext cx="9465518" cy="4358329"/>
            <a:chOff x="2169502" y="2099900"/>
            <a:chExt cx="8475289" cy="3749663"/>
          </a:xfrm>
        </p:grpSpPr>
        <p:grpSp>
          <p:nvGrpSpPr>
            <p:cNvPr id="3" name="Group 68608"/>
            <p:cNvGrpSpPr>
              <a:grpSpLocks/>
            </p:cNvGrpSpPr>
            <p:nvPr/>
          </p:nvGrpSpPr>
          <p:grpSpPr bwMode="auto">
            <a:xfrm>
              <a:off x="2963252" y="2099900"/>
              <a:ext cx="6546851" cy="3749663"/>
              <a:chOff x="2007319" y="1438225"/>
              <a:chExt cx="8493749" cy="4865200"/>
            </a:xfrm>
          </p:grpSpPr>
          <p:sp>
            <p:nvSpPr>
              <p:cNvPr id="33" name="Freeform: Shape 68638"/>
              <p:cNvSpPr>
                <a:spLocks/>
              </p:cNvSpPr>
              <p:nvPr/>
            </p:nvSpPr>
            <p:spPr bwMode="auto">
              <a:xfrm>
                <a:off x="2007319" y="6114624"/>
                <a:ext cx="4278332" cy="188801"/>
              </a:xfrm>
              <a:custGeom>
                <a:avLst/>
                <a:gdLst>
                  <a:gd name="T0" fmla="*/ 0 w 885"/>
                  <a:gd name="T1" fmla="*/ 77457 h 39"/>
                  <a:gd name="T2" fmla="*/ 377073 w 885"/>
                  <a:gd name="T3" fmla="*/ 188801 h 39"/>
                  <a:gd name="T4" fmla="*/ 4278332 w 885"/>
                  <a:gd name="T5" fmla="*/ 188801 h 39"/>
                  <a:gd name="T6" fmla="*/ 4278332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68639"/>
              <p:cNvSpPr>
                <a:spLocks/>
              </p:cNvSpPr>
              <p:nvPr/>
            </p:nvSpPr>
            <p:spPr bwMode="auto">
              <a:xfrm>
                <a:off x="6222734" y="6114624"/>
                <a:ext cx="4278332" cy="188801"/>
              </a:xfrm>
              <a:custGeom>
                <a:avLst/>
                <a:gdLst>
                  <a:gd name="T0" fmla="*/ 4278332 w 884"/>
                  <a:gd name="T1" fmla="*/ 77457 h 39"/>
                  <a:gd name="T2" fmla="*/ 3900832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2 w 884"/>
                  <a:gd name="T9" fmla="*/ 0 h 39"/>
                  <a:gd name="T10" fmla="*/ 4278332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1"/>
              <p:cNvSpPr>
                <a:spLocks/>
              </p:cNvSpPr>
              <p:nvPr/>
            </p:nvSpPr>
            <p:spPr bwMode="auto">
              <a:xfrm>
                <a:off x="2868228" y="1438225"/>
                <a:ext cx="6839899" cy="466746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42"/>
              <p:cNvSpPr>
                <a:spLocks/>
              </p:cNvSpPr>
              <p:nvPr/>
            </p:nvSpPr>
            <p:spPr bwMode="auto">
              <a:xfrm>
                <a:off x="2007319" y="6037714"/>
                <a:ext cx="8493749" cy="154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68642"/>
              <p:cNvSpPr>
                <a:spLocks/>
              </p:cNvSpPr>
              <p:nvPr/>
            </p:nvSpPr>
            <p:spPr bwMode="auto">
              <a:xfrm>
                <a:off x="5641962" y="6037170"/>
                <a:ext cx="1219614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0 w 252"/>
                  <a:gd name="T5" fmla="*/ 87138 h 18"/>
                  <a:gd name="T6" fmla="*/ 1219614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Rectangle 44"/>
              <p:cNvSpPr>
                <a:spLocks/>
              </p:cNvSpPr>
              <p:nvPr/>
            </p:nvSpPr>
            <p:spPr bwMode="auto">
              <a:xfrm>
                <a:off x="3096843" y="1732774"/>
                <a:ext cx="6382669" cy="403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45"/>
              <p:cNvSpPr/>
              <p:nvPr/>
            </p:nvSpPr>
            <p:spPr>
              <a:xfrm>
                <a:off x="6252135" y="1545334"/>
                <a:ext cx="78264" cy="80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Rectangle 1"/>
            <p:cNvSpPr/>
            <p:nvPr/>
          </p:nvSpPr>
          <p:spPr>
            <a:xfrm>
              <a:off x="3799864" y="2329306"/>
              <a:ext cx="4922837" cy="311282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8609"/>
            <p:cNvGrpSpPr>
              <a:grpSpLocks/>
            </p:cNvGrpSpPr>
            <p:nvPr/>
          </p:nvGrpSpPr>
          <p:grpSpPr bwMode="auto">
            <a:xfrm>
              <a:off x="8093624" y="3291495"/>
              <a:ext cx="2551167" cy="2539034"/>
              <a:chOff x="2544976" y="1051545"/>
              <a:chExt cx="4544967" cy="4527598"/>
            </a:xfrm>
          </p:grpSpPr>
          <p:sp>
            <p:nvSpPr>
              <p:cNvPr id="17" name="Freeform: Shape 19"/>
              <p:cNvSpPr>
                <a:spLocks/>
              </p:cNvSpPr>
              <p:nvPr/>
            </p:nvSpPr>
            <p:spPr bwMode="auto">
              <a:xfrm>
                <a:off x="2544976" y="1051545"/>
                <a:ext cx="4544967" cy="4527598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20"/>
              <p:cNvSpPr>
                <a:spLocks/>
              </p:cNvSpPr>
              <p:nvPr/>
            </p:nvSpPr>
            <p:spPr bwMode="auto">
              <a:xfrm>
                <a:off x="4666866" y="2134030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Oval 21"/>
              <p:cNvSpPr>
                <a:spLocks/>
              </p:cNvSpPr>
              <p:nvPr/>
            </p:nvSpPr>
            <p:spPr bwMode="auto">
              <a:xfrm>
                <a:off x="4683835" y="2151015"/>
                <a:ext cx="14142" cy="141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22"/>
              <p:cNvSpPr>
                <a:spLocks/>
              </p:cNvSpPr>
              <p:nvPr/>
            </p:nvSpPr>
            <p:spPr bwMode="auto">
              <a:xfrm>
                <a:off x="4666866" y="2131198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3"/>
              <p:cNvSpPr>
                <a:spLocks/>
              </p:cNvSpPr>
              <p:nvPr/>
            </p:nvSpPr>
            <p:spPr bwMode="auto">
              <a:xfrm>
                <a:off x="4683835" y="2148183"/>
                <a:ext cx="14142" cy="113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Oval 24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5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6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7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8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30"/>
              <p:cNvSpPr>
                <a:spLocks/>
              </p:cNvSpPr>
              <p:nvPr/>
            </p:nvSpPr>
            <p:spPr bwMode="auto">
              <a:xfrm>
                <a:off x="4550912" y="5216797"/>
                <a:ext cx="279988" cy="2774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2"/>
              <p:cNvSpPr>
                <a:spLocks/>
              </p:cNvSpPr>
              <p:nvPr/>
            </p:nvSpPr>
            <p:spPr bwMode="auto">
              <a:xfrm>
                <a:off x="3942854" y="2496375"/>
                <a:ext cx="1501759" cy="26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3"/>
              <p:cNvSpPr>
                <a:spLocks/>
              </p:cNvSpPr>
              <p:nvPr/>
            </p:nvSpPr>
            <p:spPr bwMode="auto">
              <a:xfrm>
                <a:off x="4559396" y="2258586"/>
                <a:ext cx="313928" cy="73601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34"/>
              <p:cNvSpPr>
                <a:spLocks/>
              </p:cNvSpPr>
              <p:nvPr/>
            </p:nvSpPr>
            <p:spPr bwMode="auto">
              <a:xfrm>
                <a:off x="4579194" y="2281232"/>
                <a:ext cx="277161" cy="28308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Oval 35"/>
              <p:cNvSpPr>
                <a:spLocks/>
              </p:cNvSpPr>
              <p:nvPr/>
            </p:nvSpPr>
            <p:spPr bwMode="auto">
              <a:xfrm>
                <a:off x="4457581" y="2272739"/>
                <a:ext cx="48080" cy="452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8611"/>
            <p:cNvGrpSpPr>
              <a:grpSpLocks/>
            </p:cNvGrpSpPr>
            <p:nvPr/>
          </p:nvGrpSpPr>
          <p:grpSpPr bwMode="auto">
            <a:xfrm>
              <a:off x="2169502" y="2877779"/>
              <a:ext cx="1985963" cy="2954338"/>
              <a:chOff x="6355338" y="926968"/>
              <a:chExt cx="3439889" cy="5114260"/>
            </a:xfrm>
          </p:grpSpPr>
          <p:sp>
            <p:nvSpPr>
              <p:cNvPr id="13" name="Freeform: Shape 3"/>
              <p:cNvSpPr>
                <a:spLocks/>
              </p:cNvSpPr>
              <p:nvPr/>
            </p:nvSpPr>
            <p:spPr bwMode="auto">
              <a:xfrm>
                <a:off x="6355338" y="926968"/>
                <a:ext cx="3439889" cy="5114260"/>
              </a:xfrm>
              <a:custGeom>
                <a:avLst/>
                <a:gdLst>
                  <a:gd name="T0" fmla="*/ 3197735 w 8992"/>
                  <a:gd name="T1" fmla="*/ 0 h 13368"/>
                  <a:gd name="T2" fmla="*/ 3439506 w 8992"/>
                  <a:gd name="T3" fmla="*/ 244465 h 13368"/>
                  <a:gd name="T4" fmla="*/ 3439506 w 8992"/>
                  <a:gd name="T5" fmla="*/ 4871708 h 13368"/>
                  <a:gd name="T6" fmla="*/ 3195440 w 8992"/>
                  <a:gd name="T7" fmla="*/ 5113877 h 13368"/>
                  <a:gd name="T8" fmla="*/ 242154 w 8992"/>
                  <a:gd name="T9" fmla="*/ 5111582 h 13368"/>
                  <a:gd name="T10" fmla="*/ 0 w 8992"/>
                  <a:gd name="T11" fmla="*/ 4869412 h 13368"/>
                  <a:gd name="T12" fmla="*/ 0 w 8992"/>
                  <a:gd name="T13" fmla="*/ 242170 h 13368"/>
                  <a:gd name="T14" fmla="*/ 244449 w 8992"/>
                  <a:gd name="T15" fmla="*/ 0 h 13368"/>
                  <a:gd name="T16" fmla="*/ 3197735 w 8992"/>
                  <a:gd name="T17" fmla="*/ 0 h 13368"/>
                  <a:gd name="T18" fmla="*/ 3197735 w 8992"/>
                  <a:gd name="T19" fmla="*/ 0 h 13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</a:path>
                </a:pathLst>
              </a:custGeom>
              <a:solidFill>
                <a:srgbClr val="F2F2F2"/>
              </a:solidFill>
              <a:ln w="31750" cap="flat">
                <a:solidFill>
                  <a:srgbClr val="BFBFBF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4"/>
              <p:cNvSpPr>
                <a:spLocks/>
              </p:cNvSpPr>
              <p:nvPr/>
            </p:nvSpPr>
            <p:spPr bwMode="auto">
              <a:xfrm>
                <a:off x="6586115" y="1428267"/>
                <a:ext cx="2978331" cy="4111663"/>
              </a:xfrm>
              <a:custGeom>
                <a:avLst/>
                <a:gdLst>
                  <a:gd name="T0" fmla="*/ 2975896 w 8562"/>
                  <a:gd name="T1" fmla="*/ 4106689 h 10747"/>
                  <a:gd name="T2" fmla="*/ 2975896 w 8562"/>
                  <a:gd name="T3" fmla="*/ 4106689 h 10747"/>
                  <a:gd name="T4" fmla="*/ 2971722 w 8562"/>
                  <a:gd name="T5" fmla="*/ 4111280 h 10747"/>
                  <a:gd name="T6" fmla="*/ 4174 w 8562"/>
                  <a:gd name="T7" fmla="*/ 4111280 h 10747"/>
                  <a:gd name="T8" fmla="*/ 0 w 8562"/>
                  <a:gd name="T9" fmla="*/ 4106689 h 10747"/>
                  <a:gd name="T10" fmla="*/ 2087 w 8562"/>
                  <a:gd name="T11" fmla="*/ 4591 h 10747"/>
                  <a:gd name="T12" fmla="*/ 6261 w 8562"/>
                  <a:gd name="T13" fmla="*/ 0 h 10747"/>
                  <a:gd name="T14" fmla="*/ 2973809 w 8562"/>
                  <a:gd name="T15" fmla="*/ 0 h 10747"/>
                  <a:gd name="T16" fmla="*/ 2977983 w 8562"/>
                  <a:gd name="T17" fmla="*/ 4591 h 10747"/>
                  <a:gd name="T18" fmla="*/ 2975896 w 8562"/>
                  <a:gd name="T19" fmla="*/ 4106689 h 10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35412" y="1163307"/>
                <a:ext cx="79741" cy="824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63920" y="5675727"/>
                <a:ext cx="222726" cy="2253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Rectangle 5"/>
            <p:cNvSpPr/>
            <p:nvPr/>
          </p:nvSpPr>
          <p:spPr>
            <a:xfrm>
              <a:off x="2297107" y="3094736"/>
              <a:ext cx="1725120" cy="246433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2"/>
            <p:cNvSpPr/>
            <p:nvPr/>
          </p:nvSpPr>
          <p:spPr>
            <a:xfrm>
              <a:off x="8141748" y="3391398"/>
              <a:ext cx="2501250" cy="2388315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8840" y="399771"/>
            <a:ext cx="9410700" cy="1392391"/>
            <a:chOff x="1531327" y="399771"/>
            <a:chExt cx="9410700" cy="1392391"/>
          </a:xfrm>
        </p:grpSpPr>
        <p:sp>
          <p:nvSpPr>
            <p:cNvPr id="8" name="Rectangle 47"/>
            <p:cNvSpPr/>
            <p:nvPr/>
          </p:nvSpPr>
          <p:spPr>
            <a:xfrm>
              <a:off x="1531327" y="1178789"/>
              <a:ext cx="9410700" cy="61337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展示部分：主体代码部分，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阶矩阵结果与算法的打包和封装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更详细的可以退出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来查看。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3"/>
            <p:cNvSpPr txBox="1"/>
            <p:nvPr/>
          </p:nvSpPr>
          <p:spPr>
            <a:xfrm>
              <a:off x="4802811" y="399771"/>
              <a:ext cx="4364391" cy="13572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/>
                <a:t>结果截图展示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21058" y="3200653"/>
            <a:ext cx="8318493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更多思考与实践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PART4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+jYAAB+LCAAAAAAABADtltty2jAQht9Fbe9oxmeD70zatJlO20xhephOLhxQQB0fGFtkchjevTJgWGELK2kNY+M7LO1Ku/sv2u8JvaYPM4wcNAi8mL4j3iT2gkuKA9RBl2PkhHPf76A+CccknHyIo/ksQc7vp40b3PlB6PS7589x6hsSSjx/9enk7DOzzyQkwTxYmylnClvy7sGSqqwWyXjsY2h2GVIc321uUNO15e8BjdkFF1EceJRd+KQs3qD1FnJ6zHeROo/xPXK0DhquwsriWYeXFqAwz3QjTfMqSiiJwq3HlcfqhllIBcnuOG1NWVg4pmTk+a5PJmGAwzTifkRplNb/YxSTxyik/DbLD9PRlO1/wni2LuCAPLILbz0/wVkZpt4Mf2EXZdktFzTm9g37HiV3nAW3pqHFJq+NUVqOXbMOd/L1pprb6rBcWdRckRcdYYGy419U3R1nWOWvt7cJpj+vcDxi0fQfuDTSfjLzNtvMkPMWWPwSn6LkbbhT1DN1cw9vv/7KCTeI4pu9usH6i0Tj1QdHbgXLF/6khCuw2TnFfqZwy4Uhvqci4YAMe3XLzqhEtvTw52mVekCBih5biXy2KaxDKIr7uiDyuswZ24BzRj25OaPKzBlVbs6o3JxR2zlT4ZwR6QbrXz5nVPhgqe2cOcCcEQkHZCh9lyuT7UhzRv0Pc+Y88qO4fM5kZrl9ph8Z4eEUBzizGZKQuuGYBT3O/s79mEymNMRJksl+8wePKHBzzNRqnkzZma8uLgzNtlwXZekpi6Jhk10oO2x27GV0Wrrk/0nuKO3udeSgj3N5ZuG//EnJguaUXS3u6cijpaqJUj2fJ2wa77btvuzq0bcW17eq3XVdtbBvtUb2rZDdm9e3stnVmut7kOv1k+N6XYbrdTmu1zmu11uur5DrRbrB+pc/Zjp8zPSW6w/A9SLhgAylHFyZbEfier1JXG/zXK+4Vk8v5CO9kXwk7M3m8ZFsdnXmo+Vx2541Tg6QDBlAMuQAyeAAyWgBqUJAEukG61/+mhnwNTNaQDoAIImEAzKUAkVlsh0JkIwmAVKXAyRTs7quWQhIRiMBSdibzQMk2ezqDEi2DvnIPDk+MmX4yJTjI5PjI7Plowr5SKQbrH/5Y2bCx8xs+egAfCQSDshQyhOVyXYkPjKbxEc9no/em+euVshHZiP5SNibzeMj2ezq0beqwjWubXeNXjHYW41sXAs2rtXoxpXNrs5g37Uh2FsnB/aWDNhbcmBvcWBvtWBfIdiLdIP1/4fHrAX7qsBeJByQQaQbJz44sPZgb8mC/fXiL2c+6dX6NgAA"/>
          <p:cNvGrpSpPr>
            <a:grpSpLocks noChangeAspect="1"/>
          </p:cNvGrpSpPr>
          <p:nvPr/>
        </p:nvGrpSpPr>
        <p:grpSpPr>
          <a:xfrm>
            <a:off x="555225" y="-1298439"/>
            <a:ext cx="10759777" cy="7101360"/>
            <a:chOff x="1071041" y="-1229359"/>
            <a:chExt cx="10049918" cy="6632860"/>
          </a:xfrm>
        </p:grpSpPr>
        <p:sp>
          <p:nvSpPr>
            <p:cNvPr id="3" name="RelativeShape1"/>
            <p:cNvSpPr>
              <a:spLocks/>
            </p:cNvSpPr>
            <p:nvPr/>
          </p:nvSpPr>
          <p:spPr bwMode="auto">
            <a:xfrm>
              <a:off x="1185863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2"/>
            <p:cNvSpPr>
              <a:spLocks/>
            </p:cNvSpPr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lativ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" name="line"/>
            <p:cNvCxnSpPr/>
            <p:nvPr/>
          </p:nvCxnSpPr>
          <p:spPr>
            <a:xfrm>
              <a:off x="1071041" y="4941046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/>
            <p:nvPr/>
          </p:nvCxnSpPr>
          <p:spPr>
            <a:xfrm>
              <a:off x="1071041" y="5403501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/>
            <p:cNvSpPr>
              <a:spLocks/>
            </p:cNvSpPr>
            <p:nvPr/>
          </p:nvSpPr>
          <p:spPr bwMode="auto">
            <a:xfrm>
              <a:off x="1979011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</a:rPr>
                <a:t>1</a:t>
              </a:r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9" name="SorbShape1"/>
            <p:cNvSpPr>
              <a:spLocks/>
            </p:cNvSpPr>
            <p:nvPr/>
          </p:nvSpPr>
          <p:spPr bwMode="auto">
            <a:xfrm>
              <a:off x="2054904" y="4177140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ValueText1"/>
            <p:cNvSpPr>
              <a:spLocks/>
            </p:cNvSpPr>
            <p:nvPr/>
          </p:nvSpPr>
          <p:spPr bwMode="auto">
            <a:xfrm>
              <a:off x="2130179" y="4341286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1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Shape1"/>
            <p:cNvSpPr>
              <a:spLocks/>
            </p:cNvSpPr>
            <p:nvPr/>
          </p:nvSpPr>
          <p:spPr bwMode="auto">
            <a:xfrm>
              <a:off x="1185863" y="4791337"/>
              <a:ext cx="2260086" cy="1204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CustomText2"/>
            <p:cNvSpPr>
              <a:spLocks/>
            </p:cNvSpPr>
            <p:nvPr/>
          </p:nvSpPr>
          <p:spPr bwMode="auto">
            <a:xfrm>
              <a:off x="3478884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>
                      <a:lumMod val="100000"/>
                    </a:schemeClr>
                  </a:solidFill>
                </a:rPr>
                <a:t>2</a:t>
              </a:r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3" name="SorbShape2"/>
            <p:cNvSpPr>
              <a:spLocks/>
            </p:cNvSpPr>
            <p:nvPr/>
          </p:nvSpPr>
          <p:spPr bwMode="auto">
            <a:xfrm>
              <a:off x="3483843" y="428191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2"/>
            <p:cNvSpPr>
              <a:spLocks/>
            </p:cNvSpPr>
            <p:nvPr/>
          </p:nvSpPr>
          <p:spPr bwMode="auto">
            <a:xfrm>
              <a:off x="3549450" y="442239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0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ValueShape2"/>
            <p:cNvSpPr>
              <a:spLocks/>
            </p:cNvSpPr>
            <p:nvPr/>
          </p:nvSpPr>
          <p:spPr bwMode="auto">
            <a:xfrm flipV="1">
              <a:off x="2701331" y="4911779"/>
              <a:ext cx="2260086" cy="427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3"/>
            <p:cNvSpPr>
              <a:spLocks/>
            </p:cNvSpPr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3"/>
            <p:cNvSpPr>
              <a:spLocks/>
            </p:cNvSpPr>
            <p:nvPr/>
          </p:nvSpPr>
          <p:spPr bwMode="auto">
            <a:xfrm>
              <a:off x="4248769" y="4652498"/>
              <a:ext cx="2260086" cy="25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CustomText3"/>
            <p:cNvSpPr>
              <a:spLocks/>
            </p:cNvSpPr>
            <p:nvPr/>
          </p:nvSpPr>
          <p:spPr bwMode="auto">
            <a:xfrm>
              <a:off x="497825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3">
                      <a:lumMod val="100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9" name="SorbShape3"/>
            <p:cNvSpPr>
              <a:spLocks/>
            </p:cNvSpPr>
            <p:nvPr/>
          </p:nvSpPr>
          <p:spPr bwMode="auto">
            <a:xfrm>
              <a:off x="5123566" y="389054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3"/>
            <p:cNvSpPr>
              <a:spLocks/>
            </p:cNvSpPr>
            <p:nvPr/>
          </p:nvSpPr>
          <p:spPr bwMode="auto">
            <a:xfrm>
              <a:off x="5189173" y="403103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8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CustomText4"/>
            <p:cNvSpPr>
              <a:spLocks/>
            </p:cNvSpPr>
            <p:nvPr/>
          </p:nvSpPr>
          <p:spPr bwMode="auto">
            <a:xfrm>
              <a:off x="6478630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4">
                      <a:lumMod val="100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2" name="SorbShape4"/>
            <p:cNvSpPr>
              <a:spLocks/>
            </p:cNvSpPr>
            <p:nvPr/>
          </p:nvSpPr>
          <p:spPr bwMode="auto">
            <a:xfrm>
              <a:off x="6576822" y="292566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Text4"/>
            <p:cNvSpPr>
              <a:spLocks/>
            </p:cNvSpPr>
            <p:nvPr/>
          </p:nvSpPr>
          <p:spPr bwMode="auto">
            <a:xfrm>
              <a:off x="6642429" y="306614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7040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ValueShape4"/>
            <p:cNvSpPr>
              <a:spLocks/>
            </p:cNvSpPr>
            <p:nvPr/>
          </p:nvSpPr>
          <p:spPr bwMode="auto">
            <a:xfrm>
              <a:off x="5723378" y="3958805"/>
              <a:ext cx="2260086" cy="952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CustomText5"/>
            <p:cNvSpPr>
              <a:spLocks/>
            </p:cNvSpPr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5">
                      <a:lumMod val="100000"/>
                    </a:schemeClr>
                  </a:solidFill>
                </a:rPr>
                <a:t>5</a:t>
              </a:r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RelativeShape5"/>
            <p:cNvSpPr>
              <a:spLocks/>
            </p:cNvSpPr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SorbShape5"/>
            <p:cNvSpPr>
              <a:spLocks/>
            </p:cNvSpPr>
            <p:nvPr/>
          </p:nvSpPr>
          <p:spPr bwMode="auto">
            <a:xfrm>
              <a:off x="7907992" y="444618"/>
              <a:ext cx="941131" cy="664985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ValueText5"/>
            <p:cNvSpPr>
              <a:spLocks/>
            </p:cNvSpPr>
            <p:nvPr/>
          </p:nvSpPr>
          <p:spPr bwMode="auto">
            <a:xfrm>
              <a:off x="8101959" y="548652"/>
              <a:ext cx="553195" cy="4244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275,305,224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个解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Shape5"/>
            <p:cNvSpPr>
              <a:spLocks/>
            </p:cNvSpPr>
            <p:nvPr/>
          </p:nvSpPr>
          <p:spPr bwMode="auto">
            <a:xfrm>
              <a:off x="7248515" y="1112846"/>
              <a:ext cx="2260086" cy="37989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CustomText6"/>
            <p:cNvSpPr>
              <a:spLocks/>
            </p:cNvSpPr>
            <p:nvPr/>
          </p:nvSpPr>
          <p:spPr bwMode="auto">
            <a:xfrm>
              <a:off x="947787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</a:rPr>
                <a:t>≥</a:t>
              </a:r>
              <a:r>
                <a:rPr lang="en-US" altLang="zh-CN" sz="1600" dirty="0">
                  <a:solidFill>
                    <a:schemeClr val="accent6">
                      <a:lumMod val="100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sp>
          <p:nvSpPr>
            <p:cNvPr id="31" name="RelativeShape6"/>
            <p:cNvSpPr>
              <a:spLocks/>
            </p:cNvSpPr>
            <p:nvPr/>
          </p:nvSpPr>
          <p:spPr bwMode="auto">
            <a:xfrm>
              <a:off x="874838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ValueShape6"/>
            <p:cNvSpPr>
              <a:spLocks/>
            </p:cNvSpPr>
            <p:nvPr/>
          </p:nvSpPr>
          <p:spPr bwMode="auto">
            <a:xfrm>
              <a:off x="8748389" y="-1229359"/>
              <a:ext cx="2260086" cy="6141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6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04066" y="600694"/>
            <a:ext cx="5825334" cy="12100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/>
              <a:t>关于</a:t>
            </a:r>
            <a:r>
              <a:rPr lang="en-US" altLang="zh-CN" sz="4000" b="1" dirty="0"/>
              <a:t>N&gt;=5</a:t>
            </a:r>
            <a:r>
              <a:rPr lang="zh-CN" altLang="en-US" sz="4000" b="1" dirty="0"/>
              <a:t>阶幻方数目的思考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EFB06F4-DA8E-49AF-9FF1-CDE58D5E7A69}"/>
              </a:ext>
            </a:extLst>
          </p:cNvPr>
          <p:cNvSpPr/>
          <p:nvPr/>
        </p:nvSpPr>
        <p:spPr>
          <a:xfrm>
            <a:off x="9078043" y="304710"/>
            <a:ext cx="1960496" cy="22636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</a:rPr>
              <a:t>阶幻方数目约是</a:t>
            </a:r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(0.17745±0.0016)*10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20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次方。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至于其确切数量和更高阶的幻方</a:t>
            </a:r>
            <a:r>
              <a:rPr lang="zh-CN" alt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数量仍然没有答案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，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是一道</a:t>
            </a:r>
            <a:r>
              <a:rPr lang="zh-CN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世界级的数学难题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。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578915"/>
            <a:chOff x="1390565" y="2834333"/>
            <a:chExt cx="9909989" cy="2351590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42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1"/>
                  </a:solidFill>
                </a:rPr>
                <a:t>问题背景与相关研究</a:t>
              </a: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2"/>
                  </a:solidFill>
                </a:rPr>
                <a:t>算法设计与实现</a:t>
              </a: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3"/>
                  </a:solidFill>
                </a:rPr>
                <a:t>成果展示与讨论</a:t>
              </a: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7"/>
              <a:ext cx="2213143" cy="42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4"/>
                  </a:solidFill>
                </a:rPr>
                <a:t>更多思考与实践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69" y="4336302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第三小组敬上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More</a:t>
            </a:r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https://github.com/AsuraDong/Magic-Square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00653"/>
            <a:ext cx="10022889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问题背景和相关研究 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PART1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872557"/>
            <a:ext cx="5358634" cy="1573840"/>
            <a:chOff x="8586317" y="2395299"/>
            <a:chExt cx="4348080" cy="1499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How do you understand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Magic Square?</a:t>
              </a:r>
            </a:p>
            <a:p>
              <a:pPr>
                <a:lnSpc>
                  <a:spcPct val="120000"/>
                </a:lnSpc>
              </a:pP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+mj-lt"/>
                </a:rPr>
                <a:t>幻方（</a:t>
              </a:r>
              <a:r>
                <a:rPr lang="en-US" altLang="zh-CN" sz="1200" dirty="0">
                  <a:latin typeface="+mj-lt"/>
                </a:rPr>
                <a:t>Magic Square</a:t>
              </a:r>
              <a:r>
                <a:rPr lang="zh-CN" altLang="en-US" sz="1200" dirty="0">
                  <a:latin typeface="+mj-lt"/>
                </a:rPr>
                <a:t>）是一种将数字安排在正方形格子中，使每行、列和对角线上的数字和都相等的方法</a:t>
              </a:r>
              <a:r>
                <a:rPr lang="zh-CN" altLang="en-US" sz="1200" dirty="0"/>
                <a:t>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421788" cy="1585213"/>
            <a:chOff x="580926" y="3815870"/>
            <a:chExt cx="6421788" cy="1585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在幻方中，任意一橫行、一纵行以及对角线的几个数之和都相等。在中国古代，被称为：“河图”、“洛书”，又名“纵横图”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</a:rPr>
                <a:t>起源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常见的幻方可以分为：完全幻方、乘幻方、高次幻方、反幻方和多阶幻方。</a:t>
              </a:r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种类</a:t>
              </a: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66681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655928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何为幻方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14CDB1-060D-41C8-89A2-9156C487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87" y="1088522"/>
            <a:ext cx="3921619" cy="4928231"/>
          </a:xfrm>
          <a:prstGeom prst="rect">
            <a:avLst/>
          </a:prstGeom>
        </p:spPr>
      </p:pic>
      <p:sp>
        <p:nvSpPr>
          <p:cNvPr id="23" name="文本框 128">
            <a:extLst>
              <a:ext uri="{FF2B5EF4-FFF2-40B4-BE49-F238E27FC236}">
                <a16:creationId xmlns:a16="http://schemas.microsoft.com/office/drawing/2014/main" id="{2ECD660C-946D-46D4-B2CA-ECF30FCCF15F}"/>
              </a:ext>
            </a:extLst>
          </p:cNvPr>
          <p:cNvSpPr txBox="1"/>
          <p:nvPr/>
        </p:nvSpPr>
        <p:spPr>
          <a:xfrm>
            <a:off x="677694" y="1222802"/>
            <a:ext cx="522587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zh-CN" altLang="en-US" sz="4800" dirty="0"/>
              <a:t>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11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872557"/>
            <a:ext cx="5358634" cy="1573840"/>
            <a:chOff x="8586317" y="2395299"/>
            <a:chExt cx="4348080" cy="1499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Something of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the Meaning of magic square 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200" dirty="0"/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关于幻和</a:t>
            </a:r>
          </a:p>
        </p:txBody>
      </p:sp>
      <p:sp>
        <p:nvSpPr>
          <p:cNvPr id="27" name="文本框 128">
            <a:extLst>
              <a:ext uri="{FF2B5EF4-FFF2-40B4-BE49-F238E27FC236}">
                <a16:creationId xmlns:a16="http://schemas.microsoft.com/office/drawing/2014/main" id="{D377AEB8-C72F-41C9-A52E-5C4BA697331C}"/>
              </a:ext>
            </a:extLst>
          </p:cNvPr>
          <p:cNvSpPr txBox="1"/>
          <p:nvPr/>
        </p:nvSpPr>
        <p:spPr>
          <a:xfrm>
            <a:off x="677694" y="1222802"/>
            <a:ext cx="569392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35E4A-F732-44CB-8482-715F3DD3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6" y="1306928"/>
            <a:ext cx="3780153" cy="46032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91BD8E-0F33-48CF-BC10-50BCA64AB77D}"/>
              </a:ext>
            </a:extLst>
          </p:cNvPr>
          <p:cNvSpPr txBox="1"/>
          <p:nvPr/>
        </p:nvSpPr>
        <p:spPr>
          <a:xfrm>
            <a:off x="574759" y="2735301"/>
            <a:ext cx="405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n</a:t>
            </a:r>
            <a:r>
              <a:rPr lang="zh-CN" altLang="en-US" dirty="0"/>
              <a:t>阶幻方，元素如右图所示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则其</a:t>
            </a:r>
            <a:r>
              <a:rPr lang="en-US" altLang="zh-CN" dirty="0"/>
              <a:t>n</a:t>
            </a:r>
            <a:r>
              <a:rPr lang="zh-CN" altLang="en-US" dirty="0"/>
              <a:t>行的和为：</a:t>
            </a:r>
            <a:endParaRPr lang="en-US" altLang="zh-CN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739E37B-6E85-495E-867C-EFC0EB43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27" y="3303878"/>
            <a:ext cx="3449642" cy="78522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39A6EF8-70FA-40CA-A2BB-C9CD933D617E}"/>
              </a:ext>
            </a:extLst>
          </p:cNvPr>
          <p:cNvSpPr txBox="1"/>
          <p:nvPr/>
        </p:nvSpPr>
        <p:spPr>
          <a:xfrm>
            <a:off x="574759" y="4291811"/>
            <a:ext cx="419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由幻方定义知这</a:t>
            </a:r>
            <a:r>
              <a:rPr lang="en-US" altLang="zh-CN" dirty="0"/>
              <a:t>n</a:t>
            </a:r>
            <a:r>
              <a:rPr lang="zh-CN" altLang="en-US" dirty="0"/>
              <a:t>行相等，所以一行的和，即幻方和为：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E498EA0-3DDA-46B8-AEE3-18850898C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94" y="4795812"/>
            <a:ext cx="3392525" cy="11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88616" y="3200653"/>
            <a:ext cx="8014767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算法设计和实现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2227345"/>
            <a:chOff x="8586317" y="1772815"/>
            <a:chExt cx="4348080" cy="212161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24035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zh-CN" altLang="en-US" sz="4800" dirty="0"/>
                <a:t>‘</a:t>
              </a:r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How many Magic Squares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can be constructed ?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在进行算法设计前，我们必须明确几阶幻方可以构造、几阶幻方无法构造。</a:t>
              </a:r>
              <a:endParaRPr lang="en-US" altLang="zh-CN" sz="1200" dirty="0"/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在此理论基础上，进行下面的算法设计。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560075" cy="1585213"/>
            <a:chOff x="580926" y="3815870"/>
            <a:chExt cx="6560075" cy="1585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/>
                <a:t>N=2</a:t>
              </a:r>
              <a:r>
                <a:rPr lang="zh-CN" altLang="en-US" sz="1400" dirty="0"/>
                <a:t>时，幻方不存在，具体证明如下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不存在的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n</a:t>
              </a:r>
              <a:r>
                <a:rPr lang="zh-CN" altLang="en-US" sz="1800" b="1" dirty="0">
                  <a:solidFill>
                    <a:schemeClr val="accent1"/>
                  </a:solidFill>
                </a:rPr>
                <a:t>阶幻方</a:t>
              </a: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/>
                <a:t>N</a:t>
              </a:r>
              <a:r>
                <a:rPr lang="zh-CN" altLang="en-US" sz="1200" dirty="0"/>
                <a:t>≠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时，幻方存在，因为存在构造方法（奇次阶、单偶数阶和双偶数阶），具体见之后的</a:t>
              </a:r>
              <a:r>
                <a:rPr lang="en-US" altLang="zh-CN" sz="1200" dirty="0"/>
                <a:t>ppt</a:t>
              </a:r>
              <a:r>
                <a:rPr lang="zh-CN" altLang="en-US" sz="1200" dirty="0"/>
                <a:t>。</a:t>
              </a:r>
              <a:endParaRPr lang="en-US" altLang="zh-CN" sz="1200" dirty="0"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存在的</a:t>
              </a:r>
              <a:r>
                <a:rPr lang="en-US" altLang="zh-CN" b="1" dirty="0">
                  <a:solidFill>
                    <a:schemeClr val="accent2"/>
                  </a:solidFill>
                </a:rPr>
                <a:t>n</a:t>
              </a:r>
              <a:r>
                <a:rPr lang="zh-CN" altLang="en-US" b="1" dirty="0">
                  <a:solidFill>
                    <a:schemeClr val="accent2"/>
                  </a:solidFill>
                </a:rPr>
                <a:t>阶幻方</a:t>
              </a: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7141001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655928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幻方存在性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29F4F-46C4-48C6-B0E8-F46B5819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28" y="1088522"/>
            <a:ext cx="4197477" cy="4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28">
            <a:extLst>
              <a:ext uri="{FF2B5EF4-FFF2-40B4-BE49-F238E27FC236}">
                <a16:creationId xmlns:a16="http://schemas.microsoft.com/office/drawing/2014/main" id="{0F7281EB-B609-496C-96DB-1AA313F53BA5}"/>
              </a:ext>
            </a:extLst>
          </p:cNvPr>
          <p:cNvSpPr txBox="1"/>
          <p:nvPr/>
        </p:nvSpPr>
        <p:spPr>
          <a:xfrm>
            <a:off x="636097" y="1219053"/>
            <a:ext cx="569393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2A02715-989D-4757-92F9-65D30DDC94CC}"/>
              </a:ext>
            </a:extLst>
          </p:cNvPr>
          <p:cNvSpPr txBox="1">
            <a:spLocks/>
          </p:cNvSpPr>
          <p:nvPr/>
        </p:nvSpPr>
        <p:spPr>
          <a:xfrm>
            <a:off x="1141246" y="1262658"/>
            <a:ext cx="5917475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阶幻方不存在性证明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DAF3B-1549-4976-B5EB-E2F449978A95}"/>
              </a:ext>
            </a:extLst>
          </p:cNvPr>
          <p:cNvSpPr txBox="1"/>
          <p:nvPr/>
        </p:nvSpPr>
        <p:spPr>
          <a:xfrm>
            <a:off x="2379216" y="2095130"/>
            <a:ext cx="618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二阶幻方是不存在的，假设存在二阶幻方，其形式为：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0DD18-1F6E-4FCB-AF33-436D3990E713}"/>
              </a:ext>
            </a:extLst>
          </p:cNvPr>
          <p:cNvSpPr txBox="1"/>
          <p:nvPr/>
        </p:nvSpPr>
        <p:spPr>
          <a:xfrm>
            <a:off x="4902819" y="2649128"/>
            <a:ext cx="87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b</a:t>
            </a:r>
          </a:p>
          <a:p>
            <a:r>
              <a:rPr lang="en-US" altLang="zh-CN" dirty="0"/>
              <a:t>c    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B14750-FC2A-434C-9B58-3290799A6AE3}"/>
              </a:ext>
            </a:extLst>
          </p:cNvPr>
          <p:cNvSpPr txBox="1"/>
          <p:nvPr/>
        </p:nvSpPr>
        <p:spPr>
          <a:xfrm>
            <a:off x="2379216" y="3425206"/>
            <a:ext cx="55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则有幻方的定义可得：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98E18A-BB98-4CB9-BC1E-46E38B8A21D6}"/>
              </a:ext>
            </a:extLst>
          </p:cNvPr>
          <p:cNvSpPr txBox="1"/>
          <p:nvPr/>
        </p:nvSpPr>
        <p:spPr>
          <a:xfrm>
            <a:off x="4572000" y="3970451"/>
            <a:ext cx="260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+ b = a + 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ABD6D8-1034-4D9B-9600-D2D40FF0F560}"/>
              </a:ext>
            </a:extLst>
          </p:cNvPr>
          <p:cNvSpPr txBox="1"/>
          <p:nvPr/>
        </p:nvSpPr>
        <p:spPr>
          <a:xfrm>
            <a:off x="2379216" y="4515696"/>
            <a:ext cx="556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</a:t>
            </a:r>
            <a:r>
              <a:rPr lang="zh-CN" altLang="en-US" dirty="0">
                <a:latin typeface="Consolas" panose="020B0609020204030204" pitchFamily="49" charset="0"/>
              </a:rPr>
              <a:t>，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 = c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9E9B9D-9A63-4F73-A04B-2EE2BF8FEC43}"/>
              </a:ext>
            </a:extLst>
          </p:cNvPr>
          <p:cNvSpPr txBox="1"/>
          <p:nvPr/>
        </p:nvSpPr>
        <p:spPr>
          <a:xfrm>
            <a:off x="2379216" y="5363737"/>
            <a:ext cx="564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但是幻方的定义是矩阵中的元素互不相同，矛盾。</a:t>
            </a:r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2</a:t>
            </a:r>
            <a:r>
              <a:rPr lang="zh-CN" altLang="en-US" dirty="0"/>
              <a:t>阶幻方不存在性得证。</a:t>
            </a:r>
          </a:p>
        </p:txBody>
      </p:sp>
    </p:spTree>
    <p:extLst>
      <p:ext uri="{BB962C8B-B14F-4D97-AF65-F5344CB8AC3E}">
        <p14:creationId xmlns:p14="http://schemas.microsoft.com/office/powerpoint/2010/main" val="3137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449808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b="1" dirty="0"/>
                <a:t>N</a:t>
              </a:r>
              <a:r>
                <a:rPr lang="zh-CN" altLang="en-US" sz="4000" b="1" dirty="0"/>
                <a:t>阶幻方的构造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/>
                <a:t>N</a:t>
              </a:r>
              <a:r>
                <a:rPr lang="zh-CN" altLang="en-US" sz="2400" dirty="0"/>
                <a:t>阶幻方的构造分为：奇数阶、单偶数阶和双偶数阶三种类型。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00121" y="1392097"/>
            <a:ext cx="3955774" cy="4188088"/>
            <a:chOff x="7000121" y="1392097"/>
            <a:chExt cx="3955774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9601" y="3268123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单偶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数阶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构造</a:t>
              </a:r>
              <a:endParaRPr lang="en-US" sz="1400" b="1" dirty="0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255343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伊克斯算法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加法算法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替代算法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00121" y="4658030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450" b="1" dirty="0"/>
                <a:t>双偶数阶构造</a:t>
              </a:r>
              <a:endParaRPr lang="en-US" sz="1450" b="1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55089" y="2009727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奇数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阶构造</a:t>
              </a:r>
              <a:endParaRPr lang="en-US" sz="1400" b="1" dirty="0"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/>
                <a:t>拉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卢贝尔算法（阶梯法）</a:t>
              </a:r>
              <a:endParaRPr lang="en-US" altLang="zh-CN" sz="1200" dirty="0"/>
            </a:p>
            <a:p>
              <a:pPr>
                <a:lnSpc>
                  <a:spcPct val="130000"/>
                </a:lnSpc>
              </a:pPr>
              <a:r>
                <a:rPr lang="zh-CN" altLang="en-US" sz="1200" dirty="0"/>
                <a:t>菱形算法</a:t>
              </a:r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599258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/>
                <a:t>分割算法</a:t>
              </a:r>
              <a:endParaRPr lang="en-US" altLang="zh-CN" sz="1400" dirty="0"/>
            </a:p>
            <a:p>
              <a:pPr>
                <a:lnSpc>
                  <a:spcPct val="130000"/>
                </a:lnSpc>
              </a:pPr>
              <a:r>
                <a:rPr lang="zh-CN" altLang="en-US" sz="1400" dirty="0"/>
                <a:t>对角线算法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964</Words>
  <Application>Microsoft Office PowerPoint</Application>
  <PresentationFormat>宽屏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AsuraDong</cp:lastModifiedBy>
  <cp:revision>81</cp:revision>
  <dcterms:created xsi:type="dcterms:W3CDTF">2017-07-12T22:57:24Z</dcterms:created>
  <dcterms:modified xsi:type="dcterms:W3CDTF">2017-12-13T15:59:33Z</dcterms:modified>
</cp:coreProperties>
</file>