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70" r:id="rId6"/>
    <p:sldId id="259" r:id="rId7"/>
    <p:sldId id="260" r:id="rId8"/>
    <p:sldId id="264" r:id="rId9"/>
    <p:sldId id="271" r:id="rId10"/>
    <p:sldId id="265" r:id="rId11"/>
    <p:sldId id="272" r:id="rId12"/>
    <p:sldId id="269" r:id="rId13"/>
  </p:sldIdLst>
  <p:sldSz cx="18288000" cy="10287000"/>
  <p:notesSz cx="6858000" cy="9144000"/>
  <p:embeddedFontLst>
    <p:embeddedFont>
      <p:font typeface="Decalotype" pitchFamily="2" charset="0"/>
      <p:regular r:id="rId14"/>
    </p:embeddedFont>
    <p:embeddedFont>
      <p:font typeface="Decalotype Bold" pitchFamily="2" charset="0"/>
      <p:regular r:id="rId15"/>
      <p:bold r:id="rId16"/>
    </p:embeddedFont>
    <p:embeddedFont>
      <p:font typeface="Decalotype Bold Italics" pitchFamily="2" charset="0"/>
      <p:bold r:id="rId17"/>
      <p:italic r:id="rId18"/>
      <p:boldItalic r:id="rId19"/>
    </p:embeddedFont>
    <p:embeddedFont>
      <p:font typeface="Decalotype Semi-Bold" pitchFamily="2" charset="0"/>
      <p:regular r:id="rId20"/>
      <p:bold r:id="rId21"/>
    </p:embeddedFont>
    <p:embeddedFont>
      <p:font typeface="Open Sauce" pitchFamily="2" charset="0"/>
      <p:regular r:id="rId22"/>
    </p:embeddedFont>
    <p:embeddedFont>
      <p:font typeface="Zing Rust Base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43" autoAdjust="0"/>
  </p:normalViewPr>
  <p:slideViewPr>
    <p:cSldViewPr>
      <p:cViewPr varScale="1">
        <p:scale>
          <a:sx n="73" d="100"/>
          <a:sy n="73" d="100"/>
        </p:scale>
        <p:origin x="784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9.sv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65181"/>
            <a:ext cx="20450903" cy="13361257"/>
          </a:xfrm>
          <a:custGeom>
            <a:avLst/>
            <a:gdLst/>
            <a:ahLst/>
            <a:cxnLst/>
            <a:rect l="l" t="t" r="r" b="b"/>
            <a:pathLst>
              <a:path w="20450903" h="13361257">
                <a:moveTo>
                  <a:pt x="0" y="0"/>
                </a:moveTo>
                <a:lnTo>
                  <a:pt x="20450903" y="0"/>
                </a:lnTo>
                <a:lnTo>
                  <a:pt x="20450903" y="13361257"/>
                </a:lnTo>
                <a:lnTo>
                  <a:pt x="0" y="1336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21512" y="3252448"/>
            <a:ext cx="16644977" cy="2956370"/>
          </a:xfrm>
          <a:custGeom>
            <a:avLst/>
            <a:gdLst/>
            <a:ahLst/>
            <a:cxnLst/>
            <a:rect l="l" t="t" r="r" b="b"/>
            <a:pathLst>
              <a:path w="16644977" h="2956370">
                <a:moveTo>
                  <a:pt x="0" y="0"/>
                </a:moveTo>
                <a:lnTo>
                  <a:pt x="16644976" y="0"/>
                </a:lnTo>
                <a:lnTo>
                  <a:pt x="16644976" y="2956370"/>
                </a:lnTo>
                <a:lnTo>
                  <a:pt x="0" y="295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877461" y="5763048"/>
            <a:ext cx="12695981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sz="3899">
                <a:solidFill>
                  <a:srgbClr val="D8FF00"/>
                </a:solidFill>
                <a:latin typeface="Zing Rust Base"/>
                <a:ea typeface="Zing Rust Base"/>
                <a:cs typeface="Zing Rust Base"/>
                <a:sym typeface="Zing Rust Base"/>
              </a:rPr>
              <a:t>The first decentralized power bank service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25939" y="2561443"/>
            <a:ext cx="15994123" cy="1687334"/>
          </a:xfrm>
          <a:prstGeom prst="rect">
            <a:avLst/>
          </a:prstGeom>
        </p:spPr>
        <p:txBody>
          <a:bodyPr lIns="53397" tIns="53397" rIns="53397" bIns="53397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684335" y="2497832"/>
            <a:ext cx="1925309" cy="1906247"/>
          </a:xfrm>
          <a:custGeom>
            <a:avLst/>
            <a:gdLst/>
            <a:ahLst/>
            <a:cxnLst/>
            <a:rect l="l" t="t" r="r" b="b"/>
            <a:pathLst>
              <a:path w="1925309" h="1906247">
                <a:moveTo>
                  <a:pt x="0" y="0"/>
                </a:moveTo>
                <a:lnTo>
                  <a:pt x="1925309" y="0"/>
                </a:lnTo>
                <a:lnTo>
                  <a:pt x="1925309" y="1906247"/>
                </a:lnTo>
                <a:lnTo>
                  <a:pt x="0" y="1906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65815" y="2616303"/>
            <a:ext cx="642076" cy="146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67"/>
              </a:lnSpc>
              <a:spcBef>
                <a:spcPct val="0"/>
              </a:spcBef>
            </a:pPr>
            <a:r>
              <a:rPr lang="en-US" sz="7619" spc="-297">
                <a:solidFill>
                  <a:srgbClr val="000000"/>
                </a:solidFill>
                <a:latin typeface="Zing Rust Base"/>
                <a:ea typeface="Zing Rust Base"/>
                <a:cs typeface="Zing Rust Base"/>
                <a:sym typeface="Zing Rust Base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5939" y="4529591"/>
            <a:ext cx="15994123" cy="1687334"/>
          </a:xfrm>
          <a:prstGeom prst="rect">
            <a:avLst/>
          </a:prstGeom>
        </p:spPr>
        <p:txBody>
          <a:bodyPr lIns="53397" tIns="53397" rIns="53397" bIns="53397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425939" y="6496652"/>
            <a:ext cx="15994123" cy="1763363"/>
          </a:xfrm>
          <a:prstGeom prst="rect">
            <a:avLst/>
          </a:prstGeom>
        </p:spPr>
        <p:txBody>
          <a:bodyPr lIns="53397" tIns="53397" rIns="53397" bIns="53397" rtlCol="0" anchor="ctr"/>
          <a:lstStyle/>
          <a:p>
            <a:pPr algn="ctr">
              <a:lnSpc>
                <a:spcPts val="420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893928" y="6956379"/>
            <a:ext cx="14365372" cy="155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Decalotype Bold"/>
                <a:sym typeface="Decalotype"/>
              </a:rPr>
              <a:t>DePIN collaboration: </a:t>
            </a:r>
            <a:r>
              <a:rPr lang="en-US" sz="3000" dirty="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Our platform will be launched on Telegram as a mini app, which will bring our product to 1 billion users worldwide easily. We will also collaborate with many DePIN projects to expand our business further.</a:t>
            </a:r>
          </a:p>
        </p:txBody>
      </p:sp>
      <p:sp>
        <p:nvSpPr>
          <p:cNvPr id="15" name="Freeform 15"/>
          <p:cNvSpPr/>
          <p:nvPr/>
        </p:nvSpPr>
        <p:spPr>
          <a:xfrm>
            <a:off x="684335" y="4465980"/>
            <a:ext cx="1925309" cy="1906247"/>
          </a:xfrm>
          <a:custGeom>
            <a:avLst/>
            <a:gdLst/>
            <a:ahLst/>
            <a:cxnLst/>
            <a:rect l="l" t="t" r="r" b="b"/>
            <a:pathLst>
              <a:path w="1925309" h="1906247">
                <a:moveTo>
                  <a:pt x="0" y="0"/>
                </a:moveTo>
                <a:lnTo>
                  <a:pt x="1925309" y="0"/>
                </a:lnTo>
                <a:lnTo>
                  <a:pt x="1925309" y="1906247"/>
                </a:lnTo>
                <a:lnTo>
                  <a:pt x="0" y="19062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1265815" y="4584451"/>
            <a:ext cx="642076" cy="146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67"/>
              </a:lnSpc>
              <a:spcBef>
                <a:spcPct val="0"/>
              </a:spcBef>
            </a:pPr>
            <a:r>
              <a:rPr lang="en-US" sz="7619" spc="-297">
                <a:solidFill>
                  <a:srgbClr val="000000"/>
                </a:solidFill>
                <a:latin typeface="Zing Rust Base"/>
                <a:ea typeface="Zing Rust Base"/>
                <a:cs typeface="Zing Rust Base"/>
                <a:sym typeface="Zing Rust Base"/>
              </a:rPr>
              <a:t>2</a:t>
            </a:r>
          </a:p>
        </p:txBody>
      </p:sp>
      <p:sp>
        <p:nvSpPr>
          <p:cNvPr id="17" name="Freeform 17"/>
          <p:cNvSpPr/>
          <p:nvPr/>
        </p:nvSpPr>
        <p:spPr>
          <a:xfrm>
            <a:off x="684335" y="6432299"/>
            <a:ext cx="1925309" cy="1906247"/>
          </a:xfrm>
          <a:custGeom>
            <a:avLst/>
            <a:gdLst/>
            <a:ahLst/>
            <a:cxnLst/>
            <a:rect l="l" t="t" r="r" b="b"/>
            <a:pathLst>
              <a:path w="1925309" h="1906247">
                <a:moveTo>
                  <a:pt x="0" y="0"/>
                </a:moveTo>
                <a:lnTo>
                  <a:pt x="1925309" y="0"/>
                </a:lnTo>
                <a:lnTo>
                  <a:pt x="1925309" y="1906246"/>
                </a:lnTo>
                <a:lnTo>
                  <a:pt x="0" y="19062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1265815" y="6550769"/>
            <a:ext cx="642076" cy="146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67"/>
              </a:lnSpc>
              <a:spcBef>
                <a:spcPct val="0"/>
              </a:spcBef>
            </a:pPr>
            <a:r>
              <a:rPr lang="en-US" sz="7619" spc="-297">
                <a:solidFill>
                  <a:srgbClr val="000000"/>
                </a:solidFill>
                <a:latin typeface="Zing Rust Base"/>
                <a:ea typeface="Zing Rust Base"/>
                <a:cs typeface="Zing Rust Base"/>
                <a:sym typeface="Zing Rust Base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93928" y="2938170"/>
            <a:ext cx="14526134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Validated Business Model</a:t>
            </a:r>
            <a:r>
              <a:rPr lang="en-US" sz="3000" dirty="0">
                <a:solidFill>
                  <a:srgbClr val="000000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 The power bank industry has a proven business model, and the demand for shared power bank is real, reducing investment risk.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93928" y="5173018"/>
            <a:ext cx="1452613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Robust Cash Flow: </a:t>
            </a:r>
            <a:r>
              <a:rPr lang="en-US" sz="30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Our business model ensures scaling with minimal capital requirements.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22" name="TextBox 22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ADVANTAGE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7005" y="5743356"/>
            <a:ext cx="13853989" cy="522334"/>
            <a:chOff x="0" y="0"/>
            <a:chExt cx="18471985" cy="696445"/>
          </a:xfrm>
        </p:grpSpPr>
        <p:sp>
          <p:nvSpPr>
            <p:cNvPr id="3" name="AutoShape 3"/>
            <p:cNvSpPr/>
            <p:nvPr/>
          </p:nvSpPr>
          <p:spPr>
            <a:xfrm flipV="1">
              <a:off x="0" y="348223"/>
              <a:ext cx="1847198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918498" y="0"/>
              <a:ext cx="696445" cy="69644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EDA4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077500" y="159002"/>
              <a:ext cx="378442" cy="378442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F1EB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450988" y="0"/>
              <a:ext cx="696445" cy="696445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8FF00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4609990" y="159002"/>
              <a:ext cx="378442" cy="37844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F1EB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7979533" y="0"/>
              <a:ext cx="696445" cy="69644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DD22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8138535" y="159002"/>
              <a:ext cx="378442" cy="37844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F1EB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1508078" y="0"/>
              <a:ext cx="696445" cy="696445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A9B63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1667080" y="159002"/>
              <a:ext cx="378442" cy="378442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F1EB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15036624" y="0"/>
              <a:ext cx="696445" cy="696445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4641F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5195625" y="159002"/>
              <a:ext cx="378442" cy="378442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3F1EB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sp>
        <p:nvSpPr>
          <p:cNvPr id="34" name="TextBox 34"/>
          <p:cNvSpPr txBox="1"/>
          <p:nvPr/>
        </p:nvSpPr>
        <p:spPr>
          <a:xfrm>
            <a:off x="2056015" y="3035180"/>
            <a:ext cx="2505894" cy="234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u="none" strike="noStrike">
                <a:solidFill>
                  <a:srgbClr val="DFEDA4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2024 Q3</a:t>
            </a:r>
          </a:p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TESTNET Launch</a:t>
            </a:r>
          </a:p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300" u="none" strike="noStrike">
                <a:solidFill>
                  <a:srgbClr val="282425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 </a:t>
            </a:r>
          </a:p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endParaRPr lang="en-US" sz="3300" u="none" strike="noStrike">
              <a:solidFill>
                <a:srgbClr val="282425"/>
              </a:solidFill>
              <a:latin typeface="Decalotype Bold"/>
              <a:ea typeface="Decalotype Bold"/>
              <a:cs typeface="Decalotype Bold"/>
              <a:sym typeface="Decalotype Bold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6" name="TextBox 36"/>
          <p:cNvSpPr txBox="1"/>
          <p:nvPr/>
        </p:nvSpPr>
        <p:spPr>
          <a:xfrm>
            <a:off x="3355452" y="6715894"/>
            <a:ext cx="4960069" cy="292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u="none" strike="noStrike">
                <a:solidFill>
                  <a:srgbClr val="D8FF00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2024 Q4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5,000 Service Nodes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500,000 Users Worldwide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Mainnet Launch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TGE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79270" y="3035180"/>
            <a:ext cx="4771877" cy="176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u="none" strike="noStrike">
                <a:solidFill>
                  <a:srgbClr val="BEDD22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2025 Q2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50,000 Service Nodes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Engage Web2 Agents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014900" y="6715894"/>
            <a:ext cx="4598824" cy="176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u="none" strike="noStrike">
                <a:solidFill>
                  <a:srgbClr val="8A9B63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2025 Q4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000000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 100,000 Service Nodes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none" strike="noStrike">
                <a:solidFill>
                  <a:srgbClr val="000000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Build Ecosystem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740672" y="3035180"/>
            <a:ext cx="5234211" cy="176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u="none" strike="noStrike">
                <a:solidFill>
                  <a:srgbClr val="54641F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2026</a:t>
            </a:r>
          </a:p>
          <a:p>
            <a:pPr algn="l">
              <a:lnSpc>
                <a:spcPts val="4620"/>
              </a:lnSpc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Engage More offline Agents and</a:t>
            </a:r>
          </a:p>
          <a:p>
            <a:pPr algn="l">
              <a:lnSpc>
                <a:spcPts val="4620"/>
              </a:lnSpc>
            </a:pPr>
            <a:r>
              <a:rPr lang="en-US" sz="3300" u="none" strike="noStrike">
                <a:solidFill>
                  <a:srgbClr val="282425"/>
                </a:solidFill>
                <a:latin typeface="Decalotype Bold Italics"/>
                <a:ea typeface="Decalotype Bold Italics"/>
                <a:cs typeface="Decalotype Bold Italics"/>
                <a:sym typeface="Decalotype Bold Italics"/>
              </a:rPr>
              <a:t>Power Bank Operators.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41" name="TextBox 41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ROADMAP</a:t>
              </a:r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40372" y="2080923"/>
            <a:ext cx="2294801" cy="2272080"/>
          </a:xfrm>
          <a:custGeom>
            <a:avLst/>
            <a:gdLst/>
            <a:ahLst/>
            <a:cxnLst/>
            <a:rect l="l" t="t" r="r" b="b"/>
            <a:pathLst>
              <a:path w="2294801" h="2272080">
                <a:moveTo>
                  <a:pt x="0" y="0"/>
                </a:moveTo>
                <a:lnTo>
                  <a:pt x="2294800" y="0"/>
                </a:lnTo>
                <a:lnTo>
                  <a:pt x="2294800" y="2272080"/>
                </a:lnTo>
                <a:lnTo>
                  <a:pt x="0" y="2272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734558" y="4572227"/>
            <a:ext cx="6594133" cy="9080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Email: </a:t>
            </a:r>
            <a:r>
              <a:rPr lang="en-US" sz="2499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contact@chargepal.xyz</a:t>
            </a:r>
            <a:endParaRPr lang="en-US" sz="24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34558" y="6826810"/>
            <a:ext cx="6594133" cy="9080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Twitter: @Chargepalweb3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07196" y="2748459"/>
            <a:ext cx="9448859" cy="138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6"/>
              </a:lnSpc>
            </a:pPr>
            <a:r>
              <a:rPr lang="en-US" sz="12070" spc="-374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CONTACT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34558" y="5699537"/>
            <a:ext cx="6594133" cy="9080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Telegram Community: https://</a:t>
            </a:r>
            <a:r>
              <a:rPr lang="en-US" sz="2499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t.me</a:t>
            </a: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/+neuxVLLUJ19lNTZl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D5FAEF5-9B9E-AA84-E273-F684C6B5EF2E}"/>
              </a:ext>
            </a:extLst>
          </p:cNvPr>
          <p:cNvSpPr txBox="1"/>
          <p:nvPr/>
        </p:nvSpPr>
        <p:spPr>
          <a:xfrm>
            <a:off x="5734557" y="8074707"/>
            <a:ext cx="6594133" cy="9080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Website: </a:t>
            </a:r>
            <a:r>
              <a:rPr lang="en-US" sz="2499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www.chargepal.xyz</a:t>
            </a:r>
            <a:endParaRPr lang="en-US" sz="24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3C7DD81F-FB61-8CDD-3A83-DD87E465AC6B}"/>
              </a:ext>
            </a:extLst>
          </p:cNvPr>
          <p:cNvSpPr txBox="1"/>
          <p:nvPr/>
        </p:nvSpPr>
        <p:spPr>
          <a:xfrm>
            <a:off x="5846933" y="9103417"/>
            <a:ext cx="6594133" cy="9080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2006587" y="7633243"/>
            <a:ext cx="14274827" cy="2505776"/>
            <a:chOff x="0" y="0"/>
            <a:chExt cx="3759625" cy="6599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59625" cy="659957"/>
            </a:xfrm>
            <a:custGeom>
              <a:avLst/>
              <a:gdLst/>
              <a:ahLst/>
              <a:cxnLst/>
              <a:rect l="l" t="t" r="r" b="b"/>
              <a:pathLst>
                <a:path w="3759625" h="659957">
                  <a:moveTo>
                    <a:pt x="29287" y="0"/>
                  </a:moveTo>
                  <a:lnTo>
                    <a:pt x="3730339" y="0"/>
                  </a:lnTo>
                  <a:cubicBezTo>
                    <a:pt x="3746513" y="0"/>
                    <a:pt x="3759625" y="13112"/>
                    <a:pt x="3759625" y="29287"/>
                  </a:cubicBezTo>
                  <a:lnTo>
                    <a:pt x="3759625" y="630671"/>
                  </a:lnTo>
                  <a:cubicBezTo>
                    <a:pt x="3759625" y="638438"/>
                    <a:pt x="3756540" y="645887"/>
                    <a:pt x="3751047" y="651380"/>
                  </a:cubicBezTo>
                  <a:cubicBezTo>
                    <a:pt x="3745555" y="656872"/>
                    <a:pt x="3738106" y="659957"/>
                    <a:pt x="3730339" y="659957"/>
                  </a:cubicBezTo>
                  <a:lnTo>
                    <a:pt x="29287" y="659957"/>
                  </a:lnTo>
                  <a:cubicBezTo>
                    <a:pt x="21519" y="659957"/>
                    <a:pt x="14070" y="656872"/>
                    <a:pt x="8578" y="651380"/>
                  </a:cubicBezTo>
                  <a:cubicBezTo>
                    <a:pt x="3086" y="645887"/>
                    <a:pt x="0" y="638438"/>
                    <a:pt x="0" y="630671"/>
                  </a:cubicBezTo>
                  <a:lnTo>
                    <a:pt x="0" y="29287"/>
                  </a:lnTo>
                  <a:cubicBezTo>
                    <a:pt x="0" y="21519"/>
                    <a:pt x="3086" y="14070"/>
                    <a:pt x="8578" y="8578"/>
                  </a:cubicBezTo>
                  <a:cubicBezTo>
                    <a:pt x="14070" y="3086"/>
                    <a:pt x="21519" y="0"/>
                    <a:pt x="29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759625" cy="70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898937" y="778824"/>
            <a:ext cx="3100445" cy="842652"/>
          </a:xfrm>
          <a:custGeom>
            <a:avLst/>
            <a:gdLst/>
            <a:ahLst/>
            <a:cxnLst/>
            <a:rect l="l" t="t" r="r" b="b"/>
            <a:pathLst>
              <a:path w="3100445" h="842652">
                <a:moveTo>
                  <a:pt x="0" y="0"/>
                </a:moveTo>
                <a:lnTo>
                  <a:pt x="3100444" y="0"/>
                </a:lnTo>
                <a:lnTo>
                  <a:pt x="3100444" y="842652"/>
                </a:lnTo>
                <a:lnTo>
                  <a:pt x="0" y="842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1685" y="7190426"/>
            <a:ext cx="3804631" cy="885633"/>
            <a:chOff x="0" y="0"/>
            <a:chExt cx="1002043" cy="233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2043" cy="233253"/>
            </a:xfrm>
            <a:custGeom>
              <a:avLst/>
              <a:gdLst/>
              <a:ahLst/>
              <a:cxnLst/>
              <a:rect l="l" t="t" r="r" b="b"/>
              <a:pathLst>
                <a:path w="1002043" h="233253">
                  <a:moveTo>
                    <a:pt x="103778" y="0"/>
                  </a:moveTo>
                  <a:lnTo>
                    <a:pt x="898264" y="0"/>
                  </a:lnTo>
                  <a:cubicBezTo>
                    <a:pt x="955579" y="0"/>
                    <a:pt x="1002043" y="46463"/>
                    <a:pt x="1002043" y="103778"/>
                  </a:cubicBezTo>
                  <a:lnTo>
                    <a:pt x="1002043" y="129475"/>
                  </a:lnTo>
                  <a:cubicBezTo>
                    <a:pt x="1002043" y="186790"/>
                    <a:pt x="955579" y="233253"/>
                    <a:pt x="898264" y="233253"/>
                  </a:cubicBezTo>
                  <a:lnTo>
                    <a:pt x="103778" y="233253"/>
                  </a:lnTo>
                  <a:cubicBezTo>
                    <a:pt x="46463" y="233253"/>
                    <a:pt x="0" y="186790"/>
                    <a:pt x="0" y="129475"/>
                  </a:cubicBezTo>
                  <a:lnTo>
                    <a:pt x="0" y="103778"/>
                  </a:lnTo>
                  <a:cubicBezTo>
                    <a:pt x="0" y="46463"/>
                    <a:pt x="46463" y="0"/>
                    <a:pt x="103778" y="0"/>
                  </a:cubicBezTo>
                  <a:close/>
                </a:path>
              </a:pathLst>
            </a:custGeom>
            <a:solidFill>
              <a:srgbClr val="D8FF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002043" cy="309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ADVISORY BOARD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72715" y="7761795"/>
            <a:ext cx="6610052" cy="220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sz="4534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PROF. WANG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Vice president of HKUST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 Chief Scientist of the Hong Kong Web3.0 Association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Decalotype Bold"/>
              <a:ea typeface="Decalotype Bold"/>
              <a:cs typeface="Decalotype Bold"/>
              <a:sym typeface="Decalotyp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39325" y="7862979"/>
            <a:ext cx="5501283" cy="133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sz="4534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PROF. CHEN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Director of HKUST Crypto Fintech Lab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27907" y="4206062"/>
            <a:ext cx="5555615" cy="331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8"/>
              </a:lnSpc>
            </a:pPr>
            <a:r>
              <a:rPr lang="en-US" sz="4041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ETHAN MAO </a:t>
            </a:r>
          </a:p>
          <a:p>
            <a:pPr marL="577361" lvl="1" indent="-288681" algn="l">
              <a:lnSpc>
                <a:spcPts val="3743"/>
              </a:lnSpc>
              <a:buFont typeface="Arial"/>
              <a:buChar char="•"/>
            </a:pPr>
            <a:r>
              <a:rPr lang="en-US" sz="2674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Senior web3 developer, 3+ years experience in web3 programming</a:t>
            </a:r>
          </a:p>
          <a:p>
            <a:pPr marL="577361" lvl="1" indent="-288681" algn="l">
              <a:lnSpc>
                <a:spcPts val="3743"/>
              </a:lnSpc>
              <a:buFont typeface="Arial"/>
              <a:buChar char="•"/>
            </a:pPr>
            <a:r>
              <a:rPr lang="en-US" sz="2674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HKUST PhD candidate</a:t>
            </a:r>
          </a:p>
          <a:p>
            <a:pPr marL="577361" lvl="1" indent="-288681" algn="l">
              <a:lnSpc>
                <a:spcPts val="3743"/>
              </a:lnSpc>
              <a:buFont typeface="Arial"/>
              <a:buChar char="•"/>
            </a:pPr>
            <a:r>
              <a:rPr lang="en-US" sz="2674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Core member of Crypto Fintech Lab</a:t>
            </a:r>
          </a:p>
          <a:p>
            <a:pPr algn="ctr">
              <a:lnSpc>
                <a:spcPts val="5658"/>
              </a:lnSpc>
              <a:spcBef>
                <a:spcPct val="0"/>
              </a:spcBef>
            </a:pPr>
            <a:endParaRPr lang="en-US" sz="2674" dirty="0">
              <a:solidFill>
                <a:srgbClr val="000000"/>
              </a:solidFill>
              <a:latin typeface="Decalotype Bold"/>
              <a:ea typeface="Decalotype Bold"/>
              <a:cs typeface="Decalotype Bold"/>
              <a:sym typeface="Decalotyp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87367" y="1964712"/>
            <a:ext cx="6189691" cy="272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3"/>
              </a:lnSpc>
            </a:pPr>
            <a:r>
              <a:rPr lang="en-US" sz="389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JACK WU </a:t>
            </a:r>
          </a:p>
          <a:p>
            <a:pPr marL="556413" lvl="1" indent="-278206" algn="l">
              <a:lnSpc>
                <a:spcPts val="3608"/>
              </a:lnSpc>
              <a:buFont typeface="Arial"/>
              <a:buChar char="•"/>
            </a:pPr>
            <a:r>
              <a:rPr lang="en-US" sz="2577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Founder of 0xU Hong Kong blockchain club</a:t>
            </a:r>
          </a:p>
          <a:p>
            <a:pPr marL="556413" lvl="1" indent="-278206" algn="l">
              <a:lnSpc>
                <a:spcPts val="3608"/>
              </a:lnSpc>
              <a:buFont typeface="Arial"/>
              <a:buChar char="•"/>
            </a:pPr>
            <a:r>
              <a:rPr lang="en-US" sz="2577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HKUST MPhil student </a:t>
            </a:r>
          </a:p>
          <a:p>
            <a:pPr marL="556413" lvl="1" indent="-278206" algn="l">
              <a:lnSpc>
                <a:spcPts val="3608"/>
              </a:lnSpc>
              <a:buFont typeface="Arial"/>
              <a:buChar char="•"/>
            </a:pPr>
            <a:r>
              <a:rPr lang="en-US" sz="2577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Core member of Crypto Fintech Lab</a:t>
            </a:r>
          </a:p>
          <a:p>
            <a:pPr algn="ctr">
              <a:lnSpc>
                <a:spcPts val="5453"/>
              </a:lnSpc>
              <a:spcBef>
                <a:spcPct val="0"/>
              </a:spcBef>
            </a:pPr>
            <a:endParaRPr lang="en-US" sz="2577" dirty="0">
              <a:solidFill>
                <a:srgbClr val="000000"/>
              </a:solidFill>
              <a:latin typeface="Decalotype Bold"/>
              <a:ea typeface="Decalotype Bold"/>
              <a:cs typeface="Decalotype Bold"/>
              <a:sym typeface="Decalotype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06587" y="1964712"/>
            <a:ext cx="6307472" cy="272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3"/>
              </a:lnSpc>
            </a:pPr>
            <a:r>
              <a:rPr lang="en-US" sz="389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ALEX ZHENG </a:t>
            </a:r>
          </a:p>
          <a:p>
            <a:pPr marL="556413" lvl="1" indent="-278206" algn="l">
              <a:lnSpc>
                <a:spcPts val="3608"/>
              </a:lnSpc>
              <a:buFont typeface="Arial"/>
              <a:buChar char="•"/>
            </a:pPr>
            <a:r>
              <a:rPr lang="en-US" sz="2577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Serial Entrepreneur</a:t>
            </a:r>
          </a:p>
          <a:p>
            <a:pPr marL="556413" lvl="1" indent="-278206" algn="l">
              <a:lnSpc>
                <a:spcPts val="3608"/>
              </a:lnSpc>
              <a:buFont typeface="Arial"/>
              <a:buChar char="•"/>
            </a:pPr>
            <a:r>
              <a:rPr lang="en-US" sz="2577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HKUST PhD candidate</a:t>
            </a:r>
          </a:p>
          <a:p>
            <a:pPr marL="556413" lvl="1" indent="-278206" algn="l">
              <a:lnSpc>
                <a:spcPts val="3608"/>
              </a:lnSpc>
              <a:buFont typeface="Arial"/>
              <a:buChar char="•"/>
            </a:pPr>
            <a:r>
              <a:rPr lang="en-US" sz="2577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Core member of Crypto Fintech Lab</a:t>
            </a:r>
          </a:p>
          <a:p>
            <a:pPr algn="ctr">
              <a:lnSpc>
                <a:spcPts val="5453"/>
              </a:lnSpc>
              <a:spcBef>
                <a:spcPct val="0"/>
              </a:spcBef>
            </a:pPr>
            <a:endParaRPr lang="en-US" sz="2577" dirty="0">
              <a:solidFill>
                <a:srgbClr val="000000"/>
              </a:solidFill>
              <a:latin typeface="Decalotype Bold"/>
              <a:ea typeface="Decalotype Bold"/>
              <a:cs typeface="Decalotype Bold"/>
              <a:sym typeface="Decalotyp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6598" y="4273487"/>
            <a:ext cx="5356168" cy="3186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5"/>
              </a:lnSpc>
            </a:pPr>
            <a:r>
              <a:rPr lang="en-US" sz="3896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DAVID </a:t>
            </a:r>
          </a:p>
          <a:p>
            <a:pPr marL="556634" lvl="1" indent="-278317" algn="l">
              <a:lnSpc>
                <a:spcPts val="3609"/>
              </a:lnSpc>
              <a:buFont typeface="Arial"/>
              <a:buChar char="•"/>
            </a:pPr>
            <a:r>
              <a:rPr lang="en-US" sz="2578" dirty="0" err="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Mobike</a:t>
            </a:r>
            <a:r>
              <a:rPr lang="en-US" sz="2578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(us) founding team member</a:t>
            </a:r>
          </a:p>
          <a:p>
            <a:pPr marL="556634" lvl="1" indent="-278317" algn="l">
              <a:lnSpc>
                <a:spcPts val="3609"/>
              </a:lnSpc>
              <a:buFont typeface="Arial"/>
              <a:buChar char="•"/>
            </a:pPr>
            <a:r>
              <a:rPr lang="en-US" sz="2578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3+ Years Experience in Power Bank Industry</a:t>
            </a:r>
          </a:p>
          <a:p>
            <a:pPr marL="556634" lvl="1" indent="-278317" algn="l">
              <a:lnSpc>
                <a:spcPts val="3609"/>
              </a:lnSpc>
              <a:buFont typeface="Arial"/>
              <a:buChar char="•"/>
            </a:pPr>
            <a:r>
              <a:rPr lang="en-US" sz="2578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Boston University graduate</a:t>
            </a:r>
          </a:p>
          <a:p>
            <a:pPr algn="ctr">
              <a:lnSpc>
                <a:spcPts val="5455"/>
              </a:lnSpc>
              <a:spcBef>
                <a:spcPct val="0"/>
              </a:spcBef>
            </a:pPr>
            <a:endParaRPr lang="en-US" sz="2578" dirty="0">
              <a:solidFill>
                <a:srgbClr val="000000"/>
              </a:solidFill>
              <a:latin typeface="Decalotype Bold"/>
              <a:ea typeface="Decalotype Bold"/>
              <a:cs typeface="Decalotype Bold"/>
              <a:sym typeface="Decalotyp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305909" y="4273487"/>
            <a:ext cx="5496601" cy="257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8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DAVE DENG</a:t>
            </a:r>
          </a:p>
          <a:p>
            <a:pPr marL="571228" lvl="1" indent="-285614" algn="l">
              <a:lnSpc>
                <a:spcPts val="3704"/>
              </a:lnSpc>
              <a:buFont typeface="Arial"/>
              <a:buChar char="•"/>
            </a:pPr>
            <a:r>
              <a:rPr lang="en-US" sz="264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Founder of </a:t>
            </a:r>
            <a:r>
              <a:rPr lang="en-US" sz="2645" dirty="0" err="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cen</a:t>
            </a:r>
            <a:r>
              <a:rPr lang="en-US" sz="264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 web3 club</a:t>
            </a:r>
          </a:p>
          <a:p>
            <a:pPr marL="571228" lvl="1" indent="-285614" algn="l">
              <a:lnSpc>
                <a:spcPts val="3704"/>
              </a:lnSpc>
              <a:buFont typeface="Arial"/>
              <a:buChar char="•"/>
            </a:pPr>
            <a:r>
              <a:rPr lang="en-US" sz="264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HKUST BSc, </a:t>
            </a:r>
            <a:r>
              <a:rPr lang="en-US" sz="2645" dirty="0" err="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Bussiness</a:t>
            </a:r>
            <a:r>
              <a:rPr lang="en-US" sz="264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 School</a:t>
            </a:r>
          </a:p>
          <a:p>
            <a:pPr marL="571228" lvl="1" indent="-285614" algn="l">
              <a:lnSpc>
                <a:spcPts val="3704"/>
              </a:lnSpc>
              <a:spcBef>
                <a:spcPct val="0"/>
              </a:spcBef>
              <a:buFont typeface="Arial"/>
              <a:buChar char="•"/>
            </a:pPr>
            <a:r>
              <a:rPr lang="en-US" sz="2645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Core Member of Hong Kong Digital Asset Society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18" name="TextBox 18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CORE TEAM MEMBER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72" y="2306398"/>
            <a:ext cx="6385026" cy="609677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746818" y="8690232"/>
            <a:ext cx="8034533" cy="81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9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In mainland China, power banks have become standard fixtures in stores, with over </a:t>
            </a:r>
            <a:r>
              <a:rPr lang="en-US" sz="2328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10 million</a:t>
            </a:r>
            <a:r>
              <a:rPr lang="en-US" sz="2328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 units deployed nationwide.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9035" y="3757523"/>
            <a:ext cx="5599254" cy="358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601" lvl="1" indent="-31430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Market leader with about </a:t>
            </a:r>
            <a:r>
              <a:rPr lang="en-US" sz="291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36%</a:t>
            </a: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 market share.</a:t>
            </a:r>
          </a:p>
          <a:p>
            <a:pPr marL="628601" lvl="1" indent="-31430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Founded in 2017. Listed on NASDAQ in 2021. Raised </a:t>
            </a:r>
            <a:r>
              <a:rPr lang="en-US" sz="291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$234 million</a:t>
            </a: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 in Series D funding.</a:t>
            </a:r>
          </a:p>
          <a:p>
            <a:pPr marL="628601" lvl="1" indent="-31430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$431 million </a:t>
            </a: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annual revenue in 2023.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7306" y="2668469"/>
            <a:ext cx="496271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KEY PLAYER - MONSTER CHARGE: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24537" y="3757523"/>
            <a:ext cx="6313679" cy="4097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601" lvl="1" indent="-31430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Plan to deploy </a:t>
            </a:r>
            <a:r>
              <a:rPr lang="en-US" sz="291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2 million</a:t>
            </a: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 power banks equipment within four years. Aim to become the market leader in the overseas market.</a:t>
            </a:r>
          </a:p>
          <a:p>
            <a:pPr marL="628601" lvl="1" indent="-31430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Primary regions include Southeast Asia and Middle East.</a:t>
            </a:r>
          </a:p>
          <a:p>
            <a:pPr marL="628601" lvl="1" indent="-31430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Expected annual revenue of approximately </a:t>
            </a:r>
            <a:r>
              <a:rPr lang="en-US" sz="2911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$1 billion</a:t>
            </a:r>
            <a:r>
              <a:rPr lang="en-US" sz="2911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24537" y="2401769"/>
            <a:ext cx="589363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Market Potential and Growth Expectations for CHARGEPAL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10" name="TextBox 10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MARKET OPPORTUNITY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24574" y="2243345"/>
            <a:ext cx="38100" cy="47673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951476" y="7566198"/>
            <a:ext cx="14037112" cy="151286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    "THE BEST WAY TO EXPAND A NETWORK IS NOT TO EXPAND IT."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2297" y="2265210"/>
            <a:ext cx="747491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CURRENT OVERSEAS MARKET CHALLENGES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12297" y="3424908"/>
            <a:ext cx="7474917" cy="3307316"/>
            <a:chOff x="0" y="0"/>
            <a:chExt cx="1968703" cy="8710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68703" cy="871063"/>
            </a:xfrm>
            <a:custGeom>
              <a:avLst/>
              <a:gdLst/>
              <a:ahLst/>
              <a:cxnLst/>
              <a:rect l="l" t="t" r="r" b="b"/>
              <a:pathLst>
                <a:path w="1968703" h="871063">
                  <a:moveTo>
                    <a:pt x="52822" y="0"/>
                  </a:moveTo>
                  <a:lnTo>
                    <a:pt x="1915881" y="0"/>
                  </a:lnTo>
                  <a:cubicBezTo>
                    <a:pt x="1945053" y="0"/>
                    <a:pt x="1968703" y="23649"/>
                    <a:pt x="1968703" y="52822"/>
                  </a:cubicBezTo>
                  <a:lnTo>
                    <a:pt x="1968703" y="818241"/>
                  </a:lnTo>
                  <a:cubicBezTo>
                    <a:pt x="1968703" y="832250"/>
                    <a:pt x="1963137" y="845686"/>
                    <a:pt x="1953231" y="855592"/>
                  </a:cubicBezTo>
                  <a:cubicBezTo>
                    <a:pt x="1943325" y="865498"/>
                    <a:pt x="1929890" y="871063"/>
                    <a:pt x="1915881" y="871063"/>
                  </a:cubicBezTo>
                  <a:lnTo>
                    <a:pt x="52822" y="871063"/>
                  </a:lnTo>
                  <a:cubicBezTo>
                    <a:pt x="38813" y="871063"/>
                    <a:pt x="25377" y="865498"/>
                    <a:pt x="15471" y="855592"/>
                  </a:cubicBezTo>
                  <a:cubicBezTo>
                    <a:pt x="5565" y="845686"/>
                    <a:pt x="0" y="832250"/>
                    <a:pt x="0" y="818241"/>
                  </a:cubicBezTo>
                  <a:lnTo>
                    <a:pt x="0" y="52822"/>
                  </a:lnTo>
                  <a:cubicBezTo>
                    <a:pt x="0" y="38813"/>
                    <a:pt x="5565" y="25377"/>
                    <a:pt x="15471" y="15471"/>
                  </a:cubicBezTo>
                  <a:cubicBezTo>
                    <a:pt x="25377" y="5565"/>
                    <a:pt x="38813" y="0"/>
                    <a:pt x="52822" y="0"/>
                  </a:cubicBezTo>
                  <a:close/>
                </a:path>
              </a:pathLst>
            </a:custGeom>
            <a:solidFill>
              <a:srgbClr val="D8FF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968703" cy="918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2297" y="3428083"/>
            <a:ext cx="7360503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High market expansion and equipment costs.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Lack of leading companies.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Cultural, regulatory, and infrastructure issues.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46613" y="3504283"/>
            <a:ext cx="7474917" cy="3307316"/>
            <a:chOff x="0" y="0"/>
            <a:chExt cx="1968703" cy="8710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68703" cy="871063"/>
            </a:xfrm>
            <a:custGeom>
              <a:avLst/>
              <a:gdLst/>
              <a:ahLst/>
              <a:cxnLst/>
              <a:rect l="l" t="t" r="r" b="b"/>
              <a:pathLst>
                <a:path w="1968703" h="871063">
                  <a:moveTo>
                    <a:pt x="52822" y="0"/>
                  </a:moveTo>
                  <a:lnTo>
                    <a:pt x="1915881" y="0"/>
                  </a:lnTo>
                  <a:cubicBezTo>
                    <a:pt x="1945053" y="0"/>
                    <a:pt x="1968703" y="23649"/>
                    <a:pt x="1968703" y="52822"/>
                  </a:cubicBezTo>
                  <a:lnTo>
                    <a:pt x="1968703" y="818241"/>
                  </a:lnTo>
                  <a:cubicBezTo>
                    <a:pt x="1968703" y="832250"/>
                    <a:pt x="1963137" y="845686"/>
                    <a:pt x="1953231" y="855592"/>
                  </a:cubicBezTo>
                  <a:cubicBezTo>
                    <a:pt x="1943325" y="865498"/>
                    <a:pt x="1929890" y="871063"/>
                    <a:pt x="1915881" y="871063"/>
                  </a:cubicBezTo>
                  <a:lnTo>
                    <a:pt x="52822" y="871063"/>
                  </a:lnTo>
                  <a:cubicBezTo>
                    <a:pt x="38813" y="871063"/>
                    <a:pt x="25377" y="865498"/>
                    <a:pt x="15471" y="855592"/>
                  </a:cubicBezTo>
                  <a:cubicBezTo>
                    <a:pt x="5565" y="845686"/>
                    <a:pt x="0" y="832250"/>
                    <a:pt x="0" y="818241"/>
                  </a:cubicBezTo>
                  <a:lnTo>
                    <a:pt x="0" y="52822"/>
                  </a:lnTo>
                  <a:cubicBezTo>
                    <a:pt x="0" y="38813"/>
                    <a:pt x="5565" y="25377"/>
                    <a:pt x="15471" y="15471"/>
                  </a:cubicBezTo>
                  <a:cubicBezTo>
                    <a:pt x="25377" y="5565"/>
                    <a:pt x="38813" y="0"/>
                    <a:pt x="52822" y="0"/>
                  </a:cubicBezTo>
                  <a:close/>
                </a:path>
              </a:pathLst>
            </a:custGeom>
            <a:solidFill>
              <a:srgbClr val="D8FF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968703" cy="918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179556" y="3737646"/>
            <a:ext cx="6809032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Using token incentive to encourage </a:t>
            </a:r>
            <a:r>
              <a:rPr lang="en-US" sz="35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user-driven market expansion</a:t>
            </a:r>
            <a:r>
              <a:rPr lang="en-US" sz="35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Significant reduction in distribution and business development costs.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96098" y="2265210"/>
            <a:ext cx="7479605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HOW CHARGEPAL CAN SOLVE THESE CHALLENGES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80346" y="7827175"/>
            <a:ext cx="1251891" cy="1251891"/>
          </a:xfrm>
          <a:custGeom>
            <a:avLst/>
            <a:gdLst/>
            <a:ahLst/>
            <a:cxnLst/>
            <a:rect l="l" t="t" r="r" b="b"/>
            <a:pathLst>
              <a:path w="1251891" h="1251891">
                <a:moveTo>
                  <a:pt x="0" y="0"/>
                </a:moveTo>
                <a:lnTo>
                  <a:pt x="1251891" y="0"/>
                </a:lnTo>
                <a:lnTo>
                  <a:pt x="1251891" y="1251892"/>
                </a:lnTo>
                <a:lnTo>
                  <a:pt x="0" y="1251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8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19" name="TextBox 19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CHALLENGES AND SOLUTIONS</a:t>
              </a:r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3" name="TextBox 3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PORDUCT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>
          <a:xfrm>
            <a:off x="3037759" y="1503970"/>
            <a:ext cx="4214481" cy="7310147"/>
          </a:xfrm>
          <a:custGeom>
            <a:avLst/>
            <a:gdLst/>
            <a:ahLst/>
            <a:cxnLst/>
            <a:rect l="l" t="t" r="r" b="b"/>
            <a:pathLst>
              <a:path w="4214481" h="7310147">
                <a:moveTo>
                  <a:pt x="0" y="0"/>
                </a:moveTo>
                <a:lnTo>
                  <a:pt x="4214481" y="0"/>
                </a:lnTo>
                <a:lnTo>
                  <a:pt x="4214481" y="7310147"/>
                </a:lnTo>
                <a:lnTo>
                  <a:pt x="0" y="7310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>
          <a:xfrm>
            <a:off x="8353195" y="2012495"/>
            <a:ext cx="6275030" cy="3131005"/>
          </a:xfrm>
          <a:custGeom>
            <a:avLst/>
            <a:gdLst/>
            <a:ahLst/>
            <a:cxnLst/>
            <a:rect l="l" t="t" r="r" b="b"/>
            <a:pathLst>
              <a:path w="6275030" h="3131005">
                <a:moveTo>
                  <a:pt x="0" y="0"/>
                </a:moveTo>
                <a:lnTo>
                  <a:pt x="6275030" y="0"/>
                </a:lnTo>
                <a:lnTo>
                  <a:pt x="6275030" y="3131005"/>
                </a:lnTo>
                <a:lnTo>
                  <a:pt x="0" y="313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7887" b="-37887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>
          <a:xfrm>
            <a:off x="8353195" y="5373692"/>
            <a:ext cx="6275030" cy="2718401"/>
          </a:xfrm>
          <a:custGeom>
            <a:avLst/>
            <a:gdLst/>
            <a:ahLst/>
            <a:cxnLst/>
            <a:rect l="l" t="t" r="r" b="b"/>
            <a:pathLst>
              <a:path w="6275030" h="2718401">
                <a:moveTo>
                  <a:pt x="0" y="0"/>
                </a:moveTo>
                <a:lnTo>
                  <a:pt x="6275030" y="0"/>
                </a:lnTo>
                <a:lnTo>
                  <a:pt x="6275030" y="2718400"/>
                </a:lnTo>
                <a:lnTo>
                  <a:pt x="0" y="2718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6911" b="-36911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2218568" y="8615967"/>
            <a:ext cx="6416391" cy="888365"/>
            <a:chOff x="0" y="0"/>
            <a:chExt cx="8555188" cy="1184487"/>
          </a:xfrm>
        </p:grpSpPr>
        <p:sp>
          <p:nvSpPr>
            <p:cNvPr id="10" name="TextBox 10"/>
            <p:cNvSpPr txBox="1"/>
            <p:nvPr/>
          </p:nvSpPr>
          <p:spPr>
            <a:xfrm>
              <a:off x="1415348" y="-66675"/>
              <a:ext cx="5132618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Product Sample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37328"/>
              <a:ext cx="8555188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CB Certification/ CE Certification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353195" y="8549292"/>
            <a:ext cx="652998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Charge Station Placed at HKUST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(See more use process in our demo video)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0295" y="2112555"/>
            <a:ext cx="14807410" cy="3624900"/>
            <a:chOff x="0" y="0"/>
            <a:chExt cx="4292874" cy="10509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92874" cy="1050909"/>
            </a:xfrm>
            <a:custGeom>
              <a:avLst/>
              <a:gdLst/>
              <a:ahLst/>
              <a:cxnLst/>
              <a:rect l="l" t="t" r="r" b="b"/>
              <a:pathLst>
                <a:path w="4292874" h="1050909">
                  <a:moveTo>
                    <a:pt x="26665" y="0"/>
                  </a:moveTo>
                  <a:lnTo>
                    <a:pt x="4266209" y="0"/>
                  </a:lnTo>
                  <a:cubicBezTo>
                    <a:pt x="4273281" y="0"/>
                    <a:pt x="4280064" y="2809"/>
                    <a:pt x="4285064" y="7810"/>
                  </a:cubicBezTo>
                  <a:cubicBezTo>
                    <a:pt x="4290064" y="12811"/>
                    <a:pt x="4292874" y="19593"/>
                    <a:pt x="4292874" y="26665"/>
                  </a:cubicBezTo>
                  <a:lnTo>
                    <a:pt x="4292874" y="1024244"/>
                  </a:lnTo>
                  <a:cubicBezTo>
                    <a:pt x="4292874" y="1031316"/>
                    <a:pt x="4290064" y="1038098"/>
                    <a:pt x="4285064" y="1043099"/>
                  </a:cubicBezTo>
                  <a:cubicBezTo>
                    <a:pt x="4280064" y="1048100"/>
                    <a:pt x="4273281" y="1050909"/>
                    <a:pt x="4266209" y="1050909"/>
                  </a:cubicBezTo>
                  <a:lnTo>
                    <a:pt x="26665" y="1050909"/>
                  </a:lnTo>
                  <a:cubicBezTo>
                    <a:pt x="19593" y="1050909"/>
                    <a:pt x="12811" y="1048100"/>
                    <a:pt x="7810" y="1043099"/>
                  </a:cubicBezTo>
                  <a:cubicBezTo>
                    <a:pt x="2809" y="1038098"/>
                    <a:pt x="0" y="1031316"/>
                    <a:pt x="0" y="1024244"/>
                  </a:cubicBezTo>
                  <a:lnTo>
                    <a:pt x="0" y="26665"/>
                  </a:lnTo>
                  <a:cubicBezTo>
                    <a:pt x="0" y="19593"/>
                    <a:pt x="2809" y="12811"/>
                    <a:pt x="7810" y="7810"/>
                  </a:cubicBezTo>
                  <a:cubicBezTo>
                    <a:pt x="12811" y="2809"/>
                    <a:pt x="19593" y="0"/>
                    <a:pt x="266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92874" cy="1089009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53526" y="2773767"/>
            <a:ext cx="2937650" cy="973566"/>
            <a:chOff x="0" y="0"/>
            <a:chExt cx="851666" cy="282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1666" cy="282250"/>
            </a:xfrm>
            <a:custGeom>
              <a:avLst/>
              <a:gdLst/>
              <a:ahLst/>
              <a:cxnLst/>
              <a:rect l="l" t="t" r="r" b="b"/>
              <a:pathLst>
                <a:path w="851666" h="282250">
                  <a:moveTo>
                    <a:pt x="141125" y="0"/>
                  </a:moveTo>
                  <a:lnTo>
                    <a:pt x="710540" y="0"/>
                  </a:lnTo>
                  <a:cubicBezTo>
                    <a:pt x="747969" y="0"/>
                    <a:pt x="783865" y="14869"/>
                    <a:pt x="810331" y="41335"/>
                  </a:cubicBezTo>
                  <a:cubicBezTo>
                    <a:pt x="836797" y="67801"/>
                    <a:pt x="851666" y="103696"/>
                    <a:pt x="851666" y="141125"/>
                  </a:cubicBezTo>
                  <a:lnTo>
                    <a:pt x="851666" y="141125"/>
                  </a:lnTo>
                  <a:cubicBezTo>
                    <a:pt x="851666" y="178554"/>
                    <a:pt x="836797" y="214450"/>
                    <a:pt x="810331" y="240916"/>
                  </a:cubicBezTo>
                  <a:cubicBezTo>
                    <a:pt x="783865" y="267382"/>
                    <a:pt x="747969" y="282250"/>
                    <a:pt x="710540" y="282250"/>
                  </a:cubicBezTo>
                  <a:lnTo>
                    <a:pt x="141125" y="282250"/>
                  </a:lnTo>
                  <a:cubicBezTo>
                    <a:pt x="103696" y="282250"/>
                    <a:pt x="67801" y="267382"/>
                    <a:pt x="41335" y="240916"/>
                  </a:cubicBezTo>
                  <a:cubicBezTo>
                    <a:pt x="14869" y="214450"/>
                    <a:pt x="0" y="178554"/>
                    <a:pt x="0" y="141125"/>
                  </a:cubicBezTo>
                  <a:lnTo>
                    <a:pt x="0" y="141125"/>
                  </a:lnTo>
                  <a:cubicBezTo>
                    <a:pt x="0" y="103696"/>
                    <a:pt x="14869" y="67801"/>
                    <a:pt x="41335" y="41335"/>
                  </a:cubicBezTo>
                  <a:cubicBezTo>
                    <a:pt x="67801" y="14869"/>
                    <a:pt x="103696" y="0"/>
                    <a:pt x="141125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51666" cy="329875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Miner: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Buy the equipment</a:t>
              </a:r>
            </a:p>
          </p:txBody>
        </p:sp>
      </p:grpSp>
      <p:sp>
        <p:nvSpPr>
          <p:cNvPr id="8" name="AutoShape 8"/>
          <p:cNvSpPr/>
          <p:nvPr/>
        </p:nvSpPr>
        <p:spPr>
          <a:xfrm flipH="1">
            <a:off x="10153958" y="3260550"/>
            <a:ext cx="1966492" cy="6644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9"/>
          <p:cNvSpPr/>
          <p:nvPr/>
        </p:nvSpPr>
        <p:spPr>
          <a:xfrm flipH="1" flipV="1">
            <a:off x="5491176" y="3260550"/>
            <a:ext cx="1979420" cy="69984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120450" y="2773767"/>
            <a:ext cx="3009113" cy="973566"/>
            <a:chOff x="0" y="0"/>
            <a:chExt cx="872384" cy="282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384" cy="282250"/>
            </a:xfrm>
            <a:custGeom>
              <a:avLst/>
              <a:gdLst/>
              <a:ahLst/>
              <a:cxnLst/>
              <a:rect l="l" t="t" r="r" b="b"/>
              <a:pathLst>
                <a:path w="872384" h="282250">
                  <a:moveTo>
                    <a:pt x="141125" y="0"/>
                  </a:moveTo>
                  <a:lnTo>
                    <a:pt x="731259" y="0"/>
                  </a:lnTo>
                  <a:cubicBezTo>
                    <a:pt x="809200" y="0"/>
                    <a:pt x="872384" y="63184"/>
                    <a:pt x="872384" y="141125"/>
                  </a:cubicBezTo>
                  <a:lnTo>
                    <a:pt x="872384" y="141125"/>
                  </a:lnTo>
                  <a:cubicBezTo>
                    <a:pt x="872384" y="178554"/>
                    <a:pt x="857515" y="214450"/>
                    <a:pt x="831049" y="240916"/>
                  </a:cubicBezTo>
                  <a:cubicBezTo>
                    <a:pt x="804583" y="267382"/>
                    <a:pt x="768687" y="282250"/>
                    <a:pt x="731259" y="282250"/>
                  </a:cubicBezTo>
                  <a:lnTo>
                    <a:pt x="141125" y="282250"/>
                  </a:lnTo>
                  <a:cubicBezTo>
                    <a:pt x="63184" y="282250"/>
                    <a:pt x="0" y="219066"/>
                    <a:pt x="0" y="141125"/>
                  </a:cubicBezTo>
                  <a:lnTo>
                    <a:pt x="0" y="141125"/>
                  </a:lnTo>
                  <a:cubicBezTo>
                    <a:pt x="0" y="63184"/>
                    <a:pt x="63184" y="0"/>
                    <a:pt x="141125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72384" cy="329875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User: Rent charge banks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470597" y="3509005"/>
            <a:ext cx="2683361" cy="902784"/>
            <a:chOff x="0" y="0"/>
            <a:chExt cx="777944" cy="2617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77944" cy="261730"/>
            </a:xfrm>
            <a:custGeom>
              <a:avLst/>
              <a:gdLst/>
              <a:ahLst/>
              <a:cxnLst/>
              <a:rect l="l" t="t" r="r" b="b"/>
              <a:pathLst>
                <a:path w="777944" h="261730">
                  <a:moveTo>
                    <a:pt x="130865" y="0"/>
                  </a:moveTo>
                  <a:lnTo>
                    <a:pt x="647079" y="0"/>
                  </a:lnTo>
                  <a:cubicBezTo>
                    <a:pt x="681786" y="0"/>
                    <a:pt x="715072" y="13788"/>
                    <a:pt x="739614" y="38329"/>
                  </a:cubicBezTo>
                  <a:cubicBezTo>
                    <a:pt x="764156" y="62871"/>
                    <a:pt x="777944" y="96157"/>
                    <a:pt x="777944" y="130865"/>
                  </a:cubicBezTo>
                  <a:lnTo>
                    <a:pt x="777944" y="130865"/>
                  </a:lnTo>
                  <a:cubicBezTo>
                    <a:pt x="777944" y="203139"/>
                    <a:pt x="719354" y="261730"/>
                    <a:pt x="647079" y="261730"/>
                  </a:cubicBezTo>
                  <a:lnTo>
                    <a:pt x="130865" y="261730"/>
                  </a:lnTo>
                  <a:cubicBezTo>
                    <a:pt x="58590" y="261730"/>
                    <a:pt x="0" y="203139"/>
                    <a:pt x="0" y="130865"/>
                  </a:cubicBezTo>
                  <a:lnTo>
                    <a:pt x="0" y="130865"/>
                  </a:lnTo>
                  <a:cubicBezTo>
                    <a:pt x="0" y="58590"/>
                    <a:pt x="58590" y="0"/>
                    <a:pt x="130865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777944" cy="309355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CHARGEPAL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13625006" y="3747333"/>
            <a:ext cx="0" cy="60249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2120450" y="4349832"/>
            <a:ext cx="3009113" cy="973566"/>
            <a:chOff x="0" y="0"/>
            <a:chExt cx="872384" cy="2822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384" cy="282250"/>
            </a:xfrm>
            <a:custGeom>
              <a:avLst/>
              <a:gdLst/>
              <a:ahLst/>
              <a:cxnLst/>
              <a:rect l="l" t="t" r="r" b="b"/>
              <a:pathLst>
                <a:path w="872384" h="282250">
                  <a:moveTo>
                    <a:pt x="141125" y="0"/>
                  </a:moveTo>
                  <a:lnTo>
                    <a:pt x="731259" y="0"/>
                  </a:lnTo>
                  <a:cubicBezTo>
                    <a:pt x="768687" y="0"/>
                    <a:pt x="804583" y="14869"/>
                    <a:pt x="831049" y="41335"/>
                  </a:cubicBezTo>
                  <a:cubicBezTo>
                    <a:pt x="857515" y="67801"/>
                    <a:pt x="872384" y="103696"/>
                    <a:pt x="872384" y="141125"/>
                  </a:cubicBezTo>
                  <a:lnTo>
                    <a:pt x="872384" y="141125"/>
                  </a:lnTo>
                  <a:cubicBezTo>
                    <a:pt x="872384" y="178554"/>
                    <a:pt x="857515" y="214450"/>
                    <a:pt x="831049" y="240916"/>
                  </a:cubicBezTo>
                  <a:cubicBezTo>
                    <a:pt x="804583" y="267382"/>
                    <a:pt x="768687" y="282250"/>
                    <a:pt x="731259" y="282250"/>
                  </a:cubicBezTo>
                  <a:lnTo>
                    <a:pt x="141125" y="282250"/>
                  </a:lnTo>
                  <a:cubicBezTo>
                    <a:pt x="103696" y="282250"/>
                    <a:pt x="67801" y="267382"/>
                    <a:pt x="41335" y="240916"/>
                  </a:cubicBezTo>
                  <a:cubicBezTo>
                    <a:pt x="14869" y="214450"/>
                    <a:pt x="0" y="178554"/>
                    <a:pt x="0" y="141125"/>
                  </a:cubicBezTo>
                  <a:lnTo>
                    <a:pt x="0" y="141125"/>
                  </a:lnTo>
                  <a:cubicBezTo>
                    <a:pt x="0" y="103696"/>
                    <a:pt x="14869" y="67801"/>
                    <a:pt x="41335" y="41335"/>
                  </a:cubicBezTo>
                  <a:cubicBezTo>
                    <a:pt x="67801" y="14869"/>
                    <a:pt x="103696" y="0"/>
                    <a:pt x="141125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72384" cy="329875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Validator: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Provide location proof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153958" y="3925005"/>
            <a:ext cx="1966492" cy="9116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9320156" y="4609920"/>
            <a:ext cx="283628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CHARGE Token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73947" y="3840852"/>
            <a:ext cx="283628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Stake CHARGE token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4000" y="2503368"/>
            <a:ext cx="283628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Pay with CHARGE, stablecoin or fiat.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927064" y="1509050"/>
            <a:ext cx="1626462" cy="1610358"/>
          </a:xfrm>
          <a:custGeom>
            <a:avLst/>
            <a:gdLst/>
            <a:ahLst/>
            <a:cxnLst/>
            <a:rect l="l" t="t" r="r" b="b"/>
            <a:pathLst>
              <a:path w="1626462" h="1610358">
                <a:moveTo>
                  <a:pt x="0" y="0"/>
                </a:moveTo>
                <a:lnTo>
                  <a:pt x="1626462" y="0"/>
                </a:lnTo>
                <a:lnTo>
                  <a:pt x="1626462" y="1610358"/>
                </a:lnTo>
                <a:lnTo>
                  <a:pt x="0" y="161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6"/>
          <p:cNvSpPr txBox="1"/>
          <p:nvPr/>
        </p:nvSpPr>
        <p:spPr>
          <a:xfrm>
            <a:off x="1639548" y="5922568"/>
            <a:ext cx="7504452" cy="357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Supply Side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Miners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: Earn CHARGE based on usage and location of power bank stations.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Rental Share Rewards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: Miners holding CHARGE tokens will receive 70% share of the rental income. 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Discounted Equipment Purchase:  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Miners can purchase new equipment at a discounted rate using CHARGE.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Decalotype"/>
              <a:ea typeface="Decalotype"/>
              <a:cs typeface="Decalotype"/>
              <a:sym typeface="Decalotype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07726" y="5927956"/>
            <a:ext cx="6839979" cy="270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Demand Side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Validator Community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: Join by staking CHARGE and earn more CHARGE by providing location proofs.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Decalotype"/>
              <a:ea typeface="Decalotype"/>
              <a:cs typeface="Decalotype"/>
              <a:sym typeface="Decalotype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Location Proofs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: Users earn CHARGE for verifying equipment locations, ensuring ecosystem security.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491176" y="2503368"/>
            <a:ext cx="283628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Rental income  and CHAREG token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5567930" y="3960397"/>
            <a:ext cx="1902667" cy="97819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/>
          <p:nvPr/>
        </p:nvGrpSpPr>
        <p:grpSpPr>
          <a:xfrm>
            <a:off x="2553526" y="4349832"/>
            <a:ext cx="2937650" cy="973566"/>
            <a:chOff x="0" y="0"/>
            <a:chExt cx="851666" cy="28225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51666" cy="282250"/>
            </a:xfrm>
            <a:custGeom>
              <a:avLst/>
              <a:gdLst/>
              <a:ahLst/>
              <a:cxnLst/>
              <a:rect l="l" t="t" r="r" b="b"/>
              <a:pathLst>
                <a:path w="851666" h="282250">
                  <a:moveTo>
                    <a:pt x="141125" y="0"/>
                  </a:moveTo>
                  <a:lnTo>
                    <a:pt x="710540" y="0"/>
                  </a:lnTo>
                  <a:cubicBezTo>
                    <a:pt x="747969" y="0"/>
                    <a:pt x="783865" y="14869"/>
                    <a:pt x="810331" y="41335"/>
                  </a:cubicBezTo>
                  <a:cubicBezTo>
                    <a:pt x="836797" y="67801"/>
                    <a:pt x="851666" y="103696"/>
                    <a:pt x="851666" y="141125"/>
                  </a:cubicBezTo>
                  <a:lnTo>
                    <a:pt x="851666" y="141125"/>
                  </a:lnTo>
                  <a:cubicBezTo>
                    <a:pt x="851666" y="178554"/>
                    <a:pt x="836797" y="214450"/>
                    <a:pt x="810331" y="240916"/>
                  </a:cubicBezTo>
                  <a:cubicBezTo>
                    <a:pt x="783865" y="267382"/>
                    <a:pt x="747969" y="282250"/>
                    <a:pt x="710540" y="282250"/>
                  </a:cubicBezTo>
                  <a:lnTo>
                    <a:pt x="141125" y="282250"/>
                  </a:lnTo>
                  <a:cubicBezTo>
                    <a:pt x="103696" y="282250"/>
                    <a:pt x="67801" y="267382"/>
                    <a:pt x="41335" y="240916"/>
                  </a:cubicBezTo>
                  <a:cubicBezTo>
                    <a:pt x="14869" y="214450"/>
                    <a:pt x="0" y="178554"/>
                    <a:pt x="0" y="141125"/>
                  </a:cubicBezTo>
                  <a:lnTo>
                    <a:pt x="0" y="141125"/>
                  </a:lnTo>
                  <a:cubicBezTo>
                    <a:pt x="0" y="103696"/>
                    <a:pt x="14869" y="67801"/>
                    <a:pt x="41335" y="41335"/>
                  </a:cubicBezTo>
                  <a:cubicBezTo>
                    <a:pt x="67801" y="14869"/>
                    <a:pt x="103696" y="0"/>
                    <a:pt x="141125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51666" cy="329875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Agents: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Place the equipment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843601" y="4609920"/>
            <a:ext cx="213143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4641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Agent fee  and CHAREG token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35" name="TextBox 35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BUSINESS MODEL: SUPPLY AND DEMAND</a:t>
              </a:r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41931" y="2193564"/>
            <a:ext cx="14807410" cy="3624900"/>
            <a:chOff x="0" y="0"/>
            <a:chExt cx="4292874" cy="10509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92874" cy="1050909"/>
            </a:xfrm>
            <a:custGeom>
              <a:avLst/>
              <a:gdLst/>
              <a:ahLst/>
              <a:cxnLst/>
              <a:rect l="l" t="t" r="r" b="b"/>
              <a:pathLst>
                <a:path w="4292874" h="1050909">
                  <a:moveTo>
                    <a:pt x="26665" y="0"/>
                  </a:moveTo>
                  <a:lnTo>
                    <a:pt x="4266209" y="0"/>
                  </a:lnTo>
                  <a:cubicBezTo>
                    <a:pt x="4273281" y="0"/>
                    <a:pt x="4280064" y="2809"/>
                    <a:pt x="4285064" y="7810"/>
                  </a:cubicBezTo>
                  <a:cubicBezTo>
                    <a:pt x="4290064" y="12811"/>
                    <a:pt x="4292874" y="19593"/>
                    <a:pt x="4292874" y="26665"/>
                  </a:cubicBezTo>
                  <a:lnTo>
                    <a:pt x="4292874" y="1024244"/>
                  </a:lnTo>
                  <a:cubicBezTo>
                    <a:pt x="4292874" y="1031316"/>
                    <a:pt x="4290064" y="1038098"/>
                    <a:pt x="4285064" y="1043099"/>
                  </a:cubicBezTo>
                  <a:cubicBezTo>
                    <a:pt x="4280064" y="1048100"/>
                    <a:pt x="4273281" y="1050909"/>
                    <a:pt x="4266209" y="1050909"/>
                  </a:cubicBezTo>
                  <a:lnTo>
                    <a:pt x="26665" y="1050909"/>
                  </a:lnTo>
                  <a:cubicBezTo>
                    <a:pt x="19593" y="1050909"/>
                    <a:pt x="12811" y="1048100"/>
                    <a:pt x="7810" y="1043099"/>
                  </a:cubicBezTo>
                  <a:cubicBezTo>
                    <a:pt x="2809" y="1038098"/>
                    <a:pt x="0" y="1031316"/>
                    <a:pt x="0" y="1024244"/>
                  </a:cubicBezTo>
                  <a:lnTo>
                    <a:pt x="0" y="26665"/>
                  </a:lnTo>
                  <a:cubicBezTo>
                    <a:pt x="0" y="19593"/>
                    <a:pt x="2809" y="12811"/>
                    <a:pt x="7810" y="7810"/>
                  </a:cubicBezTo>
                  <a:cubicBezTo>
                    <a:pt x="12811" y="2809"/>
                    <a:pt x="19593" y="0"/>
                    <a:pt x="266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92874" cy="1089009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54330" y="2674681"/>
            <a:ext cx="3693550" cy="1331333"/>
            <a:chOff x="0" y="0"/>
            <a:chExt cx="1070812" cy="3859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0812" cy="385972"/>
            </a:xfrm>
            <a:custGeom>
              <a:avLst/>
              <a:gdLst/>
              <a:ahLst/>
              <a:cxnLst/>
              <a:rect l="l" t="t" r="r" b="b"/>
              <a:pathLst>
                <a:path w="1070812" h="385972">
                  <a:moveTo>
                    <a:pt x="192986" y="0"/>
                  </a:moveTo>
                  <a:lnTo>
                    <a:pt x="877826" y="0"/>
                  </a:lnTo>
                  <a:cubicBezTo>
                    <a:pt x="984409" y="0"/>
                    <a:pt x="1070812" y="86403"/>
                    <a:pt x="1070812" y="192986"/>
                  </a:cubicBezTo>
                  <a:lnTo>
                    <a:pt x="1070812" y="192986"/>
                  </a:lnTo>
                  <a:cubicBezTo>
                    <a:pt x="1070812" y="244169"/>
                    <a:pt x="1050479" y="293256"/>
                    <a:pt x="1014287" y="329448"/>
                  </a:cubicBezTo>
                  <a:cubicBezTo>
                    <a:pt x="978095" y="365640"/>
                    <a:pt x="929009" y="385972"/>
                    <a:pt x="877826" y="385972"/>
                  </a:cubicBezTo>
                  <a:lnTo>
                    <a:pt x="192986" y="385972"/>
                  </a:lnTo>
                  <a:cubicBezTo>
                    <a:pt x="141803" y="385972"/>
                    <a:pt x="92716" y="365640"/>
                    <a:pt x="56524" y="329448"/>
                  </a:cubicBezTo>
                  <a:cubicBezTo>
                    <a:pt x="20332" y="293256"/>
                    <a:pt x="0" y="244169"/>
                    <a:pt x="0" y="192986"/>
                  </a:cubicBezTo>
                  <a:lnTo>
                    <a:pt x="0" y="192986"/>
                  </a:lnTo>
                  <a:cubicBezTo>
                    <a:pt x="0" y="141803"/>
                    <a:pt x="20332" y="92716"/>
                    <a:pt x="56524" y="56524"/>
                  </a:cubicBezTo>
                  <a:cubicBezTo>
                    <a:pt x="92716" y="20332"/>
                    <a:pt x="141803" y="0"/>
                    <a:pt x="192986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70812" cy="433597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Traditional Agents: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Buy and place the equipment</a:t>
              </a:r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5198818" y="3340347"/>
            <a:ext cx="1555512" cy="840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2156737" y="3603969"/>
            <a:ext cx="3042082" cy="1154681"/>
            <a:chOff x="0" y="0"/>
            <a:chExt cx="881942" cy="3347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1942" cy="334758"/>
            </a:xfrm>
            <a:custGeom>
              <a:avLst/>
              <a:gdLst/>
              <a:ahLst/>
              <a:cxnLst/>
              <a:rect l="l" t="t" r="r" b="b"/>
              <a:pathLst>
                <a:path w="881942" h="334758">
                  <a:moveTo>
                    <a:pt x="167379" y="0"/>
                  </a:moveTo>
                  <a:lnTo>
                    <a:pt x="714563" y="0"/>
                  </a:lnTo>
                  <a:cubicBezTo>
                    <a:pt x="758954" y="0"/>
                    <a:pt x="801528" y="17635"/>
                    <a:pt x="832918" y="49024"/>
                  </a:cubicBezTo>
                  <a:cubicBezTo>
                    <a:pt x="864307" y="80414"/>
                    <a:pt x="881942" y="122987"/>
                    <a:pt x="881942" y="167379"/>
                  </a:cubicBezTo>
                  <a:lnTo>
                    <a:pt x="881942" y="167379"/>
                  </a:lnTo>
                  <a:cubicBezTo>
                    <a:pt x="881942" y="259820"/>
                    <a:pt x="807004" y="334758"/>
                    <a:pt x="714563" y="334758"/>
                  </a:cubicBezTo>
                  <a:lnTo>
                    <a:pt x="167379" y="334758"/>
                  </a:lnTo>
                  <a:cubicBezTo>
                    <a:pt x="74938" y="334758"/>
                    <a:pt x="0" y="259820"/>
                    <a:pt x="0" y="167379"/>
                  </a:cubicBezTo>
                  <a:lnTo>
                    <a:pt x="0" y="167379"/>
                  </a:lnTo>
                  <a:cubicBezTo>
                    <a:pt x="0" y="74938"/>
                    <a:pt x="74938" y="0"/>
                    <a:pt x="167379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881942" cy="401433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CHARGEPAL</a:t>
              </a:r>
              <a:r>
                <a:rPr lang="en-US" sz="3399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54330" y="4363781"/>
            <a:ext cx="3693550" cy="1304806"/>
            <a:chOff x="0" y="0"/>
            <a:chExt cx="1070812" cy="3782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0812" cy="378281"/>
            </a:xfrm>
            <a:custGeom>
              <a:avLst/>
              <a:gdLst/>
              <a:ahLst/>
              <a:cxnLst/>
              <a:rect l="l" t="t" r="r" b="b"/>
              <a:pathLst>
                <a:path w="1070812" h="378281">
                  <a:moveTo>
                    <a:pt x="189141" y="0"/>
                  </a:moveTo>
                  <a:lnTo>
                    <a:pt x="881671" y="0"/>
                  </a:lnTo>
                  <a:cubicBezTo>
                    <a:pt x="931834" y="0"/>
                    <a:pt x="979943" y="19927"/>
                    <a:pt x="1015414" y="55398"/>
                  </a:cubicBezTo>
                  <a:cubicBezTo>
                    <a:pt x="1050884" y="90869"/>
                    <a:pt x="1070812" y="138977"/>
                    <a:pt x="1070812" y="189141"/>
                  </a:cubicBezTo>
                  <a:lnTo>
                    <a:pt x="1070812" y="189141"/>
                  </a:lnTo>
                  <a:cubicBezTo>
                    <a:pt x="1070812" y="239304"/>
                    <a:pt x="1050884" y="287413"/>
                    <a:pt x="1015414" y="322883"/>
                  </a:cubicBezTo>
                  <a:cubicBezTo>
                    <a:pt x="979943" y="358354"/>
                    <a:pt x="931834" y="378281"/>
                    <a:pt x="881671" y="378281"/>
                  </a:cubicBezTo>
                  <a:lnTo>
                    <a:pt x="189141" y="378281"/>
                  </a:lnTo>
                  <a:cubicBezTo>
                    <a:pt x="138977" y="378281"/>
                    <a:pt x="90869" y="358354"/>
                    <a:pt x="55398" y="322883"/>
                  </a:cubicBezTo>
                  <a:cubicBezTo>
                    <a:pt x="19927" y="287413"/>
                    <a:pt x="0" y="239304"/>
                    <a:pt x="0" y="189141"/>
                  </a:cubicBezTo>
                  <a:lnTo>
                    <a:pt x="0" y="189141"/>
                  </a:lnTo>
                  <a:cubicBezTo>
                    <a:pt x="0" y="138977"/>
                    <a:pt x="19927" y="90869"/>
                    <a:pt x="55398" y="55398"/>
                  </a:cubicBezTo>
                  <a:cubicBezTo>
                    <a:pt x="90869" y="19927"/>
                    <a:pt x="138977" y="0"/>
                    <a:pt x="189141" y="0"/>
                  </a:cubicBezTo>
                  <a:close/>
                </a:path>
              </a:pathLst>
            </a:custGeom>
            <a:solidFill>
              <a:srgbClr val="D8FF00"/>
            </a:solidFill>
            <a:ln w="1905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070812" cy="425906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Web3 Agents: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Place the equipment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5198818" y="4181309"/>
            <a:ext cx="1555512" cy="8348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841931" y="6475689"/>
            <a:ext cx="14807410" cy="2857624"/>
            <a:chOff x="0" y="0"/>
            <a:chExt cx="4292874" cy="8284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292874" cy="828465"/>
            </a:xfrm>
            <a:custGeom>
              <a:avLst/>
              <a:gdLst/>
              <a:ahLst/>
              <a:cxnLst/>
              <a:rect l="l" t="t" r="r" b="b"/>
              <a:pathLst>
                <a:path w="4292874" h="828465">
                  <a:moveTo>
                    <a:pt x="26665" y="0"/>
                  </a:moveTo>
                  <a:lnTo>
                    <a:pt x="4266209" y="0"/>
                  </a:lnTo>
                  <a:cubicBezTo>
                    <a:pt x="4273281" y="0"/>
                    <a:pt x="4280064" y="2809"/>
                    <a:pt x="4285064" y="7810"/>
                  </a:cubicBezTo>
                  <a:cubicBezTo>
                    <a:pt x="4290064" y="12811"/>
                    <a:pt x="4292874" y="19593"/>
                    <a:pt x="4292874" y="26665"/>
                  </a:cubicBezTo>
                  <a:lnTo>
                    <a:pt x="4292874" y="801800"/>
                  </a:lnTo>
                  <a:cubicBezTo>
                    <a:pt x="4292874" y="808872"/>
                    <a:pt x="4290064" y="815654"/>
                    <a:pt x="4285064" y="820655"/>
                  </a:cubicBezTo>
                  <a:cubicBezTo>
                    <a:pt x="4280064" y="825656"/>
                    <a:pt x="4273281" y="828465"/>
                    <a:pt x="4266209" y="828465"/>
                  </a:cubicBezTo>
                  <a:lnTo>
                    <a:pt x="26665" y="828465"/>
                  </a:lnTo>
                  <a:cubicBezTo>
                    <a:pt x="19593" y="828465"/>
                    <a:pt x="12811" y="825656"/>
                    <a:pt x="7810" y="820655"/>
                  </a:cubicBezTo>
                  <a:cubicBezTo>
                    <a:pt x="2809" y="815654"/>
                    <a:pt x="0" y="808872"/>
                    <a:pt x="0" y="801800"/>
                  </a:cubicBezTo>
                  <a:lnTo>
                    <a:pt x="0" y="26665"/>
                  </a:lnTo>
                  <a:cubicBezTo>
                    <a:pt x="0" y="19593"/>
                    <a:pt x="2809" y="12811"/>
                    <a:pt x="7810" y="7810"/>
                  </a:cubicBezTo>
                  <a:cubicBezTo>
                    <a:pt x="12811" y="2809"/>
                    <a:pt x="19593" y="0"/>
                    <a:pt x="266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292874" cy="866565"/>
            </a:xfrm>
            <a:prstGeom prst="rect">
              <a:avLst/>
            </a:prstGeom>
          </p:spPr>
          <p:txBody>
            <a:bodyPr lIns="46150" tIns="46150" rIns="46150" bIns="4615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655162" y="6799539"/>
            <a:ext cx="5087314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CHARGE Consumption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Burn CHARGE to use power banks.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Pay CHARGE to buy the equipment.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Stake CHARGE to join validator community</a:t>
            </a:r>
          </a:p>
        </p:txBody>
      </p:sp>
      <p:sp>
        <p:nvSpPr>
          <p:cNvPr id="21" name="Freeform 21"/>
          <p:cNvSpPr/>
          <p:nvPr/>
        </p:nvSpPr>
        <p:spPr>
          <a:xfrm>
            <a:off x="1028700" y="1606077"/>
            <a:ext cx="1626462" cy="1610358"/>
          </a:xfrm>
          <a:custGeom>
            <a:avLst/>
            <a:gdLst/>
            <a:ahLst/>
            <a:cxnLst/>
            <a:rect l="l" t="t" r="r" b="b"/>
            <a:pathLst>
              <a:path w="1626462" h="1610358">
                <a:moveTo>
                  <a:pt x="0" y="0"/>
                </a:moveTo>
                <a:lnTo>
                  <a:pt x="1626462" y="0"/>
                </a:lnTo>
                <a:lnTo>
                  <a:pt x="1626462" y="1610358"/>
                </a:lnTo>
                <a:lnTo>
                  <a:pt x="0" y="1610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22"/>
          <p:cNvGrpSpPr/>
          <p:nvPr/>
        </p:nvGrpSpPr>
        <p:grpSpPr>
          <a:xfrm>
            <a:off x="1394188" y="2146815"/>
            <a:ext cx="3804631" cy="885633"/>
            <a:chOff x="0" y="0"/>
            <a:chExt cx="1002043" cy="23325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02043" cy="233253"/>
            </a:xfrm>
            <a:custGeom>
              <a:avLst/>
              <a:gdLst/>
              <a:ahLst/>
              <a:cxnLst/>
              <a:rect l="l" t="t" r="r" b="b"/>
              <a:pathLst>
                <a:path w="1002043" h="233253">
                  <a:moveTo>
                    <a:pt x="103778" y="0"/>
                  </a:moveTo>
                  <a:lnTo>
                    <a:pt x="898264" y="0"/>
                  </a:lnTo>
                  <a:cubicBezTo>
                    <a:pt x="955579" y="0"/>
                    <a:pt x="1002043" y="46463"/>
                    <a:pt x="1002043" y="103778"/>
                  </a:cubicBezTo>
                  <a:lnTo>
                    <a:pt x="1002043" y="129475"/>
                  </a:lnTo>
                  <a:cubicBezTo>
                    <a:pt x="1002043" y="186790"/>
                    <a:pt x="955579" y="233253"/>
                    <a:pt x="898264" y="233253"/>
                  </a:cubicBezTo>
                  <a:lnTo>
                    <a:pt x="103778" y="233253"/>
                  </a:lnTo>
                  <a:cubicBezTo>
                    <a:pt x="46463" y="233253"/>
                    <a:pt x="0" y="186790"/>
                    <a:pt x="0" y="129475"/>
                  </a:cubicBezTo>
                  <a:lnTo>
                    <a:pt x="0" y="103778"/>
                  </a:lnTo>
                  <a:cubicBezTo>
                    <a:pt x="0" y="46463"/>
                    <a:pt x="46463" y="0"/>
                    <a:pt x="1037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1002043" cy="309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AGENTS: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027598" y="6163173"/>
            <a:ext cx="3147014" cy="885633"/>
            <a:chOff x="0" y="0"/>
            <a:chExt cx="828843" cy="23325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28843" cy="233253"/>
            </a:xfrm>
            <a:custGeom>
              <a:avLst/>
              <a:gdLst/>
              <a:ahLst/>
              <a:cxnLst/>
              <a:rect l="l" t="t" r="r" b="b"/>
              <a:pathLst>
                <a:path w="828843" h="233253">
                  <a:moveTo>
                    <a:pt x="116627" y="0"/>
                  </a:moveTo>
                  <a:lnTo>
                    <a:pt x="712217" y="0"/>
                  </a:lnTo>
                  <a:cubicBezTo>
                    <a:pt x="776628" y="0"/>
                    <a:pt x="828843" y="52216"/>
                    <a:pt x="828843" y="116627"/>
                  </a:cubicBezTo>
                  <a:lnTo>
                    <a:pt x="828843" y="116627"/>
                  </a:lnTo>
                  <a:cubicBezTo>
                    <a:pt x="828843" y="181038"/>
                    <a:pt x="776628" y="233253"/>
                    <a:pt x="712217" y="233253"/>
                  </a:cubicBezTo>
                  <a:lnTo>
                    <a:pt x="116627" y="233253"/>
                  </a:lnTo>
                  <a:cubicBezTo>
                    <a:pt x="52216" y="233253"/>
                    <a:pt x="0" y="181038"/>
                    <a:pt x="0" y="116627"/>
                  </a:cubicBezTo>
                  <a:lnTo>
                    <a:pt x="0" y="116627"/>
                  </a:lnTo>
                  <a:cubicBezTo>
                    <a:pt x="0" y="52216"/>
                    <a:pt x="52216" y="0"/>
                    <a:pt x="116627" y="0"/>
                  </a:cubicBezTo>
                  <a:close/>
                </a:path>
              </a:pathLst>
            </a:custGeom>
            <a:solidFill>
              <a:srgbClr val="D8FF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28843" cy="309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SUMMARY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0410873" y="2627056"/>
            <a:ext cx="5629761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Direct Revenue Sharing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: CHARGEPAL: </a:t>
            </a:r>
            <a:r>
              <a:rPr lang="en-US" sz="2499">
                <a:solidFill>
                  <a:srgbClr val="54641F"/>
                </a:solidFill>
                <a:latin typeface="Decalotype"/>
                <a:ea typeface="Decalotype"/>
                <a:cs typeface="Decalotype"/>
                <a:sym typeface="Decalotype"/>
              </a:rPr>
              <a:t>15%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; Agents: </a:t>
            </a:r>
            <a:r>
              <a:rPr lang="en-US" sz="2499">
                <a:solidFill>
                  <a:srgbClr val="54641F"/>
                </a:solidFill>
                <a:latin typeface="Decalotype"/>
                <a:ea typeface="Decalotype"/>
                <a:cs typeface="Decalotype"/>
                <a:sym typeface="Decalotype"/>
              </a:rPr>
              <a:t>85%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Mining Output: 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 Aligned with Web3 miners with a 15% coefficient.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10873" y="4689475"/>
            <a:ext cx="562976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Revenue: </a:t>
            </a: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Agent fee and CHARGE token Incentive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174612" y="6724526"/>
            <a:ext cx="5272301" cy="253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CHARGE Acquisition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Purchase equipment to receive CHARGE tokens.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Use power banks and provide location proof to earn CHARGE tokens.</a:t>
            </a:r>
          </a:p>
          <a:p>
            <a:pPr algn="ctr">
              <a:lnSpc>
                <a:spcPts val="2786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Decalotype"/>
              <a:ea typeface="Decalotype"/>
              <a:cs typeface="Decalotype"/>
              <a:sym typeface="Decalotype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32" name="TextBox 32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BUSINESS MODEL: AGENTS</a:t>
              </a:r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43" y="885134"/>
            <a:ext cx="16318182" cy="965082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5" name="TextBox 5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REVENUE MODEL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855520"/>
            <a:ext cx="18288000" cy="9640826"/>
          </a:xfrm>
          <a:custGeom>
            <a:avLst/>
            <a:gdLst/>
            <a:ahLst/>
            <a:cxnLst/>
            <a:rect l="l" t="t" r="r" b="b"/>
            <a:pathLst>
              <a:path w="18288000" h="9640826">
                <a:moveTo>
                  <a:pt x="0" y="0"/>
                </a:moveTo>
                <a:lnTo>
                  <a:pt x="18288000" y="0"/>
                </a:lnTo>
                <a:lnTo>
                  <a:pt x="18288000" y="9640826"/>
                </a:lnTo>
                <a:lnTo>
                  <a:pt x="0" y="9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66" b="-11966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436941" y="4579495"/>
            <a:ext cx="4257511" cy="4764540"/>
            <a:chOff x="0" y="0"/>
            <a:chExt cx="1121320" cy="12548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1320" cy="1254858"/>
            </a:xfrm>
            <a:custGeom>
              <a:avLst/>
              <a:gdLst/>
              <a:ahLst/>
              <a:cxnLst/>
              <a:rect l="l" t="t" r="r" b="b"/>
              <a:pathLst>
                <a:path w="1121320" h="1254858">
                  <a:moveTo>
                    <a:pt x="92739" y="0"/>
                  </a:moveTo>
                  <a:lnTo>
                    <a:pt x="1028581" y="0"/>
                  </a:lnTo>
                  <a:cubicBezTo>
                    <a:pt x="1053177" y="0"/>
                    <a:pt x="1076765" y="9771"/>
                    <a:pt x="1094157" y="27163"/>
                  </a:cubicBezTo>
                  <a:cubicBezTo>
                    <a:pt x="1111549" y="44555"/>
                    <a:pt x="1121320" y="68143"/>
                    <a:pt x="1121320" y="92739"/>
                  </a:cubicBezTo>
                  <a:lnTo>
                    <a:pt x="1121320" y="1162119"/>
                  </a:lnTo>
                  <a:cubicBezTo>
                    <a:pt x="1121320" y="1186715"/>
                    <a:pt x="1111549" y="1210304"/>
                    <a:pt x="1094157" y="1227696"/>
                  </a:cubicBezTo>
                  <a:cubicBezTo>
                    <a:pt x="1076765" y="1245087"/>
                    <a:pt x="1053177" y="1254858"/>
                    <a:pt x="1028581" y="1254858"/>
                  </a:cubicBezTo>
                  <a:lnTo>
                    <a:pt x="92739" y="1254858"/>
                  </a:lnTo>
                  <a:cubicBezTo>
                    <a:pt x="68143" y="1254858"/>
                    <a:pt x="44555" y="1245087"/>
                    <a:pt x="27163" y="1227696"/>
                  </a:cubicBezTo>
                  <a:cubicBezTo>
                    <a:pt x="9771" y="1210304"/>
                    <a:pt x="0" y="1186715"/>
                    <a:pt x="0" y="1162119"/>
                  </a:cubicBezTo>
                  <a:lnTo>
                    <a:pt x="0" y="92739"/>
                  </a:lnTo>
                  <a:cubicBezTo>
                    <a:pt x="0" y="68143"/>
                    <a:pt x="9771" y="44555"/>
                    <a:pt x="27163" y="27163"/>
                  </a:cubicBezTo>
                  <a:cubicBezTo>
                    <a:pt x="44555" y="9771"/>
                    <a:pt x="68143" y="0"/>
                    <a:pt x="927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121320" cy="1312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Users can access </a:t>
              </a:r>
              <a:r>
                <a:rPr lang="en-US" sz="2799" dirty="0" err="1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ChargePal</a:t>
              </a: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 power banks through the TG Mini APP.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Encourages payments using the telegram wallet app or </a:t>
              </a:r>
              <a:r>
                <a:rPr lang="en-US" sz="2799" dirty="0" err="1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Metamask</a:t>
              </a: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 for seamless transactions.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@</a:t>
              </a:r>
              <a:r>
                <a:rPr lang="en-US" sz="2799" dirty="0" err="1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chargepal_bot</a:t>
              </a:r>
              <a:endParaRPr lang="en-US" sz="2799" dirty="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endParaRPr>
            </a:p>
            <a:p>
              <a:pPr>
                <a:lnSpc>
                  <a:spcPts val="3359"/>
                </a:lnSpc>
              </a:pPr>
              <a:endParaRPr lang="en-US" sz="2799" dirty="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91725" y="3790102"/>
            <a:ext cx="5757633" cy="6178319"/>
            <a:chOff x="0" y="0"/>
            <a:chExt cx="1516414" cy="16272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16414" cy="1627212"/>
            </a:xfrm>
            <a:custGeom>
              <a:avLst/>
              <a:gdLst/>
              <a:ahLst/>
              <a:cxnLst/>
              <a:rect l="l" t="t" r="r" b="b"/>
              <a:pathLst>
                <a:path w="1516414" h="1627212">
                  <a:moveTo>
                    <a:pt x="68576" y="0"/>
                  </a:moveTo>
                  <a:lnTo>
                    <a:pt x="1447837" y="0"/>
                  </a:lnTo>
                  <a:cubicBezTo>
                    <a:pt x="1466025" y="0"/>
                    <a:pt x="1483467" y="7225"/>
                    <a:pt x="1496328" y="20086"/>
                  </a:cubicBezTo>
                  <a:cubicBezTo>
                    <a:pt x="1509189" y="32946"/>
                    <a:pt x="1516414" y="50389"/>
                    <a:pt x="1516414" y="68576"/>
                  </a:cubicBezTo>
                  <a:lnTo>
                    <a:pt x="1516414" y="1558635"/>
                  </a:lnTo>
                  <a:cubicBezTo>
                    <a:pt x="1516414" y="1596509"/>
                    <a:pt x="1485711" y="1627212"/>
                    <a:pt x="1447837" y="1627212"/>
                  </a:cubicBezTo>
                  <a:lnTo>
                    <a:pt x="68576" y="1627212"/>
                  </a:lnTo>
                  <a:cubicBezTo>
                    <a:pt x="30703" y="1627212"/>
                    <a:pt x="0" y="1596509"/>
                    <a:pt x="0" y="1558635"/>
                  </a:cubicBezTo>
                  <a:lnTo>
                    <a:pt x="0" y="68576"/>
                  </a:lnTo>
                  <a:cubicBezTo>
                    <a:pt x="0" y="30703"/>
                    <a:pt x="30703" y="0"/>
                    <a:pt x="68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516414" cy="168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/>
            </a:p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58881" y="4474592"/>
            <a:ext cx="4190419" cy="4783708"/>
            <a:chOff x="0" y="0"/>
            <a:chExt cx="1103649" cy="12599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03649" cy="1259907"/>
            </a:xfrm>
            <a:custGeom>
              <a:avLst/>
              <a:gdLst/>
              <a:ahLst/>
              <a:cxnLst/>
              <a:rect l="l" t="t" r="r" b="b"/>
              <a:pathLst>
                <a:path w="1103649" h="1259907">
                  <a:moveTo>
                    <a:pt x="94224" y="0"/>
                  </a:moveTo>
                  <a:lnTo>
                    <a:pt x="1009425" y="0"/>
                  </a:lnTo>
                  <a:cubicBezTo>
                    <a:pt x="1061464" y="0"/>
                    <a:pt x="1103649" y="42186"/>
                    <a:pt x="1103649" y="94224"/>
                  </a:cubicBezTo>
                  <a:lnTo>
                    <a:pt x="1103649" y="1165683"/>
                  </a:lnTo>
                  <a:cubicBezTo>
                    <a:pt x="1103649" y="1190672"/>
                    <a:pt x="1093722" y="1214639"/>
                    <a:pt x="1076052" y="1232309"/>
                  </a:cubicBezTo>
                  <a:cubicBezTo>
                    <a:pt x="1058382" y="1249979"/>
                    <a:pt x="1034415" y="1259907"/>
                    <a:pt x="1009425" y="1259907"/>
                  </a:cubicBezTo>
                  <a:lnTo>
                    <a:pt x="94224" y="1259907"/>
                  </a:lnTo>
                  <a:cubicBezTo>
                    <a:pt x="69234" y="1259907"/>
                    <a:pt x="45268" y="1249979"/>
                    <a:pt x="27598" y="1232309"/>
                  </a:cubicBezTo>
                  <a:cubicBezTo>
                    <a:pt x="9927" y="1214639"/>
                    <a:pt x="0" y="1190672"/>
                    <a:pt x="0" y="1165683"/>
                  </a:cubicBezTo>
                  <a:lnTo>
                    <a:pt x="0" y="94224"/>
                  </a:lnTo>
                  <a:cubicBezTo>
                    <a:pt x="0" y="69234"/>
                    <a:pt x="9927" y="45268"/>
                    <a:pt x="27598" y="27598"/>
                  </a:cubicBezTo>
                  <a:cubicBezTo>
                    <a:pt x="45268" y="9927"/>
                    <a:pt x="69234" y="0"/>
                    <a:pt x="942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8FF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103649" cy="1317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Users can stake $Charge to </a:t>
              </a:r>
              <a:r>
                <a:rPr lang="en-US" sz="2799" dirty="0" err="1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ChargePal</a:t>
              </a: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 to qualify for deposit-free power bank usage.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000000"/>
                  </a:solidFill>
                  <a:latin typeface="Decalotype"/>
                  <a:ea typeface="Decalotype"/>
                  <a:cs typeface="Decalotype"/>
                  <a:sym typeface="Decalotype"/>
                </a:rPr>
                <a:t>Staking $Charge grants users a certain number of free uses.</a:t>
              </a:r>
            </a:p>
            <a:p>
              <a:pPr algn="ctr">
                <a:lnSpc>
                  <a:spcPts val="3359"/>
                </a:lnSpc>
              </a:pPr>
              <a:endParaRPr lang="en-US" sz="2799" dirty="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6880251" y="6705541"/>
            <a:ext cx="1484498" cy="850213"/>
          </a:xfrm>
          <a:custGeom>
            <a:avLst/>
            <a:gdLst/>
            <a:ahLst/>
            <a:cxnLst/>
            <a:rect l="l" t="t" r="r" b="b"/>
            <a:pathLst>
              <a:path w="1484498" h="850213">
                <a:moveTo>
                  <a:pt x="0" y="0"/>
                </a:moveTo>
                <a:lnTo>
                  <a:pt x="1484499" y="0"/>
                </a:lnTo>
                <a:lnTo>
                  <a:pt x="1484499" y="850213"/>
                </a:lnTo>
                <a:lnTo>
                  <a:pt x="0" y="8502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>
          <a:xfrm>
            <a:off x="8581757" y="7471881"/>
            <a:ext cx="1622814" cy="458445"/>
          </a:xfrm>
          <a:custGeom>
            <a:avLst/>
            <a:gdLst/>
            <a:ahLst/>
            <a:cxnLst/>
            <a:rect l="l" t="t" r="r" b="b"/>
            <a:pathLst>
              <a:path w="1622814" h="458445">
                <a:moveTo>
                  <a:pt x="0" y="0"/>
                </a:moveTo>
                <a:lnTo>
                  <a:pt x="1622814" y="0"/>
                </a:lnTo>
                <a:lnTo>
                  <a:pt x="1622814" y="458445"/>
                </a:lnTo>
                <a:lnTo>
                  <a:pt x="0" y="4584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4"/>
          <p:cNvSpPr/>
          <p:nvPr/>
        </p:nvSpPr>
        <p:spPr>
          <a:xfrm rot="10705721">
            <a:off x="8559134" y="6650039"/>
            <a:ext cx="1622814" cy="458445"/>
          </a:xfrm>
          <a:custGeom>
            <a:avLst/>
            <a:gdLst/>
            <a:ahLst/>
            <a:cxnLst/>
            <a:rect l="l" t="t" r="r" b="b"/>
            <a:pathLst>
              <a:path w="1622814" h="458445">
                <a:moveTo>
                  <a:pt x="0" y="0"/>
                </a:moveTo>
                <a:lnTo>
                  <a:pt x="1622814" y="0"/>
                </a:lnTo>
                <a:lnTo>
                  <a:pt x="1622814" y="458445"/>
                </a:lnTo>
                <a:lnTo>
                  <a:pt x="0" y="4584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>
          <a:xfrm>
            <a:off x="10596532" y="6736560"/>
            <a:ext cx="842316" cy="842316"/>
          </a:xfrm>
          <a:custGeom>
            <a:avLst/>
            <a:gdLst/>
            <a:ahLst/>
            <a:cxnLst/>
            <a:rect l="l" t="t" r="r" b="b"/>
            <a:pathLst>
              <a:path w="842316" h="842316">
                <a:moveTo>
                  <a:pt x="0" y="0"/>
                </a:moveTo>
                <a:lnTo>
                  <a:pt x="842316" y="0"/>
                </a:lnTo>
                <a:lnTo>
                  <a:pt x="842316" y="842316"/>
                </a:lnTo>
                <a:lnTo>
                  <a:pt x="0" y="8423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6"/>
          <p:cNvGrpSpPr/>
          <p:nvPr/>
        </p:nvGrpSpPr>
        <p:grpSpPr>
          <a:xfrm>
            <a:off x="737246" y="649288"/>
            <a:ext cx="12646607" cy="842316"/>
            <a:chOff x="0" y="0"/>
            <a:chExt cx="16862142" cy="1123088"/>
          </a:xfrm>
        </p:grpSpPr>
        <p:sp>
          <p:nvSpPr>
            <p:cNvPr id="17" name="TextBox 17"/>
            <p:cNvSpPr txBox="1"/>
            <p:nvPr/>
          </p:nvSpPr>
          <p:spPr>
            <a:xfrm>
              <a:off x="1337399" y="190500"/>
              <a:ext cx="15524743" cy="821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4999" spc="-154">
                  <a:solidFill>
                    <a:srgbClr val="000000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ECOSYSTEM  COOPERATION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1123088" cy="1123088"/>
            </a:xfrm>
            <a:custGeom>
              <a:avLst/>
              <a:gdLst/>
              <a:ahLst/>
              <a:cxnLst/>
              <a:rect l="l" t="t" r="r" b="b"/>
              <a:pathLst>
                <a:path w="1123088" h="1123088">
                  <a:moveTo>
                    <a:pt x="0" y="0"/>
                  </a:moveTo>
                  <a:lnTo>
                    <a:pt x="1123088" y="0"/>
                  </a:lnTo>
                  <a:lnTo>
                    <a:pt x="1123088" y="1123088"/>
                  </a:lnTo>
                  <a:lnTo>
                    <a:pt x="0" y="1123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646078" y="7863651"/>
            <a:ext cx="3427199" cy="47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ETH/USDT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94309" y="5936040"/>
            <a:ext cx="342719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EQUIPMENT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64379" y="3068689"/>
            <a:ext cx="4402635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INTEGRATION WITH TG MINI APP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60549" y="2193077"/>
            <a:ext cx="4697668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EQUIPMENT ACQUISITION THROUGH OLINE PLATFORM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35484" y="3081362"/>
            <a:ext cx="443721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DEPOSIT-FREE USAGE VIA $Charge STAKING: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880251" y="3832099"/>
            <a:ext cx="4877966" cy="1943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Decalotype"/>
                <a:ea typeface="Decalotype"/>
                <a:cs typeface="Decalotype"/>
                <a:sym typeface="Decalotype"/>
              </a:rPr>
              <a:t>Online selling with ETH and USDT. The buyers don’t need to warry about where to place the equipment.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823</Words>
  <Application>Microsoft Macintosh PowerPoint</Application>
  <PresentationFormat>自定义</PresentationFormat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Decalotype Semi-Bold</vt:lpstr>
      <vt:lpstr>Decalotype Bold</vt:lpstr>
      <vt:lpstr>Calibri</vt:lpstr>
      <vt:lpstr>Decalotype</vt:lpstr>
      <vt:lpstr>Decalotype Bold Italics</vt:lpstr>
      <vt:lpstr>Zing Rust Base</vt:lpstr>
      <vt:lpstr>Open Sauce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Chargepal0621</dc:title>
  <cp:lastModifiedBy>chargepalweb3@outlook.com</cp:lastModifiedBy>
  <cp:revision>4</cp:revision>
  <dcterms:created xsi:type="dcterms:W3CDTF">2006-08-16T00:00:00Z</dcterms:created>
  <dcterms:modified xsi:type="dcterms:W3CDTF">2024-08-16T09:33:45Z</dcterms:modified>
  <dc:identifier>DAGFdwy8Gt0</dc:identifier>
</cp:coreProperties>
</file>