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76" r:id="rId2"/>
    <p:sldId id="508" r:id="rId3"/>
    <p:sldId id="1051" r:id="rId4"/>
    <p:sldId id="1047" r:id="rId5"/>
    <p:sldId id="988" r:id="rId6"/>
    <p:sldId id="1049" r:id="rId7"/>
    <p:sldId id="1050" r:id="rId8"/>
    <p:sldId id="1053" r:id="rId9"/>
    <p:sldId id="1054" r:id="rId10"/>
    <p:sldId id="1055" r:id="rId11"/>
    <p:sldId id="1056" r:id="rId12"/>
    <p:sldId id="1057" r:id="rId13"/>
    <p:sldId id="1058" r:id="rId14"/>
    <p:sldId id="1052" r:id="rId15"/>
    <p:sldId id="989" r:id="rId16"/>
    <p:sldId id="990" r:id="rId17"/>
    <p:sldId id="986" r:id="rId18"/>
    <p:sldId id="992" r:id="rId19"/>
    <p:sldId id="993" r:id="rId20"/>
    <p:sldId id="994" r:id="rId21"/>
    <p:sldId id="995" r:id="rId22"/>
    <p:sldId id="996" r:id="rId23"/>
    <p:sldId id="998" r:id="rId24"/>
    <p:sldId id="1033" r:id="rId25"/>
    <p:sldId id="997" r:id="rId26"/>
    <p:sldId id="999" r:id="rId27"/>
    <p:sldId id="1034" r:id="rId28"/>
    <p:sldId id="1035" r:id="rId29"/>
    <p:sldId id="1000" r:id="rId30"/>
    <p:sldId id="1002" r:id="rId31"/>
    <p:sldId id="1031" r:id="rId32"/>
    <p:sldId id="1003" r:id="rId33"/>
    <p:sldId id="1004" r:id="rId34"/>
    <p:sldId id="1005" r:id="rId35"/>
    <p:sldId id="1006" r:id="rId36"/>
    <p:sldId id="1007" r:id="rId37"/>
    <p:sldId id="1036" r:id="rId38"/>
    <p:sldId id="1008" r:id="rId39"/>
    <p:sldId id="1009" r:id="rId40"/>
    <p:sldId id="1010" r:id="rId41"/>
    <p:sldId id="1011" r:id="rId42"/>
    <p:sldId id="991" r:id="rId43"/>
    <p:sldId id="1012" r:id="rId44"/>
    <p:sldId id="1013" r:id="rId45"/>
    <p:sldId id="1023" r:id="rId46"/>
    <p:sldId id="1022" r:id="rId47"/>
    <p:sldId id="1024" r:id="rId48"/>
    <p:sldId id="1017" r:id="rId49"/>
    <p:sldId id="1025" r:id="rId50"/>
    <p:sldId id="1018" r:id="rId51"/>
    <p:sldId id="1019" r:id="rId52"/>
    <p:sldId id="1020" r:id="rId53"/>
    <p:sldId id="1021" r:id="rId54"/>
    <p:sldId id="1026" r:id="rId55"/>
    <p:sldId id="1030" r:id="rId56"/>
    <p:sldId id="1029" r:id="rId57"/>
    <p:sldId id="1038" r:id="rId58"/>
    <p:sldId id="1037" r:id="rId59"/>
    <p:sldId id="1039" r:id="rId60"/>
    <p:sldId id="1042" r:id="rId61"/>
    <p:sldId id="1041" r:id="rId62"/>
    <p:sldId id="1043" r:id="rId63"/>
    <p:sldId id="1044" r:id="rId64"/>
    <p:sldId id="1045" r:id="rId65"/>
    <p:sldId id="1046" r:id="rId66"/>
    <p:sldId id="295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33CC33"/>
    <a:srgbClr val="FF00FF"/>
    <a:srgbClr val="FF99FF"/>
    <a:srgbClr val="CC3300"/>
    <a:srgbClr val="99CCFF"/>
    <a:srgbClr val="E16D25"/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58176" autoAdjust="0"/>
  </p:normalViewPr>
  <p:slideViewPr>
    <p:cSldViewPr>
      <p:cViewPr>
        <p:scale>
          <a:sx n="100" d="100"/>
          <a:sy n="100" d="100"/>
        </p:scale>
        <p:origin x="53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E0B8-DAAC-4CA8-9DC0-A835A56C06F8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0234-03FC-4F54-999C-DDCF5F63A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2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81DB-CDA4-4940-8EFC-14D6004D2339}" type="datetimeFigureOut">
              <a:rPr lang="zh-CN" altLang="en-US" smtClean="0"/>
              <a:t>2018/3/26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BB89-0338-463B-96B1-DFF7A52CF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4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572250" y="6381750"/>
            <a:ext cx="2133600" cy="244475"/>
          </a:xfrm>
        </p:spPr>
        <p:txBody>
          <a:bodyPr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008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93CBAEDA-CC79-4917-BCEB-02BE1EF3DE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4343400"/>
            <a:ext cx="5943600" cy="942975"/>
          </a:xfrm>
          <a:effectLst>
            <a:outerShdw dist="53882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4400" b="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7912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0" y="417195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gray">
          <a:xfrm>
            <a:off x="-9525" y="914400"/>
            <a:ext cx="9153525" cy="746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372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0203"/>
            <a:ext cx="864096" cy="86409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 userDrawn="1"/>
        </p:nvSpPr>
        <p:spPr bwMode="gray">
          <a:xfrm>
            <a:off x="1140330" y="185009"/>
            <a:ext cx="2592288" cy="55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武汉科技大学</a:t>
            </a:r>
            <a:endParaRPr lang="en-US" altLang="zh-CN" sz="2800" b="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gray">
          <a:xfrm>
            <a:off x="1203547" y="616074"/>
            <a:ext cx="4392487" cy="24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+mj-lt"/>
                <a:ea typeface="黑体" pitchFamily="2" charset="-122"/>
              </a:rPr>
              <a:t>Wuhan</a:t>
            </a:r>
            <a:r>
              <a:rPr lang="en-US" altLang="zh-CN" sz="1400" b="0" baseline="0" dirty="0">
                <a:solidFill>
                  <a:schemeClr val="tx1"/>
                </a:solidFill>
                <a:latin typeface="+mj-lt"/>
                <a:ea typeface="黑体" pitchFamily="2" charset="-122"/>
              </a:rPr>
              <a:t> University of Science and Technology</a:t>
            </a:r>
            <a:endParaRPr lang="en-US" altLang="zh-CN" sz="1400" b="0" dirty="0">
              <a:solidFill>
                <a:schemeClr val="tx1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5F6F49-06D5-4D9D-A65C-60A73CDB7D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4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930275"/>
            <a:ext cx="2066925" cy="5394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30275"/>
            <a:ext cx="6048375" cy="5394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3B14FD-BEC9-489F-9273-AE3D75393C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60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30275"/>
            <a:ext cx="7467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9A7897BC-F4E9-42FB-AD0E-3F35B115BC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2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30275"/>
            <a:ext cx="7467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547D7CFA-4B1B-4CA3-B4E0-C905A35A5C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4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7EBD57-6DFE-4AE1-9550-9C1F19ACC7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44" y="197708"/>
            <a:ext cx="943778" cy="9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FDFCFC-D153-4F72-AFC2-31CA20FD34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98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4B532C-B801-40D4-9B4A-F1AEFDB006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30D86-E3AB-4012-94AC-32853DA410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2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9BD5D9-21F6-402A-9AD5-2F8E917466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D8826-6AFE-467F-9FA9-F5A6A84F66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1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DC6262-E0C4-4F92-9AB0-9D3B8633F44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5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AFA949-6386-4338-97DC-E6B6F15142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59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" name="Object 103"/>
          <p:cNvGraphicFramePr>
            <a:graphicFrameLocks noChangeAspect="1"/>
          </p:cNvGraphicFramePr>
          <p:nvPr/>
        </p:nvGraphicFramePr>
        <p:xfrm>
          <a:off x="0" y="701675"/>
          <a:ext cx="9144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8" name="Image" r:id="rId17" imgW="12990476" imgH="1752381" progId="Photoshop.Image.7">
                  <p:embed/>
                </p:oleObj>
              </mc:Choice>
              <mc:Fallback>
                <p:oleObj name="Image" r:id="rId17" imgW="12990476" imgH="1752381" progId="Photoshop.Image.7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01675"/>
                        <a:ext cx="9144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ea typeface="宋体" charset="-122"/>
              </a:defRPr>
            </a:lvl1pPr>
          </a:lstStyle>
          <a:p>
            <a:fld id="{AB56463F-86B7-4297-A876-C337FB0D97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930275"/>
            <a:ext cx="74676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ea typeface="宋体" charset="-122"/>
              </a:defRPr>
            </a:lvl1pPr>
          </a:lstStyle>
          <a:p>
            <a:endParaRPr lang="en-US" altLang="zh-CN"/>
          </a:p>
        </p:txBody>
      </p:sp>
      <p:pic>
        <p:nvPicPr>
          <p:cNvPr id="1128" name="Picture 104" descr="p12_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39738"/>
            <a:ext cx="7747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mda.nju.edu.cn/weixs/project/CNNTricks/CNNTricks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5556" y="2018251"/>
            <a:ext cx="7992888" cy="14401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zh-CN" sz="60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2353"/>
                        <a:invGamma/>
                      </a:schemeClr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Deeplearning tricks</a:t>
            </a:r>
            <a:endParaRPr lang="en-US" altLang="zh-CN" sz="60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42353"/>
                      <a:invGamma/>
                    </a:schemeClr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899592" y="4581128"/>
            <a:ext cx="72008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 sz="3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许志伟</a:t>
            </a:r>
            <a:endParaRPr lang="en-US" altLang="zh-CN" sz="32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8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计算机</a:t>
            </a:r>
            <a:r>
              <a:rPr lang="zh-CN" altLang="en-US" sz="3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学院 </a:t>
            </a:r>
            <a:r>
              <a:rPr lang="en-US" altLang="zh-CN" sz="32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WUSTCSDNA</a:t>
            </a:r>
            <a:endParaRPr lang="en-US" altLang="zh-CN" sz="32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3491880" y="6048001"/>
            <a:ext cx="237648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2018</a:t>
            </a:r>
            <a:r>
              <a:rPr lang="zh-CN" altLang="en-US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26</a:t>
            </a:r>
            <a:r>
              <a:rPr lang="zh-CN" altLang="en-US" sz="2400" b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日</a:t>
            </a:r>
            <a:endParaRPr lang="en-US" altLang="zh-CN" sz="2400" b="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923A3-0F96-49B5-A5B5-FA8D2D03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BBB03-7720-4A1B-8AC6-AC69D2D7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去除错误数据</a:t>
            </a:r>
            <a:endParaRPr lang="en-US" altLang="zh-CN"/>
          </a:p>
          <a:p>
            <a:r>
              <a:rPr lang="zh-CN" altLang="zh-CN" sz="1800"/>
              <a:t>数据一定要保证干净，数据在处理之前要清洗，去除错误的和整体分布明显不一致的数据。（可以使用</a:t>
            </a:r>
            <a:r>
              <a:rPr lang="en-US" altLang="zh-CN" sz="1800"/>
              <a:t>excel</a:t>
            </a:r>
            <a:r>
              <a:rPr lang="zh-CN" altLang="zh-CN" sz="1800"/>
              <a:t>查看</a:t>
            </a:r>
            <a:r>
              <a:rPr lang="en-US" altLang="zh-CN" sz="1800"/>
              <a:t>csv</a:t>
            </a:r>
            <a:r>
              <a:rPr lang="zh-CN" altLang="zh-CN" sz="1800"/>
              <a:t>文件中数据的总体分布）</a:t>
            </a:r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E15C9-9114-424D-9F28-4B16162B2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725FB8-4DA7-475D-BC09-D69C338597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2588"/>
            <a:ext cx="7488832" cy="2812676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38D6F5-C755-4698-A1B4-FA0ED5078055}"/>
              </a:ext>
            </a:extLst>
          </p:cNvPr>
          <p:cNvSpPr/>
          <p:nvPr/>
        </p:nvSpPr>
        <p:spPr>
          <a:xfrm>
            <a:off x="971600" y="5955268"/>
            <a:ext cx="71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ea typeface="宋体" panose="02010600030101010101" pitchFamily="2" charset="-122"/>
                <a:cs typeface="宋体" panose="02010600030101010101" pitchFamily="2" charset="-122"/>
              </a:rPr>
              <a:t>在归一化的数据后我们发现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AL</a:t>
            </a:r>
            <a:r>
              <a:rPr lang="zh-CN" altLang="zh-CN">
                <a:ea typeface="宋体" panose="02010600030101010101" pitchFamily="2" charset="-122"/>
                <a:cs typeface="宋体" panose="02010600030101010101" pitchFamily="2" charset="-122"/>
              </a:rPr>
              <a:t>的值一般是分布在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0-0.066</a:t>
            </a:r>
            <a:r>
              <a:rPr lang="zh-CN" altLang="zh-CN">
                <a:ea typeface="宋体" panose="02010600030101010101" pitchFamily="2" charset="-122"/>
                <a:cs typeface="宋体" panose="02010600030101010101" pitchFamily="2" charset="-122"/>
              </a:rPr>
              <a:t>之间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2AAF5-2004-4935-B67B-8674E79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C5471F-C07B-42F3-8D9F-328A1ED2D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pic>
        <p:nvPicPr>
          <p:cNvPr id="5" name="内容占位符 4" descr="C:\Users\dell\Documents\Tencent Files\1786546913\Image\C2C\2E`J`9B04L4U4~8AKK624LU.png">
            <a:extLst>
              <a:ext uri="{FF2B5EF4-FFF2-40B4-BE49-F238E27FC236}">
                <a16:creationId xmlns:a16="http://schemas.microsoft.com/office/drawing/2014/main" id="{273725C6-2DBF-44DA-A46C-50948B226A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0174"/>
            <a:ext cx="45624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EB1EA2-B1F6-44EC-8175-FA892ACC71E0}"/>
              </a:ext>
            </a:extLst>
          </p:cNvPr>
          <p:cNvSpPr txBox="1"/>
          <p:nvPr/>
        </p:nvSpPr>
        <p:spPr>
          <a:xfrm>
            <a:off x="1386869" y="522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铝元素数据的散点图分布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4AD2C7-22EE-4F90-A6BC-F639D9F4D9C6}"/>
              </a:ext>
            </a:extLst>
          </p:cNvPr>
          <p:cNvSpPr txBox="1"/>
          <p:nvPr/>
        </p:nvSpPr>
        <p:spPr>
          <a:xfrm>
            <a:off x="5292080" y="2708920"/>
            <a:ext cx="34868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/>
              <a:t>通过直方图显示</a:t>
            </a:r>
            <a:r>
              <a:rPr lang="zh-CN" altLang="zh-CN" sz="1600" b="0"/>
              <a:t>归一化的数据后我们发现</a:t>
            </a:r>
            <a:r>
              <a:rPr lang="en-US" altLang="zh-CN" sz="1600" b="0"/>
              <a:t>AL</a:t>
            </a:r>
            <a:r>
              <a:rPr lang="zh-CN" altLang="zh-CN" sz="1600" b="0"/>
              <a:t>的值一般是分布在</a:t>
            </a:r>
            <a:r>
              <a:rPr lang="en-US" altLang="zh-CN" sz="1600" b="0"/>
              <a:t>0-0.066</a:t>
            </a:r>
            <a:r>
              <a:rPr lang="zh-CN" altLang="zh-CN" sz="1600" b="0"/>
              <a:t>之间，</a:t>
            </a:r>
            <a:r>
              <a:rPr lang="zh-CN" altLang="en-US" sz="1600" b="0"/>
              <a:t>使用散点图我们发现</a:t>
            </a:r>
            <a:r>
              <a:rPr lang="en-US" altLang="zh-CN" sz="1600" b="0"/>
              <a:t>25000</a:t>
            </a:r>
            <a:r>
              <a:rPr lang="zh-CN" altLang="zh-CN" sz="1600" b="0"/>
              <a:t>个数据中出现</a:t>
            </a:r>
            <a:r>
              <a:rPr lang="en-US" altLang="zh-CN" sz="1600" b="0"/>
              <a:t>3</a:t>
            </a:r>
            <a:r>
              <a:rPr lang="zh-CN" altLang="zh-CN" sz="1600" b="0"/>
              <a:t>个值为</a:t>
            </a:r>
            <a:r>
              <a:rPr lang="en-US" altLang="zh-CN" sz="1600" b="0"/>
              <a:t>1</a:t>
            </a:r>
            <a:r>
              <a:rPr lang="zh-CN" altLang="zh-CN" sz="1600" b="0"/>
              <a:t>的值</a:t>
            </a:r>
            <a:r>
              <a:rPr lang="zh-CN" altLang="en-US" sz="1600" b="0"/>
              <a:t>，</a:t>
            </a:r>
            <a:r>
              <a:rPr lang="zh-CN" altLang="zh-CN" sz="1600" b="0"/>
              <a:t>肯定是数据采集时本身有错误。</a:t>
            </a:r>
            <a:r>
              <a:rPr lang="zh-CN" altLang="en-US" sz="1600" b="0"/>
              <a:t>这时我们应该将这三个点去掉。</a:t>
            </a:r>
            <a:endParaRPr lang="zh-CN" altLang="zh-CN" sz="1600" b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E5F3-7363-4B53-A2BE-B81D4935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C4D0-3B1E-4B7B-8809-ED145ABB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/>
              <a:t>思考</a:t>
            </a:r>
            <a:endParaRPr lang="en-US" altLang="zh-CN" sz="4000"/>
          </a:p>
          <a:p>
            <a:pPr marL="0" indent="0">
              <a:buNone/>
            </a:pPr>
            <a:r>
              <a:rPr lang="en-US" altLang="zh-CN" sz="4000"/>
              <a:t>	</a:t>
            </a:r>
            <a:r>
              <a:rPr lang="zh-CN" altLang="en-US" sz="3600"/>
              <a:t>如果我们在数据预处理时没有去掉这些坏点，这些坏点被全部分配到测试集会如何？</a:t>
            </a:r>
            <a:endParaRPr lang="zh-CN" altLang="en-US" sz="400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6D827-2D00-4FE1-8E27-B27C218A7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477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8DCE7-A7D9-4F18-AC39-65222D72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DFD69-22DC-44E3-B69A-6DF54F014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pic>
        <p:nvPicPr>
          <p:cNvPr id="5" name="内容占位符 4" descr="C:\Users\dell\Documents\Tencent Files\1786546913\Image\C2C\]I$UCZ[(5GHGYPE`(NO}8Z1.png">
            <a:extLst>
              <a:ext uri="{FF2B5EF4-FFF2-40B4-BE49-F238E27FC236}">
                <a16:creationId xmlns:a16="http://schemas.microsoft.com/office/drawing/2014/main" id="{670EE78B-92F7-41B7-B266-A4E1C4A811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90" y="1706034"/>
            <a:ext cx="4747418" cy="42549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90F7CF-7C7B-4938-A043-CFEECD26A991}"/>
              </a:ext>
            </a:extLst>
          </p:cNvPr>
          <p:cNvSpPr txBox="1"/>
          <p:nvPr/>
        </p:nvSpPr>
        <p:spPr>
          <a:xfrm>
            <a:off x="3094672" y="61838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测试集上的损失函数值爆炸</a:t>
            </a:r>
          </a:p>
        </p:txBody>
      </p:sp>
    </p:spTree>
    <p:extLst>
      <p:ext uri="{BB962C8B-B14F-4D97-AF65-F5344CB8AC3E}">
        <p14:creationId xmlns:p14="http://schemas.microsoft.com/office/powerpoint/2010/main" val="11379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zh-CN" altLang="en-US"/>
              <a:t>可视化与调参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83273" y="2780928"/>
            <a:ext cx="7453914" cy="34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0">
                <a:cs typeface="Times New Roman" pitchFamily="18" charset="0"/>
              </a:rPr>
              <a:t>	</a:t>
            </a:r>
            <a:r>
              <a:rPr lang="zh-CN" altLang="zh-CN"/>
              <a:t>可视化是关键。不要怕浪费时间去写一些好用的训练过程中的可视化工具。如果你还是从</a:t>
            </a:r>
            <a:r>
              <a:rPr lang="en-US" altLang="zh-CN"/>
              <a:t>terminal</a:t>
            </a:r>
            <a:r>
              <a:rPr lang="zh-CN" altLang="zh-CN"/>
              <a:t>中打印出来的</a:t>
            </a:r>
            <a:r>
              <a:rPr lang="en-US" altLang="zh-CN"/>
              <a:t>loss</a:t>
            </a:r>
            <a:r>
              <a:rPr lang="zh-CN" altLang="zh-CN"/>
              <a:t>裸眼的做可视化，那你该考虑一下升级了。</a:t>
            </a:r>
            <a:endParaRPr lang="en-US" altLang="zh-CN"/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	</a:t>
            </a:r>
            <a:r>
              <a:rPr lang="zh-CN" altLang="zh-CN"/>
              <a:t>可视化极其重要，没有可视化各个参数的调参属于瞎掰</a:t>
            </a:r>
            <a:endParaRPr lang="en-US" altLang="zh-CN"/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	</a:t>
            </a:r>
            <a:r>
              <a:rPr lang="zh-CN" altLang="en-US"/>
              <a:t>使用工具</a:t>
            </a:r>
            <a:r>
              <a:rPr lang="en-US" altLang="zh-CN">
                <a:solidFill>
                  <a:srgbClr val="FF0000"/>
                </a:solidFill>
              </a:rPr>
              <a:t>Matplotlib</a:t>
            </a:r>
            <a:r>
              <a:rPr lang="en-US" altLang="zh-CN"/>
              <a:t>(</a:t>
            </a:r>
            <a:r>
              <a:rPr lang="zh-CN" altLang="en-US"/>
              <a:t>强烈推荐</a:t>
            </a:r>
            <a:r>
              <a:rPr lang="en-US" altLang="zh-CN"/>
              <a:t>),Tensorboard</a:t>
            </a:r>
            <a:endParaRPr lang="zh-CN" altLang="zh-CN"/>
          </a:p>
          <a:p>
            <a:pPr eaLnBrk="1" hangingPunct="1">
              <a:spcBef>
                <a:spcPct val="20000"/>
              </a:spcBef>
            </a:pPr>
            <a:endParaRPr lang="zh-CN" altLang="en-US" sz="2800" b="0" dirty="0"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6376" y="2515744"/>
            <a:ext cx="1871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solidFill>
                  <a:srgbClr val="0000FF"/>
                </a:solidFill>
                <a:cs typeface="Times New Roman" pitchFamily="18" charset="0"/>
              </a:rPr>
              <a:t>完全图：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2155263" y="2515744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cs typeface="Times New Roman" pitchFamily="18" charset="0"/>
              </a:rPr>
              <a:t>图</a:t>
            </a:r>
            <a:r>
              <a:rPr lang="en-US" altLang="zh-CN" sz="2800" b="0" dirty="0">
                <a:cs typeface="Times New Roman" pitchFamily="18" charset="0"/>
              </a:rPr>
              <a:t>G</a:t>
            </a:r>
            <a:r>
              <a:rPr lang="zh-CN" altLang="en-US" sz="2800" b="0" dirty="0">
                <a:cs typeface="Times New Roman" pitchFamily="18" charset="0"/>
              </a:rPr>
              <a:t>任意两个顶点都有一条边相连接；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835731"/>
              </p:ext>
            </p:extLst>
          </p:nvPr>
        </p:nvGraphicFramePr>
        <p:xfrm>
          <a:off x="107504" y="3501008"/>
          <a:ext cx="289956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0" name="Visio" r:id="rId3" imgW="2446822" imgH="2069031" progId="Visio.Drawing.11">
                  <p:embed/>
                </p:oleObj>
              </mc:Choice>
              <mc:Fallback>
                <p:oleObj name="Visio" r:id="rId3" imgW="2446822" imgH="206903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01008"/>
                        <a:ext cx="2899566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135244"/>
              </p:ext>
            </p:extLst>
          </p:nvPr>
        </p:nvGraphicFramePr>
        <p:xfrm>
          <a:off x="3203848" y="3447977"/>
          <a:ext cx="2822341" cy="257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1" name="Visio" r:id="rId5" imgW="2264744" imgH="2069031" progId="Visio.Drawing.11">
                  <p:embed/>
                </p:oleObj>
              </mc:Choice>
              <mc:Fallback>
                <p:oleObj name="Visio" r:id="rId5" imgW="2264744" imgH="206903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47977"/>
                        <a:ext cx="2822341" cy="2573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44740"/>
              </p:ext>
            </p:extLst>
          </p:nvPr>
        </p:nvGraphicFramePr>
        <p:xfrm>
          <a:off x="6084169" y="3376537"/>
          <a:ext cx="2764502" cy="260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2" name="Visio" r:id="rId7" imgW="2338939" imgH="2213008" progId="Visio.Drawing.11">
                  <p:embed/>
                </p:oleObj>
              </mc:Choice>
              <mc:Fallback>
                <p:oleObj name="Visio" r:id="rId7" imgW="2338939" imgH="221300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9" y="3376537"/>
                        <a:ext cx="2764502" cy="2607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04914" y="6159074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个顶点的无向图有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1)/2</a:t>
            </a:r>
            <a:r>
              <a:rPr kumimoji="1"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条边</a:t>
            </a:r>
            <a:r>
              <a:rPr kumimoji="1"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称为</a:t>
            </a:r>
            <a:r>
              <a:rPr kumimoji="1"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无向完全图</a:t>
            </a:r>
          </a:p>
        </p:txBody>
      </p:sp>
    </p:spTree>
    <p:extLst>
      <p:ext uri="{BB962C8B-B14F-4D97-AF65-F5344CB8AC3E}">
        <p14:creationId xmlns:p14="http://schemas.microsoft.com/office/powerpoint/2010/main" val="33043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 autoUpdateAnimBg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53643"/>
              </p:ext>
            </p:extLst>
          </p:nvPr>
        </p:nvGraphicFramePr>
        <p:xfrm>
          <a:off x="-3615111" y="188640"/>
          <a:ext cx="10551272" cy="1066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3" name="Visio" r:id="rId3" imgW="9173401" imgH="9273298" progId="Visio.Drawing.11">
                  <p:embed/>
                </p:oleObj>
              </mc:Choice>
              <mc:Fallback>
                <p:oleObj name="Visio" r:id="rId3" imgW="9173401" imgH="92732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15111" y="188640"/>
                        <a:ext cx="10551272" cy="10665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97661"/>
              </p:ext>
            </p:extLst>
          </p:nvPr>
        </p:nvGraphicFramePr>
        <p:xfrm>
          <a:off x="-958578" y="-1035496"/>
          <a:ext cx="11223927" cy="111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4" name="Visio" r:id="rId5" imgW="11411151" imgH="11346581" progId="Visio.Drawing.11">
                  <p:embed/>
                </p:oleObj>
              </mc:Choice>
              <mc:Fallback>
                <p:oleObj name="Visio" r:id="rId5" imgW="11411151" imgH="113465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8578" y="-1035496"/>
                        <a:ext cx="11223927" cy="1114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90835"/>
              </p:ext>
            </p:extLst>
          </p:nvPr>
        </p:nvGraphicFramePr>
        <p:xfrm>
          <a:off x="2915816" y="-243408"/>
          <a:ext cx="9238912" cy="9289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5" name="Visio" r:id="rId7" imgW="13011752" imgH="13067097" progId="Visio.Drawing.11">
                  <p:embed/>
                </p:oleObj>
              </mc:Choice>
              <mc:Fallback>
                <p:oleObj name="Visio" r:id="rId7" imgW="13011752" imgH="1306709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-243408"/>
                        <a:ext cx="9238912" cy="9289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6376" y="2515744"/>
            <a:ext cx="1871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solidFill>
                  <a:srgbClr val="0000FF"/>
                </a:solidFill>
                <a:cs typeface="Times New Roman" pitchFamily="18" charset="0"/>
              </a:rPr>
              <a:t>完全图：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2155263" y="2515744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cs typeface="Times New Roman" pitchFamily="18" charset="0"/>
              </a:rPr>
              <a:t>图</a:t>
            </a:r>
            <a:r>
              <a:rPr lang="en-US" altLang="zh-CN" sz="2800" b="0" dirty="0">
                <a:cs typeface="Times New Roman" pitchFamily="18" charset="0"/>
              </a:rPr>
              <a:t>G</a:t>
            </a:r>
            <a:r>
              <a:rPr lang="zh-CN" altLang="en-US" sz="2800" b="0" dirty="0">
                <a:cs typeface="Times New Roman" pitchFamily="18" charset="0"/>
              </a:rPr>
              <a:t>任意两个顶点都有一条边相连接；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4914" y="6159074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个顶点的有向图有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</a:t>
            </a:r>
            <a:r>
              <a:rPr kumimoji="1"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条边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称为</a:t>
            </a:r>
            <a:r>
              <a:rPr kumimoji="1"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有向完全图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gray">
          <a:xfrm>
            <a:off x="618309" y="2450470"/>
            <a:ext cx="2043113" cy="20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稀疏图：</a:t>
            </a:r>
            <a:endParaRPr lang="en-US" altLang="zh-CN" sz="2800" b="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l"/>
            <a:b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稠密图：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44666" y="2785272"/>
            <a:ext cx="7086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边较少的图。通常边数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小于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b="0" i="1" baseline="30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28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边很多的图。通常边数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大于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 sz="2800" b="0" i="1" baseline="30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638300" y="2564904"/>
            <a:ext cx="716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设有两个图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G’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V’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E’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V’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E’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 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G’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 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的子图。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5171" y="2564904"/>
            <a:ext cx="1351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 图：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59515"/>
              </p:ext>
            </p:extLst>
          </p:nvPr>
        </p:nvGraphicFramePr>
        <p:xfrm>
          <a:off x="179512" y="3804135"/>
          <a:ext cx="2459711" cy="23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8" name="Visio" r:id="rId3" imgW="2175711" imgH="2069031" progId="Visio.Drawing.11">
                  <p:embed/>
                </p:oleObj>
              </mc:Choice>
              <mc:Fallback>
                <p:oleObj name="Visio" r:id="rId3" imgW="2175711" imgH="20690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04135"/>
                        <a:ext cx="2459711" cy="2341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08714"/>
              </p:ext>
            </p:extLst>
          </p:nvPr>
        </p:nvGraphicFramePr>
        <p:xfrm>
          <a:off x="3059832" y="3861048"/>
          <a:ext cx="5976664" cy="221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9" name="Visio" r:id="rId5" imgW="5579043" imgH="2069031" progId="Visio.Drawing.11">
                  <p:embed/>
                </p:oleObj>
              </mc:Choice>
              <mc:Fallback>
                <p:oleObj name="Visio" r:id="rId5" imgW="5579043" imgH="206903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61048"/>
                        <a:ext cx="5976664" cy="2211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93948" y="614111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endParaRPr lang="zh-CN" altLang="en-US" sz="28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638300" y="2564904"/>
            <a:ext cx="716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设有两个图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G’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V’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E’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。若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V’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E’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 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G’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 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的子图。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5171" y="2564904"/>
            <a:ext cx="1351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 图：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3948" y="614111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endParaRPr lang="zh-CN" altLang="en-US" sz="28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60848"/>
              </p:ext>
            </p:extLst>
          </p:nvPr>
        </p:nvGraphicFramePr>
        <p:xfrm>
          <a:off x="116882" y="3644974"/>
          <a:ext cx="2737643" cy="249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1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82" y="3644974"/>
                        <a:ext cx="2737643" cy="2496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90872"/>
              </p:ext>
            </p:extLst>
          </p:nvPr>
        </p:nvGraphicFramePr>
        <p:xfrm>
          <a:off x="2987824" y="3645024"/>
          <a:ext cx="6015912" cy="249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2" name="Visio" r:id="rId5" imgW="4983881" imgH="2069031" progId="Visio.Drawing.11">
                  <p:embed/>
                </p:oleObj>
              </mc:Choice>
              <mc:Fallback>
                <p:oleObj name="Visio" r:id="rId5" imgW="4983881" imgH="206903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645024"/>
                        <a:ext cx="6015912" cy="2496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4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13"/>
          <p:cNvSpPr>
            <a:spLocks noChangeArrowheads="1"/>
          </p:cNvSpPr>
          <p:nvPr/>
        </p:nvSpPr>
        <p:spPr bwMode="gray">
          <a:xfrm>
            <a:off x="2116329" y="4332175"/>
            <a:ext cx="5396193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2684653" y="4509155"/>
            <a:ext cx="4747493" cy="4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A7CC7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4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图的连通性问题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632700" cy="487363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  图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2121464" y="2747999"/>
            <a:ext cx="5391621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2121465" y="1972965"/>
            <a:ext cx="5391621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gray">
          <a:xfrm rot="5400000">
            <a:off x="1883338" y="2049884"/>
            <a:ext cx="488950" cy="488950"/>
          </a:xfrm>
          <a:prstGeom prst="diamond">
            <a:avLst/>
          </a:prstGeom>
          <a:solidFill>
            <a:schemeClr val="accent1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ltGray">
          <a:xfrm rot="5400000">
            <a:off x="1883338" y="2824918"/>
            <a:ext cx="488950" cy="488950"/>
          </a:xfrm>
          <a:prstGeom prst="diamond">
            <a:avLst/>
          </a:prstGeom>
          <a:solidFill>
            <a:schemeClr val="accent2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2121464" y="3540087"/>
            <a:ext cx="5391621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 rot="5400000">
            <a:off x="1883338" y="3617006"/>
            <a:ext cx="488950" cy="488950"/>
          </a:xfrm>
          <a:prstGeom prst="diamond">
            <a:avLst/>
          </a:prstGeom>
          <a:solidFill>
            <a:schemeClr val="hlink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ltGray">
          <a:xfrm rot="5400000">
            <a:off x="1883338" y="4394062"/>
            <a:ext cx="488950" cy="488950"/>
          </a:xfrm>
          <a:prstGeom prst="diamond">
            <a:avLst/>
          </a:prstGeom>
          <a:solidFill>
            <a:schemeClr val="folHlink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gray">
          <a:xfrm>
            <a:off x="2689788" y="2121892"/>
            <a:ext cx="4742922" cy="4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A7CC7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sz="3000" b="0" dirty="0">
              <a:solidFill>
                <a:srgbClr val="080808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gray">
          <a:xfrm>
            <a:off x="2689788" y="2918629"/>
            <a:ext cx="4294162" cy="4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gray">
          <a:xfrm>
            <a:off x="2689788" y="3717067"/>
            <a:ext cx="4742922" cy="4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A7CC7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4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gray">
          <a:xfrm>
            <a:off x="2116329" y="5110595"/>
            <a:ext cx="5391621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ltGray">
          <a:xfrm rot="5400000">
            <a:off x="1878203" y="5187514"/>
            <a:ext cx="488950" cy="488950"/>
          </a:xfrm>
          <a:prstGeom prst="diamond">
            <a:avLst/>
          </a:prstGeom>
          <a:solidFill>
            <a:srgbClr val="CC3300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2684653" y="5281225"/>
            <a:ext cx="4294162" cy="4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有向无环图及其应用</a:t>
            </a: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gray">
          <a:xfrm>
            <a:off x="2105170" y="5902683"/>
            <a:ext cx="5391621" cy="683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2F2F2"/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ltGray">
          <a:xfrm rot="5400000">
            <a:off x="1867044" y="5979602"/>
            <a:ext cx="488950" cy="488950"/>
          </a:xfrm>
          <a:prstGeom prst="diamond">
            <a:avLst/>
          </a:prstGeom>
          <a:solidFill>
            <a:srgbClr val="FF0066"/>
          </a:solidFill>
          <a:ln w="19050">
            <a:solidFill>
              <a:srgbClr val="F8F8F8"/>
            </a:solidFill>
            <a:miter lim="800000"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b="0">
              <a:ea typeface="宋体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gray">
          <a:xfrm>
            <a:off x="2673494" y="6073313"/>
            <a:ext cx="4294162" cy="4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000" b="0" dirty="0">
                <a:solidFill>
                  <a:srgbClr val="080808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365012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gray">
          <a:xfrm>
            <a:off x="277333" y="2488630"/>
            <a:ext cx="1895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带权图：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648933" y="2488630"/>
            <a:ext cx="7394859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即边上带权的图。其中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是指每条边可以标上具有某种含义的数值（即与边相关的数）。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649977" y="3356992"/>
            <a:ext cx="161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＝带权图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53325" y="3356992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    络：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21875"/>
              </p:ext>
            </p:extLst>
          </p:nvPr>
        </p:nvGraphicFramePr>
        <p:xfrm>
          <a:off x="2339752" y="3876105"/>
          <a:ext cx="4223694" cy="28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0" name="Visio" r:id="rId3" imgW="3526857" imgH="2393081" progId="Visio.Drawing.11">
                  <p:embed/>
                </p:oleObj>
              </mc:Choice>
              <mc:Fallback>
                <p:oleObj name="Visio" r:id="rId3" imgW="3526857" imgH="239308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76105"/>
                        <a:ext cx="4223694" cy="2865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92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8263" y="2463125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路径：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55316" y="2448837"/>
            <a:ext cx="80385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在图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(V, E)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若从顶点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出发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沿一些边经过一些顶点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…, 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pm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，到达顶点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。则称顶点序列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... 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为从顶点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到顶点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的路径。它经过的边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...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b="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应当是属于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的边。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2610549" y="571441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8" name="Group 13"/>
          <p:cNvGrpSpPr>
            <a:grpSpLocks/>
          </p:cNvGrpSpPr>
          <p:nvPr/>
        </p:nvGrpSpPr>
        <p:grpSpPr bwMode="auto">
          <a:xfrm>
            <a:off x="522986" y="5427072"/>
            <a:ext cx="431800" cy="431800"/>
            <a:chOff x="1837" y="2794"/>
            <a:chExt cx="272" cy="272"/>
          </a:xfrm>
        </p:grpSpPr>
        <p:sp>
          <p:nvSpPr>
            <p:cNvPr id="61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39" name="Line 16"/>
          <p:cNvSpPr>
            <a:spLocks noChangeShapeType="1"/>
          </p:cNvSpPr>
          <p:nvPr/>
        </p:nvSpPr>
        <p:spPr bwMode="auto">
          <a:xfrm flipV="1">
            <a:off x="881761" y="5065122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810324" y="585728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1746949" y="5138147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V="1">
            <a:off x="1746949" y="5857285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1818386" y="4922247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402711" y="5065122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V="1">
            <a:off x="1746949" y="5857285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1386586" y="4779372"/>
            <a:ext cx="431800" cy="431800"/>
            <a:chOff x="1837" y="2794"/>
            <a:chExt cx="272" cy="272"/>
          </a:xfrm>
        </p:grpSpPr>
        <p:sp>
          <p:nvSpPr>
            <p:cNvPr id="59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1315149" y="6147797"/>
            <a:ext cx="431800" cy="431800"/>
            <a:chOff x="1837" y="2794"/>
            <a:chExt cx="272" cy="272"/>
          </a:xfrm>
        </p:grpSpPr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2178749" y="5498510"/>
            <a:ext cx="431800" cy="431800"/>
            <a:chOff x="1837" y="2794"/>
            <a:chExt cx="272" cy="272"/>
          </a:xfrm>
        </p:grpSpPr>
        <p:sp>
          <p:nvSpPr>
            <p:cNvPr id="55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49" name="Group 32"/>
          <p:cNvGrpSpPr>
            <a:grpSpLocks/>
          </p:cNvGrpSpPr>
          <p:nvPr/>
        </p:nvGrpSpPr>
        <p:grpSpPr bwMode="auto">
          <a:xfrm>
            <a:off x="2970911" y="4706347"/>
            <a:ext cx="431800" cy="431800"/>
            <a:chOff x="1837" y="2794"/>
            <a:chExt cx="272" cy="272"/>
          </a:xfrm>
        </p:grpSpPr>
        <p:sp>
          <p:nvSpPr>
            <p:cNvPr id="53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50" name="Group 35"/>
          <p:cNvGrpSpPr>
            <a:grpSpLocks/>
          </p:cNvGrpSpPr>
          <p:nvPr/>
        </p:nvGrpSpPr>
        <p:grpSpPr bwMode="auto">
          <a:xfrm>
            <a:off x="3763074" y="5498510"/>
            <a:ext cx="431800" cy="431800"/>
            <a:chOff x="1837" y="2794"/>
            <a:chExt cx="272" cy="272"/>
          </a:xfrm>
        </p:grpSpPr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6947595" y="581124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5" name="Group 13"/>
          <p:cNvGrpSpPr>
            <a:grpSpLocks/>
          </p:cNvGrpSpPr>
          <p:nvPr/>
        </p:nvGrpSpPr>
        <p:grpSpPr bwMode="auto">
          <a:xfrm>
            <a:off x="4860032" y="5523910"/>
            <a:ext cx="431800" cy="431800"/>
            <a:chOff x="1837" y="2794"/>
            <a:chExt cx="272" cy="272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18807" y="5161960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5147370" y="5954123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>
            <a:off x="6083995" y="5234985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6083995" y="5954123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6155432" y="501908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7739757" y="5161960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V="1">
            <a:off x="6083995" y="5954123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" name="Group 23"/>
          <p:cNvGrpSpPr>
            <a:grpSpLocks/>
          </p:cNvGrpSpPr>
          <p:nvPr/>
        </p:nvGrpSpPr>
        <p:grpSpPr bwMode="auto">
          <a:xfrm>
            <a:off x="5723632" y="4876210"/>
            <a:ext cx="431800" cy="431800"/>
            <a:chOff x="1837" y="2794"/>
            <a:chExt cx="272" cy="272"/>
          </a:xfrm>
        </p:grpSpPr>
        <p:sp>
          <p:nvSpPr>
            <p:cNvPr id="86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74" name="Group 26"/>
          <p:cNvGrpSpPr>
            <a:grpSpLocks/>
          </p:cNvGrpSpPr>
          <p:nvPr/>
        </p:nvGrpSpPr>
        <p:grpSpPr bwMode="auto">
          <a:xfrm>
            <a:off x="5652195" y="6244635"/>
            <a:ext cx="431800" cy="431800"/>
            <a:chOff x="1837" y="2794"/>
            <a:chExt cx="272" cy="272"/>
          </a:xfrm>
        </p:grpSpPr>
        <p:sp>
          <p:nvSpPr>
            <p:cNvPr id="84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75" name="Group 29"/>
          <p:cNvGrpSpPr>
            <a:grpSpLocks/>
          </p:cNvGrpSpPr>
          <p:nvPr/>
        </p:nvGrpSpPr>
        <p:grpSpPr bwMode="auto">
          <a:xfrm>
            <a:off x="6515795" y="5595348"/>
            <a:ext cx="431800" cy="431800"/>
            <a:chOff x="1837" y="2794"/>
            <a:chExt cx="272" cy="272"/>
          </a:xfrm>
        </p:grpSpPr>
        <p:sp>
          <p:nvSpPr>
            <p:cNvPr id="82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76" name="Group 32"/>
          <p:cNvGrpSpPr>
            <a:grpSpLocks/>
          </p:cNvGrpSpPr>
          <p:nvPr/>
        </p:nvGrpSpPr>
        <p:grpSpPr bwMode="auto">
          <a:xfrm>
            <a:off x="7307957" y="4803185"/>
            <a:ext cx="431800" cy="431800"/>
            <a:chOff x="1837" y="2794"/>
            <a:chExt cx="272" cy="272"/>
          </a:xfrm>
        </p:grpSpPr>
        <p:sp>
          <p:nvSpPr>
            <p:cNvPr id="80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77" name="Group 35"/>
          <p:cNvGrpSpPr>
            <a:grpSpLocks/>
          </p:cNvGrpSpPr>
          <p:nvPr/>
        </p:nvGrpSpPr>
        <p:grpSpPr bwMode="auto">
          <a:xfrm>
            <a:off x="8100120" y="5595348"/>
            <a:ext cx="431800" cy="431800"/>
            <a:chOff x="1837" y="2794"/>
            <a:chExt cx="272" cy="272"/>
          </a:xfrm>
        </p:grpSpPr>
        <p:sp>
          <p:nvSpPr>
            <p:cNvPr id="78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4636" y="5714410"/>
            <a:ext cx="2952750" cy="574675"/>
            <a:chOff x="746914" y="6441578"/>
            <a:chExt cx="2952750" cy="574675"/>
          </a:xfrm>
        </p:grpSpPr>
        <p:sp>
          <p:nvSpPr>
            <p:cNvPr id="90" name="Line 12"/>
            <p:cNvSpPr>
              <a:spLocks noChangeShapeType="1"/>
            </p:cNvSpPr>
            <p:nvPr/>
          </p:nvSpPr>
          <p:spPr bwMode="auto">
            <a:xfrm>
              <a:off x="2547139" y="6441578"/>
              <a:ext cx="11525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746914" y="6584453"/>
              <a:ext cx="504825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19"/>
            <p:cNvSpPr>
              <a:spLocks noChangeShapeType="1"/>
            </p:cNvSpPr>
            <p:nvPr/>
          </p:nvSpPr>
          <p:spPr bwMode="auto">
            <a:xfrm flipV="1">
              <a:off x="1683539" y="6584453"/>
              <a:ext cx="503238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8807" y="5019085"/>
            <a:ext cx="2952750" cy="647700"/>
            <a:chOff x="5315427" y="4488683"/>
            <a:chExt cx="2952750" cy="647700"/>
          </a:xfrm>
        </p:grpSpPr>
        <p:sp>
          <p:nvSpPr>
            <p:cNvPr id="93" name="Line 16"/>
            <p:cNvSpPr>
              <a:spLocks noChangeShapeType="1"/>
            </p:cNvSpPr>
            <p:nvPr/>
          </p:nvSpPr>
          <p:spPr bwMode="auto">
            <a:xfrm flipV="1">
              <a:off x="5315427" y="4631558"/>
              <a:ext cx="504825" cy="433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6252052" y="4488683"/>
              <a:ext cx="11525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>
              <a:off x="7836377" y="4631558"/>
              <a:ext cx="431800" cy="5048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2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9679" y="2504651"/>
            <a:ext cx="219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路径长度：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904465" y="2420888"/>
            <a:ext cx="7204039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非带权图的路径长度是指此路径上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边的条数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带权图的路径长度是指路径上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各边的权之和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26" name="AutoShape 13"/>
          <p:cNvSpPr>
            <a:spLocks/>
          </p:cNvSpPr>
          <p:nvPr/>
        </p:nvSpPr>
        <p:spPr bwMode="auto">
          <a:xfrm>
            <a:off x="1776079" y="2764207"/>
            <a:ext cx="128386" cy="736801"/>
          </a:xfrm>
          <a:prstGeom prst="leftBrace">
            <a:avLst>
              <a:gd name="adj1" fmla="val 333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659123" y="5551667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2571560" y="5264329"/>
            <a:ext cx="431800" cy="431800"/>
            <a:chOff x="1837" y="2794"/>
            <a:chExt cx="272" cy="272"/>
          </a:xfrm>
        </p:grpSpPr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29" name="Line 16"/>
          <p:cNvSpPr>
            <a:spLocks noChangeShapeType="1"/>
          </p:cNvSpPr>
          <p:nvPr/>
        </p:nvSpPr>
        <p:spPr bwMode="auto">
          <a:xfrm flipV="1">
            <a:off x="2930335" y="4902379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2858898" y="5694542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3795523" y="4975404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3795523" y="5694542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451285" y="4902379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795523" y="5694542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6" name="Group 23"/>
          <p:cNvGrpSpPr>
            <a:grpSpLocks/>
          </p:cNvGrpSpPr>
          <p:nvPr/>
        </p:nvGrpSpPr>
        <p:grpSpPr bwMode="auto">
          <a:xfrm>
            <a:off x="3435160" y="4616629"/>
            <a:ext cx="431800" cy="431800"/>
            <a:chOff x="1837" y="2794"/>
            <a:chExt cx="272" cy="272"/>
          </a:xfrm>
        </p:grpSpPr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3363723" y="5985054"/>
            <a:ext cx="431800" cy="431800"/>
            <a:chOff x="1837" y="2794"/>
            <a:chExt cx="272" cy="272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42" name="Group 29"/>
          <p:cNvGrpSpPr>
            <a:grpSpLocks/>
          </p:cNvGrpSpPr>
          <p:nvPr/>
        </p:nvGrpSpPr>
        <p:grpSpPr bwMode="auto">
          <a:xfrm>
            <a:off x="4227323" y="5335767"/>
            <a:ext cx="431800" cy="431800"/>
            <a:chOff x="1837" y="2794"/>
            <a:chExt cx="272" cy="272"/>
          </a:xfrm>
        </p:grpSpPr>
        <p:sp>
          <p:nvSpPr>
            <p:cNvPr id="43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5019485" y="4543604"/>
            <a:ext cx="431800" cy="431800"/>
            <a:chOff x="1837" y="2794"/>
            <a:chExt cx="272" cy="272"/>
          </a:xfrm>
        </p:grpSpPr>
        <p:sp>
          <p:nvSpPr>
            <p:cNvPr id="46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48" name="Group 35"/>
          <p:cNvGrpSpPr>
            <a:grpSpLocks/>
          </p:cNvGrpSpPr>
          <p:nvPr/>
        </p:nvGrpSpPr>
        <p:grpSpPr bwMode="auto">
          <a:xfrm>
            <a:off x="5811648" y="5335767"/>
            <a:ext cx="431800" cy="431800"/>
            <a:chOff x="1837" y="2794"/>
            <a:chExt cx="272" cy="272"/>
          </a:xfrm>
        </p:grpSpPr>
        <p:sp>
          <p:nvSpPr>
            <p:cNvPr id="49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863210" y="5551667"/>
            <a:ext cx="2952750" cy="574675"/>
            <a:chOff x="746914" y="6441578"/>
            <a:chExt cx="2952750" cy="574675"/>
          </a:xfrm>
        </p:grpSpPr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547139" y="6441578"/>
              <a:ext cx="11525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746914" y="6584453"/>
              <a:ext cx="504825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683539" y="6584453"/>
              <a:ext cx="503238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3762615" y="56157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090779" y="51703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882665" y="47595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223920" y="5658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09123" y="59160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062697" y="49030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06434" y="48009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0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animBg="1"/>
      <p:bldP spid="1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gray">
          <a:xfrm>
            <a:off x="399761" y="263691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简单路径：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52361" y="2599334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路径上各顶点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,...,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均不互相重复。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89286" y="3203902"/>
            <a:ext cx="167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回        路：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2136949" y="3188918"/>
            <a:ext cx="6934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若路径上第一个顶点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与最后一个顶点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重合，则称这样的路径为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回路或环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2817863" y="530893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9" name="Group 13"/>
          <p:cNvGrpSpPr>
            <a:grpSpLocks/>
          </p:cNvGrpSpPr>
          <p:nvPr/>
        </p:nvGrpSpPr>
        <p:grpSpPr bwMode="auto">
          <a:xfrm>
            <a:off x="730300" y="5021597"/>
            <a:ext cx="431800" cy="431800"/>
            <a:chOff x="1837" y="2794"/>
            <a:chExt cx="272" cy="272"/>
          </a:xfrm>
        </p:grpSpPr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72" name="Line 16"/>
          <p:cNvSpPr>
            <a:spLocks noChangeShapeType="1"/>
          </p:cNvSpPr>
          <p:nvPr/>
        </p:nvSpPr>
        <p:spPr bwMode="auto">
          <a:xfrm flipV="1">
            <a:off x="1089075" y="4659647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>
            <a:off x="1017638" y="545181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>
            <a:off x="1958575" y="4732672"/>
            <a:ext cx="498926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 flipV="1">
            <a:off x="1954263" y="545181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Line 20"/>
          <p:cNvSpPr>
            <a:spLocks noChangeShapeType="1"/>
          </p:cNvSpPr>
          <p:nvPr/>
        </p:nvSpPr>
        <p:spPr bwMode="auto">
          <a:xfrm>
            <a:off x="2025700" y="451677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>
            <a:off x="3548956" y="4615197"/>
            <a:ext cx="492869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8" name="Line 22"/>
          <p:cNvSpPr>
            <a:spLocks noChangeShapeType="1"/>
          </p:cNvSpPr>
          <p:nvPr/>
        </p:nvSpPr>
        <p:spPr bwMode="auto">
          <a:xfrm flipV="1">
            <a:off x="1954263" y="5451810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9" name="Group 23"/>
          <p:cNvGrpSpPr>
            <a:grpSpLocks/>
          </p:cNvGrpSpPr>
          <p:nvPr/>
        </p:nvGrpSpPr>
        <p:grpSpPr bwMode="auto">
          <a:xfrm>
            <a:off x="1593900" y="4373897"/>
            <a:ext cx="431800" cy="431800"/>
            <a:chOff x="1837" y="2794"/>
            <a:chExt cx="272" cy="272"/>
          </a:xfrm>
        </p:grpSpPr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82" name="Group 26"/>
          <p:cNvGrpSpPr>
            <a:grpSpLocks/>
          </p:cNvGrpSpPr>
          <p:nvPr/>
        </p:nvGrpSpPr>
        <p:grpSpPr bwMode="auto">
          <a:xfrm>
            <a:off x="1522463" y="5742322"/>
            <a:ext cx="431800" cy="431800"/>
            <a:chOff x="1837" y="2794"/>
            <a:chExt cx="272" cy="272"/>
          </a:xfrm>
        </p:grpSpPr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2386063" y="5093035"/>
            <a:ext cx="431800" cy="431800"/>
            <a:chOff x="1837" y="2794"/>
            <a:chExt cx="272" cy="272"/>
          </a:xfrm>
        </p:grpSpPr>
        <p:sp>
          <p:nvSpPr>
            <p:cNvPr id="86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88" name="Group 32"/>
          <p:cNvGrpSpPr>
            <a:grpSpLocks/>
          </p:cNvGrpSpPr>
          <p:nvPr/>
        </p:nvGrpSpPr>
        <p:grpSpPr bwMode="auto">
          <a:xfrm>
            <a:off x="3178225" y="4300872"/>
            <a:ext cx="431800" cy="431800"/>
            <a:chOff x="1837" y="2794"/>
            <a:chExt cx="272" cy="272"/>
          </a:xfrm>
        </p:grpSpPr>
        <p:sp>
          <p:nvSpPr>
            <p:cNvPr id="89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91" name="Group 35"/>
          <p:cNvGrpSpPr>
            <a:grpSpLocks/>
          </p:cNvGrpSpPr>
          <p:nvPr/>
        </p:nvGrpSpPr>
        <p:grpSpPr bwMode="auto">
          <a:xfrm>
            <a:off x="3970388" y="5093035"/>
            <a:ext cx="431800" cy="431800"/>
            <a:chOff x="1837" y="2794"/>
            <a:chExt cx="272" cy="272"/>
          </a:xfrm>
        </p:grpSpPr>
        <p:sp>
          <p:nvSpPr>
            <p:cNvPr id="92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21950" y="5308935"/>
            <a:ext cx="2952750" cy="574675"/>
            <a:chOff x="746914" y="6441578"/>
            <a:chExt cx="2952750" cy="574675"/>
          </a:xfrm>
        </p:grpSpPr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2547139" y="6441578"/>
              <a:ext cx="11525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17"/>
            <p:cNvSpPr>
              <a:spLocks noChangeShapeType="1"/>
            </p:cNvSpPr>
            <p:nvPr/>
          </p:nvSpPr>
          <p:spPr bwMode="auto">
            <a:xfrm>
              <a:off x="746914" y="6584453"/>
              <a:ext cx="504825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19"/>
            <p:cNvSpPr>
              <a:spLocks noChangeShapeType="1"/>
            </p:cNvSpPr>
            <p:nvPr/>
          </p:nvSpPr>
          <p:spPr bwMode="auto">
            <a:xfrm flipV="1">
              <a:off x="1683539" y="6584453"/>
              <a:ext cx="503238" cy="431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" name="Line 20"/>
          <p:cNvSpPr>
            <a:spLocks noChangeShapeType="1"/>
          </p:cNvSpPr>
          <p:nvPr/>
        </p:nvSpPr>
        <p:spPr bwMode="auto">
          <a:xfrm flipH="1">
            <a:off x="1738363" y="4805697"/>
            <a:ext cx="71436" cy="934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>
            <a:off x="6903344" y="530893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0" name="Group 13"/>
          <p:cNvGrpSpPr>
            <a:grpSpLocks/>
          </p:cNvGrpSpPr>
          <p:nvPr/>
        </p:nvGrpSpPr>
        <p:grpSpPr bwMode="auto">
          <a:xfrm>
            <a:off x="4815781" y="5021597"/>
            <a:ext cx="431800" cy="431800"/>
            <a:chOff x="1837" y="2794"/>
            <a:chExt cx="272" cy="272"/>
          </a:xfrm>
        </p:grpSpPr>
        <p:sp>
          <p:nvSpPr>
            <p:cNvPr id="101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103" name="Line 16"/>
          <p:cNvSpPr>
            <a:spLocks noChangeShapeType="1"/>
          </p:cNvSpPr>
          <p:nvPr/>
        </p:nvSpPr>
        <p:spPr bwMode="auto">
          <a:xfrm flipV="1">
            <a:off x="5174556" y="4659647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" name="Line 17"/>
          <p:cNvSpPr>
            <a:spLocks noChangeShapeType="1"/>
          </p:cNvSpPr>
          <p:nvPr/>
        </p:nvSpPr>
        <p:spPr bwMode="auto">
          <a:xfrm>
            <a:off x="5103119" y="5451810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" name="Line 18"/>
          <p:cNvSpPr>
            <a:spLocks noChangeShapeType="1"/>
          </p:cNvSpPr>
          <p:nvPr/>
        </p:nvSpPr>
        <p:spPr bwMode="auto">
          <a:xfrm>
            <a:off x="6044056" y="4732672"/>
            <a:ext cx="498926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 flipV="1">
            <a:off x="6039744" y="5451810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" name="Line 20"/>
          <p:cNvSpPr>
            <a:spLocks noChangeShapeType="1"/>
          </p:cNvSpPr>
          <p:nvPr/>
        </p:nvSpPr>
        <p:spPr bwMode="auto">
          <a:xfrm>
            <a:off x="6111181" y="451677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" name="Line 21"/>
          <p:cNvSpPr>
            <a:spLocks noChangeShapeType="1"/>
          </p:cNvSpPr>
          <p:nvPr/>
        </p:nvSpPr>
        <p:spPr bwMode="auto">
          <a:xfrm>
            <a:off x="7634437" y="4615197"/>
            <a:ext cx="492869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 flipV="1">
            <a:off x="6039744" y="5451810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0" name="Group 23"/>
          <p:cNvGrpSpPr>
            <a:grpSpLocks/>
          </p:cNvGrpSpPr>
          <p:nvPr/>
        </p:nvGrpSpPr>
        <p:grpSpPr bwMode="auto">
          <a:xfrm>
            <a:off x="5679381" y="4373897"/>
            <a:ext cx="431800" cy="431800"/>
            <a:chOff x="1837" y="2794"/>
            <a:chExt cx="272" cy="272"/>
          </a:xfrm>
        </p:grpSpPr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>
            <a:off x="5607944" y="5742322"/>
            <a:ext cx="431800" cy="431800"/>
            <a:chOff x="1837" y="2794"/>
            <a:chExt cx="272" cy="272"/>
          </a:xfrm>
        </p:grpSpPr>
        <p:sp>
          <p:nvSpPr>
            <p:cNvPr id="114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6471544" y="5093035"/>
            <a:ext cx="431800" cy="431800"/>
            <a:chOff x="1837" y="2794"/>
            <a:chExt cx="272" cy="272"/>
          </a:xfrm>
        </p:grpSpPr>
        <p:sp>
          <p:nvSpPr>
            <p:cNvPr id="117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7263706" y="4300872"/>
            <a:ext cx="431800" cy="431800"/>
            <a:chOff x="1837" y="2794"/>
            <a:chExt cx="272" cy="272"/>
          </a:xfrm>
        </p:grpSpPr>
        <p:sp>
          <p:nvSpPr>
            <p:cNvPr id="120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>
            <a:off x="8055869" y="5093035"/>
            <a:ext cx="431800" cy="431800"/>
            <a:chOff x="1837" y="2794"/>
            <a:chExt cx="272" cy="272"/>
          </a:xfrm>
        </p:grpSpPr>
        <p:sp>
          <p:nvSpPr>
            <p:cNvPr id="123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sp>
        <p:nvSpPr>
          <p:cNvPr id="126" name="Line 12"/>
          <p:cNvSpPr>
            <a:spLocks noChangeShapeType="1"/>
          </p:cNvSpPr>
          <p:nvPr/>
        </p:nvSpPr>
        <p:spPr bwMode="auto">
          <a:xfrm flipV="1">
            <a:off x="6039744" y="5462755"/>
            <a:ext cx="2066716" cy="5653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5107431" y="5447103"/>
            <a:ext cx="5048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" name="Line 19"/>
          <p:cNvSpPr>
            <a:spLocks noChangeShapeType="1"/>
          </p:cNvSpPr>
          <p:nvPr/>
        </p:nvSpPr>
        <p:spPr bwMode="auto">
          <a:xfrm flipV="1">
            <a:off x="6044056" y="5447103"/>
            <a:ext cx="503238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20"/>
          <p:cNvSpPr>
            <a:spLocks noChangeShapeType="1"/>
          </p:cNvSpPr>
          <p:nvPr/>
        </p:nvSpPr>
        <p:spPr bwMode="auto">
          <a:xfrm flipH="1">
            <a:off x="5823844" y="4805697"/>
            <a:ext cx="71436" cy="934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V="1">
            <a:off x="5819132" y="4830294"/>
            <a:ext cx="85148" cy="9096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1" name="Line 12"/>
          <p:cNvSpPr>
            <a:spLocks noChangeShapeType="1"/>
          </p:cNvSpPr>
          <p:nvPr/>
        </p:nvSpPr>
        <p:spPr bwMode="auto">
          <a:xfrm>
            <a:off x="6033663" y="4732672"/>
            <a:ext cx="513631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480444" y="6195080"/>
            <a:ext cx="1910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简单路径</a:t>
            </a: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5732216" y="6230660"/>
            <a:ext cx="24592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非简单路径</a:t>
            </a:r>
          </a:p>
        </p:txBody>
      </p:sp>
    </p:spTree>
    <p:extLst>
      <p:ext uri="{BB962C8B-B14F-4D97-AF65-F5344CB8AC3E}">
        <p14:creationId xmlns:p14="http://schemas.microsoft.com/office/powerpoint/2010/main" val="179786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64" grpId="0" autoUpdateAnimBg="0"/>
      <p:bldP spid="67" grpId="0" autoUpdateAnimBg="0"/>
      <p:bldP spid="68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8" grpId="0" animBg="1"/>
      <p:bldP spid="99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gray">
          <a:xfrm>
            <a:off x="399761" y="263691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简单路径：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52361" y="2599334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路径上各顶点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,...,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均不互相重复。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89286" y="3203902"/>
            <a:ext cx="167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回        路：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2136949" y="3188918"/>
            <a:ext cx="6934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若路径上第一个顶点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与最后一个顶点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重合，则称这样的路径为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回路或环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>
            <a:off x="4639913" y="5241007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0" name="Group 13"/>
          <p:cNvGrpSpPr>
            <a:grpSpLocks/>
          </p:cNvGrpSpPr>
          <p:nvPr/>
        </p:nvGrpSpPr>
        <p:grpSpPr bwMode="auto">
          <a:xfrm>
            <a:off x="2552350" y="4953669"/>
            <a:ext cx="431800" cy="431800"/>
            <a:chOff x="1837" y="2794"/>
            <a:chExt cx="272" cy="272"/>
          </a:xfrm>
        </p:grpSpPr>
        <p:sp>
          <p:nvSpPr>
            <p:cNvPr id="101" name="Oval 1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V1</a:t>
              </a:r>
            </a:p>
          </p:txBody>
        </p:sp>
      </p:grpSp>
      <p:sp>
        <p:nvSpPr>
          <p:cNvPr id="103" name="Line 16"/>
          <p:cNvSpPr>
            <a:spLocks noChangeShapeType="1"/>
          </p:cNvSpPr>
          <p:nvPr/>
        </p:nvSpPr>
        <p:spPr bwMode="auto">
          <a:xfrm flipV="1">
            <a:off x="2911125" y="4591719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" name="Line 17"/>
          <p:cNvSpPr>
            <a:spLocks noChangeShapeType="1"/>
          </p:cNvSpPr>
          <p:nvPr/>
        </p:nvSpPr>
        <p:spPr bwMode="auto">
          <a:xfrm>
            <a:off x="2839688" y="5383882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" name="Line 18"/>
          <p:cNvSpPr>
            <a:spLocks noChangeShapeType="1"/>
          </p:cNvSpPr>
          <p:nvPr/>
        </p:nvSpPr>
        <p:spPr bwMode="auto">
          <a:xfrm>
            <a:off x="3780625" y="4664744"/>
            <a:ext cx="498926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 flipV="1">
            <a:off x="3776313" y="5383882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" name="Line 20"/>
          <p:cNvSpPr>
            <a:spLocks noChangeShapeType="1"/>
          </p:cNvSpPr>
          <p:nvPr/>
        </p:nvSpPr>
        <p:spPr bwMode="auto">
          <a:xfrm>
            <a:off x="3847750" y="444884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" name="Line 21"/>
          <p:cNvSpPr>
            <a:spLocks noChangeShapeType="1"/>
          </p:cNvSpPr>
          <p:nvPr/>
        </p:nvSpPr>
        <p:spPr bwMode="auto">
          <a:xfrm>
            <a:off x="5371006" y="4547269"/>
            <a:ext cx="492869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 flipV="1">
            <a:off x="3776313" y="5383882"/>
            <a:ext cx="20875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10" name="Group 23"/>
          <p:cNvGrpSpPr>
            <a:grpSpLocks/>
          </p:cNvGrpSpPr>
          <p:nvPr/>
        </p:nvGrpSpPr>
        <p:grpSpPr bwMode="auto">
          <a:xfrm>
            <a:off x="3415950" y="4305969"/>
            <a:ext cx="431800" cy="431800"/>
            <a:chOff x="1837" y="2794"/>
            <a:chExt cx="272" cy="272"/>
          </a:xfrm>
        </p:grpSpPr>
        <p:sp>
          <p:nvSpPr>
            <p:cNvPr id="111" name="Oval 24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V2</a:t>
              </a: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>
            <a:off x="3344513" y="5674394"/>
            <a:ext cx="431800" cy="431800"/>
            <a:chOff x="1837" y="2794"/>
            <a:chExt cx="272" cy="272"/>
          </a:xfrm>
        </p:grpSpPr>
        <p:sp>
          <p:nvSpPr>
            <p:cNvPr id="114" name="Oval 27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V3</a:t>
              </a:r>
            </a:p>
          </p:txBody>
        </p:sp>
      </p:grp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4208113" y="5025107"/>
            <a:ext cx="431800" cy="431800"/>
            <a:chOff x="1837" y="2794"/>
            <a:chExt cx="272" cy="272"/>
          </a:xfrm>
        </p:grpSpPr>
        <p:sp>
          <p:nvSpPr>
            <p:cNvPr id="117" name="Oval 30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Text Box 31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V4</a:t>
              </a:r>
            </a:p>
          </p:txBody>
        </p:sp>
      </p:grpSp>
      <p:grpSp>
        <p:nvGrpSpPr>
          <p:cNvPr id="119" name="Group 32"/>
          <p:cNvGrpSpPr>
            <a:grpSpLocks/>
          </p:cNvGrpSpPr>
          <p:nvPr/>
        </p:nvGrpSpPr>
        <p:grpSpPr bwMode="auto">
          <a:xfrm>
            <a:off x="5000275" y="4232944"/>
            <a:ext cx="431800" cy="431800"/>
            <a:chOff x="1837" y="2794"/>
            <a:chExt cx="272" cy="272"/>
          </a:xfrm>
        </p:grpSpPr>
        <p:sp>
          <p:nvSpPr>
            <p:cNvPr id="120" name="Oval 33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Text Box 34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V5</a:t>
              </a: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>
            <a:off x="5792438" y="5025107"/>
            <a:ext cx="431800" cy="431800"/>
            <a:chOff x="1837" y="2794"/>
            <a:chExt cx="272" cy="272"/>
          </a:xfrm>
        </p:grpSpPr>
        <p:sp>
          <p:nvSpPr>
            <p:cNvPr id="123" name="Oval 36"/>
            <p:cNvSpPr>
              <a:spLocks noChangeArrowheads="1"/>
            </p:cNvSpPr>
            <p:nvPr/>
          </p:nvSpPr>
          <p:spPr bwMode="auto">
            <a:xfrm>
              <a:off x="1837" y="2794"/>
              <a:ext cx="272" cy="27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Text Box 37"/>
            <p:cNvSpPr txBox="1">
              <a:spLocks noChangeArrowheads="1"/>
            </p:cNvSpPr>
            <p:nvPr/>
          </p:nvSpPr>
          <p:spPr bwMode="auto">
            <a:xfrm>
              <a:off x="1837" y="2840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lnSpc>
                  <a:spcPct val="130000"/>
                </a:lnSpc>
                <a:spcBef>
                  <a:spcPct val="1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ea typeface="仿宋_GB2312" pitchFamily="49" charset="-122"/>
                </a:rPr>
                <a:t>V6</a:t>
              </a:r>
            </a:p>
          </p:txBody>
        </p:sp>
      </p:grpSp>
      <p:sp>
        <p:nvSpPr>
          <p:cNvPr id="126" name="Line 12"/>
          <p:cNvSpPr>
            <a:spLocks noChangeShapeType="1"/>
          </p:cNvSpPr>
          <p:nvPr/>
        </p:nvSpPr>
        <p:spPr bwMode="auto">
          <a:xfrm flipV="1">
            <a:off x="3776313" y="5394827"/>
            <a:ext cx="2066716" cy="5653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2844000" y="5379175"/>
            <a:ext cx="5048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" name="Line 19"/>
          <p:cNvSpPr>
            <a:spLocks noChangeShapeType="1"/>
          </p:cNvSpPr>
          <p:nvPr/>
        </p:nvSpPr>
        <p:spPr bwMode="auto">
          <a:xfrm>
            <a:off x="5390860" y="4547269"/>
            <a:ext cx="453679" cy="5428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29" name="Line 20"/>
          <p:cNvSpPr>
            <a:spLocks noChangeShapeType="1"/>
          </p:cNvSpPr>
          <p:nvPr/>
        </p:nvSpPr>
        <p:spPr bwMode="auto">
          <a:xfrm flipH="1">
            <a:off x="3560413" y="4737769"/>
            <a:ext cx="71436" cy="9342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V="1">
            <a:off x="2923474" y="4587239"/>
            <a:ext cx="490286" cy="4511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1" name="Line 12"/>
          <p:cNvSpPr>
            <a:spLocks noChangeShapeType="1"/>
          </p:cNvSpPr>
          <p:nvPr/>
        </p:nvSpPr>
        <p:spPr bwMode="auto">
          <a:xfrm>
            <a:off x="3847750" y="4447256"/>
            <a:ext cx="1135730" cy="104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3468785" y="6162732"/>
            <a:ext cx="24592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回路</a:t>
            </a:r>
          </a:p>
        </p:txBody>
      </p:sp>
    </p:spTree>
    <p:extLst>
      <p:ext uri="{BB962C8B-B14F-4D97-AF65-F5344CB8AC3E}">
        <p14:creationId xmlns:p14="http://schemas.microsoft.com/office/powerpoint/2010/main" val="9777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36525" y="2508726"/>
            <a:ext cx="189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连通图：</a:t>
            </a: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829844" y="2508726"/>
            <a:ext cx="7239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无向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图中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若从顶点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有路径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连通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的。如果图中任意一对顶点都是连通的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则称此图是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连通图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非连通图的极大连通子图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叫做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连通分量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1752600" y="4468762"/>
            <a:ext cx="73162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8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图中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0" dirty="0">
                <a:solidFill>
                  <a:srgbClr val="00808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若对于每一对顶点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都存在一条从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的路径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则称此图是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强连通图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非强连通图的极大强连通子图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叫做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强连通分量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76200" y="4437012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强连通图：</a:t>
            </a:r>
          </a:p>
        </p:txBody>
      </p:sp>
    </p:spTree>
    <p:extLst>
      <p:ext uri="{BB962C8B-B14F-4D97-AF65-F5344CB8AC3E}">
        <p14:creationId xmlns:p14="http://schemas.microsoft.com/office/powerpoint/2010/main" val="13905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75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75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75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75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 build="p" autoUpdateAnimBg="0"/>
      <p:bldP spid="64" grpId="0" build="p" autoUpdateAnimBg="0"/>
      <p:bldP spid="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851920" y="5920631"/>
            <a:ext cx="203962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连通图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748276"/>
              </p:ext>
            </p:extLst>
          </p:nvPr>
        </p:nvGraphicFramePr>
        <p:xfrm>
          <a:off x="2814067" y="2564904"/>
          <a:ext cx="3515866" cy="320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82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067" y="2564904"/>
                        <a:ext cx="3515866" cy="3205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0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65932" y="5962650"/>
            <a:ext cx="204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非连通图</a:t>
            </a:r>
            <a:endParaRPr lang="zh-CN" altLang="en-US" sz="2800" b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7513"/>
              </p:ext>
            </p:extLst>
          </p:nvPr>
        </p:nvGraphicFramePr>
        <p:xfrm>
          <a:off x="113622" y="2723804"/>
          <a:ext cx="3462106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9" name="Visio" r:id="rId3" imgW="3146659" imgH="2878756" progId="Visio.Drawing.11">
                  <p:embed/>
                </p:oleObj>
              </mc:Choice>
              <mc:Fallback>
                <p:oleObj name="Visio" r:id="rId3" imgW="3146659" imgH="287875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22" y="2723804"/>
                        <a:ext cx="3462106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66278"/>
              </p:ext>
            </p:extLst>
          </p:nvPr>
        </p:nvGraphicFramePr>
        <p:xfrm>
          <a:off x="3578068" y="2711104"/>
          <a:ext cx="544494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0" name="Visio" r:id="rId5" imgW="4947786" imgH="2878756" progId="Visio.Drawing.11">
                  <p:embed/>
                </p:oleObj>
              </mc:Choice>
              <mc:Fallback>
                <p:oleObj name="Visio" r:id="rId5" imgW="4947786" imgH="2878756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068" y="2711104"/>
                        <a:ext cx="5444949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058296" y="5942608"/>
            <a:ext cx="2688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三个连通分量</a:t>
            </a:r>
            <a:endParaRPr lang="zh-CN" altLang="en-US" sz="2800" b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7" t="38227" r="50298" b="37518"/>
          <a:stretch/>
        </p:blipFill>
        <p:spPr bwMode="auto">
          <a:xfrm>
            <a:off x="2490750" y="2437173"/>
            <a:ext cx="3846550" cy="364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42432" y="6013028"/>
            <a:ext cx="223202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强</a:t>
            </a:r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连通图</a:t>
            </a:r>
            <a:endParaRPr lang="zh-CN" altLang="en-US" sz="2800" b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043608" y="5229200"/>
            <a:ext cx="2232025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非</a:t>
            </a:r>
            <a:r>
              <a:rPr lang="zh-CN" altLang="en-US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强</a:t>
            </a:r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连通图</a:t>
            </a:r>
            <a:endParaRPr lang="zh-CN" altLang="en-US" sz="2800" b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5005388" y="5303231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两个强</a:t>
            </a:r>
            <a:r>
              <a:rPr lang="zh-CN" altLang="zh-CN" sz="28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连通分量</a:t>
            </a:r>
            <a:endParaRPr lang="zh-CN" altLang="en-US" sz="2800" b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47869"/>
              </p:ext>
            </p:extLst>
          </p:nvPr>
        </p:nvGraphicFramePr>
        <p:xfrm>
          <a:off x="755576" y="2661933"/>
          <a:ext cx="2460625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74" name="Visio" r:id="rId3" imgW="2175711" imgH="2069031" progId="Visio.Drawing.11">
                  <p:embed/>
                </p:oleObj>
              </mc:Choice>
              <mc:Fallback>
                <p:oleObj name="Visio" r:id="rId3" imgW="2175711" imgH="2069031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61933"/>
                        <a:ext cx="2460625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11317"/>
              </p:ext>
            </p:extLst>
          </p:nvPr>
        </p:nvGraphicFramePr>
        <p:xfrm>
          <a:off x="5000625" y="2636912"/>
          <a:ext cx="2460625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75" name="Visio" r:id="rId5" imgW="2175711" imgH="2069031" progId="Visio.Drawing.11">
                  <p:embed/>
                </p:oleObj>
              </mc:Choice>
              <mc:Fallback>
                <p:oleObj name="Visio" r:id="rId5" imgW="2175711" imgH="2069031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636912"/>
                        <a:ext cx="2460625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5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ED24C-B041-423C-8283-E1E63FF3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合适的评价函数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A82DF-9C2A-43B3-A355-B171C3132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/>
                  <a:t>使用合适的评价函数来评价模型</a:t>
                </a:r>
                <a:endParaRPr lang="en-US" altLang="zh-CN"/>
              </a:p>
              <a:p>
                <a:pPr marL="342900" lvl="1" indent="-342900">
                  <a:lnSpc>
                    <a:spcPct val="80000"/>
                  </a:lnSpc>
                  <a:buClr>
                    <a:schemeClr val="tx2"/>
                  </a:buClr>
                  <a:buFont typeface="Wingdings" pitchFamily="2" charset="2"/>
                  <a:buChar char="v"/>
                </a:pPr>
                <a:r>
                  <a:rPr lang="zh-CN" altLang="zh-CN" sz="2400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回归模型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评价指标</a:t>
                </a:r>
                <a:endPara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  <a:p>
                <a:pPr marL="0" lvl="1">
                  <a:lnSpc>
                    <a:spcPct val="80000"/>
                  </a:lnSpc>
                  <a:buClr>
                    <a:schemeClr val="tx2"/>
                  </a:buClr>
                </a:pPr>
                <a:endParaRPr lang="en-US" altLang="zh-CN" sz="2400"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  <a:p>
                <a:pPr marL="342900" lvl="1" indent="-342900">
                  <a:lnSpc>
                    <a:spcPct val="80000"/>
                  </a:lnSpc>
                  <a:buClr>
                    <a:schemeClr val="tx2"/>
                  </a:buClr>
                  <a:buFont typeface="Wingdings" pitchFamily="2" charset="2"/>
                  <a:buChar char="v"/>
                </a:pPr>
                <a:r>
                  <a:rPr lang="en-US" altLang="zh-CN" sz="2400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R</a:t>
                </a:r>
                <a:r>
                  <a:rPr lang="en-US" altLang="zh-CN" sz="2400" b="1" baseline="30000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2</a:t>
                </a:r>
                <a:r>
                  <a:rPr lang="zh-CN" altLang="en-US" sz="2400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系数</a:t>
                </a:r>
                <a:endPara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  <a:p>
                <a:pPr marL="0" lvl="1" indent="0" algn="ctr">
                  <a:lnSpc>
                    <a:spcPct val="80000"/>
                  </a:lnSpc>
                  <a:buClr>
                    <a:schemeClr val="tx2"/>
                  </a:buClr>
                  <a:buNone/>
                </a:pPr>
                <a:r>
                  <a:rPr lang="en-US" altLang="zh-CN" sz="3200" b="1"/>
                  <a:t>R</a:t>
                </a:r>
                <a:r>
                  <a:rPr lang="en-US" altLang="zh-CN" sz="3200" b="1" baseline="30000"/>
                  <a:t>2</a:t>
                </a:r>
                <a:r>
                  <a:rPr lang="en-US" altLang="zh-CN" sz="3200" b="1"/>
                  <a:t>=1-(SS</a:t>
                </a:r>
                <a:r>
                  <a:rPr lang="en-US" altLang="zh-CN" sz="3200" b="1" baseline="-25000"/>
                  <a:t>errr</a:t>
                </a:r>
                <a:r>
                  <a:rPr lang="en-US" altLang="zh-CN" sz="3200" b="1"/>
                  <a:t>/SS</a:t>
                </a:r>
                <a:r>
                  <a:rPr lang="en-US" altLang="zh-CN" sz="3200" b="1" baseline="-25000"/>
                  <a:t>tot</a:t>
                </a:r>
                <a:r>
                  <a:rPr lang="en-US" altLang="zh-CN" sz="3200" b="1"/>
                  <a:t>)</a:t>
                </a:r>
                <a:endParaRPr lang="en-US" altLang="zh-CN" sz="3600" b="1"/>
              </a:p>
              <a:p>
                <a:r>
                  <a:rPr lang="zh-CN" altLang="zh-CN"/>
                  <a:t>表示模型对于数据的拟合度，此值越大越好，最好的情况是此值为</a:t>
                </a:r>
                <a:r>
                  <a:rPr lang="en-US" altLang="zh-CN"/>
                  <a:t>1.</a:t>
                </a:r>
                <a:endParaRPr lang="en-US" altLang="zh-C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/>
                  <a:t>表示标签上的平方差 </a:t>
                </a:r>
                <a:endParaRPr lang="en-US" altLang="zh-C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/>
                  <a:t>表示标签和预测值的方差和</a:t>
                </a:r>
              </a:p>
              <a:p>
                <a:endParaRPr lang="en-US" altLang="zh-CN"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  <a:p>
                <a:endPara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3A82DF-9C2A-43B3-A355-B171C3132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9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33785"/>
              </p:ext>
            </p:extLst>
          </p:nvPr>
        </p:nvGraphicFramePr>
        <p:xfrm>
          <a:off x="540215" y="2708920"/>
          <a:ext cx="8063569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22" name="Visio" r:id="rId3" imgW="5144703" imgH="2069031" progId="Visio.Drawing.11">
                  <p:embed/>
                </p:oleObj>
              </mc:Choice>
              <mc:Fallback>
                <p:oleObj name="Visio" r:id="rId3" imgW="5144703" imgH="206903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15" y="2708920"/>
                        <a:ext cx="8063569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40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7" t="38227" r="29348" b="37518"/>
          <a:stretch/>
        </p:blipFill>
        <p:spPr bwMode="auto">
          <a:xfrm>
            <a:off x="347730" y="2511380"/>
            <a:ext cx="8500056" cy="394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6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3528" y="2420938"/>
            <a:ext cx="8640959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邻接点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对于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无向图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G=(V, E)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，若边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’)∈E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，则称顶点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互为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邻接点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相邻接。或称边 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)    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依附于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，或称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相关联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   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38675"/>
              </p:ext>
            </p:extLst>
          </p:nvPr>
        </p:nvGraphicFramePr>
        <p:xfrm>
          <a:off x="3203848" y="4475659"/>
          <a:ext cx="2389688" cy="217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3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475659"/>
                        <a:ext cx="2389688" cy="217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6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3528" y="2420938"/>
            <a:ext cx="8640959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邻接点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对于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有向图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G=(V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，若弧</a:t>
            </a:r>
            <a:r>
              <a:rPr lang="en-GB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GB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’&gt; ∈E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，则称顶点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，或称顶点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自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，或弧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en-GB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和顶点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相关联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01872"/>
              </p:ext>
            </p:extLst>
          </p:nvPr>
        </p:nvGraphicFramePr>
        <p:xfrm>
          <a:off x="3165617" y="4433119"/>
          <a:ext cx="2460625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5" name="Visio" r:id="rId3" imgW="2175711" imgH="2069031" progId="Visio.Drawing.11">
                  <p:embed/>
                </p:oleObj>
              </mc:Choice>
              <mc:Fallback>
                <p:oleObj name="Visio" r:id="rId3" imgW="2175711" imgH="2069031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617" y="4433119"/>
                        <a:ext cx="2460625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71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843483"/>
            <a:ext cx="8208912" cy="155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的入度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出度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以顶点 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终点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有向边的条数称 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入度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，记为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以顶点 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起点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有向边的条数称 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出度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，记为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OD(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顶点 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的度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TD(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ID(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＋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OD(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67544" y="2416076"/>
            <a:ext cx="8064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的度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(Degree)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是和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相关联的边的数目，记为 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TD(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52189"/>
              </p:ext>
            </p:extLst>
          </p:nvPr>
        </p:nvGraphicFramePr>
        <p:xfrm>
          <a:off x="1765052" y="4561731"/>
          <a:ext cx="2389188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052" y="4561731"/>
                        <a:ext cx="2389188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99742"/>
              </p:ext>
            </p:extLst>
          </p:nvPr>
        </p:nvGraphicFramePr>
        <p:xfrm>
          <a:off x="5001938" y="4546601"/>
          <a:ext cx="2306367" cy="219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5" name="Visio" r:id="rId5" imgW="2175711" imgH="2069031" progId="Visio.Drawing.11">
                  <p:embed/>
                </p:oleObj>
              </mc:Choice>
              <mc:Fallback>
                <p:oleObj name="Visio" r:id="rId5" imgW="2175711" imgH="2069031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938" y="4546601"/>
                        <a:ext cx="2306367" cy="2194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95536" y="2793653"/>
            <a:ext cx="8392863" cy="1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一个连通图的生成树是一个极小连通子图，它含有图中全部顶点，但只有足以构成一棵树的</a:t>
            </a:r>
            <a:r>
              <a:rPr lang="en-US" altLang="zh-CN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条边。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如果在一棵生成树上添加一条边，必定构成一个环，因为这条边使得它依附的那两个顶点之间有了第二条路径。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17939" y="2420888"/>
            <a:ext cx="3356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生成树</a:t>
            </a:r>
          </a:p>
        </p:txBody>
      </p:sp>
      <p:sp>
        <p:nvSpPr>
          <p:cNvPr id="80" name="Oval 4"/>
          <p:cNvSpPr>
            <a:spLocks noChangeArrowheads="1"/>
          </p:cNvSpPr>
          <p:nvPr/>
        </p:nvSpPr>
        <p:spPr bwMode="auto">
          <a:xfrm>
            <a:off x="2180771" y="45811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V1</a:t>
            </a: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3247571" y="52669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V4</a:t>
            </a:r>
          </a:p>
        </p:txBody>
      </p:sp>
      <p:sp>
        <p:nvSpPr>
          <p:cNvPr id="82" name="Oval 6"/>
          <p:cNvSpPr>
            <a:spLocks noChangeArrowheads="1"/>
          </p:cNvSpPr>
          <p:nvPr/>
        </p:nvSpPr>
        <p:spPr bwMode="auto">
          <a:xfrm>
            <a:off x="2866571" y="62575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V6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1647371" y="63337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V5</a:t>
            </a:r>
          </a:p>
        </p:txBody>
      </p:sp>
      <p:sp>
        <p:nvSpPr>
          <p:cNvPr id="84" name="Oval 8"/>
          <p:cNvSpPr>
            <a:spLocks noChangeArrowheads="1"/>
          </p:cNvSpPr>
          <p:nvPr/>
        </p:nvSpPr>
        <p:spPr bwMode="auto">
          <a:xfrm>
            <a:off x="1190171" y="53431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V2</a:t>
            </a:r>
          </a:p>
        </p:txBody>
      </p:sp>
      <p:sp>
        <p:nvSpPr>
          <p:cNvPr id="85" name="Oval 9"/>
          <p:cNvSpPr>
            <a:spLocks noChangeArrowheads="1"/>
          </p:cNvSpPr>
          <p:nvPr/>
        </p:nvSpPr>
        <p:spPr bwMode="auto">
          <a:xfrm>
            <a:off x="2180771" y="54955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V3</a:t>
            </a:r>
          </a:p>
        </p:txBody>
      </p:sp>
      <p:sp>
        <p:nvSpPr>
          <p:cNvPr id="86" name="Line 10"/>
          <p:cNvSpPr>
            <a:spLocks noChangeShapeType="1"/>
          </p:cNvSpPr>
          <p:nvPr/>
        </p:nvSpPr>
        <p:spPr bwMode="auto">
          <a:xfrm flipH="1">
            <a:off x="1571171" y="4885928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>
            <a:off x="1494971" y="5800328"/>
            <a:ext cx="3048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88" name="Line 12"/>
          <p:cNvSpPr>
            <a:spLocks noChangeShapeType="1"/>
          </p:cNvSpPr>
          <p:nvPr/>
        </p:nvSpPr>
        <p:spPr bwMode="auto">
          <a:xfrm flipV="1">
            <a:off x="2104571" y="6562328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89" name="Line 13"/>
          <p:cNvSpPr>
            <a:spLocks noChangeShapeType="1"/>
          </p:cNvSpPr>
          <p:nvPr/>
        </p:nvSpPr>
        <p:spPr bwMode="auto">
          <a:xfrm flipH="1">
            <a:off x="3171371" y="5724128"/>
            <a:ext cx="228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2637971" y="4885928"/>
            <a:ext cx="68580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2409371" y="5038328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952171" y="5876528"/>
            <a:ext cx="30480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>
            <a:off x="2561771" y="5876528"/>
            <a:ext cx="38100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4" name="Line 18"/>
          <p:cNvSpPr>
            <a:spLocks noChangeShapeType="1"/>
          </p:cNvSpPr>
          <p:nvPr/>
        </p:nvSpPr>
        <p:spPr bwMode="auto">
          <a:xfrm flipV="1">
            <a:off x="2637971" y="5495528"/>
            <a:ext cx="6096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5" name="Line 19"/>
          <p:cNvSpPr>
            <a:spLocks noChangeShapeType="1"/>
          </p:cNvSpPr>
          <p:nvPr/>
        </p:nvSpPr>
        <p:spPr bwMode="auto">
          <a:xfrm>
            <a:off x="1647371" y="5571728"/>
            <a:ext cx="533400" cy="7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2409371" y="5038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1</a:t>
            </a:r>
          </a:p>
        </p:txBody>
      </p:sp>
      <p:sp>
        <p:nvSpPr>
          <p:cNvPr id="97" name="Rectangle 21"/>
          <p:cNvSpPr>
            <a:spLocks noChangeArrowheads="1"/>
          </p:cNvSpPr>
          <p:nvPr/>
        </p:nvSpPr>
        <p:spPr bwMode="auto">
          <a:xfrm>
            <a:off x="2834821" y="4657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5</a:t>
            </a:r>
          </a:p>
        </p:txBody>
      </p:sp>
      <p:sp>
        <p:nvSpPr>
          <p:cNvPr id="98" name="Rectangle 22"/>
          <p:cNvSpPr>
            <a:spLocks noChangeArrowheads="1"/>
          </p:cNvSpPr>
          <p:nvPr/>
        </p:nvSpPr>
        <p:spPr bwMode="auto">
          <a:xfrm>
            <a:off x="1615621" y="47335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/>
              <a:t>6</a:t>
            </a:r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2714171" y="51907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5</a:t>
            </a:r>
          </a:p>
        </p:txBody>
      </p:sp>
      <p:sp>
        <p:nvSpPr>
          <p:cNvPr id="100" name="Rectangle 24"/>
          <p:cNvSpPr>
            <a:spLocks noChangeArrowheads="1"/>
          </p:cNvSpPr>
          <p:nvPr/>
        </p:nvSpPr>
        <p:spPr bwMode="auto">
          <a:xfrm>
            <a:off x="1799771" y="51907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5</a:t>
            </a:r>
          </a:p>
        </p:txBody>
      </p:sp>
      <p:sp>
        <p:nvSpPr>
          <p:cNvPr id="101" name="Rectangle 25"/>
          <p:cNvSpPr>
            <a:spLocks noChangeArrowheads="1"/>
          </p:cNvSpPr>
          <p:nvPr/>
        </p:nvSpPr>
        <p:spPr bwMode="auto">
          <a:xfrm>
            <a:off x="2714171" y="5800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4</a:t>
            </a:r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1844221" y="5800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6</a:t>
            </a:r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1306059" y="5932091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/>
              <a:t>3</a:t>
            </a:r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2301421" y="6181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6</a:t>
            </a: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3247571" y="5800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/>
              <a:t>2</a:t>
            </a:r>
          </a:p>
        </p:txBody>
      </p:sp>
      <p:sp>
        <p:nvSpPr>
          <p:cNvPr id="107" name="Line 32"/>
          <p:cNvSpPr>
            <a:spLocks noChangeShapeType="1"/>
          </p:cNvSpPr>
          <p:nvPr/>
        </p:nvSpPr>
        <p:spPr bwMode="auto">
          <a:xfrm>
            <a:off x="6432550" y="5038328"/>
            <a:ext cx="0" cy="457200"/>
          </a:xfrm>
          <a:prstGeom prst="line">
            <a:avLst/>
          </a:prstGeom>
          <a:noFill/>
          <a:ln w="31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108" name="Rectangle 33"/>
          <p:cNvSpPr>
            <a:spLocks noChangeArrowheads="1"/>
          </p:cNvSpPr>
          <p:nvPr/>
        </p:nvSpPr>
        <p:spPr bwMode="auto">
          <a:xfrm>
            <a:off x="6432550" y="5038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110" name="Line 35"/>
          <p:cNvSpPr>
            <a:spLocks noChangeShapeType="1"/>
          </p:cNvSpPr>
          <p:nvPr/>
        </p:nvSpPr>
        <p:spPr bwMode="auto">
          <a:xfrm>
            <a:off x="5670550" y="5571728"/>
            <a:ext cx="533400" cy="76200"/>
          </a:xfrm>
          <a:prstGeom prst="line">
            <a:avLst/>
          </a:prstGeom>
          <a:noFill/>
          <a:ln w="31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111" name="Rectangle 36"/>
          <p:cNvSpPr>
            <a:spLocks noChangeArrowheads="1"/>
          </p:cNvSpPr>
          <p:nvPr/>
        </p:nvSpPr>
        <p:spPr bwMode="auto">
          <a:xfrm>
            <a:off x="5822950" y="51907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>
                <a:solidFill>
                  <a:srgbClr val="CC0099"/>
                </a:solidFill>
              </a:rPr>
              <a:t>5</a:t>
            </a:r>
          </a:p>
        </p:txBody>
      </p:sp>
      <p:sp>
        <p:nvSpPr>
          <p:cNvPr id="113" name="Line 38"/>
          <p:cNvSpPr>
            <a:spLocks noChangeShapeType="1"/>
          </p:cNvSpPr>
          <p:nvPr/>
        </p:nvSpPr>
        <p:spPr bwMode="auto">
          <a:xfrm>
            <a:off x="6584950" y="5876528"/>
            <a:ext cx="381000" cy="457200"/>
          </a:xfrm>
          <a:prstGeom prst="line">
            <a:avLst/>
          </a:prstGeom>
          <a:noFill/>
          <a:ln w="31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6737350" y="5800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>
                <a:solidFill>
                  <a:srgbClr val="CC0099"/>
                </a:solidFill>
              </a:rPr>
              <a:t>4</a:t>
            </a:r>
          </a:p>
        </p:txBody>
      </p:sp>
      <p:sp>
        <p:nvSpPr>
          <p:cNvPr id="116" name="Line 41"/>
          <p:cNvSpPr>
            <a:spLocks noChangeShapeType="1"/>
          </p:cNvSpPr>
          <p:nvPr/>
        </p:nvSpPr>
        <p:spPr bwMode="auto">
          <a:xfrm>
            <a:off x="5473700" y="5800328"/>
            <a:ext cx="304800" cy="533400"/>
          </a:xfrm>
          <a:prstGeom prst="line">
            <a:avLst/>
          </a:prstGeom>
          <a:noFill/>
          <a:ln w="31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117" name="Rectangle 42"/>
          <p:cNvSpPr>
            <a:spLocks noChangeArrowheads="1"/>
          </p:cNvSpPr>
          <p:nvPr/>
        </p:nvSpPr>
        <p:spPr bwMode="auto">
          <a:xfrm>
            <a:off x="5289550" y="58765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>
                <a:solidFill>
                  <a:srgbClr val="CC0099"/>
                </a:solidFill>
              </a:rPr>
              <a:t>3</a:t>
            </a:r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H="1">
            <a:off x="7194550" y="5724128"/>
            <a:ext cx="228600" cy="533400"/>
          </a:xfrm>
          <a:prstGeom prst="line">
            <a:avLst/>
          </a:prstGeom>
          <a:noFill/>
          <a:ln w="31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0"/>
          </a:p>
        </p:txBody>
      </p:sp>
      <p:sp>
        <p:nvSpPr>
          <p:cNvPr id="120" name="Rectangle 45"/>
          <p:cNvSpPr>
            <a:spLocks noChangeArrowheads="1"/>
          </p:cNvSpPr>
          <p:nvPr/>
        </p:nvSpPr>
        <p:spPr bwMode="auto">
          <a:xfrm>
            <a:off x="7270750" y="5800328"/>
            <a:ext cx="31290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>
                <a:solidFill>
                  <a:srgbClr val="CC0099"/>
                </a:solidFill>
              </a:rPr>
              <a:t>2</a:t>
            </a:r>
          </a:p>
        </p:txBody>
      </p:sp>
      <p:sp>
        <p:nvSpPr>
          <p:cNvPr id="122" name="Oval 48"/>
          <p:cNvSpPr>
            <a:spLocks noChangeArrowheads="1"/>
          </p:cNvSpPr>
          <p:nvPr/>
        </p:nvSpPr>
        <p:spPr bwMode="auto">
          <a:xfrm>
            <a:off x="6203950" y="45811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V1</a:t>
            </a:r>
          </a:p>
        </p:txBody>
      </p:sp>
      <p:sp>
        <p:nvSpPr>
          <p:cNvPr id="123" name="Oval 49"/>
          <p:cNvSpPr>
            <a:spLocks noChangeArrowheads="1"/>
          </p:cNvSpPr>
          <p:nvPr/>
        </p:nvSpPr>
        <p:spPr bwMode="auto">
          <a:xfrm>
            <a:off x="6203950" y="54955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V3</a:t>
            </a:r>
          </a:p>
        </p:txBody>
      </p:sp>
      <p:sp>
        <p:nvSpPr>
          <p:cNvPr id="124" name="Oval 50"/>
          <p:cNvSpPr>
            <a:spLocks noChangeArrowheads="1"/>
          </p:cNvSpPr>
          <p:nvPr/>
        </p:nvSpPr>
        <p:spPr bwMode="auto">
          <a:xfrm>
            <a:off x="5670550" y="63337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V5</a:t>
            </a:r>
          </a:p>
        </p:txBody>
      </p:sp>
      <p:sp>
        <p:nvSpPr>
          <p:cNvPr id="125" name="Oval 51"/>
          <p:cNvSpPr>
            <a:spLocks noChangeArrowheads="1"/>
          </p:cNvSpPr>
          <p:nvPr/>
        </p:nvSpPr>
        <p:spPr bwMode="auto">
          <a:xfrm>
            <a:off x="5213350" y="53431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V2</a:t>
            </a:r>
          </a:p>
        </p:txBody>
      </p:sp>
      <p:sp>
        <p:nvSpPr>
          <p:cNvPr id="126" name="Oval 52"/>
          <p:cNvSpPr>
            <a:spLocks noChangeArrowheads="1"/>
          </p:cNvSpPr>
          <p:nvPr/>
        </p:nvSpPr>
        <p:spPr bwMode="auto">
          <a:xfrm>
            <a:off x="7270750" y="52669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V4</a:t>
            </a:r>
          </a:p>
        </p:txBody>
      </p:sp>
      <p:sp>
        <p:nvSpPr>
          <p:cNvPr id="127" name="Oval 53"/>
          <p:cNvSpPr>
            <a:spLocks noChangeArrowheads="1"/>
          </p:cNvSpPr>
          <p:nvPr/>
        </p:nvSpPr>
        <p:spPr bwMode="auto">
          <a:xfrm>
            <a:off x="6889750" y="625752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13346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 animBg="1"/>
      <p:bldP spid="108" grpId="0"/>
      <p:bldP spid="110" grpId="0" animBg="1"/>
      <p:bldP spid="111" grpId="0"/>
      <p:bldP spid="113" grpId="0" animBg="1"/>
      <p:bldP spid="114" grpId="0"/>
      <p:bldP spid="116" grpId="0" animBg="1"/>
      <p:bldP spid="117" grpId="0"/>
      <p:bldP spid="119" grpId="0" animBg="1"/>
      <p:bldP spid="120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95536" y="2865880"/>
            <a:ext cx="8705527" cy="178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如果一个有向图恰有一个顶点的入度为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，其余顶点的入度均为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，则是一棵有向树。一个有向图的生成森林由若干棵有向树组成，含有图中全部顶点，但只有足以构成若干棵不相交的有向树的弧。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2348880"/>
            <a:ext cx="360045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生成森林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22125"/>
              </p:ext>
            </p:extLst>
          </p:nvPr>
        </p:nvGraphicFramePr>
        <p:xfrm>
          <a:off x="1630685" y="4813746"/>
          <a:ext cx="3168352" cy="169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3" name="Visio" r:id="rId3" imgW="2750419" imgH="1475072" progId="Visio.Drawing.11">
                  <p:embed/>
                </p:oleObj>
              </mc:Choice>
              <mc:Fallback>
                <p:oleObj name="Visio" r:id="rId3" imgW="2750419" imgH="14750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85" y="4813746"/>
                        <a:ext cx="3168352" cy="1699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62775"/>
              </p:ext>
            </p:extLst>
          </p:nvPr>
        </p:nvGraphicFramePr>
        <p:xfrm>
          <a:off x="5087069" y="4797152"/>
          <a:ext cx="3168352" cy="169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4" name="Visio" r:id="rId5" imgW="2750419" imgH="1475072" progId="Visio.Drawing.11">
                  <p:embed/>
                </p:oleObj>
              </mc:Choice>
              <mc:Fallback>
                <p:oleObj name="Visio" r:id="rId5" imgW="2750419" imgH="14750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069" y="4797152"/>
                        <a:ext cx="3168352" cy="1699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基本术语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95536" y="2865880"/>
            <a:ext cx="8705527" cy="178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如果一个有向图恰有一个顶点的入度为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，其余顶点的入度均为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，则是一棵有向树。一个有向图的生成森林由若干棵有向树组成，含有图中全部顶点，但只有足以构成若干棵不相交的有向树的弧。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2348880"/>
            <a:ext cx="360045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生成森林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50464"/>
              </p:ext>
            </p:extLst>
          </p:nvPr>
        </p:nvGraphicFramePr>
        <p:xfrm>
          <a:off x="1630685" y="4813746"/>
          <a:ext cx="3168352" cy="169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61" name="Visio" r:id="rId3" imgW="2750419" imgH="1475072" progId="Visio.Drawing.11">
                  <p:embed/>
                </p:oleObj>
              </mc:Choice>
              <mc:Fallback>
                <p:oleObj name="Visio" r:id="rId3" imgW="2750419" imgH="14750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85" y="4813746"/>
                        <a:ext cx="3168352" cy="1699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21751"/>
              </p:ext>
            </p:extLst>
          </p:nvPr>
        </p:nvGraphicFramePr>
        <p:xfrm>
          <a:off x="5292080" y="4509120"/>
          <a:ext cx="2979245" cy="211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62" name="Visio" r:id="rId5" imgW="2534653" imgH="1799122" progId="Visio.Drawing.11">
                  <p:embed/>
                </p:oleObj>
              </mc:Choice>
              <mc:Fallback>
                <p:oleObj name="Visio" r:id="rId5" imgW="2534653" imgH="179912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509120"/>
                        <a:ext cx="2979245" cy="2116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6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图的抽象类型定义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94504" y="2489748"/>
            <a:ext cx="80645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ADT Graph {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数据对象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是具有相同特性的数据元素的集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合，称为顶点集。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数据关系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R={ VR }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VR={&lt;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&gt;|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v,w∈V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且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P(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表示从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的弧，谓词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P(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定义了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弧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的意义或信息 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基本操作</a:t>
            </a: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}ADT Graph</a:t>
            </a:r>
          </a:p>
        </p:txBody>
      </p:sp>
    </p:spTree>
    <p:extLst>
      <p:ext uri="{BB962C8B-B14F-4D97-AF65-F5344CB8AC3E}">
        <p14:creationId xmlns:p14="http://schemas.microsoft.com/office/powerpoint/2010/main" val="2190617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图的抽象类型定义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544" y="2420889"/>
            <a:ext cx="777716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基本操作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CreateGraph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(&amp;G,V,VR);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VR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的定义构造图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DestroyGraph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(&amp;G);   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销毁图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LocateVex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u);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中存在顶点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，则返回该顶点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在图中位置；否则返回其它信息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v);       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PutVex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 v, value); 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FirstAdjVex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v);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的第一个邻接点。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lang="en-GB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中没有邻接点，则返回“空”</a:t>
            </a:r>
          </a:p>
        </p:txBody>
      </p:sp>
    </p:spTree>
    <p:extLst>
      <p:ext uri="{BB962C8B-B14F-4D97-AF65-F5344CB8AC3E}">
        <p14:creationId xmlns:p14="http://schemas.microsoft.com/office/powerpoint/2010/main" val="25074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7"/>
            <a:ext cx="7922840" cy="499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回归模型</a:t>
            </a:r>
            <a:r>
              <a:rPr lang="zh-CN" altLang="en-US" sz="3200">
                <a:latin typeface="Times New Roman" pitchFamily="18" charset="0"/>
                <a:ea typeface="宋体" charset="-122"/>
                <a:cs typeface="Times New Roman" pitchFamily="18" charset="0"/>
              </a:rPr>
              <a:t>评价指标</a:t>
            </a:r>
            <a:endParaRPr lang="en-US" altLang="zh-CN" sz="32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lvl="1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32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>
                <a:latin typeface="Times New Roman" pitchFamily="18" charset="0"/>
                <a:ea typeface="宋体" charset="-122"/>
                <a:cs typeface="Times New Roman" pitchFamily="18" charset="0"/>
              </a:rPr>
              <a:t>相对分析误差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RPD</a:t>
            </a:r>
          </a:p>
          <a:p>
            <a:pPr marL="0" lvl="1" indent="0" algn="ctr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4400"/>
              <a:t>RPD=(stdev/remse)</a:t>
            </a:r>
          </a:p>
          <a:p>
            <a:pPr marL="0" lvl="1" indent="0" algn="ctr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4400"/>
          </a:p>
          <a:p>
            <a:r>
              <a:rPr lang="zh-CN" altLang="zh-CN" sz="3200" b="0"/>
              <a:t>此值只在测试集上测定，</a:t>
            </a:r>
            <a:r>
              <a:rPr lang="en-US" altLang="zh-CN" sz="3200" b="0"/>
              <a:t>stdev</a:t>
            </a:r>
            <a:r>
              <a:rPr lang="zh-CN" altLang="zh-CN" sz="3200" b="0"/>
              <a:t>表示测定值标准差，</a:t>
            </a:r>
            <a:r>
              <a:rPr lang="en-US" altLang="zh-CN" sz="3200" b="0"/>
              <a:t>rmse</a:t>
            </a:r>
            <a:r>
              <a:rPr lang="zh-CN" altLang="zh-CN" sz="3200" b="0"/>
              <a:t>表示测试集上均方根误差。</a:t>
            </a:r>
            <a:r>
              <a:rPr lang="en-US" altLang="zh-CN" sz="3200" b="0"/>
              <a:t>RPD</a:t>
            </a:r>
            <a:r>
              <a:rPr lang="zh-CN" altLang="zh-CN" sz="3200" b="0"/>
              <a:t>值越大越好。 </a:t>
            </a:r>
          </a:p>
          <a:p>
            <a:pPr marL="0" lvl="1" indent="0" algn="ctr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4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zh-CN" altLang="en-US"/>
              <a:t>合适的评价函数</a:t>
            </a:r>
            <a:endParaRPr lang="zh-CN" altLang="zh-CN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 uiExpand="1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图的抽象类型定义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24086" y="2492897"/>
            <a:ext cx="77755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NextAdjVex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v, w);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相对于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下一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个邻接点。若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的最后一个邻接点，则“空”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 v);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在图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中增添新顶点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DeleteVex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 v);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删除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中顶点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及其相关的弧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InsertArc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 v, w);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中增添弧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是无向的，则还增添对称弧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w,v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DeleteArc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(&amp;G, v, w);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中删除弧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v,w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，若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4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是无向的，则还删除对称弧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w,v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6987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图的抽象类型定义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§7.1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图的定义和术语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30392" y="2420889"/>
            <a:ext cx="75596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DFSTraverse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v, Visit()); </a:t>
            </a:r>
          </a:p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从顶点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起深度优先遍历图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，并对每个顶点调用</a:t>
            </a:r>
          </a:p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Visit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一次且仅一次。</a:t>
            </a:r>
          </a:p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BFSTraverse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(G, v, Visit()); </a:t>
            </a:r>
          </a:p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从顶点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起广度优先遍历图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，并对每个顶点调用</a:t>
            </a:r>
          </a:p>
          <a:p>
            <a:pPr>
              <a:lnSpc>
                <a:spcPct val="175000"/>
              </a:lnSpc>
              <a:spcBef>
                <a:spcPts val="0"/>
              </a:spcBef>
              <a:buFontTx/>
              <a:buNone/>
            </a:pP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Visit</a:t>
            </a:r>
            <a:r>
              <a:rPr lang="zh-CN" altLang="en-US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一次且仅一次。</a:t>
            </a:r>
          </a:p>
        </p:txBody>
      </p:sp>
    </p:spTree>
    <p:extLst>
      <p:ext uri="{BB962C8B-B14F-4D97-AF65-F5344CB8AC3E}">
        <p14:creationId xmlns:p14="http://schemas.microsoft.com/office/powerpoint/2010/main" val="363629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图的存储结构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00113" y="2735313"/>
            <a:ext cx="7127875" cy="270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图的数组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存储表示</a:t>
            </a:r>
          </a:p>
          <a:p>
            <a:pPr>
              <a:lnSpc>
                <a:spcPct val="130000"/>
              </a:lnSpc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图的邻接表存储表示</a:t>
            </a:r>
          </a:p>
          <a:p>
            <a:pPr>
              <a:lnSpc>
                <a:spcPct val="130000"/>
              </a:lnSpc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有向图的十字链表存储表示</a:t>
            </a:r>
          </a:p>
          <a:p>
            <a:pPr>
              <a:lnSpc>
                <a:spcPct val="130000"/>
              </a:lnSpc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无向图的邻接多重表存储表示</a:t>
            </a:r>
          </a:p>
        </p:txBody>
      </p:sp>
    </p:spTree>
    <p:extLst>
      <p:ext uri="{BB962C8B-B14F-4D97-AF65-F5344CB8AC3E}">
        <p14:creationId xmlns:p14="http://schemas.microsoft.com/office/powerpoint/2010/main" val="4001138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图的数组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邻接矩阵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00909" y="4609767"/>
            <a:ext cx="6741218" cy="186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1 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 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b="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800" b="0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之间有弧或边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A[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][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0 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反之</a:t>
            </a:r>
            <a:endParaRPr lang="zh-CN" altLang="en-US" sz="2800" b="0" dirty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42575" y="2688791"/>
            <a:ext cx="8064500" cy="176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设图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= (V, E)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个顶点，则图的</a:t>
            </a: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用于描述图中顶点之间关系</a:t>
            </a:r>
            <a:r>
              <a:rPr lang="en-GB" altLang="zh-CN" sz="28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即弧或边的权</a:t>
            </a:r>
            <a:r>
              <a:rPr lang="en-US" altLang="zh-CN" sz="2800" b="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的矩阵。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设图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= (V, E) 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8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个顶点，则图的邻接矩阵是一个二维数组，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定义为：</a:t>
            </a:r>
          </a:p>
          <a:p>
            <a:pPr marL="0" indent="0">
              <a:buFontTx/>
              <a:buNone/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            </a:t>
            </a:r>
            <a:endParaRPr lang="zh-CN" altLang="en-US" sz="2800" b="0" dirty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081869" y="4968056"/>
            <a:ext cx="214313" cy="1152525"/>
          </a:xfrm>
          <a:prstGeom prst="leftBrace">
            <a:avLst>
              <a:gd name="adj1" fmla="val 448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99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图的数组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邻接矩阵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96" name="Rectangle 3"/>
          <p:cNvSpPr>
            <a:spLocks noChangeArrowheads="1"/>
          </p:cNvSpPr>
          <p:nvPr/>
        </p:nvSpPr>
        <p:spPr bwMode="auto">
          <a:xfrm>
            <a:off x="3418958" y="3727702"/>
            <a:ext cx="899300" cy="62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4126983" y="3965827"/>
            <a:ext cx="68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 flipH="1">
            <a:off x="2872359" y="4246022"/>
            <a:ext cx="732013" cy="64570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1674294" y="3976939"/>
            <a:ext cx="1733549" cy="1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val 9"/>
          <p:cNvSpPr>
            <a:spLocks noChangeArrowheads="1"/>
          </p:cNvSpPr>
          <p:nvPr/>
        </p:nvSpPr>
        <p:spPr bwMode="auto">
          <a:xfrm>
            <a:off x="3474520" y="3688014"/>
            <a:ext cx="621802" cy="5961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GB" altLang="zh-CN" sz="24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endParaRPr lang="en-US" altLang="zh-CN" sz="2400" b="0" baseline="-250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3" name="Oval 10"/>
          <p:cNvSpPr>
            <a:spLocks noChangeArrowheads="1"/>
          </p:cNvSpPr>
          <p:nvPr/>
        </p:nvSpPr>
        <p:spPr bwMode="auto">
          <a:xfrm>
            <a:off x="2250558" y="2679952"/>
            <a:ext cx="621802" cy="5961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GB" altLang="zh-CN" sz="24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endParaRPr lang="en-US" altLang="zh-CN" sz="2400" b="0" baseline="-250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>
            <a:off x="2250558" y="4719889"/>
            <a:ext cx="621802" cy="5961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GB" altLang="zh-CN" sz="24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endParaRPr lang="en-US" altLang="zh-CN" sz="2400" b="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5" name="Oval 12"/>
          <p:cNvSpPr>
            <a:spLocks noChangeArrowheads="1"/>
          </p:cNvSpPr>
          <p:nvPr/>
        </p:nvSpPr>
        <p:spPr bwMode="auto">
          <a:xfrm>
            <a:off x="1026595" y="3688014"/>
            <a:ext cx="621802" cy="5961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altLang="zh-CN" sz="2400" b="0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</a:t>
            </a:r>
            <a:r>
              <a:rPr lang="en-GB" altLang="zh-CN" sz="24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endParaRPr lang="en-US" altLang="zh-CN" sz="2400" b="0" baseline="-250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6" name="Line 13"/>
          <p:cNvSpPr>
            <a:spLocks noChangeShapeType="1"/>
          </p:cNvSpPr>
          <p:nvPr/>
        </p:nvSpPr>
        <p:spPr bwMode="auto">
          <a:xfrm flipH="1">
            <a:off x="1531419" y="3111753"/>
            <a:ext cx="719139" cy="615949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1531419" y="4246022"/>
            <a:ext cx="719139" cy="64570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" name="Group 29"/>
          <p:cNvGrpSpPr>
            <a:grpSpLocks/>
          </p:cNvGrpSpPr>
          <p:nvPr/>
        </p:nvGrpSpPr>
        <p:grpSpPr bwMode="auto">
          <a:xfrm>
            <a:off x="5148065" y="2633122"/>
            <a:ext cx="3105150" cy="2593976"/>
            <a:chOff x="745" y="2110"/>
            <a:chExt cx="1956" cy="1634"/>
          </a:xfrm>
        </p:grpSpPr>
        <p:sp>
          <p:nvSpPr>
            <p:cNvPr id="123" name="Rectangle 30"/>
            <p:cNvSpPr>
              <a:spLocks noChangeArrowheads="1"/>
            </p:cNvSpPr>
            <p:nvPr/>
          </p:nvSpPr>
          <p:spPr bwMode="auto">
            <a:xfrm>
              <a:off x="2567" y="3504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4" name="Rectangle 31"/>
            <p:cNvSpPr>
              <a:spLocks noChangeArrowheads="1"/>
            </p:cNvSpPr>
            <p:nvPr/>
          </p:nvSpPr>
          <p:spPr bwMode="auto">
            <a:xfrm>
              <a:off x="2571" y="316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5" name="Rectangle 32"/>
            <p:cNvSpPr>
              <a:spLocks noChangeArrowheads="1"/>
            </p:cNvSpPr>
            <p:nvPr/>
          </p:nvSpPr>
          <p:spPr bwMode="auto">
            <a:xfrm>
              <a:off x="2576" y="2832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6" name="Rectangle 33"/>
            <p:cNvSpPr>
              <a:spLocks noChangeArrowheads="1"/>
            </p:cNvSpPr>
            <p:nvPr/>
          </p:nvSpPr>
          <p:spPr bwMode="auto">
            <a:xfrm>
              <a:off x="2576" y="244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27" name="Rectangle 34"/>
            <p:cNvSpPr>
              <a:spLocks noChangeArrowheads="1"/>
            </p:cNvSpPr>
            <p:nvPr/>
          </p:nvSpPr>
          <p:spPr bwMode="auto">
            <a:xfrm>
              <a:off x="745" y="2931"/>
              <a:ext cx="14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800" b="0"/>
            </a:p>
          </p:txBody>
        </p:sp>
        <p:sp>
          <p:nvSpPr>
            <p:cNvPr id="128" name="Rectangle 35"/>
            <p:cNvSpPr>
              <a:spLocks noChangeArrowheads="1"/>
            </p:cNvSpPr>
            <p:nvPr/>
          </p:nvSpPr>
          <p:spPr bwMode="auto">
            <a:xfrm>
              <a:off x="943" y="2904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 b="0"/>
            </a:p>
          </p:txBody>
        </p:sp>
        <p:sp>
          <p:nvSpPr>
            <p:cNvPr id="129" name="Rectangle 36"/>
            <p:cNvSpPr>
              <a:spLocks noChangeArrowheads="1"/>
            </p:cNvSpPr>
            <p:nvPr/>
          </p:nvSpPr>
          <p:spPr bwMode="auto">
            <a:xfrm>
              <a:off x="2238" y="346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130" name="Rectangle 37"/>
            <p:cNvSpPr>
              <a:spLocks noChangeArrowheads="1"/>
            </p:cNvSpPr>
            <p:nvPr/>
          </p:nvSpPr>
          <p:spPr bwMode="auto">
            <a:xfrm>
              <a:off x="1902" y="346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31" name="Rectangle 38"/>
            <p:cNvSpPr>
              <a:spLocks noChangeArrowheads="1"/>
            </p:cNvSpPr>
            <p:nvPr/>
          </p:nvSpPr>
          <p:spPr bwMode="auto">
            <a:xfrm>
              <a:off x="1567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 dirty="0"/>
            </a:p>
          </p:txBody>
        </p:sp>
        <p:sp>
          <p:nvSpPr>
            <p:cNvPr id="132" name="Rectangle 39"/>
            <p:cNvSpPr>
              <a:spLocks noChangeArrowheads="1"/>
            </p:cNvSpPr>
            <p:nvPr/>
          </p:nvSpPr>
          <p:spPr bwMode="auto">
            <a:xfrm>
              <a:off x="1233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133" name="Rectangle 40"/>
            <p:cNvSpPr>
              <a:spLocks noChangeArrowheads="1"/>
            </p:cNvSpPr>
            <p:nvPr/>
          </p:nvSpPr>
          <p:spPr bwMode="auto">
            <a:xfrm>
              <a:off x="2237" y="31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34" name="Rectangle 41"/>
            <p:cNvSpPr>
              <a:spLocks noChangeArrowheads="1"/>
            </p:cNvSpPr>
            <p:nvPr/>
          </p:nvSpPr>
          <p:spPr bwMode="auto">
            <a:xfrm>
              <a:off x="1903" y="31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135" name="Rectangle 42"/>
            <p:cNvSpPr>
              <a:spLocks noChangeArrowheads="1"/>
            </p:cNvSpPr>
            <p:nvPr/>
          </p:nvSpPr>
          <p:spPr bwMode="auto">
            <a:xfrm>
              <a:off x="1567" y="31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1233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137" name="Rectangle 44"/>
            <p:cNvSpPr>
              <a:spLocks noChangeArrowheads="1"/>
            </p:cNvSpPr>
            <p:nvPr/>
          </p:nvSpPr>
          <p:spPr bwMode="auto">
            <a:xfrm>
              <a:off x="2237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38" name="Rectangle 45"/>
            <p:cNvSpPr>
              <a:spLocks noChangeArrowheads="1"/>
            </p:cNvSpPr>
            <p:nvPr/>
          </p:nvSpPr>
          <p:spPr bwMode="auto">
            <a:xfrm>
              <a:off x="1902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39" name="Rectangle 46"/>
            <p:cNvSpPr>
              <a:spLocks noChangeArrowheads="1"/>
            </p:cNvSpPr>
            <p:nvPr/>
          </p:nvSpPr>
          <p:spPr bwMode="auto">
            <a:xfrm>
              <a:off x="1569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140" name="Rectangle 47"/>
            <p:cNvSpPr>
              <a:spLocks noChangeArrowheads="1"/>
            </p:cNvSpPr>
            <p:nvPr/>
          </p:nvSpPr>
          <p:spPr bwMode="auto">
            <a:xfrm>
              <a:off x="1233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41" name="Rectangle 48"/>
            <p:cNvSpPr>
              <a:spLocks noChangeArrowheads="1"/>
            </p:cNvSpPr>
            <p:nvPr/>
          </p:nvSpPr>
          <p:spPr bwMode="auto">
            <a:xfrm>
              <a:off x="2237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142" name="Rectangle 49"/>
            <p:cNvSpPr>
              <a:spLocks noChangeArrowheads="1"/>
            </p:cNvSpPr>
            <p:nvPr/>
          </p:nvSpPr>
          <p:spPr bwMode="auto">
            <a:xfrm>
              <a:off x="1902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143" name="Rectangle 50"/>
            <p:cNvSpPr>
              <a:spLocks noChangeArrowheads="1"/>
            </p:cNvSpPr>
            <p:nvPr/>
          </p:nvSpPr>
          <p:spPr bwMode="auto">
            <a:xfrm>
              <a:off x="1567" y="240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800" b="0"/>
            </a:p>
          </p:txBody>
        </p:sp>
        <p:sp>
          <p:nvSpPr>
            <p:cNvPr id="144" name="Rectangle 51"/>
            <p:cNvSpPr>
              <a:spLocks noChangeArrowheads="1"/>
            </p:cNvSpPr>
            <p:nvPr/>
          </p:nvSpPr>
          <p:spPr bwMode="auto">
            <a:xfrm>
              <a:off x="1234" y="240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145" name="Rectangle 52"/>
            <p:cNvSpPr>
              <a:spLocks noChangeArrowheads="1"/>
            </p:cNvSpPr>
            <p:nvPr/>
          </p:nvSpPr>
          <p:spPr bwMode="auto">
            <a:xfrm>
              <a:off x="1226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53"/>
            <p:cNvSpPr>
              <a:spLocks noChangeArrowheads="1"/>
            </p:cNvSpPr>
            <p:nvPr/>
          </p:nvSpPr>
          <p:spPr bwMode="auto">
            <a:xfrm>
              <a:off x="122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47" name="Rectangle 54"/>
            <p:cNvSpPr>
              <a:spLocks noChangeArrowheads="1"/>
            </p:cNvSpPr>
            <p:nvPr/>
          </p:nvSpPr>
          <p:spPr bwMode="auto">
            <a:xfrm>
              <a:off x="1330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148" name="Rectangle 55"/>
            <p:cNvSpPr>
              <a:spLocks noChangeArrowheads="1"/>
            </p:cNvSpPr>
            <p:nvPr/>
          </p:nvSpPr>
          <p:spPr bwMode="auto">
            <a:xfrm>
              <a:off x="155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Rectangle 56"/>
            <p:cNvSpPr>
              <a:spLocks noChangeArrowheads="1"/>
            </p:cNvSpPr>
            <p:nvPr/>
          </p:nvSpPr>
          <p:spPr bwMode="auto">
            <a:xfrm>
              <a:off x="156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50" name="Rectangle 57"/>
            <p:cNvSpPr>
              <a:spLocks noChangeArrowheads="1"/>
            </p:cNvSpPr>
            <p:nvPr/>
          </p:nvSpPr>
          <p:spPr bwMode="auto">
            <a:xfrm>
              <a:off x="166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imes New Roman" pitchFamily="18" charset="0"/>
              </a:endParaRPr>
            </a:p>
          </p:txBody>
        </p:sp>
        <p:sp>
          <p:nvSpPr>
            <p:cNvPr id="151" name="Rectangle 58"/>
            <p:cNvSpPr>
              <a:spLocks noChangeArrowheads="1"/>
            </p:cNvSpPr>
            <p:nvPr/>
          </p:nvSpPr>
          <p:spPr bwMode="auto">
            <a:xfrm>
              <a:off x="187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59"/>
            <p:cNvSpPr>
              <a:spLocks noChangeArrowheads="1"/>
            </p:cNvSpPr>
            <p:nvPr/>
          </p:nvSpPr>
          <p:spPr bwMode="auto">
            <a:xfrm>
              <a:off x="1899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53" name="Rectangle 60"/>
            <p:cNvSpPr>
              <a:spLocks noChangeArrowheads="1"/>
            </p:cNvSpPr>
            <p:nvPr/>
          </p:nvSpPr>
          <p:spPr bwMode="auto">
            <a:xfrm>
              <a:off x="198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154" name="Rectangle 61"/>
            <p:cNvSpPr>
              <a:spLocks noChangeArrowheads="1"/>
            </p:cNvSpPr>
            <p:nvPr/>
          </p:nvSpPr>
          <p:spPr bwMode="auto">
            <a:xfrm>
              <a:off x="2215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62"/>
            <p:cNvSpPr>
              <a:spLocks noChangeArrowheads="1"/>
            </p:cNvSpPr>
            <p:nvPr/>
          </p:nvSpPr>
          <p:spPr bwMode="auto">
            <a:xfrm>
              <a:off x="2231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56" name="AutoShape 63"/>
            <p:cNvSpPr>
              <a:spLocks/>
            </p:cNvSpPr>
            <p:nvPr/>
          </p:nvSpPr>
          <p:spPr bwMode="auto">
            <a:xfrm>
              <a:off x="1104" y="2448"/>
              <a:ext cx="96" cy="1248"/>
            </a:xfrm>
            <a:prstGeom prst="lef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AutoShape 64"/>
            <p:cNvSpPr>
              <a:spLocks/>
            </p:cNvSpPr>
            <p:nvPr/>
          </p:nvSpPr>
          <p:spPr bwMode="auto">
            <a:xfrm>
              <a:off x="2352" y="2448"/>
              <a:ext cx="96" cy="1248"/>
            </a:xfrm>
            <a:prstGeom prst="righ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" name="Rectangle 29"/>
          <p:cNvSpPr>
            <a:spLocks noChangeArrowheads="1"/>
          </p:cNvSpPr>
          <p:nvPr/>
        </p:nvSpPr>
        <p:spPr bwMode="auto">
          <a:xfrm>
            <a:off x="1328847" y="5662719"/>
            <a:ext cx="62655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无向图的邻接矩阵是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对称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的；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</a:t>
            </a:r>
            <a:r>
              <a:rPr lang="en-US" altLang="zh-CN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度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＝第 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 (列) 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 </a:t>
            </a:r>
            <a:r>
              <a:rPr lang="zh-CN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000" b="0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的个数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  别：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完全图的邻接矩阵中，对角元素为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，其余全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54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图的数组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邻接矩阵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42658"/>
              </p:ext>
            </p:extLst>
          </p:nvPr>
        </p:nvGraphicFramePr>
        <p:xfrm>
          <a:off x="145082" y="3184120"/>
          <a:ext cx="289956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7" name="Visio" r:id="rId3" imgW="2446822" imgH="2069031" progId="Visio.Drawing.11">
                  <p:embed/>
                </p:oleObj>
              </mc:Choice>
              <mc:Fallback>
                <p:oleObj name="Visio" r:id="rId3" imgW="2446822" imgH="2069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82" y="3184120"/>
                        <a:ext cx="2899566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00438"/>
              </p:ext>
            </p:extLst>
          </p:nvPr>
        </p:nvGraphicFramePr>
        <p:xfrm>
          <a:off x="3241426" y="3131089"/>
          <a:ext cx="2822341" cy="257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8" name="Visio" r:id="rId5" imgW="2264744" imgH="2069031" progId="Visio.Drawing.11">
                  <p:embed/>
                </p:oleObj>
              </mc:Choice>
              <mc:Fallback>
                <p:oleObj name="Visio" r:id="rId5" imgW="2264744" imgH="2069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426" y="3131089"/>
                        <a:ext cx="2822341" cy="2573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95774"/>
              </p:ext>
            </p:extLst>
          </p:nvPr>
        </p:nvGraphicFramePr>
        <p:xfrm>
          <a:off x="6121747" y="3059649"/>
          <a:ext cx="2764502" cy="260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9" name="Visio" r:id="rId7" imgW="2338939" imgH="2213008" progId="Visio.Drawing.11">
                  <p:embed/>
                </p:oleObj>
              </mc:Choice>
              <mc:Fallback>
                <p:oleObj name="Visio" r:id="rId7" imgW="2338939" imgH="22130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747" y="3059649"/>
                        <a:ext cx="2764502" cy="2607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286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图的数组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邻接矩阵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0924"/>
              </p:ext>
            </p:extLst>
          </p:nvPr>
        </p:nvGraphicFramePr>
        <p:xfrm>
          <a:off x="971600" y="2564637"/>
          <a:ext cx="2592288" cy="256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67" name="Visio" r:id="rId3" imgW="2087078" imgH="2069031" progId="Visio.Drawing.11">
                  <p:embed/>
                </p:oleObj>
              </mc:Choice>
              <mc:Fallback>
                <p:oleObj name="Visio" r:id="rId3" imgW="2087078" imgH="206903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637"/>
                        <a:ext cx="2592288" cy="2568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29"/>
          <p:cNvGrpSpPr>
            <a:grpSpLocks/>
          </p:cNvGrpSpPr>
          <p:nvPr/>
        </p:nvGrpSpPr>
        <p:grpSpPr bwMode="auto">
          <a:xfrm>
            <a:off x="5148065" y="2410078"/>
            <a:ext cx="3105150" cy="2593976"/>
            <a:chOff x="745" y="2110"/>
            <a:chExt cx="1956" cy="1634"/>
          </a:xfrm>
        </p:grpSpPr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567" y="3504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2571" y="316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2576" y="2832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576" y="244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745" y="2931"/>
              <a:ext cx="14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800" b="0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943" y="2904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 b="0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2238" y="346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1902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1567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1233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2237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1903" y="31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1567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1233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2237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1902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1569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1233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2237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1902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1567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1234" y="240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1226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122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1330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55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156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>
              <a:off x="166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imes New Roman" pitchFamily="18" charset="0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187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>
              <a:off x="1899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198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2215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2231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2" name="AutoShape 63"/>
            <p:cNvSpPr>
              <a:spLocks/>
            </p:cNvSpPr>
            <p:nvPr/>
          </p:nvSpPr>
          <p:spPr bwMode="auto">
            <a:xfrm>
              <a:off x="1104" y="2448"/>
              <a:ext cx="96" cy="1248"/>
            </a:xfrm>
            <a:prstGeom prst="lef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utoShape 64"/>
            <p:cNvSpPr>
              <a:spLocks/>
            </p:cNvSpPr>
            <p:nvPr/>
          </p:nvSpPr>
          <p:spPr bwMode="auto">
            <a:xfrm>
              <a:off x="2352" y="2448"/>
              <a:ext cx="96" cy="1248"/>
            </a:xfrm>
            <a:prstGeom prst="righ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1142615" y="5373216"/>
            <a:ext cx="6556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注：</a:t>
            </a:r>
            <a:r>
              <a:rPr lang="zh-CN" altLang="en-US" b="0" dirty="0">
                <a:cs typeface="Times New Roman" pitchFamily="18" charset="0"/>
              </a:rPr>
              <a:t>在有向图的邻接矩阵中，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      第</a:t>
            </a:r>
            <a:r>
              <a:rPr lang="en-US" altLang="zh-CN" b="0" i="1" dirty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zh-CN" altLang="en-US" b="0" dirty="0">
                <a:cs typeface="Times New Roman" pitchFamily="18" charset="0"/>
              </a:rPr>
              <a:t>行含义：以结点</a:t>
            </a:r>
            <a:r>
              <a:rPr lang="en-US" altLang="zh-CN" b="0" i="1" dirty="0">
                <a:cs typeface="Times New Roman" pitchFamily="18" charset="0"/>
              </a:rPr>
              <a:t>v</a:t>
            </a:r>
            <a:r>
              <a:rPr lang="en-US" altLang="zh-CN" b="0" i="1" baseline="-25000" dirty="0">
                <a:cs typeface="Times New Roman" pitchFamily="18" charset="0"/>
              </a:rPr>
              <a:t>i</a:t>
            </a:r>
            <a:r>
              <a:rPr lang="zh-CN" altLang="en-US" b="0" dirty="0">
                <a:cs typeface="Times New Roman" pitchFamily="18" charset="0"/>
              </a:rPr>
              <a:t>为尾的弧</a:t>
            </a:r>
            <a:r>
              <a:rPr lang="en-US" altLang="zh-CN" b="0" dirty="0">
                <a:cs typeface="Times New Roman" pitchFamily="18" charset="0"/>
              </a:rPr>
              <a:t>(</a:t>
            </a:r>
            <a:r>
              <a:rPr lang="zh-CN" altLang="en-US" b="0" dirty="0">
                <a:cs typeface="Times New Roman" pitchFamily="18" charset="0"/>
              </a:rPr>
              <a:t>即出度边）；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      第</a:t>
            </a:r>
            <a:r>
              <a:rPr lang="en-US" altLang="zh-CN" b="0" i="1" dirty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zh-CN" altLang="en-US" b="0" dirty="0">
                <a:cs typeface="Times New Roman" pitchFamily="18" charset="0"/>
              </a:rPr>
              <a:t>列含义：以结点</a:t>
            </a:r>
            <a:r>
              <a:rPr lang="en-US" altLang="zh-CN" b="0" i="1" dirty="0">
                <a:cs typeface="Times New Roman" pitchFamily="18" charset="0"/>
              </a:rPr>
              <a:t>v</a:t>
            </a:r>
            <a:r>
              <a:rPr lang="en-US" altLang="zh-CN" b="0" i="1" baseline="-25000" dirty="0">
                <a:cs typeface="Times New Roman" pitchFamily="18" charset="0"/>
              </a:rPr>
              <a:t>i</a:t>
            </a:r>
            <a:r>
              <a:rPr lang="zh-CN" altLang="en-US" b="0" dirty="0">
                <a:cs typeface="Times New Roman" pitchFamily="18" charset="0"/>
              </a:rPr>
              <a:t>为头的弧</a:t>
            </a:r>
            <a:r>
              <a:rPr lang="en-US" altLang="zh-CN" b="0" dirty="0">
                <a:cs typeface="Times New Roman" pitchFamily="18" charset="0"/>
              </a:rPr>
              <a:t>(</a:t>
            </a:r>
            <a:r>
              <a:rPr lang="zh-CN" altLang="en-US" b="0" dirty="0">
                <a:cs typeface="Times New Roman" pitchFamily="18" charset="0"/>
              </a:rPr>
              <a:t>即入度边）。</a:t>
            </a:r>
          </a:p>
        </p:txBody>
      </p:sp>
    </p:spTree>
    <p:extLst>
      <p:ext uri="{BB962C8B-B14F-4D97-AF65-F5344CB8AC3E}">
        <p14:creationId xmlns:p14="http://schemas.microsoft.com/office/powerpoint/2010/main" val="105760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图的数组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邻接矩阵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295006"/>
              </p:ext>
            </p:extLst>
          </p:nvPr>
        </p:nvGraphicFramePr>
        <p:xfrm>
          <a:off x="971600" y="2564637"/>
          <a:ext cx="2592288" cy="256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3" name="Visio" r:id="rId3" imgW="2087078" imgH="2069031" progId="Visio.Drawing.11">
                  <p:embed/>
                </p:oleObj>
              </mc:Choice>
              <mc:Fallback>
                <p:oleObj name="Visio" r:id="rId3" imgW="2087078" imgH="2069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637"/>
                        <a:ext cx="2592288" cy="2568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29"/>
          <p:cNvGrpSpPr>
            <a:grpSpLocks/>
          </p:cNvGrpSpPr>
          <p:nvPr/>
        </p:nvGrpSpPr>
        <p:grpSpPr bwMode="auto">
          <a:xfrm>
            <a:off x="5148065" y="2410078"/>
            <a:ext cx="3105150" cy="2593976"/>
            <a:chOff x="745" y="2110"/>
            <a:chExt cx="1956" cy="1634"/>
          </a:xfrm>
        </p:grpSpPr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567" y="3504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2571" y="316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2576" y="2832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576" y="2448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745" y="2931"/>
              <a:ext cx="14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800" b="0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943" y="2904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 b="0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2238" y="346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1902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1567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1233" y="3463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2237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1903" y="311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1567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1233" y="3111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2237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1902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1569" y="275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1233" y="2758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2237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 dirty="0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1902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1567" y="2405"/>
              <a:ext cx="11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CN" sz="1800" b="0" dirty="0">
                <a:solidFill>
                  <a:srgbClr val="0000FF"/>
                </a:solidFill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1234" y="240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800" b="0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1226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122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1330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55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1563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>
              <a:off x="166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>
                <a:latin typeface="Times New Roman" pitchFamily="18" charset="0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1878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>
              <a:off x="1899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1983" y="21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000" b="0" dirty="0">
                <a:latin typeface="Times New Roman" pitchFamily="18" charset="0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2215" y="2110"/>
              <a:ext cx="20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2231" y="2157"/>
              <a:ext cx="1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zh-CN" sz="2000" b="0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v</a:t>
              </a:r>
              <a:r>
                <a:rPr lang="en-GB" altLang="zh-CN" sz="2000" b="0" baseline="-25000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endParaRPr lang="en-US" altLang="zh-CN" sz="2000" b="0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92" name="AutoShape 63"/>
            <p:cNvSpPr>
              <a:spLocks/>
            </p:cNvSpPr>
            <p:nvPr/>
          </p:nvSpPr>
          <p:spPr bwMode="auto">
            <a:xfrm>
              <a:off x="1104" y="2448"/>
              <a:ext cx="96" cy="1248"/>
            </a:xfrm>
            <a:prstGeom prst="lef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utoShape 64"/>
            <p:cNvSpPr>
              <a:spLocks/>
            </p:cNvSpPr>
            <p:nvPr/>
          </p:nvSpPr>
          <p:spPr bwMode="auto">
            <a:xfrm>
              <a:off x="2352" y="2448"/>
              <a:ext cx="96" cy="1248"/>
            </a:xfrm>
            <a:prstGeom prst="rightBracket">
              <a:avLst>
                <a:gd name="adj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73216" y="5215278"/>
            <a:ext cx="8883102" cy="153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有向图的邻接矩阵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可能是不对称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顶点的出度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行元素之和，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OD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sz="20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A.Edge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][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顶点的入度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列元素之和，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</a:t>
            </a:r>
            <a:r>
              <a:rPr lang="en-US" altLang="zh-CN" sz="2000" b="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A.Edge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][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顶点的度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行元素之和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列元素之和</a:t>
            </a:r>
            <a:r>
              <a:rPr lang="en-US" altLang="zh-CN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即：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=OD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ID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7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网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带权图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的邻接矩阵 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801057" y="2892233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定义为：</a:t>
            </a:r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2045091" y="2583368"/>
            <a:ext cx="6465229" cy="1052514"/>
            <a:chOff x="1104" y="413"/>
            <a:chExt cx="3488" cy="663"/>
          </a:xfrm>
        </p:grpSpPr>
        <p:sp>
          <p:nvSpPr>
            <p:cNvPr id="48" name="AutoShape 6"/>
            <p:cNvSpPr>
              <a:spLocks/>
            </p:cNvSpPr>
            <p:nvPr/>
          </p:nvSpPr>
          <p:spPr bwMode="auto">
            <a:xfrm>
              <a:off x="2139" y="545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1104" y="624"/>
              <a:ext cx="10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A.</a:t>
              </a:r>
              <a:r>
                <a:rPr lang="en-US" altLang="zh-CN" sz="2400" b="0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Edge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</a:t>
              </a:r>
              <a:r>
                <a:rPr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][</a:t>
              </a:r>
              <a:r>
                <a:rPr lang="en-US" altLang="zh-CN" sz="2400" b="0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]=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2238" y="413"/>
              <a:ext cx="23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0" i="1" dirty="0" err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</a:t>
              </a:r>
              <a:r>
                <a:rPr lang="en-US" altLang="zh-CN" sz="2400" b="0" i="1" baseline="-25000" dirty="0" err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ij</a:t>
              </a:r>
              <a:r>
                <a:rPr lang="en-US" altLang="zh-CN" sz="2400" b="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&lt;</a:t>
              </a:r>
              <a:r>
                <a:rPr lang="en-US" altLang="zh-CN" sz="2400" b="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b="0" i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400" b="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b="0" i="1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&gt; </a:t>
              </a:r>
              <a:r>
                <a:rPr lang="zh-CN" altLang="en-US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或 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b="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b="0" i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400" b="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b="0" i="1" baseline="-25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400" b="0" i="1" baseline="-25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 </a:t>
              </a:r>
              <a:r>
                <a:rPr lang="zh-CN" altLang="en-US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∈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VR</a:t>
              </a: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2258" y="785"/>
              <a:ext cx="10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∞ 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</a:t>
              </a:r>
              <a:r>
                <a:rPr lang="zh-CN" altLang="en-US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无边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弧</a:t>
              </a:r>
              <a:r>
                <a:rPr lang="en-US" altLang="zh-CN" sz="2400" b="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911851" y="3625857"/>
            <a:ext cx="3598380" cy="2960499"/>
            <a:chOff x="295" y="2024"/>
            <a:chExt cx="2358" cy="1940"/>
          </a:xfrm>
        </p:grpSpPr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521" y="2251"/>
              <a:ext cx="318" cy="31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295" y="3022"/>
              <a:ext cx="318" cy="31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793" y="3521"/>
              <a:ext cx="318" cy="31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655" y="3566"/>
              <a:ext cx="318" cy="31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2290" y="2614"/>
              <a:ext cx="318" cy="31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655" y="2024"/>
              <a:ext cx="318" cy="31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521" y="2251"/>
              <a:ext cx="40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itchFamily="18" charset="0"/>
                </a:rPr>
                <a:t>v</a:t>
              </a:r>
              <a:r>
                <a:rPr kumimoji="1" lang="en-US" altLang="zh-CN" sz="2200" b="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1655" y="2024"/>
              <a:ext cx="40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600" b="0" i="1" dirty="0">
                  <a:latin typeface="Times New Roman" pitchFamily="18" charset="0"/>
                </a:rPr>
                <a:t>v</a:t>
              </a:r>
              <a:r>
                <a:rPr kumimoji="1" lang="en-US" altLang="zh-CN" sz="2600" b="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2290" y="2614"/>
              <a:ext cx="36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itchFamily="18" charset="0"/>
                </a:rPr>
                <a:t>v</a:t>
              </a:r>
              <a:r>
                <a:rPr kumimoji="1" lang="en-US" altLang="zh-CN" sz="2200" b="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1655" y="3596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itchFamily="18" charset="0"/>
                </a:rPr>
                <a:t>v</a:t>
              </a:r>
              <a:r>
                <a:rPr kumimoji="1" lang="en-US" altLang="zh-CN" sz="2200" b="0" baseline="-25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93" y="3521"/>
              <a:ext cx="40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itchFamily="18" charset="0"/>
                </a:rPr>
                <a:t>v</a:t>
              </a:r>
              <a:r>
                <a:rPr kumimoji="1" lang="en-US" altLang="zh-CN" sz="2200" b="0" baseline="-250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95" y="3022"/>
              <a:ext cx="36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i="1" dirty="0">
                  <a:latin typeface="Times New Roman" pitchFamily="18" charset="0"/>
                </a:rPr>
                <a:t>v</a:t>
              </a:r>
              <a:r>
                <a:rPr kumimoji="1" lang="en-US" altLang="zh-CN" sz="2200" b="0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839" y="2205"/>
              <a:ext cx="816" cy="14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927" y="2296"/>
              <a:ext cx="409" cy="3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 flipV="1">
              <a:off x="839" y="2478"/>
              <a:ext cx="1451" cy="2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612" y="2750"/>
              <a:ext cx="1678" cy="31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1927" y="2931"/>
              <a:ext cx="409" cy="68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748" y="2568"/>
              <a:ext cx="953" cy="99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1156" y="3702"/>
              <a:ext cx="499" cy="9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521" y="3339"/>
              <a:ext cx="272" cy="31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V="1">
              <a:off x="476" y="2568"/>
              <a:ext cx="136" cy="45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 flipH="1" flipV="1">
              <a:off x="612" y="3249"/>
              <a:ext cx="1043" cy="45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1111" y="2024"/>
              <a:ext cx="1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2109" y="2205"/>
              <a:ext cx="22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1519" y="2341"/>
              <a:ext cx="2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2154" y="3203"/>
              <a:ext cx="2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474" y="2886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295" y="2598"/>
              <a:ext cx="1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431" y="3430"/>
              <a:ext cx="27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1201" y="3702"/>
              <a:ext cx="2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1020" y="3113"/>
              <a:ext cx="1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1020" y="2614"/>
              <a:ext cx="2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latin typeface="Times New Roman" pitchFamily="18" charset="0"/>
                </a:rPr>
                <a:t>7</a:t>
              </a:r>
            </a:p>
          </p:txBody>
        </p:sp>
      </p:grpSp>
      <p:graphicFrame>
        <p:nvGraphicFramePr>
          <p:cNvPr id="8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779111"/>
              </p:ext>
            </p:extLst>
          </p:nvPr>
        </p:nvGraphicFramePr>
        <p:xfrm>
          <a:off x="4728200" y="3794131"/>
          <a:ext cx="38163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14" name="Equation" r:id="rId3" imgW="1549080" imgH="1371600" progId="Equation.DSMT4">
                  <p:embed/>
                </p:oleObj>
              </mc:Choice>
              <mc:Fallback>
                <p:oleObj name="Equation" r:id="rId3" imgW="15490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200" y="3794131"/>
                        <a:ext cx="381635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4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图的邻接矩阵 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818756" y="2757580"/>
            <a:ext cx="627514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43000" indent="-11430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cs typeface="Times New Roman" pitchFamily="18" charset="0"/>
              </a:rPr>
              <a:t>容易实现图的操作，如：求某顶点的度</a:t>
            </a:r>
            <a:br>
              <a:rPr lang="en-US" altLang="zh-CN" sz="2800" b="0" dirty="0">
                <a:cs typeface="Times New Roman" pitchFamily="18" charset="0"/>
              </a:rPr>
            </a:br>
            <a:r>
              <a:rPr lang="zh-CN" altLang="en-US" sz="2800" b="0" dirty="0">
                <a:cs typeface="Times New Roman" pitchFamily="18" charset="0"/>
              </a:rPr>
              <a:t>判断顶点之间是否有边（弧）、找顶点的邻接点等等。</a:t>
            </a:r>
            <a:endParaRPr lang="en-US" altLang="zh-CN" sz="2800" b="0" dirty="0">
              <a:cs typeface="Times New Roman" pitchFamily="18" charset="0"/>
            </a:endParaRPr>
          </a:p>
          <a:p>
            <a:pPr marL="0" algn="l"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2800" b="0" dirty="0">
              <a:cs typeface="Times New Roman" pitchFamily="18" charset="0"/>
            </a:endParaRPr>
          </a:p>
          <a:p>
            <a:pPr marL="0"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0" i="1" dirty="0">
                <a:cs typeface="Times New Roman" pitchFamily="18" charset="0"/>
              </a:rPr>
              <a:t>n</a:t>
            </a:r>
            <a:r>
              <a:rPr lang="zh-CN" altLang="en-US" sz="2800" b="0" dirty="0">
                <a:cs typeface="Times New Roman" pitchFamily="18" charset="0"/>
              </a:rPr>
              <a:t>个顶点需要</a:t>
            </a:r>
            <a:r>
              <a:rPr lang="en-US" altLang="zh-CN" sz="2800" b="0" i="1" dirty="0">
                <a:cs typeface="Times New Roman" pitchFamily="18" charset="0"/>
              </a:rPr>
              <a:t>n*n</a:t>
            </a:r>
            <a:r>
              <a:rPr lang="zh-CN" altLang="en-US" sz="2800" b="0" dirty="0">
                <a:cs typeface="Times New Roman" pitchFamily="18" charset="0"/>
              </a:rPr>
              <a:t>个单元存储边</a:t>
            </a:r>
            <a:r>
              <a:rPr lang="en-US" altLang="zh-CN" sz="2800" b="0" dirty="0">
                <a:cs typeface="Times New Roman" pitchFamily="18" charset="0"/>
              </a:rPr>
              <a:t>(</a:t>
            </a:r>
            <a:r>
              <a:rPr lang="zh-CN" altLang="en-US" sz="2800" b="0" dirty="0">
                <a:cs typeface="Times New Roman" pitchFamily="18" charset="0"/>
              </a:rPr>
              <a:t>弧</a:t>
            </a:r>
            <a:r>
              <a:rPr lang="en-US" altLang="zh-CN" sz="2800" b="0" dirty="0">
                <a:cs typeface="Times New Roman" pitchFamily="18" charset="0"/>
              </a:rPr>
              <a:t>);</a:t>
            </a:r>
            <a:r>
              <a:rPr lang="zh-CN" altLang="en-US" sz="2800" b="0" dirty="0">
                <a:cs typeface="Times New Roman" pitchFamily="18" charset="0"/>
              </a:rPr>
              <a:t>空间效率为</a:t>
            </a:r>
            <a:r>
              <a:rPr lang="en-US" altLang="zh-CN" sz="2800" b="0" i="1" dirty="0">
                <a:cs typeface="Times New Roman" pitchFamily="18" charset="0"/>
              </a:rPr>
              <a:t>O</a:t>
            </a:r>
            <a:r>
              <a:rPr lang="en-US" altLang="zh-CN" sz="2800" b="0" dirty="0">
                <a:cs typeface="Times New Roman" pitchFamily="18" charset="0"/>
              </a:rPr>
              <a:t>(</a:t>
            </a:r>
            <a:r>
              <a:rPr lang="en-US" altLang="zh-CN" sz="2800" b="0" i="1" dirty="0">
                <a:cs typeface="Times New Roman" pitchFamily="18" charset="0"/>
              </a:rPr>
              <a:t>n</a:t>
            </a:r>
            <a:r>
              <a:rPr lang="en-US" altLang="zh-CN" sz="2800" b="0" baseline="30000" dirty="0">
                <a:cs typeface="Times New Roman" pitchFamily="18" charset="0"/>
              </a:rPr>
              <a:t>2</a:t>
            </a:r>
            <a:r>
              <a:rPr lang="en-US" altLang="zh-CN" sz="2800" b="0" dirty="0">
                <a:cs typeface="Times New Roman" pitchFamily="18" charset="0"/>
              </a:rPr>
              <a:t>)</a:t>
            </a:r>
            <a:r>
              <a:rPr lang="zh-CN" altLang="en-US" sz="2800" b="0" dirty="0">
                <a:cs typeface="Times New Roman" pitchFamily="18" charset="0"/>
              </a:rPr>
              <a:t>。 </a:t>
            </a:r>
            <a:r>
              <a:rPr lang="zh-CN" altLang="en-US" sz="2800" b="0" dirty="0">
                <a:solidFill>
                  <a:srgbClr val="0000FF"/>
                </a:solidFill>
                <a:cs typeface="Times New Roman" pitchFamily="18" charset="0"/>
              </a:rPr>
              <a:t>对稀疏图而言尤其浪费空间。</a:t>
            </a: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65056" y="2795970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邻接矩阵法优点：</a:t>
            </a:r>
          </a:p>
        </p:txBody>
      </p: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65055" y="448658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邻接矩阵法缺点：</a:t>
            </a:r>
          </a:p>
        </p:txBody>
      </p:sp>
    </p:spTree>
    <p:extLst>
      <p:ext uri="{BB962C8B-B14F-4D97-AF65-F5344CB8AC3E}">
        <p14:creationId xmlns:p14="http://schemas.microsoft.com/office/powerpoint/2010/main" val="9868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87" grpId="0" autoUpdateAnimBg="0"/>
      <p:bldP spid="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>
                <a:latin typeface="Times New Roman" pitchFamily="18" charset="0"/>
                <a:ea typeface="宋体" charset="-122"/>
                <a:cs typeface="Times New Roman" pitchFamily="18" charset="0"/>
              </a:rPr>
              <a:t>多任务学习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zh-CN" altLang="en-US"/>
              <a:t>合适的评价函数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6376" y="2515744"/>
            <a:ext cx="1871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>
                <a:solidFill>
                  <a:srgbClr val="0000FF"/>
                </a:solidFill>
                <a:cs typeface="Times New Roman" pitchFamily="18" charset="0"/>
              </a:rPr>
              <a:t>评价函数：</a:t>
            </a:r>
            <a:endParaRPr lang="zh-CN" altLang="en-US" sz="2800" b="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44063" y="3379490"/>
            <a:ext cx="7453914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0">
                <a:cs typeface="Times New Roman" pitchFamily="18" charset="0"/>
              </a:rPr>
              <a:t>	</a:t>
            </a:r>
            <a:r>
              <a:rPr lang="zh-CN" altLang="en-US" sz="2800" b="0">
                <a:cs typeface="Times New Roman" pitchFamily="18" charset="0"/>
              </a:rPr>
              <a:t>对于多元素的预测问题，使用多个神经元表示输出，要在</a:t>
            </a:r>
            <a:r>
              <a:rPr lang="zh-CN" altLang="en-US" sz="2800">
                <a:solidFill>
                  <a:srgbClr val="FF0000"/>
                </a:solidFill>
                <a:cs typeface="Times New Roman" pitchFamily="18" charset="0"/>
              </a:rPr>
              <a:t>不同的元素</a:t>
            </a:r>
            <a:r>
              <a:rPr lang="zh-CN" altLang="en-US" sz="2800" b="0">
                <a:cs typeface="Times New Roman" pitchFamily="18" charset="0"/>
              </a:rPr>
              <a:t>上分别在</a:t>
            </a:r>
            <a:r>
              <a:rPr lang="zh-CN" altLang="en-US" sz="2800" b="0">
                <a:solidFill>
                  <a:srgbClr val="FF0000"/>
                </a:solidFill>
                <a:cs typeface="Times New Roman" pitchFamily="18" charset="0"/>
              </a:rPr>
              <a:t>训练集和测试集</a:t>
            </a:r>
            <a:r>
              <a:rPr lang="zh-CN" altLang="en-US" sz="2800" b="0">
                <a:cs typeface="Times New Roman" pitchFamily="18" charset="0"/>
              </a:rPr>
              <a:t>上使用评价指标</a:t>
            </a:r>
            <a:endParaRPr lang="en-US" altLang="zh-CN" sz="2800" b="0"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0">
                <a:cs typeface="Times New Roman" pitchFamily="18" charset="0"/>
              </a:rPr>
              <a:t>	</a:t>
            </a:r>
            <a:r>
              <a:rPr lang="zh-CN" altLang="en-US" sz="2800" b="0">
                <a:cs typeface="Times New Roman" pitchFamily="18" charset="0"/>
              </a:rPr>
              <a:t>例如我要预测钢铁的屈服强度，抗压强度，伸长率，就要分别在其上计算</a:t>
            </a:r>
            <a:r>
              <a:rPr lang="en-US" altLang="zh-CN" sz="2800" b="0">
                <a:cs typeface="Times New Roman" pitchFamily="18" charset="0"/>
              </a:rPr>
              <a:t>RPD</a:t>
            </a:r>
            <a:r>
              <a:rPr lang="zh-CN" altLang="en-US" sz="2800" b="0">
                <a:cs typeface="Times New Roman" pitchFamily="18" charset="0"/>
              </a:rPr>
              <a:t>值和</a:t>
            </a:r>
            <a:r>
              <a:rPr lang="en-US" altLang="zh-CN" sz="2800" b="0">
                <a:cs typeface="Times New Roman" pitchFamily="18" charset="0"/>
              </a:rPr>
              <a:t>R</a:t>
            </a:r>
            <a:r>
              <a:rPr lang="en-US" altLang="zh-CN" sz="2800" b="0" baseline="30000">
                <a:cs typeface="Times New Roman" pitchFamily="18" charset="0"/>
              </a:rPr>
              <a:t>2</a:t>
            </a:r>
            <a:endParaRPr lang="zh-CN" altLang="en-US" sz="2800" b="0" dirty="0"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254000" y="175940"/>
            <a:ext cx="8940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图的数组（邻接矩阵）存储表示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#define INFINITY INT_MAX    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最大值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∞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#define MAX_VERTEX_NUM 20   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最大顶点个数</a:t>
            </a:r>
            <a:endParaRPr lang="en-US" altLang="en-US" sz="2200" b="0" dirty="0">
              <a:solidFill>
                <a:srgbClr val="00B05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{DG, DN, 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G, 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N}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GraphKind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图类型（有向图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网,无向图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/网）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ArcCell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VRType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对无权图,用1或0表示相邻否；对带权图,则为权值类型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InfoType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*info;   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指向该弧相关信息的指针</a:t>
            </a:r>
            <a:endParaRPr lang="en-US" altLang="en-US" sz="2200" b="0" dirty="0">
              <a:solidFill>
                <a:srgbClr val="00B05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ArcCell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AdjMatrix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[MAX_VERTEX_NUM][MAX_VERTEX_NUM];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typedef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struct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VertexType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vexs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[MAX_VERTEX_NUM];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描述顶点的数组</a:t>
            </a:r>
            <a:endParaRPr lang="en-US" altLang="en-US" sz="2200" b="0" dirty="0">
              <a:solidFill>
                <a:srgbClr val="00B05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AdjMatrix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arcs;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</a:t>
            </a:r>
            <a:endParaRPr lang="en-US" altLang="en-US" sz="2200" b="0" dirty="0">
              <a:solidFill>
                <a:srgbClr val="00B05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vexnum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arcnum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图的当前顶点数和弧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(边)数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GraphKind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kind; </a:t>
            </a:r>
            <a:r>
              <a:rPr lang="en-US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en-US" sz="2200" b="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图的种类标志</a:t>
            </a:r>
            <a:endParaRPr lang="en-US" altLang="en-US" sz="2200" b="0" dirty="0">
              <a:solidFill>
                <a:srgbClr val="00B05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en-US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MGraph</a:t>
            </a:r>
            <a:r>
              <a:rPr lang="en-US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6053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0" y="287338"/>
            <a:ext cx="3106738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200" b="0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构造图的算法 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632768" y="836712"/>
            <a:ext cx="7797800" cy="417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Status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CreateGraph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Mgraph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&amp; G){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采用数组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邻接矩阵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表示法，构造图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scanf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&amp;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G.kind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switch (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G.kind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    case DG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CreateDG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构造有向图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    case DN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CreateDN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构造有向网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    case UDG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CreateUDG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构造无向图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    case UDN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CreateUDN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(G)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构造无向网</a:t>
            </a:r>
            <a:r>
              <a:rPr lang="en-US" altLang="zh-CN" sz="2200" b="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     default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ERROR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 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}// </a:t>
            </a: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CreateGraph</a:t>
            </a:r>
            <a:endParaRPr lang="en-US" altLang="zh-CN" sz="2200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6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024" y="202282"/>
            <a:ext cx="7488238" cy="7064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200" b="0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采用数组表示法，构造无向网</a:t>
            </a:r>
            <a:r>
              <a:rPr lang="en-US" altLang="zh-CN" sz="2200" b="0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908719"/>
            <a:ext cx="8784976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2200" b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accent2"/>
              </a:buClr>
              <a:buChar char="•"/>
              <a:defRPr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1600"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CreateUDC</a:t>
            </a:r>
            <a:r>
              <a:rPr lang="en-US" altLang="zh-CN" dirty="0"/>
              <a:t>(</a:t>
            </a:r>
            <a:r>
              <a:rPr lang="en-US" altLang="zh-CN" dirty="0" err="1"/>
              <a:t>MGraph</a:t>
            </a:r>
            <a:r>
              <a:rPr lang="en-US" altLang="zh-CN" dirty="0"/>
              <a:t> &amp;G){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    </a:t>
            </a:r>
            <a:r>
              <a:rPr lang="en-US" altLang="zh-CN" dirty="0" err="1"/>
              <a:t>sacnf</a:t>
            </a:r>
            <a:r>
              <a:rPr lang="en-US" altLang="zh-CN" dirty="0"/>
              <a:t>( &amp;</a:t>
            </a:r>
            <a:r>
              <a:rPr lang="en-US" altLang="zh-CN" dirty="0" err="1"/>
              <a:t>G.vexnum</a:t>
            </a:r>
            <a:r>
              <a:rPr lang="en-US" altLang="zh-CN" dirty="0"/>
              <a:t>, &amp;</a:t>
            </a:r>
            <a:r>
              <a:rPr lang="en-US" altLang="zh-CN" dirty="0" err="1"/>
              <a:t>G.arcnum</a:t>
            </a:r>
            <a:r>
              <a:rPr lang="en-US" altLang="zh-CN" dirty="0"/>
              <a:t>, &amp;</a:t>
            </a:r>
            <a:r>
              <a:rPr lang="en-US" altLang="zh-CN" dirty="0" err="1"/>
              <a:t>IncInfo</a:t>
            </a:r>
            <a:r>
              <a:rPr lang="en-US" altLang="zh-CN" dirty="0"/>
              <a:t>);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    for(i=0;i&lt;</a:t>
            </a:r>
            <a:r>
              <a:rPr lang="en-US" altLang="zh-CN" dirty="0" err="1"/>
              <a:t>G.vexnum</a:t>
            </a:r>
            <a:r>
              <a:rPr lang="en-US" altLang="zh-CN" dirty="0"/>
              <a:t>;++i) </a:t>
            </a:r>
            <a:r>
              <a:rPr lang="en-US" altLang="zh-CN" dirty="0" err="1"/>
              <a:t>scanf</a:t>
            </a:r>
            <a:r>
              <a:rPr lang="en-US" altLang="zh-CN" dirty="0"/>
              <a:t>(&amp;</a:t>
            </a:r>
            <a:r>
              <a:rPr lang="en-US" altLang="zh-CN" dirty="0" err="1"/>
              <a:t>G.vexs</a:t>
            </a:r>
            <a:r>
              <a:rPr lang="en-US" altLang="zh-CN" dirty="0"/>
              <a:t>[i]);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构造顶点向量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    </a:t>
            </a:r>
            <a:r>
              <a:rPr lang="en-US" altLang="zh-CN" dirty="0"/>
              <a:t>for(i=0</a:t>
            </a:r>
            <a:r>
              <a:rPr lang="zh-CN" altLang="en-US" dirty="0"/>
              <a:t>；</a:t>
            </a:r>
            <a:r>
              <a:rPr lang="en-US" altLang="zh-CN" dirty="0"/>
              <a:t>i&lt;</a:t>
            </a:r>
            <a:r>
              <a:rPr lang="en-US" altLang="zh-CN" dirty="0" err="1"/>
              <a:t>G.vexnum</a:t>
            </a:r>
            <a:r>
              <a:rPr lang="zh-CN" altLang="en-US" dirty="0"/>
              <a:t>；</a:t>
            </a:r>
            <a:r>
              <a:rPr lang="en-US" altLang="zh-CN" dirty="0"/>
              <a:t>++i) 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初始化邻接矩阵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         </a:t>
            </a:r>
            <a:r>
              <a:rPr lang="en-US" altLang="zh-CN" dirty="0"/>
              <a:t>for(j=0;j&lt;</a:t>
            </a:r>
            <a:r>
              <a:rPr lang="en-US" altLang="zh-CN" dirty="0" err="1"/>
              <a:t>G.vexnum</a:t>
            </a:r>
            <a:r>
              <a:rPr lang="en-US" altLang="zh-CN" dirty="0"/>
              <a:t>;++j) </a:t>
            </a:r>
            <a:r>
              <a:rPr lang="en-US" altLang="zh-CN" dirty="0" err="1"/>
              <a:t>G.arcs</a:t>
            </a:r>
            <a:r>
              <a:rPr lang="en-US" altLang="zh-CN" dirty="0"/>
              <a:t>[i][j]={INFINITY,NULL}; </a:t>
            </a:r>
            <a:r>
              <a:rPr lang="en-US" altLang="zh-CN" dirty="0">
                <a:solidFill>
                  <a:srgbClr val="00B050"/>
                </a:solidFill>
              </a:rPr>
              <a:t>// {</a:t>
            </a:r>
            <a:r>
              <a:rPr lang="en-US" altLang="zh-CN" dirty="0" err="1">
                <a:solidFill>
                  <a:srgbClr val="00B050"/>
                </a:solidFill>
              </a:rPr>
              <a:t>adj,info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    for(k=0</a:t>
            </a:r>
            <a:r>
              <a:rPr lang="zh-CN" altLang="en-US" dirty="0"/>
              <a:t>；</a:t>
            </a:r>
            <a:r>
              <a:rPr lang="en-US" altLang="zh-CN" dirty="0"/>
              <a:t>k&lt;</a:t>
            </a:r>
            <a:r>
              <a:rPr lang="en-US" altLang="zh-CN" dirty="0" err="1"/>
              <a:t>G.arcnum</a:t>
            </a:r>
            <a:r>
              <a:rPr lang="zh-CN" altLang="en-US" dirty="0"/>
              <a:t>；</a:t>
            </a:r>
            <a:r>
              <a:rPr lang="en-US" altLang="zh-CN" dirty="0"/>
              <a:t>++k){  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构造邻接矩阵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 </a:t>
            </a:r>
            <a:r>
              <a:rPr lang="en-US" altLang="zh-CN" dirty="0" err="1"/>
              <a:t>scanf</a:t>
            </a:r>
            <a:r>
              <a:rPr lang="en-US" altLang="zh-CN" dirty="0"/>
              <a:t>(&amp;v1</a:t>
            </a:r>
            <a:r>
              <a:rPr lang="zh-CN" altLang="en-US" dirty="0"/>
              <a:t>，</a:t>
            </a:r>
            <a:r>
              <a:rPr lang="en-US" altLang="zh-CN" dirty="0"/>
              <a:t>&amp;v2</a:t>
            </a:r>
            <a:r>
              <a:rPr lang="zh-CN" altLang="en-US" dirty="0"/>
              <a:t>，</a:t>
            </a:r>
            <a:r>
              <a:rPr lang="en-US" altLang="zh-CN" dirty="0"/>
              <a:t>&amp;w)</a:t>
            </a:r>
            <a:r>
              <a:rPr lang="zh-CN" altLang="en-US" dirty="0"/>
              <a:t>；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输入一条边依附的顶点及权值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 </a:t>
            </a:r>
            <a:r>
              <a:rPr lang="en-US" altLang="zh-CN" dirty="0"/>
              <a:t>i=</a:t>
            </a:r>
            <a:r>
              <a:rPr lang="en-US" altLang="zh-CN" dirty="0" err="1"/>
              <a:t>LocateVex</a:t>
            </a:r>
            <a:r>
              <a:rPr lang="en-US" altLang="zh-CN" dirty="0"/>
              <a:t>(G,v1);j=</a:t>
            </a:r>
            <a:r>
              <a:rPr lang="en-US" altLang="zh-CN" dirty="0" err="1"/>
              <a:t>LocateVex</a:t>
            </a:r>
            <a:r>
              <a:rPr lang="en-US" altLang="zh-CN" dirty="0"/>
              <a:t>(G,v2);   </a:t>
            </a:r>
            <a:r>
              <a:rPr lang="en-US" altLang="zh-CN" dirty="0">
                <a:solidFill>
                  <a:srgbClr val="00B050"/>
                </a:solidFill>
              </a:rPr>
              <a:t>//v1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v2</a:t>
            </a: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G</a:t>
            </a:r>
            <a:r>
              <a:rPr lang="zh-CN" altLang="en-US" dirty="0">
                <a:solidFill>
                  <a:srgbClr val="00B050"/>
                </a:solidFill>
              </a:rPr>
              <a:t>中位置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</a:t>
            </a:r>
            <a:r>
              <a:rPr lang="en-US" altLang="zh-CN" dirty="0" err="1"/>
              <a:t>G.arcs</a:t>
            </a:r>
            <a:r>
              <a:rPr lang="en-US" altLang="zh-CN" dirty="0"/>
              <a:t>[i][j].</a:t>
            </a:r>
            <a:r>
              <a:rPr lang="en-US" altLang="zh-CN" dirty="0" err="1"/>
              <a:t>adj</a:t>
            </a:r>
            <a:r>
              <a:rPr lang="en-US" altLang="zh-CN" dirty="0"/>
              <a:t>=w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弧</a:t>
            </a:r>
            <a:r>
              <a:rPr lang="en-US" altLang="zh-CN" dirty="0">
                <a:solidFill>
                  <a:srgbClr val="00B050"/>
                </a:solidFill>
              </a:rPr>
              <a:t>&lt;v1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v2&gt;</a:t>
            </a:r>
            <a:r>
              <a:rPr lang="zh-CN" altLang="en-US" dirty="0">
                <a:solidFill>
                  <a:srgbClr val="00B050"/>
                </a:solidFill>
              </a:rPr>
              <a:t>的权值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if (</a:t>
            </a:r>
            <a:r>
              <a:rPr lang="en-US" altLang="zh-CN" dirty="0" err="1"/>
              <a:t>IncInfo</a:t>
            </a:r>
            <a:r>
              <a:rPr lang="en-US" altLang="zh-CN" dirty="0"/>
              <a:t>) Input (*</a:t>
            </a:r>
            <a:r>
              <a:rPr lang="en-US" altLang="zh-CN" dirty="0" err="1"/>
              <a:t>G.arcs</a:t>
            </a:r>
            <a:r>
              <a:rPr lang="en-US" altLang="zh-CN" dirty="0"/>
              <a:t>[i][j].info);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G.arcs</a:t>
            </a:r>
            <a:r>
              <a:rPr lang="en-US" altLang="zh-CN" dirty="0"/>
              <a:t>[j][i]=</a:t>
            </a:r>
            <a:r>
              <a:rPr lang="en-US" altLang="zh-CN" dirty="0" err="1"/>
              <a:t>G.arcs</a:t>
            </a:r>
            <a:r>
              <a:rPr lang="en-US" altLang="zh-CN" dirty="0"/>
              <a:t>[i][j];</a:t>
            </a:r>
            <a:r>
              <a:rPr lang="en-US" altLang="zh-CN" dirty="0">
                <a:solidFill>
                  <a:srgbClr val="00B050"/>
                </a:solidFill>
              </a:rPr>
              <a:t>  //</a:t>
            </a:r>
            <a:r>
              <a:rPr lang="zh-CN" altLang="en-US" dirty="0">
                <a:solidFill>
                  <a:srgbClr val="00B050"/>
                </a:solidFill>
              </a:rPr>
              <a:t>置</a:t>
            </a:r>
            <a:r>
              <a:rPr lang="en-US" altLang="zh-CN" dirty="0">
                <a:solidFill>
                  <a:srgbClr val="00B050"/>
                </a:solidFill>
              </a:rPr>
              <a:t>&lt;v1,v2&gt;</a:t>
            </a:r>
            <a:r>
              <a:rPr lang="zh-CN" altLang="en-US" dirty="0">
                <a:solidFill>
                  <a:srgbClr val="00B050"/>
                </a:solidFill>
              </a:rPr>
              <a:t>的对称弧</a:t>
            </a:r>
            <a:r>
              <a:rPr lang="en-US" altLang="zh-CN" dirty="0">
                <a:solidFill>
                  <a:srgbClr val="00B050"/>
                </a:solidFill>
              </a:rPr>
              <a:t>&lt;v2,v1&gt; </a:t>
            </a:r>
            <a:r>
              <a:rPr lang="en-US" altLang="zh-CN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return OK;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}//</a:t>
            </a:r>
            <a:r>
              <a:rPr lang="en-US" altLang="zh-CN" dirty="0" err="1"/>
              <a:t>CreateUDN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9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邻接表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链式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44474" y="2485590"/>
            <a:ext cx="8899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2"/>
              </a:buClr>
              <a:defRPr/>
            </a:pPr>
            <a:r>
              <a:rPr lang="zh-CN" altLang="en-US" b="0" dirty="0">
                <a:cs typeface="Times New Roman" pitchFamily="18" charset="0"/>
              </a:rPr>
              <a:t>        对每个顶点</a:t>
            </a:r>
            <a:r>
              <a:rPr lang="en-US" altLang="zh-CN" b="0" i="1" dirty="0">
                <a:cs typeface="Times New Roman" pitchFamily="18" charset="0"/>
              </a:rPr>
              <a:t>v</a:t>
            </a:r>
            <a:r>
              <a:rPr lang="en-US" altLang="zh-CN" b="0" i="1" baseline="-25000" dirty="0">
                <a:cs typeface="Times New Roman" pitchFamily="18" charset="0"/>
              </a:rPr>
              <a:t>i </a:t>
            </a:r>
            <a:r>
              <a:rPr lang="zh-CN" altLang="en-US" b="0" dirty="0">
                <a:cs typeface="Times New Roman" pitchFamily="18" charset="0"/>
              </a:rPr>
              <a:t>建立一个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单链表</a:t>
            </a:r>
            <a:r>
              <a:rPr lang="zh-CN" altLang="en-US" b="0" dirty="0">
                <a:cs typeface="Times New Roman" pitchFamily="18" charset="0"/>
              </a:rPr>
              <a:t>，把与</a:t>
            </a:r>
            <a:r>
              <a:rPr lang="en-US" altLang="zh-CN" b="0" i="1" dirty="0">
                <a:cs typeface="Times New Roman" pitchFamily="18" charset="0"/>
              </a:rPr>
              <a:t>v</a:t>
            </a:r>
            <a:r>
              <a:rPr lang="en-US" altLang="zh-CN" b="0" i="1" baseline="-25000" dirty="0">
                <a:cs typeface="Times New Roman" pitchFamily="18" charset="0"/>
              </a:rPr>
              <a:t>i </a:t>
            </a:r>
            <a:r>
              <a:rPr lang="zh-CN" altLang="en-US" b="0" dirty="0">
                <a:cs typeface="Times New Roman" pitchFamily="18" charset="0"/>
              </a:rPr>
              <a:t>有关联的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边的信息</a:t>
            </a:r>
            <a:r>
              <a:rPr lang="en-US" altLang="zh-CN" b="0" dirty="0">
                <a:cs typeface="Times New Roman" pitchFamily="18" charset="0"/>
              </a:rPr>
              <a:t>(</a:t>
            </a:r>
            <a:r>
              <a:rPr lang="zh-CN" altLang="en-US" b="0" dirty="0">
                <a:cs typeface="Times New Roman" pitchFamily="18" charset="0"/>
              </a:rPr>
              <a:t>即度或出度边</a:t>
            </a:r>
            <a:r>
              <a:rPr lang="en-US" altLang="zh-CN" b="0" dirty="0">
                <a:cs typeface="Times New Roman" pitchFamily="18" charset="0"/>
              </a:rPr>
              <a:t>)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链接</a:t>
            </a:r>
            <a:r>
              <a:rPr lang="zh-CN" altLang="en-US" b="0" dirty="0">
                <a:cs typeface="Times New Roman" pitchFamily="18" charset="0"/>
              </a:rPr>
              <a:t>起来，表中每个结点都设为</a:t>
            </a:r>
            <a:r>
              <a:rPr lang="en-US" altLang="zh-CN" b="0" dirty="0">
                <a:cs typeface="Times New Roman" pitchFamily="18" charset="0"/>
              </a:rPr>
              <a:t>3</a:t>
            </a:r>
            <a:r>
              <a:rPr lang="zh-CN" altLang="en-US" b="0" dirty="0">
                <a:cs typeface="Times New Roman" pitchFamily="18" charset="0"/>
              </a:rPr>
              <a:t>个域；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44893" y="5862398"/>
            <a:ext cx="79224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2"/>
              </a:buClr>
              <a:defRPr/>
            </a:pPr>
            <a:r>
              <a:rPr lang="zh-CN" altLang="en-US" b="0" dirty="0">
                <a:cs typeface="Times New Roman" pitchFamily="18" charset="0"/>
              </a:rPr>
              <a:t>每个单链表还应当附设一个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头结点</a:t>
            </a: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zh-CN" altLang="en-US" b="0" dirty="0">
                <a:cs typeface="Times New Roman" pitchFamily="18" charset="0"/>
              </a:rPr>
              <a:t>设为</a:t>
            </a:r>
            <a:r>
              <a:rPr lang="en-US" altLang="zh-CN" b="0" dirty="0">
                <a:cs typeface="Times New Roman" pitchFamily="18" charset="0"/>
              </a:rPr>
              <a:t>2</a:t>
            </a:r>
            <a:r>
              <a:rPr lang="zh-CN" altLang="en-US" b="0" dirty="0">
                <a:cs typeface="Times New Roman" pitchFamily="18" charset="0"/>
              </a:rPr>
              <a:t>个域</a:t>
            </a:r>
            <a:r>
              <a:rPr lang="en-US" altLang="zh-CN" b="0" dirty="0">
                <a:cs typeface="Times New Roman" pitchFamily="18" charset="0"/>
              </a:rPr>
              <a:t>)</a:t>
            </a:r>
            <a:r>
              <a:rPr lang="zh-CN" altLang="en-US" b="0" dirty="0">
                <a:cs typeface="Times New Roman" pitchFamily="18" charset="0"/>
              </a:rPr>
              <a:t>，存</a:t>
            </a:r>
            <a:r>
              <a:rPr lang="en-US" altLang="zh-CN" b="0" i="1" dirty="0">
                <a:cs typeface="Times New Roman" pitchFamily="18" charset="0"/>
              </a:rPr>
              <a:t>v</a:t>
            </a:r>
            <a:r>
              <a:rPr lang="en-US" altLang="zh-CN" b="0" i="1" baseline="-25000" dirty="0">
                <a:cs typeface="Times New Roman" pitchFamily="18" charset="0"/>
              </a:rPr>
              <a:t>i</a:t>
            </a:r>
            <a:r>
              <a:rPr lang="zh-CN" altLang="en-US" b="0" dirty="0">
                <a:cs typeface="Times New Roman" pitchFamily="18" charset="0"/>
              </a:rPr>
              <a:t>信息；</a:t>
            </a:r>
          </a:p>
        </p:txBody>
      </p:sp>
      <p:graphicFrame>
        <p:nvGraphicFramePr>
          <p:cNvPr id="4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93768"/>
              </p:ext>
            </p:extLst>
          </p:nvPr>
        </p:nvGraphicFramePr>
        <p:xfrm>
          <a:off x="4854575" y="3762860"/>
          <a:ext cx="3810000" cy="51804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adjvex</a:t>
                      </a:r>
                      <a:endParaRPr kumimoji="1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</a:t>
                      </a:r>
                      <a:endParaRPr kumimoji="1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7537"/>
              </p:ext>
            </p:extLst>
          </p:nvPr>
        </p:nvGraphicFramePr>
        <p:xfrm>
          <a:off x="375781" y="3796865"/>
          <a:ext cx="2893512" cy="518048"/>
        </p:xfrm>
        <a:graphic>
          <a:graphicData uri="http://schemas.openxmlformats.org/drawingml/2006/table">
            <a:tbl>
              <a:tblPr/>
              <a:tblGrid>
                <a:gridCol w="1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</a:t>
                      </a:r>
                      <a:endParaRPr kumimoji="1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5959475" y="324759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表结点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1057275" y="324759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头结点</a:t>
            </a:r>
          </a:p>
        </p:txBody>
      </p:sp>
      <p:sp>
        <p:nvSpPr>
          <p:cNvPr id="50" name="AutoShape 25"/>
          <p:cNvSpPr>
            <a:spLocks noChangeArrowheads="1"/>
          </p:cNvSpPr>
          <p:nvPr/>
        </p:nvSpPr>
        <p:spPr bwMode="auto">
          <a:xfrm>
            <a:off x="3915645" y="4771590"/>
            <a:ext cx="1752600" cy="990600"/>
          </a:xfrm>
          <a:prstGeom prst="wedgeRectCallout">
            <a:avLst>
              <a:gd name="adj1" fmla="val 40335"/>
              <a:gd name="adj2" fmla="val -978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邻接点域，表示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一个邻接点的位置</a:t>
            </a:r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5896845" y="4771590"/>
            <a:ext cx="1524000" cy="990600"/>
          </a:xfrm>
          <a:prstGeom prst="wedgeRectCallout">
            <a:avLst>
              <a:gd name="adj1" fmla="val -6920"/>
              <a:gd name="adj2" fmla="val -989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链域，指向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下一个边或弧的结点</a:t>
            </a:r>
          </a:p>
        </p:txBody>
      </p:sp>
      <p:sp>
        <p:nvSpPr>
          <p:cNvPr id="52" name="AutoShape 27"/>
          <p:cNvSpPr>
            <a:spLocks noChangeArrowheads="1"/>
          </p:cNvSpPr>
          <p:nvPr/>
        </p:nvSpPr>
        <p:spPr bwMode="auto">
          <a:xfrm>
            <a:off x="7573245" y="4771590"/>
            <a:ext cx="1524000" cy="990600"/>
          </a:xfrm>
          <a:prstGeom prst="wedgeRectCallout">
            <a:avLst>
              <a:gd name="adj1" fmla="val -22602"/>
              <a:gd name="adj2" fmla="val -995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数据域，与边有关信息（如权值）</a:t>
            </a:r>
          </a:p>
        </p:txBody>
      </p:sp>
      <p:sp>
        <p:nvSpPr>
          <p:cNvPr id="53" name="AutoShape 28"/>
          <p:cNvSpPr>
            <a:spLocks noChangeArrowheads="1"/>
          </p:cNvSpPr>
          <p:nvPr/>
        </p:nvSpPr>
        <p:spPr bwMode="auto">
          <a:xfrm>
            <a:off x="181845" y="4771590"/>
            <a:ext cx="1524000" cy="990600"/>
          </a:xfrm>
          <a:prstGeom prst="wedgeRectCallout">
            <a:avLst>
              <a:gd name="adj1" fmla="val -3650"/>
              <a:gd name="adj2" fmla="val -95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数据域，存储顶点 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 b="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sp>
        <p:nvSpPr>
          <p:cNvPr id="54" name="AutoShape 29"/>
          <p:cNvSpPr>
            <a:spLocks noChangeArrowheads="1"/>
          </p:cNvSpPr>
          <p:nvPr/>
        </p:nvSpPr>
        <p:spPr bwMode="auto">
          <a:xfrm>
            <a:off x="1934445" y="4771590"/>
            <a:ext cx="1524000" cy="990600"/>
          </a:xfrm>
          <a:prstGeom prst="wedgeRectCallout">
            <a:avLst>
              <a:gd name="adj1" fmla="val -34976"/>
              <a:gd name="adj2" fmla="val -959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链域，指向单链表的第一个结点</a:t>
            </a:r>
          </a:p>
        </p:txBody>
      </p:sp>
      <p:sp>
        <p:nvSpPr>
          <p:cNvPr id="55" name="Line 30"/>
          <p:cNvSpPr>
            <a:spLocks noChangeShapeType="1"/>
          </p:cNvSpPr>
          <p:nvPr/>
        </p:nvSpPr>
        <p:spPr bwMode="auto">
          <a:xfrm>
            <a:off x="3318049" y="4041564"/>
            <a:ext cx="15240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44892" y="6286537"/>
            <a:ext cx="6647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每个单链表的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头结点另外用顺序存储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结构存储。</a:t>
            </a:r>
          </a:p>
        </p:txBody>
      </p:sp>
    </p:spTree>
    <p:extLst>
      <p:ext uri="{BB962C8B-B14F-4D97-AF65-F5344CB8AC3E}">
        <p14:creationId xmlns:p14="http://schemas.microsoft.com/office/powerpoint/2010/main" val="11831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5" grpId="0" build="p" autoUpdateAnimBg="0"/>
      <p:bldP spid="48" grpId="0" autoUpdateAnimBg="0"/>
      <p:bldP spid="49" grpId="0" autoUpdateAnimBg="0"/>
      <p:bldP spid="50" grpId="0" animBg="1" autoUpdateAnimBg="0"/>
      <p:bldP spid="51" grpId="0" animBg="1" autoUpdateAnimBg="0"/>
      <p:bldP spid="52" grpId="0" animBg="1" autoUpdateAnimBg="0"/>
      <p:bldP spid="53" grpId="0" animBg="1" autoUpdateAnimBg="0"/>
      <p:bldP spid="54" grpId="0" animBg="1" autoUpdateAnimBg="0"/>
      <p:bldP spid="55" grpId="0" animBg="1"/>
      <p:bldP spid="5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邻接表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链式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gray">
          <a:xfrm>
            <a:off x="76200" y="2509055"/>
            <a:ext cx="396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例：无向图的邻接表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4211960" y="258079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邻接表</a:t>
            </a:r>
          </a:p>
        </p:txBody>
      </p:sp>
      <p:graphicFrame>
        <p:nvGraphicFramePr>
          <p:cNvPr id="3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10676"/>
              </p:ext>
            </p:extLst>
          </p:nvPr>
        </p:nvGraphicFramePr>
        <p:xfrm>
          <a:off x="4343400" y="3118656"/>
          <a:ext cx="990600" cy="239279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99688"/>
              </p:ext>
            </p:extLst>
          </p:nvPr>
        </p:nvGraphicFramePr>
        <p:xfrm>
          <a:off x="3784948" y="3189223"/>
          <a:ext cx="533400" cy="227806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56"/>
          <p:cNvSpPr>
            <a:spLocks noChangeShapeType="1"/>
          </p:cNvSpPr>
          <p:nvPr/>
        </p:nvSpPr>
        <p:spPr bwMode="auto">
          <a:xfrm>
            <a:off x="5181600" y="334725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57"/>
          <p:cNvSpPr>
            <a:spLocks noChangeShapeType="1"/>
          </p:cNvSpPr>
          <p:nvPr/>
        </p:nvSpPr>
        <p:spPr bwMode="auto">
          <a:xfrm>
            <a:off x="5181600" y="471885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5181600" y="517605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>
            <a:off x="5181600" y="380445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>
            <a:off x="5181600" y="426165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5715000" y="3180568"/>
            <a:ext cx="2133600" cy="395287"/>
            <a:chOff x="3168" y="816"/>
            <a:chExt cx="1344" cy="2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Rectangle 62"/>
            <p:cNvSpPr>
              <a:spLocks noChangeArrowheads="1"/>
            </p:cNvSpPr>
            <p:nvPr/>
          </p:nvSpPr>
          <p:spPr bwMode="auto">
            <a:xfrm>
              <a:off x="4224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^</a:t>
              </a:r>
            </a:p>
          </p:txBody>
        </p:sp>
        <p:sp>
          <p:nvSpPr>
            <p:cNvPr id="44" name="Rectangle 63"/>
            <p:cNvSpPr>
              <a:spLocks noChangeArrowheads="1"/>
            </p:cNvSpPr>
            <p:nvPr/>
          </p:nvSpPr>
          <p:spPr bwMode="auto">
            <a:xfrm>
              <a:off x="3936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3936" y="816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936" y="1065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3936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224" y="816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4512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3600" y="960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Group 77"/>
          <p:cNvGrpSpPr>
            <a:grpSpLocks/>
          </p:cNvGrpSpPr>
          <p:nvPr/>
        </p:nvGrpSpPr>
        <p:grpSpPr bwMode="auto">
          <a:xfrm>
            <a:off x="5715000" y="4094968"/>
            <a:ext cx="3352800" cy="395287"/>
            <a:chOff x="3168" y="1488"/>
            <a:chExt cx="2112" cy="2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9"/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83"/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8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8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9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Rectangle 91"/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^</a:t>
              </a:r>
            </a:p>
          </p:txBody>
        </p:sp>
        <p:sp>
          <p:nvSpPr>
            <p:cNvPr id="85" name="Rectangle 92"/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6" name="Line 93"/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94"/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95"/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96"/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97"/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98"/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99"/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00"/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" name="Group 101"/>
          <p:cNvGrpSpPr>
            <a:grpSpLocks/>
          </p:cNvGrpSpPr>
          <p:nvPr/>
        </p:nvGrpSpPr>
        <p:grpSpPr bwMode="auto">
          <a:xfrm>
            <a:off x="5724128" y="3637768"/>
            <a:ext cx="3352800" cy="395287"/>
            <a:chOff x="3168" y="1152"/>
            <a:chExt cx="2112" cy="2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Line 102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Rectangle 10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Rectangle 10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Line 11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Line 113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114"/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Line 115"/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116"/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Rectangle 117"/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^</a:t>
              </a:r>
            </a:p>
          </p:txBody>
        </p:sp>
        <p:sp>
          <p:nvSpPr>
            <p:cNvPr id="111" name="Rectangle 118"/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12" name="Line 119"/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120"/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121"/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122"/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123"/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124"/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Line 125"/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9" name="Rectangle 238"/>
          <p:cNvSpPr>
            <a:spLocks noChangeArrowheads="1"/>
          </p:cNvSpPr>
          <p:nvPr/>
        </p:nvSpPr>
        <p:spPr bwMode="auto">
          <a:xfrm>
            <a:off x="624086" y="5969193"/>
            <a:ext cx="7757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注：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邻接表不唯一，因各个边结点的链入顺序是任意的。</a:t>
            </a:r>
          </a:p>
        </p:txBody>
      </p:sp>
      <p:graphicFrame>
        <p:nvGraphicFramePr>
          <p:cNvPr id="120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56290"/>
              </p:ext>
            </p:extLst>
          </p:nvPr>
        </p:nvGraphicFramePr>
        <p:xfrm>
          <a:off x="4318000" y="3126593"/>
          <a:ext cx="482600" cy="2286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1" name="Group 257"/>
          <p:cNvGrpSpPr>
            <a:grpSpLocks/>
          </p:cNvGrpSpPr>
          <p:nvPr/>
        </p:nvGrpSpPr>
        <p:grpSpPr bwMode="auto">
          <a:xfrm>
            <a:off x="5715000" y="5085568"/>
            <a:ext cx="2133600" cy="395287"/>
            <a:chOff x="3168" y="1488"/>
            <a:chExt cx="1344" cy="2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2" name="Rectangle 258"/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Rectangle 259"/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4" name="Line 260"/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Line 261"/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Line 262"/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263"/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Rectangle 26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Rectangle 26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0" name="Line 26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26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26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26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27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78"/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80"/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5" name="Group 281"/>
          <p:cNvGrpSpPr>
            <a:grpSpLocks/>
          </p:cNvGrpSpPr>
          <p:nvPr/>
        </p:nvGrpSpPr>
        <p:grpSpPr bwMode="auto">
          <a:xfrm>
            <a:off x="5715000" y="4566455"/>
            <a:ext cx="2133600" cy="395288"/>
            <a:chOff x="3168" y="1152"/>
            <a:chExt cx="1344" cy="2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6" name="Line 282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Rectangle 28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Rectangle 28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9" name="Line 285"/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8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8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8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28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Rectangle 290"/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Rectangle 291"/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6" name="Line 29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293"/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294"/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295"/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296"/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304"/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934306"/>
              </p:ext>
            </p:extLst>
          </p:nvPr>
        </p:nvGraphicFramePr>
        <p:xfrm>
          <a:off x="688975" y="3075793"/>
          <a:ext cx="2420858" cy="220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1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075793"/>
                        <a:ext cx="2420858" cy="2207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Line 119"/>
          <p:cNvSpPr>
            <a:spLocks noChangeShapeType="1"/>
          </p:cNvSpPr>
          <p:nvPr/>
        </p:nvSpPr>
        <p:spPr bwMode="auto">
          <a:xfrm>
            <a:off x="6934200" y="3632550"/>
            <a:ext cx="914400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17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Line 292"/>
          <p:cNvSpPr>
            <a:spLocks noChangeShapeType="1"/>
          </p:cNvSpPr>
          <p:nvPr/>
        </p:nvSpPr>
        <p:spPr bwMode="auto">
          <a:xfrm>
            <a:off x="6943328" y="4562998"/>
            <a:ext cx="914400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17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33" grpId="0" autoUpdateAnimBg="0"/>
      <p:bldP spid="36" grpId="0" animBg="1"/>
      <p:bldP spid="37" grpId="0" animBg="1"/>
      <p:bldP spid="38" grpId="0" animBg="1"/>
      <p:bldP spid="39" grpId="0" animBg="1"/>
      <p:bldP spid="40" grpId="0" animBg="1"/>
      <p:bldP spid="119" grpId="0" autoUpdateAnimBg="0"/>
      <p:bldP spid="170" grpId="0" animBg="1"/>
      <p:bldP spid="1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邻接表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链式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35" name="Rectangle 126"/>
          <p:cNvSpPr>
            <a:spLocks noChangeArrowheads="1"/>
          </p:cNvSpPr>
          <p:nvPr/>
        </p:nvSpPr>
        <p:spPr bwMode="auto">
          <a:xfrm>
            <a:off x="827584" y="2553245"/>
            <a:ext cx="396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例：有向图的邻接表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02066"/>
              </p:ext>
            </p:extLst>
          </p:nvPr>
        </p:nvGraphicFramePr>
        <p:xfrm>
          <a:off x="827584" y="3268271"/>
          <a:ext cx="2592388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17" name="Visio" r:id="rId3" imgW="2087078" imgH="2069031" progId="Visio.Drawing.11">
                  <p:embed/>
                </p:oleObj>
              </mc:Choice>
              <mc:Fallback>
                <p:oleObj name="Visio" r:id="rId3" imgW="2087078" imgH="2069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68271"/>
                        <a:ext cx="2592388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5071020" y="3278806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邻接表</a:t>
            </a:r>
            <a:r>
              <a:rPr lang="en-US" altLang="zh-CN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出边</a:t>
            </a:r>
            <a:r>
              <a:rPr lang="en-US" altLang="zh-CN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)</a:t>
            </a:r>
            <a:endParaRPr lang="zh-CN" altLang="en-US" b="0" dirty="0">
              <a:solidFill>
                <a:srgbClr val="0000FF"/>
              </a:solidFill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70398"/>
              </p:ext>
            </p:extLst>
          </p:nvPr>
        </p:nvGraphicFramePr>
        <p:xfrm>
          <a:off x="5202460" y="3816672"/>
          <a:ext cx="990600" cy="191423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^</a:t>
                      </a: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62804"/>
              </p:ext>
            </p:extLst>
          </p:nvPr>
        </p:nvGraphicFramePr>
        <p:xfrm>
          <a:off x="4644008" y="3887239"/>
          <a:ext cx="533400" cy="227806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Line 56"/>
          <p:cNvSpPr>
            <a:spLocks noChangeShapeType="1"/>
          </p:cNvSpPr>
          <p:nvPr/>
        </p:nvSpPr>
        <p:spPr bwMode="auto">
          <a:xfrm>
            <a:off x="6040660" y="4045271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>
            <a:off x="6040660" y="5416871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6040660" y="4959671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61"/>
          <p:cNvGrpSpPr>
            <a:grpSpLocks/>
          </p:cNvGrpSpPr>
          <p:nvPr/>
        </p:nvGrpSpPr>
        <p:grpSpPr bwMode="auto">
          <a:xfrm>
            <a:off x="6574060" y="3878584"/>
            <a:ext cx="2133600" cy="395287"/>
            <a:chOff x="3168" y="816"/>
            <a:chExt cx="1344" cy="2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224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^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3936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3936" y="816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3936" y="1065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3936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4224" y="816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4512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 b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72"/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73"/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75"/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76"/>
            <p:cNvSpPr>
              <a:spLocks noChangeShapeType="1"/>
            </p:cNvSpPr>
            <p:nvPr/>
          </p:nvSpPr>
          <p:spPr bwMode="auto">
            <a:xfrm>
              <a:off x="3600" y="960"/>
              <a:ext cx="33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6574060" y="4792984"/>
            <a:ext cx="914400" cy="395287"/>
            <a:chOff x="3168" y="1488"/>
            <a:chExt cx="576" cy="2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8" name="Rectangle 8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^</a:t>
              </a:r>
              <a:endParaRPr lang="zh-CN" altLang="zh-CN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8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8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9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20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05091"/>
              </p:ext>
            </p:extLst>
          </p:nvPr>
        </p:nvGraphicFramePr>
        <p:xfrm>
          <a:off x="5177060" y="3824609"/>
          <a:ext cx="482600" cy="2284413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8" name="Group 281"/>
          <p:cNvGrpSpPr>
            <a:grpSpLocks/>
          </p:cNvGrpSpPr>
          <p:nvPr/>
        </p:nvGrpSpPr>
        <p:grpSpPr bwMode="auto">
          <a:xfrm>
            <a:off x="6574060" y="5264471"/>
            <a:ext cx="914400" cy="395288"/>
            <a:chOff x="3168" y="1152"/>
            <a:chExt cx="576" cy="2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0" name="Rectangle 28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^</a:t>
              </a:r>
              <a:endParaRPr lang="zh-CN" altLang="zh-CN" sz="2000" b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Rectangle 28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3" name="Line 28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8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8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8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9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1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  <p:bldP spid="47" grpId="0" autoUpdateAnimBg="0"/>
      <p:bldP spid="50" grpId="0" animBg="1"/>
      <p:bldP spid="51" grpId="0" animBg="1"/>
      <p:bldP spid="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图的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邻接表</a:t>
            </a: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存储表示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链式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35" name="Rectangle 126"/>
          <p:cNvSpPr>
            <a:spLocks noChangeArrowheads="1"/>
          </p:cNvSpPr>
          <p:nvPr/>
        </p:nvSpPr>
        <p:spPr bwMode="auto">
          <a:xfrm>
            <a:off x="827584" y="2553245"/>
            <a:ext cx="396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例：有向图的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逆邻表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61733"/>
              </p:ext>
            </p:extLst>
          </p:nvPr>
        </p:nvGraphicFramePr>
        <p:xfrm>
          <a:off x="827584" y="3268271"/>
          <a:ext cx="2592388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96" name="Visio" r:id="rId3" imgW="2087078" imgH="2069031" progId="Visio.Drawing.11">
                  <p:embed/>
                </p:oleObj>
              </mc:Choice>
              <mc:Fallback>
                <p:oleObj name="Visio" r:id="rId3" imgW="2087078" imgH="2069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68271"/>
                        <a:ext cx="2592388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" name="Text Box 17"/>
          <p:cNvSpPr txBox="1">
            <a:spLocks noChangeArrowheads="1"/>
          </p:cNvSpPr>
          <p:nvPr/>
        </p:nvSpPr>
        <p:spPr bwMode="auto">
          <a:xfrm>
            <a:off x="5048761" y="3286175"/>
            <a:ext cx="2037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邻接表</a:t>
            </a:r>
            <a:r>
              <a:rPr lang="en-US" altLang="zh-CN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zh-CN" altLang="en-US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入边</a:t>
            </a:r>
            <a:r>
              <a:rPr lang="en-US" altLang="zh-CN" b="0" dirty="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)</a:t>
            </a:r>
            <a:endParaRPr lang="zh-CN" altLang="en-US" b="0" dirty="0">
              <a:solidFill>
                <a:srgbClr val="0000FF"/>
              </a:solidFill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6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31640"/>
              </p:ext>
            </p:extLst>
          </p:nvPr>
        </p:nvGraphicFramePr>
        <p:xfrm>
          <a:off x="5180201" y="3824041"/>
          <a:ext cx="990600" cy="191423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81709"/>
              </p:ext>
            </p:extLst>
          </p:nvPr>
        </p:nvGraphicFramePr>
        <p:xfrm>
          <a:off x="4621749" y="3894608"/>
          <a:ext cx="533400" cy="227806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0" name="Line 56"/>
          <p:cNvSpPr>
            <a:spLocks noChangeShapeType="1"/>
          </p:cNvSpPr>
          <p:nvPr/>
        </p:nvSpPr>
        <p:spPr bwMode="auto">
          <a:xfrm>
            <a:off x="6018401" y="405264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Line 57"/>
          <p:cNvSpPr>
            <a:spLocks noChangeShapeType="1"/>
          </p:cNvSpPr>
          <p:nvPr/>
        </p:nvSpPr>
        <p:spPr bwMode="auto">
          <a:xfrm>
            <a:off x="6018401" y="542424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Line 59"/>
          <p:cNvSpPr>
            <a:spLocks noChangeShapeType="1"/>
          </p:cNvSpPr>
          <p:nvPr/>
        </p:nvSpPr>
        <p:spPr bwMode="auto">
          <a:xfrm>
            <a:off x="6018401" y="450984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Line 60"/>
          <p:cNvSpPr>
            <a:spLocks noChangeShapeType="1"/>
          </p:cNvSpPr>
          <p:nvPr/>
        </p:nvSpPr>
        <p:spPr bwMode="auto">
          <a:xfrm>
            <a:off x="6018401" y="496704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5" name="Group 61"/>
          <p:cNvGrpSpPr>
            <a:grpSpLocks/>
          </p:cNvGrpSpPr>
          <p:nvPr/>
        </p:nvGrpSpPr>
        <p:grpSpPr bwMode="auto">
          <a:xfrm>
            <a:off x="6551801" y="3885953"/>
            <a:ext cx="914400" cy="395287"/>
            <a:chOff x="3168" y="816"/>
            <a:chExt cx="576" cy="24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3" name="Rectangle 69"/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</a:rPr>
                <a:t> ^</a:t>
              </a:r>
            </a:p>
          </p:txBody>
        </p:sp>
        <p:sp>
          <p:nvSpPr>
            <p:cNvPr id="284" name="Rectangle 70"/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85" name="Line 71"/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Line 72"/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73"/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Line 74"/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Line 75"/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1" name="Group 77"/>
          <p:cNvGrpSpPr>
            <a:grpSpLocks/>
          </p:cNvGrpSpPr>
          <p:nvPr/>
        </p:nvGrpSpPr>
        <p:grpSpPr bwMode="auto">
          <a:xfrm>
            <a:off x="6551801" y="4800353"/>
            <a:ext cx="914400" cy="395287"/>
            <a:chOff x="3168" y="1488"/>
            <a:chExt cx="576" cy="2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8" name="Rectangle 84"/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</a:rPr>
                <a:t> ^</a:t>
              </a:r>
            </a:p>
          </p:txBody>
        </p:sp>
        <p:sp>
          <p:nvSpPr>
            <p:cNvPr id="299" name="Rectangle 85"/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00" name="Line 86"/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Line 87"/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Line 88"/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Line 89"/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Line 90"/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5" name="Group 101"/>
          <p:cNvGrpSpPr>
            <a:grpSpLocks/>
          </p:cNvGrpSpPr>
          <p:nvPr/>
        </p:nvGrpSpPr>
        <p:grpSpPr bwMode="auto">
          <a:xfrm>
            <a:off x="6560929" y="4343153"/>
            <a:ext cx="914400" cy="395287"/>
            <a:chOff x="3168" y="1152"/>
            <a:chExt cx="576" cy="2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7" name="Rectangle 10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</a:rPr>
                <a:t> ^</a:t>
              </a:r>
            </a:p>
          </p:txBody>
        </p:sp>
        <p:sp>
          <p:nvSpPr>
            <p:cNvPr id="318" name="Rectangle 10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20" name="Line 10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0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0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0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1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40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46788"/>
              </p:ext>
            </p:extLst>
          </p:nvPr>
        </p:nvGraphicFramePr>
        <p:xfrm>
          <a:off x="5154801" y="3831978"/>
          <a:ext cx="482600" cy="2284413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7" name="Group 281"/>
          <p:cNvGrpSpPr>
            <a:grpSpLocks/>
          </p:cNvGrpSpPr>
          <p:nvPr/>
        </p:nvGrpSpPr>
        <p:grpSpPr bwMode="auto">
          <a:xfrm>
            <a:off x="6551801" y="5271840"/>
            <a:ext cx="914400" cy="395288"/>
            <a:chOff x="3168" y="1152"/>
            <a:chExt cx="576" cy="2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9" name="Rectangle 283"/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</a:rPr>
                <a:t> ^</a:t>
              </a:r>
            </a:p>
          </p:txBody>
        </p:sp>
        <p:sp>
          <p:nvSpPr>
            <p:cNvPr id="360" name="Rectangle 284"/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 w="3175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b="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62" name="Line 286"/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Line 287"/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Line 288"/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289"/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Line 292"/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  <p:bldP spid="267" grpId="0" autoUpdateAnimBg="0"/>
      <p:bldP spid="270" grpId="0" animBg="1"/>
      <p:bldP spid="271" grpId="0" animBg="1"/>
      <p:bldP spid="273" grpId="0" animBg="1"/>
      <p:bldP spid="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十字链表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342900" y="2424112"/>
            <a:ext cx="8280400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       它是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有向图</a:t>
            </a:r>
            <a:r>
              <a:rPr lang="zh-CN" altLang="en-US" b="0" dirty="0">
                <a:cs typeface="Times New Roman" pitchFamily="18" charset="0"/>
              </a:rPr>
              <a:t>的另一种链式结构。</a:t>
            </a:r>
            <a:r>
              <a:rPr lang="zh-CN" altLang="en-US" b="0" dirty="0">
                <a:solidFill>
                  <a:srgbClr val="CDE5F3"/>
                </a:solidFill>
                <a:cs typeface="Times New Roman" pitchFamily="18" charset="0"/>
              </a:rPr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0" dirty="0">
                <a:solidFill>
                  <a:srgbClr val="FF0000"/>
                </a:solidFill>
                <a:cs typeface="Times New Roman" pitchFamily="18" charset="0"/>
              </a:rPr>
              <a:t>思路：</a:t>
            </a:r>
            <a:r>
              <a:rPr lang="zh-CN" altLang="en-US" b="0" dirty="0">
                <a:cs typeface="Times New Roman" pitchFamily="18" charset="0"/>
              </a:rPr>
              <a:t>将邻接矩阵用链表存储，是邻接表、逆邻接表的结合。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、每条弧对应一个结点</a:t>
            </a: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称为弧结点，设</a:t>
            </a: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5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个域）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、每个顶点也对应一个结点（称为顶点结点，设</a:t>
            </a: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个域）</a:t>
            </a:r>
          </a:p>
        </p:txBody>
      </p:sp>
      <p:graphicFrame>
        <p:nvGraphicFramePr>
          <p:cNvPr id="4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13873"/>
              </p:ext>
            </p:extLst>
          </p:nvPr>
        </p:nvGraphicFramePr>
        <p:xfrm>
          <a:off x="447774" y="4841718"/>
          <a:ext cx="5400600" cy="396240"/>
        </p:xfrm>
        <a:graphic>
          <a:graphicData uri="http://schemas.openxmlformats.org/drawingml/2006/table">
            <a:tbl>
              <a:tblPr/>
              <a:tblGrid>
                <a:gridCol w="116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tailvex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headvex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Hlink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tlink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47848" y="5401659"/>
            <a:ext cx="1499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顶点结点</a:t>
            </a: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450824" y="4334356"/>
            <a:ext cx="1420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弧结点</a:t>
            </a:r>
          </a:p>
        </p:txBody>
      </p:sp>
      <p:graphicFrame>
        <p:nvGraphicFramePr>
          <p:cNvPr id="5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1781"/>
              </p:ext>
            </p:extLst>
          </p:nvPr>
        </p:nvGraphicFramePr>
        <p:xfrm>
          <a:off x="447302" y="5866051"/>
          <a:ext cx="3476626" cy="396875"/>
        </p:xfrm>
        <a:graphic>
          <a:graphicData uri="http://schemas.openxmlformats.org/drawingml/2006/table">
            <a:tbl>
              <a:tblPr/>
              <a:tblGrid>
                <a:gridCol w="117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Firstout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1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  <p:bldP spid="49" grpId="0" autoUpdateAnimBg="0"/>
      <p:bldP spid="5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十字链表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graphicFrame>
        <p:nvGraphicFramePr>
          <p:cNvPr id="4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02965"/>
              </p:ext>
            </p:extLst>
          </p:nvPr>
        </p:nvGraphicFramePr>
        <p:xfrm>
          <a:off x="366886" y="2605087"/>
          <a:ext cx="5645275" cy="396240"/>
        </p:xfrm>
        <a:graphic>
          <a:graphicData uri="http://schemas.openxmlformats.org/drawingml/2006/table">
            <a:tbl>
              <a:tblPr/>
              <a:tblGrid>
                <a:gridCol w="11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tailvex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headvex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hlink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tlink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340220" y="3068960"/>
            <a:ext cx="46889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tailvex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  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弧尾顶点位置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headvex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弧头顶点位置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hlink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    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弧头相同的下一弧位置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tlink</a:t>
            </a:r>
            <a:r>
              <a:rPr lang="en-US" altLang="zh-CN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     </a:t>
            </a:r>
            <a:r>
              <a:rPr lang="zh-CN" altLang="en-US" sz="22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弧尾相同的下一弧位置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info:        </a:t>
            </a:r>
            <a:r>
              <a:rPr lang="zh-CN" altLang="en-US" sz="22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弧信息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348977" y="5417348"/>
            <a:ext cx="54471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2000" b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sz="2200" dirty="0"/>
              <a:t>data :       </a:t>
            </a:r>
            <a:r>
              <a:rPr lang="zh-CN" altLang="en-US" sz="2200" dirty="0"/>
              <a:t>存储顶点信息。</a:t>
            </a:r>
          </a:p>
          <a:p>
            <a:r>
              <a:rPr lang="en-US" altLang="zh-CN" sz="2200" dirty="0" err="1"/>
              <a:t>firstin</a:t>
            </a:r>
            <a:r>
              <a:rPr lang="en-US" altLang="zh-CN" sz="2200" dirty="0"/>
              <a:t> :   </a:t>
            </a:r>
            <a:r>
              <a:rPr lang="zh-CN" altLang="en-US" sz="2200" dirty="0"/>
              <a:t>以顶点为弧头的第一条弧结点。</a:t>
            </a:r>
          </a:p>
          <a:p>
            <a:r>
              <a:rPr lang="en-US" altLang="zh-CN" sz="2200" dirty="0" err="1"/>
              <a:t>firstout</a:t>
            </a:r>
            <a:r>
              <a:rPr lang="en-US" altLang="zh-CN" sz="2200" dirty="0"/>
              <a:t>:  </a:t>
            </a:r>
            <a:r>
              <a:rPr lang="zh-CN" altLang="en-US" sz="2200" dirty="0"/>
              <a:t>以顶点为弧尾的第一条弧结点。</a:t>
            </a:r>
          </a:p>
        </p:txBody>
      </p:sp>
      <p:graphicFrame>
        <p:nvGraphicFramePr>
          <p:cNvPr id="5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141"/>
              </p:ext>
            </p:extLst>
          </p:nvPr>
        </p:nvGraphicFramePr>
        <p:xfrm>
          <a:off x="348976" y="4941168"/>
          <a:ext cx="3358926" cy="396875"/>
        </p:xfrm>
        <a:graphic>
          <a:graphicData uri="http://schemas.openxmlformats.org/drawingml/2006/table">
            <a:tbl>
              <a:tblPr/>
              <a:tblGrid>
                <a:gridCol w="11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firstout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46674"/>
              </p:ext>
            </p:extLst>
          </p:nvPr>
        </p:nvGraphicFramePr>
        <p:xfrm>
          <a:off x="5940152" y="3423979"/>
          <a:ext cx="259238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08" name="Visio" r:id="rId3" imgW="2087078" imgH="2069031" progId="Visio.Drawing.11">
                  <p:embed/>
                </p:oleObj>
              </mc:Choice>
              <mc:Fallback>
                <p:oleObj name="Visio" r:id="rId3" imgW="2087078" imgH="2069031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423979"/>
                        <a:ext cx="259238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1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十字链表存储结构描述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584" y="2420888"/>
            <a:ext cx="7010400" cy="433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#define MAX_VERTEX_NUM 20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err="1">
                <a:cs typeface="Times New Roman" pitchFamily="18" charset="0"/>
              </a:rPr>
              <a:t>Typedef</a:t>
            </a:r>
            <a:r>
              <a:rPr lang="en-US" altLang="zh-CN" sz="1800" dirty="0">
                <a:cs typeface="Times New Roman" pitchFamily="18" charset="0"/>
              </a:rPr>
              <a:t>  </a:t>
            </a:r>
            <a:r>
              <a:rPr lang="en-US" altLang="zh-CN" sz="1800" dirty="0" err="1">
                <a:cs typeface="Times New Roman" pitchFamily="18" charset="0"/>
              </a:rPr>
              <a:t>struct</a:t>
            </a:r>
            <a:r>
              <a:rPr lang="en-US" altLang="zh-CN" sz="1800" dirty="0">
                <a:cs typeface="Times New Roman" pitchFamily="18" charset="0"/>
              </a:rPr>
              <a:t>  </a:t>
            </a:r>
            <a:r>
              <a:rPr lang="en-US" altLang="zh-CN" sz="1800" dirty="0" err="1">
                <a:cs typeface="Times New Roman" pitchFamily="18" charset="0"/>
              </a:rPr>
              <a:t>ArcBox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b="0" dirty="0">
                <a:cs typeface="Times New Roman" pitchFamily="18" charset="0"/>
              </a:rPr>
              <a:t>{               </a:t>
            </a:r>
            <a:r>
              <a:rPr lang="en-US" altLang="zh-CN" sz="1800" b="0" dirty="0">
                <a:solidFill>
                  <a:srgbClr val="008000"/>
                </a:solidFill>
                <a:cs typeface="Times New Roman" pitchFamily="18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cs typeface="Times New Roman" pitchFamily="18" charset="0"/>
              </a:rPr>
              <a:t>弧结点结构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b="0" dirty="0">
                <a:cs typeface="Times New Roman" pitchFamily="18" charset="0"/>
              </a:rPr>
              <a:t>   </a:t>
            </a:r>
            <a:r>
              <a:rPr lang="en-US" altLang="zh-CN" sz="1800" b="0" dirty="0" err="1">
                <a:cs typeface="Times New Roman" pitchFamily="18" charset="0"/>
              </a:rPr>
              <a:t>int</a:t>
            </a:r>
            <a:r>
              <a:rPr lang="en-US" altLang="zh-CN" sz="1800" b="0" dirty="0">
                <a:cs typeface="Times New Roman" pitchFamily="18" charset="0"/>
              </a:rPr>
              <a:t>  </a:t>
            </a:r>
            <a:r>
              <a:rPr lang="en-US" altLang="zh-CN" sz="1800" b="0" dirty="0" err="1">
                <a:cs typeface="Times New Roman" pitchFamily="18" charset="0"/>
              </a:rPr>
              <a:t>tailvex</a:t>
            </a:r>
            <a:r>
              <a:rPr lang="en-US" altLang="zh-CN" sz="1800" b="0" dirty="0">
                <a:cs typeface="Times New Roman" pitchFamily="18" charset="0"/>
              </a:rPr>
              <a:t> , </a:t>
            </a:r>
            <a:r>
              <a:rPr lang="en-US" altLang="zh-CN" sz="1800" b="0" dirty="0" err="1">
                <a:cs typeface="Times New Roman" pitchFamily="18" charset="0"/>
              </a:rPr>
              <a:t>headvex</a:t>
            </a:r>
            <a:r>
              <a:rPr lang="en-US" altLang="zh-CN" sz="1800" b="0" dirty="0">
                <a:cs typeface="Times New Roman" pitchFamily="18" charset="0"/>
              </a:rPr>
              <a:t> 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   </a:t>
            </a:r>
            <a:r>
              <a:rPr lang="en-US" altLang="zh-CN" sz="1800" b="0" dirty="0" err="1">
                <a:cs typeface="Times New Roman" pitchFamily="18" charset="0"/>
              </a:rPr>
              <a:t>struct</a:t>
            </a:r>
            <a:r>
              <a:rPr lang="en-US" altLang="zh-CN" sz="1800" b="0" dirty="0">
                <a:cs typeface="Times New Roman" pitchFamily="18" charset="0"/>
              </a:rPr>
              <a:t>  </a:t>
            </a:r>
            <a:r>
              <a:rPr lang="en-US" altLang="zh-CN" sz="1800" b="0" dirty="0" err="1">
                <a:cs typeface="Times New Roman" pitchFamily="18" charset="0"/>
              </a:rPr>
              <a:t>ArcBox</a:t>
            </a:r>
            <a:r>
              <a:rPr lang="en-US" altLang="zh-CN" sz="1800" b="0" dirty="0">
                <a:cs typeface="Times New Roman" pitchFamily="18" charset="0"/>
              </a:rPr>
              <a:t> * </a:t>
            </a:r>
            <a:r>
              <a:rPr lang="en-US" altLang="zh-CN" sz="1800" b="0" dirty="0" err="1">
                <a:cs typeface="Times New Roman" pitchFamily="18" charset="0"/>
              </a:rPr>
              <a:t>hlink</a:t>
            </a:r>
            <a:r>
              <a:rPr lang="en-US" altLang="zh-CN" sz="1800" b="0" dirty="0">
                <a:cs typeface="Times New Roman" pitchFamily="18" charset="0"/>
              </a:rPr>
              <a:t> , </a:t>
            </a:r>
            <a:r>
              <a:rPr lang="en-US" altLang="zh-CN" sz="1800" b="0" dirty="0" err="1">
                <a:cs typeface="Times New Roman" pitchFamily="18" charset="0"/>
              </a:rPr>
              <a:t>tlink</a:t>
            </a:r>
            <a:r>
              <a:rPr lang="en-US" altLang="zh-CN" sz="1800" b="0" dirty="0">
                <a:cs typeface="Times New Roman" pitchFamily="18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   </a:t>
            </a:r>
            <a:r>
              <a:rPr lang="en-US" altLang="zh-CN" sz="1800" b="0" dirty="0" err="1">
                <a:cs typeface="Times New Roman" pitchFamily="18" charset="0"/>
              </a:rPr>
              <a:t>InfoType</a:t>
            </a:r>
            <a:r>
              <a:rPr lang="en-US" altLang="zh-CN" sz="1800" b="0" dirty="0">
                <a:cs typeface="Times New Roman" pitchFamily="18" charset="0"/>
              </a:rPr>
              <a:t>    *info;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}</a:t>
            </a:r>
            <a:r>
              <a:rPr lang="en-US" altLang="zh-CN" sz="1800" b="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800" b="0" dirty="0" err="1">
                <a:solidFill>
                  <a:srgbClr val="0000FF"/>
                </a:solidFill>
                <a:cs typeface="Times New Roman" pitchFamily="18" charset="0"/>
              </a:rPr>
              <a:t>ArcBox</a:t>
            </a:r>
            <a:r>
              <a:rPr lang="zh-CN" altLang="en-US" sz="1800" b="0" dirty="0">
                <a:cs typeface="Times New Roman" pitchFamily="18" charset="0"/>
              </a:rPr>
              <a:t>；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err="1">
                <a:cs typeface="Times New Roman" pitchFamily="18" charset="0"/>
              </a:rPr>
              <a:t>Typedef</a:t>
            </a:r>
            <a:r>
              <a:rPr lang="en-US" altLang="zh-CN" sz="1800" dirty="0">
                <a:cs typeface="Times New Roman" pitchFamily="18" charset="0"/>
              </a:rPr>
              <a:t>   </a:t>
            </a:r>
            <a:r>
              <a:rPr lang="en-US" altLang="zh-CN" sz="1800" dirty="0" err="1">
                <a:cs typeface="Times New Roman" pitchFamily="18" charset="0"/>
              </a:rPr>
              <a:t>struct</a:t>
            </a:r>
            <a:r>
              <a:rPr lang="en-US" altLang="zh-CN" sz="1800" dirty="0">
                <a:cs typeface="Times New Roman" pitchFamily="18" charset="0"/>
              </a:rPr>
              <a:t>  </a:t>
            </a:r>
            <a:r>
              <a:rPr lang="en-US" altLang="zh-CN" sz="1800" dirty="0" err="1">
                <a:cs typeface="Times New Roman" pitchFamily="18" charset="0"/>
              </a:rPr>
              <a:t>VexNode</a:t>
            </a:r>
            <a:r>
              <a:rPr lang="en-US" altLang="zh-CN" sz="1800" b="0" dirty="0">
                <a:cs typeface="Times New Roman" pitchFamily="18" charset="0"/>
              </a:rPr>
              <a:t>{  </a:t>
            </a:r>
            <a:r>
              <a:rPr lang="en-US" altLang="zh-CN" sz="1800" b="0" dirty="0">
                <a:solidFill>
                  <a:srgbClr val="008000"/>
                </a:solidFill>
                <a:cs typeface="Times New Roman" pitchFamily="18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cs typeface="Times New Roman" pitchFamily="18" charset="0"/>
              </a:rPr>
              <a:t>顶点结构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b="0" dirty="0">
                <a:cs typeface="Times New Roman" pitchFamily="18" charset="0"/>
              </a:rPr>
              <a:t>    </a:t>
            </a:r>
            <a:r>
              <a:rPr lang="en-US" altLang="zh-CN" sz="1800" b="0" dirty="0" err="1">
                <a:cs typeface="Times New Roman" pitchFamily="18" charset="0"/>
              </a:rPr>
              <a:t>VertexType</a:t>
            </a:r>
            <a:r>
              <a:rPr lang="en-US" altLang="zh-CN" sz="1800" b="0" dirty="0">
                <a:cs typeface="Times New Roman" pitchFamily="18" charset="0"/>
              </a:rPr>
              <a:t>   data;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     </a:t>
            </a:r>
            <a:r>
              <a:rPr lang="en-US" altLang="zh-CN" sz="1800" b="0" dirty="0" err="1">
                <a:cs typeface="Times New Roman" pitchFamily="18" charset="0"/>
              </a:rPr>
              <a:t>ArcBox</a:t>
            </a:r>
            <a:r>
              <a:rPr lang="en-US" altLang="zh-CN" sz="1800" b="0" dirty="0">
                <a:cs typeface="Times New Roman" pitchFamily="18" charset="0"/>
              </a:rPr>
              <a:t>   * </a:t>
            </a:r>
            <a:r>
              <a:rPr lang="en-US" altLang="zh-CN" sz="1800" b="0" dirty="0" err="1">
                <a:cs typeface="Times New Roman" pitchFamily="18" charset="0"/>
              </a:rPr>
              <a:t>firstin</a:t>
            </a:r>
            <a:r>
              <a:rPr lang="en-US" altLang="zh-CN" sz="1800" b="0" dirty="0">
                <a:cs typeface="Times New Roman" pitchFamily="18" charset="0"/>
              </a:rPr>
              <a:t>,*</a:t>
            </a:r>
            <a:r>
              <a:rPr lang="en-US" altLang="zh-CN" sz="1800" b="0" dirty="0" err="1">
                <a:cs typeface="Times New Roman" pitchFamily="18" charset="0"/>
              </a:rPr>
              <a:t>firstout</a:t>
            </a:r>
            <a:r>
              <a:rPr lang="en-US" altLang="zh-CN" sz="1800" b="0" dirty="0">
                <a:cs typeface="Times New Roman" pitchFamily="18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}</a:t>
            </a:r>
            <a:r>
              <a:rPr lang="en-US" altLang="zh-CN" sz="1800" b="0" dirty="0" err="1">
                <a:solidFill>
                  <a:srgbClr val="0000FF"/>
                </a:solidFill>
                <a:cs typeface="Times New Roman" pitchFamily="18" charset="0"/>
              </a:rPr>
              <a:t>VexNode</a:t>
            </a:r>
            <a:r>
              <a:rPr lang="en-US" altLang="zh-CN" sz="1800" b="0" dirty="0">
                <a:cs typeface="Times New Roman" pitchFamily="18" charset="0"/>
              </a:rPr>
              <a:t>; 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dirty="0" err="1">
                <a:cs typeface="Times New Roman" pitchFamily="18" charset="0"/>
              </a:rPr>
              <a:t>Typedef</a:t>
            </a:r>
            <a:r>
              <a:rPr lang="en-US" altLang="zh-CN" sz="1800" dirty="0">
                <a:cs typeface="Times New Roman" pitchFamily="18" charset="0"/>
              </a:rPr>
              <a:t>   </a:t>
            </a:r>
            <a:r>
              <a:rPr lang="en-US" altLang="zh-CN" sz="1800" dirty="0" err="1">
                <a:cs typeface="Times New Roman" pitchFamily="18" charset="0"/>
              </a:rPr>
              <a:t>struct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b="0" dirty="0">
                <a:cs typeface="Times New Roman" pitchFamily="18" charset="0"/>
              </a:rPr>
              <a:t>{ 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      </a:t>
            </a:r>
            <a:r>
              <a:rPr lang="en-US" altLang="zh-CN" sz="1800" b="0" dirty="0" err="1">
                <a:cs typeface="Times New Roman" pitchFamily="18" charset="0"/>
              </a:rPr>
              <a:t>VexNode</a:t>
            </a:r>
            <a:r>
              <a:rPr lang="en-US" altLang="zh-CN" sz="1800" b="0" dirty="0">
                <a:cs typeface="Times New Roman" pitchFamily="18" charset="0"/>
              </a:rPr>
              <a:t> </a:t>
            </a:r>
            <a:r>
              <a:rPr lang="en-US" altLang="zh-CN" sz="1800" b="0" dirty="0" err="1">
                <a:cs typeface="Times New Roman" pitchFamily="18" charset="0"/>
              </a:rPr>
              <a:t>xlist</a:t>
            </a:r>
            <a:r>
              <a:rPr lang="en-US" altLang="zh-CN" sz="1800" b="0" dirty="0">
                <a:cs typeface="Times New Roman" pitchFamily="18" charset="0"/>
              </a:rPr>
              <a:t>[  </a:t>
            </a:r>
            <a:r>
              <a:rPr lang="en-US" altLang="zh-CN" sz="1800" b="0" dirty="0">
                <a:cs typeface="Times New Roman" pitchFamily="18" charset="0"/>
                <a:sym typeface="Symbol" pitchFamily="18" charset="2"/>
              </a:rPr>
              <a:t>MAX_VERTEX_NUM</a:t>
            </a:r>
            <a:r>
              <a:rPr lang="en-US" altLang="zh-CN" sz="1800" b="0" dirty="0">
                <a:cs typeface="Times New Roman" pitchFamily="18" charset="0"/>
              </a:rPr>
              <a:t> ];   </a:t>
            </a:r>
            <a:r>
              <a:rPr lang="en-US" altLang="zh-CN" sz="1800" b="0" dirty="0">
                <a:solidFill>
                  <a:srgbClr val="008000"/>
                </a:solidFill>
                <a:cs typeface="Times New Roman" pitchFamily="18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cs typeface="Times New Roman" pitchFamily="18" charset="0"/>
              </a:rPr>
              <a:t>表头向量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1800" b="0" dirty="0">
                <a:cs typeface="Times New Roman" pitchFamily="18" charset="0"/>
              </a:rPr>
              <a:t>      </a:t>
            </a:r>
            <a:r>
              <a:rPr lang="en-US" altLang="zh-CN" sz="1800" b="0" dirty="0" err="1">
                <a:cs typeface="Times New Roman" pitchFamily="18" charset="0"/>
              </a:rPr>
              <a:t>int</a:t>
            </a:r>
            <a:r>
              <a:rPr lang="en-US" altLang="zh-CN" sz="1800" b="0" dirty="0">
                <a:cs typeface="Times New Roman" pitchFamily="18" charset="0"/>
              </a:rPr>
              <a:t>  </a:t>
            </a:r>
            <a:r>
              <a:rPr lang="en-US" altLang="zh-CN" sz="1800" b="0" dirty="0" err="1">
                <a:cs typeface="Times New Roman" pitchFamily="18" charset="0"/>
              </a:rPr>
              <a:t>vexnum</a:t>
            </a:r>
            <a:r>
              <a:rPr lang="en-US" altLang="zh-CN" sz="1800" b="0" dirty="0">
                <a:cs typeface="Times New Roman" pitchFamily="18" charset="0"/>
              </a:rPr>
              <a:t>, </a:t>
            </a:r>
            <a:r>
              <a:rPr lang="en-US" altLang="zh-CN" sz="1800" b="0" dirty="0" err="1">
                <a:cs typeface="Times New Roman" pitchFamily="18" charset="0"/>
              </a:rPr>
              <a:t>arcnum</a:t>
            </a:r>
            <a:r>
              <a:rPr lang="en-US" altLang="zh-CN" sz="1800" b="0" dirty="0">
                <a:cs typeface="Times New Roman" pitchFamily="18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b="0" dirty="0">
                <a:cs typeface="Times New Roman" pitchFamily="18" charset="0"/>
              </a:rPr>
              <a:t>}</a:t>
            </a:r>
            <a:r>
              <a:rPr lang="en-US" altLang="zh-CN" sz="1800" b="0" dirty="0" err="1">
                <a:solidFill>
                  <a:srgbClr val="0000FF"/>
                </a:solidFill>
                <a:cs typeface="Times New Roman" pitchFamily="18" charset="0"/>
              </a:rPr>
              <a:t>OLGraph</a:t>
            </a:r>
            <a:r>
              <a:rPr lang="en-US" altLang="zh-CN" sz="1800" b="0" dirty="0">
                <a:cs typeface="Times New Roman" pitchFamily="18" charset="0"/>
              </a:rPr>
              <a:t>;    </a:t>
            </a:r>
            <a:r>
              <a:rPr lang="en-US" altLang="zh-CN" sz="1800" b="0" dirty="0">
                <a:solidFill>
                  <a:srgbClr val="008000"/>
                </a:solidFill>
                <a:cs typeface="Times New Roman" pitchFamily="18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cs typeface="Times New Roman" pitchFamily="18" charset="0"/>
              </a:rPr>
              <a:t>图结构</a:t>
            </a:r>
          </a:p>
        </p:txBody>
      </p:sp>
    </p:spTree>
    <p:extLst>
      <p:ext uri="{BB962C8B-B14F-4D97-AF65-F5344CB8AC3E}">
        <p14:creationId xmlns:p14="http://schemas.microsoft.com/office/powerpoint/2010/main" val="8317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0F85-CEEA-4D30-992B-B3AB54BB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A2E97-0EA2-44DD-9BFC-EC123CD1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r>
              <a:rPr lang="zh-CN" altLang="en-US"/>
              <a:t>零中心规范化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z="1800"/>
              <a:t>简单的预处理方法是对数据进行零中心处理，然后对它们进行规范化处理，它们以两行</a:t>
            </a:r>
            <a:r>
              <a:rPr lang="en-US" altLang="zh-CN" sz="1800"/>
              <a:t>Python</a:t>
            </a:r>
            <a:r>
              <a:rPr lang="zh-CN" altLang="en-US" sz="1800"/>
              <a:t>代码表示，如下所示：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r>
              <a:rPr lang="en-US" altLang="zh-CN" sz="1800"/>
              <a:t>&gt;&gt;&gt; X -= np.mean(X, axis = 0) #0</a:t>
            </a:r>
            <a:r>
              <a:rPr lang="zh-CN" altLang="en-US" sz="1800"/>
              <a:t>中心化，每个值减去其平均值</a:t>
            </a:r>
          </a:p>
          <a:p>
            <a:r>
              <a:rPr lang="en-US" altLang="zh-CN" sz="1800"/>
              <a:t>&gt;&gt;&gt; X /= np.std(X, axis = 0) # normalize</a:t>
            </a:r>
            <a:r>
              <a:rPr lang="zh-CN" altLang="en-US" sz="1800"/>
              <a:t>将处理后的数据除以其标准差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其中，</a:t>
            </a:r>
            <a:r>
              <a:rPr lang="en-US" altLang="zh-CN" sz="1800"/>
              <a:t>X</a:t>
            </a:r>
            <a:r>
              <a:rPr lang="zh-CN" altLang="en-US" sz="1800"/>
              <a:t>是输入数据（</a:t>
            </a:r>
            <a:r>
              <a:rPr lang="en-US" altLang="zh-CN" sz="1800"/>
              <a:t>NumIns×NumDim</a:t>
            </a:r>
            <a:r>
              <a:rPr lang="zh-CN" altLang="en-US" sz="1800"/>
              <a:t>）。此预处理的另一种形式将每个维度标准化，以使沿维度的最小值和最大值分别为</a:t>
            </a:r>
            <a:r>
              <a:rPr lang="en-US" altLang="zh-CN" sz="1800"/>
              <a:t>-1</a:t>
            </a:r>
            <a:r>
              <a:rPr lang="zh-CN" altLang="en-US" sz="1800"/>
              <a:t>和</a:t>
            </a:r>
            <a:r>
              <a:rPr lang="en-US" altLang="zh-CN" sz="1800"/>
              <a:t>1</a:t>
            </a:r>
            <a:r>
              <a:rPr lang="zh-CN" altLang="en-US" sz="1800"/>
              <a:t>。如果你的输入特征具有不同的比例尺。这个预处理方式十分有意义，和学习算法的选择可以排在相同的地位。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E0405-F8CB-4B58-B264-2E949938E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B3A04F-9FDA-46B2-87B4-873B72260F44}"/>
              </a:ext>
            </a:extLst>
          </p:cNvPr>
          <p:cNvSpPr/>
          <p:nvPr/>
        </p:nvSpPr>
        <p:spPr>
          <a:xfrm>
            <a:off x="3851920" y="56965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>
                <a:solidFill>
                  <a:srgbClr val="0563C1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http://lamda.nju.edu.cn/weixs/project/CNNTricks/CNNTricks.html</a:t>
            </a:r>
            <a:r>
              <a:rPr lang="en-US" altLang="zh-CN" u="sng" kern="100">
                <a:solidFill>
                  <a:srgbClr val="0563C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4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画出有向图的十字链表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37912" r="37046" b="38552"/>
          <a:stretch/>
        </p:blipFill>
        <p:spPr bwMode="auto">
          <a:xfrm>
            <a:off x="2411760" y="2593154"/>
            <a:ext cx="4032448" cy="365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262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457200" y="2286000"/>
            <a:ext cx="2247900" cy="2832100"/>
            <a:chOff x="288" y="1440"/>
            <a:chExt cx="1416" cy="1784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88" y="1440"/>
              <a:ext cx="36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0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349" y="1440"/>
              <a:ext cx="355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ea typeface="黑体" pitchFamily="2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08" y="1440"/>
              <a:ext cx="341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48" y="1440"/>
              <a:ext cx="360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v1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288" y="1440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88" y="1704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88" y="1440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704" y="1440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008" y="1440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349" y="1440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48" y="1440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88" y="1872"/>
              <a:ext cx="36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349" y="1872"/>
              <a:ext cx="355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1008" y="1872"/>
              <a:ext cx="341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48" y="1872"/>
              <a:ext cx="360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v2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88" y="1872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88" y="2168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88" y="1872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704" y="1872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008" y="187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1349" y="187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648" y="1872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88" y="2448"/>
              <a:ext cx="36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1349" y="2448"/>
              <a:ext cx="355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1008" y="2448"/>
              <a:ext cx="341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648" y="2448"/>
              <a:ext cx="360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v3</a:t>
              </a: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288" y="2448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88" y="2744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88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1704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008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349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648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288" y="2928"/>
              <a:ext cx="36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3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1349" y="2928"/>
              <a:ext cx="355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008" y="2928"/>
              <a:ext cx="341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648" y="2928"/>
              <a:ext cx="360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v4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88" y="2928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288" y="3224"/>
              <a:ext cx="1416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288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704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08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349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648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59"/>
          <p:cNvGrpSpPr>
            <a:grpSpLocks/>
          </p:cNvGrpSpPr>
          <p:nvPr/>
        </p:nvGrpSpPr>
        <p:grpSpPr bwMode="auto">
          <a:xfrm>
            <a:off x="2438400" y="2286000"/>
            <a:ext cx="4800600" cy="469900"/>
            <a:chOff x="1536" y="1440"/>
            <a:chExt cx="3024" cy="296"/>
          </a:xfrm>
        </p:grpSpPr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>
              <a:off x="2880" y="1440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68" name="Rectangle 61"/>
            <p:cNvSpPr>
              <a:spLocks noChangeArrowheads="1"/>
            </p:cNvSpPr>
            <p:nvPr/>
          </p:nvSpPr>
          <p:spPr bwMode="auto">
            <a:xfrm>
              <a:off x="3384" y="1440"/>
              <a:ext cx="168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222" y="1440"/>
              <a:ext cx="162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3051" y="1440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1</a:t>
              </a:r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2880" y="1440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>
              <a:off x="2880" y="1736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288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>
              <a:off x="3552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8"/>
            <p:cNvSpPr>
              <a:spLocks noChangeShapeType="1"/>
            </p:cNvSpPr>
            <p:nvPr/>
          </p:nvSpPr>
          <p:spPr bwMode="auto">
            <a:xfrm>
              <a:off x="3222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3384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3051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71"/>
            <p:cNvSpPr>
              <a:spLocks noChangeArrowheads="1"/>
            </p:cNvSpPr>
            <p:nvPr/>
          </p:nvSpPr>
          <p:spPr bwMode="auto">
            <a:xfrm>
              <a:off x="3840" y="1440"/>
              <a:ext cx="183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4379" y="1440"/>
              <a:ext cx="181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</a:p>
          </p:txBody>
        </p:sp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4206" y="1440"/>
              <a:ext cx="173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4023" y="1440"/>
              <a:ext cx="183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2</a:t>
              </a:r>
            </a:p>
          </p:txBody>
        </p:sp>
        <p:sp>
          <p:nvSpPr>
            <p:cNvPr id="82" name="Line 75"/>
            <p:cNvSpPr>
              <a:spLocks noChangeShapeType="1"/>
            </p:cNvSpPr>
            <p:nvPr/>
          </p:nvSpPr>
          <p:spPr bwMode="auto">
            <a:xfrm>
              <a:off x="3840" y="1440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6"/>
            <p:cNvSpPr>
              <a:spLocks noChangeShapeType="1"/>
            </p:cNvSpPr>
            <p:nvPr/>
          </p:nvSpPr>
          <p:spPr bwMode="auto">
            <a:xfrm>
              <a:off x="3840" y="1736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>
              <a:off x="384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>
              <a:off x="4560" y="1440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9"/>
            <p:cNvSpPr>
              <a:spLocks noChangeShapeType="1"/>
            </p:cNvSpPr>
            <p:nvPr/>
          </p:nvSpPr>
          <p:spPr bwMode="auto">
            <a:xfrm>
              <a:off x="4206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0"/>
            <p:cNvSpPr>
              <a:spLocks noChangeShapeType="1"/>
            </p:cNvSpPr>
            <p:nvPr/>
          </p:nvSpPr>
          <p:spPr bwMode="auto">
            <a:xfrm>
              <a:off x="4379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1"/>
            <p:cNvSpPr>
              <a:spLocks noChangeShapeType="1"/>
            </p:cNvSpPr>
            <p:nvPr/>
          </p:nvSpPr>
          <p:spPr bwMode="auto">
            <a:xfrm>
              <a:off x="4023" y="1440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2"/>
            <p:cNvSpPr>
              <a:spLocks noChangeShapeType="1"/>
            </p:cNvSpPr>
            <p:nvPr/>
          </p:nvSpPr>
          <p:spPr bwMode="auto">
            <a:xfrm>
              <a:off x="1536" y="1536"/>
              <a:ext cx="1344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504" y="1584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84"/>
          <p:cNvGrpSpPr>
            <a:grpSpLocks/>
          </p:cNvGrpSpPr>
          <p:nvPr/>
        </p:nvGrpSpPr>
        <p:grpSpPr bwMode="auto">
          <a:xfrm>
            <a:off x="2590800" y="3797300"/>
            <a:ext cx="6019800" cy="558800"/>
            <a:chOff x="1632" y="2392"/>
            <a:chExt cx="3792" cy="352"/>
          </a:xfrm>
        </p:grpSpPr>
        <p:sp>
          <p:nvSpPr>
            <p:cNvPr id="92" name="Rectangle 85"/>
            <p:cNvSpPr>
              <a:spLocks noChangeArrowheads="1"/>
            </p:cNvSpPr>
            <p:nvPr/>
          </p:nvSpPr>
          <p:spPr bwMode="auto">
            <a:xfrm>
              <a:off x="1968" y="2448"/>
              <a:ext cx="183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93" name="Rectangle 86"/>
            <p:cNvSpPr>
              <a:spLocks noChangeArrowheads="1"/>
            </p:cNvSpPr>
            <p:nvPr/>
          </p:nvSpPr>
          <p:spPr bwMode="auto">
            <a:xfrm>
              <a:off x="2507" y="2448"/>
              <a:ext cx="181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94" name="Rectangle 87"/>
            <p:cNvSpPr>
              <a:spLocks noChangeArrowheads="1"/>
            </p:cNvSpPr>
            <p:nvPr/>
          </p:nvSpPr>
          <p:spPr bwMode="auto">
            <a:xfrm>
              <a:off x="2334" y="2448"/>
              <a:ext cx="173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95" name="Rectangle 88"/>
            <p:cNvSpPr>
              <a:spLocks noChangeArrowheads="1"/>
            </p:cNvSpPr>
            <p:nvPr/>
          </p:nvSpPr>
          <p:spPr bwMode="auto">
            <a:xfrm>
              <a:off x="2151" y="2448"/>
              <a:ext cx="183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0</a:t>
              </a:r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1968" y="2448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>
              <a:off x="1968" y="2744"/>
              <a:ext cx="72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1968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>
              <a:off x="2688" y="244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2334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2507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2151" y="244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Group 96"/>
            <p:cNvGrpSpPr>
              <a:grpSpLocks/>
            </p:cNvGrpSpPr>
            <p:nvPr/>
          </p:nvGrpSpPr>
          <p:grpSpPr bwMode="auto">
            <a:xfrm>
              <a:off x="4704" y="2392"/>
              <a:ext cx="720" cy="296"/>
              <a:chOff x="4704" y="2392"/>
              <a:chExt cx="720" cy="296"/>
            </a:xfrm>
          </p:grpSpPr>
          <p:sp>
            <p:nvSpPr>
              <p:cNvPr id="106" name="Rectangle 97"/>
              <p:cNvSpPr>
                <a:spLocks noChangeArrowheads="1"/>
              </p:cNvSpPr>
              <p:nvPr/>
            </p:nvSpPr>
            <p:spPr bwMode="auto">
              <a:xfrm>
                <a:off x="4704" y="2392"/>
                <a:ext cx="183" cy="2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07" name="Rectangle 98"/>
              <p:cNvSpPr>
                <a:spLocks noChangeArrowheads="1"/>
              </p:cNvSpPr>
              <p:nvPr/>
            </p:nvSpPr>
            <p:spPr bwMode="auto">
              <a:xfrm>
                <a:off x="5243" y="2392"/>
                <a:ext cx="181" cy="2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08" name="Rectangle 99"/>
              <p:cNvSpPr>
                <a:spLocks noChangeArrowheads="1"/>
              </p:cNvSpPr>
              <p:nvPr/>
            </p:nvSpPr>
            <p:spPr bwMode="auto">
              <a:xfrm>
                <a:off x="5070" y="2392"/>
                <a:ext cx="173" cy="2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09" name="Rectangle 100"/>
              <p:cNvSpPr>
                <a:spLocks noChangeArrowheads="1"/>
              </p:cNvSpPr>
              <p:nvPr/>
            </p:nvSpPr>
            <p:spPr bwMode="auto">
              <a:xfrm>
                <a:off x="4887" y="2392"/>
                <a:ext cx="183" cy="2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3</a:t>
                </a:r>
              </a:p>
            </p:txBody>
          </p:sp>
          <p:sp>
            <p:nvSpPr>
              <p:cNvPr id="110" name="Line 101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02"/>
              <p:cNvSpPr>
                <a:spLocks noChangeShapeType="1"/>
              </p:cNvSpPr>
              <p:nvPr/>
            </p:nvSpPr>
            <p:spPr bwMode="auto">
              <a:xfrm>
                <a:off x="4704" y="2688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103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104"/>
              <p:cNvSpPr>
                <a:spLocks noChangeShapeType="1"/>
              </p:cNvSpPr>
              <p:nvPr/>
            </p:nvSpPr>
            <p:spPr bwMode="auto">
              <a:xfrm>
                <a:off x="5424" y="239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05"/>
              <p:cNvSpPr>
                <a:spLocks noChangeShapeType="1"/>
              </p:cNvSpPr>
              <p:nvPr/>
            </p:nvSpPr>
            <p:spPr bwMode="auto">
              <a:xfrm>
                <a:off x="5070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06"/>
              <p:cNvSpPr>
                <a:spLocks noChangeShapeType="1"/>
              </p:cNvSpPr>
              <p:nvPr/>
            </p:nvSpPr>
            <p:spPr bwMode="auto">
              <a:xfrm>
                <a:off x="5243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07"/>
              <p:cNvSpPr>
                <a:spLocks noChangeShapeType="1"/>
              </p:cNvSpPr>
              <p:nvPr/>
            </p:nvSpPr>
            <p:spPr bwMode="auto">
              <a:xfrm>
                <a:off x="4887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Line 108"/>
            <p:cNvSpPr>
              <a:spLocks noChangeShapeType="1"/>
            </p:cNvSpPr>
            <p:nvPr/>
          </p:nvSpPr>
          <p:spPr bwMode="auto">
            <a:xfrm>
              <a:off x="1632" y="2592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9"/>
            <p:cNvSpPr>
              <a:spLocks noChangeShapeType="1"/>
            </p:cNvSpPr>
            <p:nvPr/>
          </p:nvSpPr>
          <p:spPr bwMode="auto">
            <a:xfrm>
              <a:off x="2592" y="2592"/>
              <a:ext cx="2112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110"/>
          <p:cNvGrpSpPr>
            <a:grpSpLocks/>
          </p:cNvGrpSpPr>
          <p:nvPr/>
        </p:nvGrpSpPr>
        <p:grpSpPr bwMode="auto">
          <a:xfrm>
            <a:off x="1828800" y="1752600"/>
            <a:ext cx="3429000" cy="2895600"/>
            <a:chOff x="1152" y="1104"/>
            <a:chExt cx="2160" cy="1824"/>
          </a:xfrm>
        </p:grpSpPr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312" y="1632"/>
              <a:ext cx="0" cy="1296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1152" y="1104"/>
              <a:ext cx="2160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312" y="1104"/>
              <a:ext cx="0" cy="336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 flipH="1" flipV="1">
              <a:off x="1152" y="1104"/>
              <a:ext cx="0" cy="91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" name="Group 115"/>
          <p:cNvGrpSpPr>
            <a:grpSpLocks/>
          </p:cNvGrpSpPr>
          <p:nvPr/>
        </p:nvGrpSpPr>
        <p:grpSpPr bwMode="auto">
          <a:xfrm>
            <a:off x="1676400" y="1981200"/>
            <a:ext cx="2133600" cy="2667000"/>
            <a:chOff x="1056" y="1248"/>
            <a:chExt cx="1344" cy="1680"/>
          </a:xfrm>
        </p:grpSpPr>
        <p:grpSp>
          <p:nvGrpSpPr>
            <p:cNvPr id="123" name="Group 116"/>
            <p:cNvGrpSpPr>
              <a:grpSpLocks/>
            </p:cNvGrpSpPr>
            <p:nvPr/>
          </p:nvGrpSpPr>
          <p:grpSpPr bwMode="auto">
            <a:xfrm>
              <a:off x="1056" y="1248"/>
              <a:ext cx="1344" cy="1200"/>
              <a:chOff x="1056" y="1248"/>
              <a:chExt cx="1344" cy="1200"/>
            </a:xfrm>
          </p:grpSpPr>
          <p:sp>
            <p:nvSpPr>
              <p:cNvPr id="125" name="Line 117"/>
              <p:cNvSpPr>
                <a:spLocks noChangeShapeType="1"/>
              </p:cNvSpPr>
              <p:nvPr/>
            </p:nvSpPr>
            <p:spPr bwMode="auto">
              <a:xfrm flipV="1">
                <a:off x="1056" y="124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DE285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18"/>
              <p:cNvSpPr>
                <a:spLocks noChangeShapeType="1"/>
              </p:cNvSpPr>
              <p:nvPr/>
            </p:nvSpPr>
            <p:spPr bwMode="auto">
              <a:xfrm>
                <a:off x="1056" y="1248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DE285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19"/>
              <p:cNvSpPr>
                <a:spLocks noChangeShapeType="1"/>
              </p:cNvSpPr>
              <p:nvPr/>
            </p:nvSpPr>
            <p:spPr bwMode="auto">
              <a:xfrm>
                <a:off x="2400" y="1248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DE285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" name="Line 120"/>
            <p:cNvSpPr>
              <a:spLocks noChangeShapeType="1"/>
            </p:cNvSpPr>
            <p:nvPr/>
          </p:nvSpPr>
          <p:spPr bwMode="auto">
            <a:xfrm>
              <a:off x="2400" y="2640"/>
              <a:ext cx="0" cy="288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Group 121"/>
          <p:cNvGrpSpPr>
            <a:grpSpLocks/>
          </p:cNvGrpSpPr>
          <p:nvPr/>
        </p:nvGrpSpPr>
        <p:grpSpPr bwMode="auto">
          <a:xfrm>
            <a:off x="2057400" y="1371600"/>
            <a:ext cx="6096000" cy="3429000"/>
            <a:chOff x="1296" y="864"/>
            <a:chExt cx="3840" cy="2160"/>
          </a:xfrm>
        </p:grpSpPr>
        <p:sp>
          <p:nvSpPr>
            <p:cNvPr id="129" name="Line 122"/>
            <p:cNvSpPr>
              <a:spLocks noChangeShapeType="1"/>
            </p:cNvSpPr>
            <p:nvPr/>
          </p:nvSpPr>
          <p:spPr bwMode="auto">
            <a:xfrm flipH="1" flipV="1">
              <a:off x="1296" y="864"/>
              <a:ext cx="0" cy="21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3"/>
            <p:cNvSpPr>
              <a:spLocks noChangeShapeType="1"/>
            </p:cNvSpPr>
            <p:nvPr/>
          </p:nvSpPr>
          <p:spPr bwMode="auto">
            <a:xfrm>
              <a:off x="1296" y="864"/>
              <a:ext cx="38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4"/>
            <p:cNvSpPr>
              <a:spLocks noChangeShapeType="1"/>
            </p:cNvSpPr>
            <p:nvPr/>
          </p:nvSpPr>
          <p:spPr bwMode="auto">
            <a:xfrm>
              <a:off x="5136" y="864"/>
              <a:ext cx="0" cy="15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" name="Rectangle 127"/>
          <p:cNvSpPr>
            <a:spLocks noChangeArrowheads="1"/>
          </p:cNvSpPr>
          <p:nvPr/>
        </p:nvSpPr>
        <p:spPr bwMode="auto">
          <a:xfrm>
            <a:off x="443884" y="5587305"/>
            <a:ext cx="84715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十字链表优点：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容易操作，如求顶点的入度、出度等。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空间复杂度与邻接表相同；建立的时间复杂度与邻接表相同。</a:t>
            </a:r>
          </a:p>
        </p:txBody>
      </p:sp>
      <p:grpSp>
        <p:nvGrpSpPr>
          <p:cNvPr id="135" name="Group 128"/>
          <p:cNvGrpSpPr>
            <a:grpSpLocks/>
          </p:cNvGrpSpPr>
          <p:nvPr/>
        </p:nvGrpSpPr>
        <p:grpSpPr bwMode="auto">
          <a:xfrm>
            <a:off x="2514600" y="4648200"/>
            <a:ext cx="4794250" cy="509588"/>
            <a:chOff x="1584" y="2928"/>
            <a:chExt cx="2976" cy="296"/>
          </a:xfrm>
        </p:grpSpPr>
        <p:sp>
          <p:nvSpPr>
            <p:cNvPr id="136" name="Rectangle 129"/>
            <p:cNvSpPr>
              <a:spLocks noChangeArrowheads="1"/>
            </p:cNvSpPr>
            <p:nvPr/>
          </p:nvSpPr>
          <p:spPr bwMode="auto">
            <a:xfrm>
              <a:off x="1968" y="2928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37" name="Rectangle 130"/>
            <p:cNvSpPr>
              <a:spLocks noChangeArrowheads="1"/>
            </p:cNvSpPr>
            <p:nvPr/>
          </p:nvSpPr>
          <p:spPr bwMode="auto">
            <a:xfrm>
              <a:off x="2496" y="2928"/>
              <a:ext cx="144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38" name="Rectangle 131"/>
            <p:cNvSpPr>
              <a:spLocks noChangeArrowheads="1"/>
            </p:cNvSpPr>
            <p:nvPr/>
          </p:nvSpPr>
          <p:spPr bwMode="auto">
            <a:xfrm>
              <a:off x="2310" y="2928"/>
              <a:ext cx="186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</a:p>
          </p:txBody>
        </p:sp>
        <p:sp>
          <p:nvSpPr>
            <p:cNvPr id="139" name="Rectangle 132"/>
            <p:cNvSpPr>
              <a:spLocks noChangeArrowheads="1"/>
            </p:cNvSpPr>
            <p:nvPr/>
          </p:nvSpPr>
          <p:spPr bwMode="auto">
            <a:xfrm>
              <a:off x="2139" y="2928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0</a:t>
              </a:r>
            </a:p>
          </p:txBody>
        </p:sp>
        <p:sp>
          <p:nvSpPr>
            <p:cNvPr id="140" name="Line 133"/>
            <p:cNvSpPr>
              <a:spLocks noChangeShapeType="1"/>
            </p:cNvSpPr>
            <p:nvPr/>
          </p:nvSpPr>
          <p:spPr bwMode="auto">
            <a:xfrm>
              <a:off x="1968" y="2928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>
              <a:off x="1968" y="3224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5"/>
            <p:cNvSpPr>
              <a:spLocks noChangeShapeType="1"/>
            </p:cNvSpPr>
            <p:nvPr/>
          </p:nvSpPr>
          <p:spPr bwMode="auto">
            <a:xfrm>
              <a:off x="1968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36"/>
            <p:cNvSpPr>
              <a:spLocks noChangeShapeType="1"/>
            </p:cNvSpPr>
            <p:nvPr/>
          </p:nvSpPr>
          <p:spPr bwMode="auto">
            <a:xfrm>
              <a:off x="2640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37"/>
            <p:cNvSpPr>
              <a:spLocks noChangeShapeType="1"/>
            </p:cNvSpPr>
            <p:nvPr/>
          </p:nvSpPr>
          <p:spPr bwMode="auto">
            <a:xfrm>
              <a:off x="2310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38"/>
            <p:cNvSpPr>
              <a:spLocks noChangeShapeType="1"/>
            </p:cNvSpPr>
            <p:nvPr/>
          </p:nvSpPr>
          <p:spPr bwMode="auto">
            <a:xfrm>
              <a:off x="2496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39"/>
            <p:cNvSpPr>
              <a:spLocks noChangeShapeType="1"/>
            </p:cNvSpPr>
            <p:nvPr/>
          </p:nvSpPr>
          <p:spPr bwMode="auto">
            <a:xfrm>
              <a:off x="2139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Rectangle 140"/>
            <p:cNvSpPr>
              <a:spLocks noChangeArrowheads="1"/>
            </p:cNvSpPr>
            <p:nvPr/>
          </p:nvSpPr>
          <p:spPr bwMode="auto">
            <a:xfrm>
              <a:off x="2928" y="2928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48" name="Rectangle 141"/>
            <p:cNvSpPr>
              <a:spLocks noChangeArrowheads="1"/>
            </p:cNvSpPr>
            <p:nvPr/>
          </p:nvSpPr>
          <p:spPr bwMode="auto">
            <a:xfrm>
              <a:off x="3456" y="2928"/>
              <a:ext cx="144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49" name="Rectangle 142"/>
            <p:cNvSpPr>
              <a:spLocks noChangeArrowheads="1"/>
            </p:cNvSpPr>
            <p:nvPr/>
          </p:nvSpPr>
          <p:spPr bwMode="auto">
            <a:xfrm>
              <a:off x="3270" y="2928"/>
              <a:ext cx="186" cy="29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</a:p>
          </p:txBody>
        </p:sp>
        <p:sp>
          <p:nvSpPr>
            <p:cNvPr id="150" name="Rectangle 143"/>
            <p:cNvSpPr>
              <a:spLocks noChangeArrowheads="1"/>
            </p:cNvSpPr>
            <p:nvPr/>
          </p:nvSpPr>
          <p:spPr bwMode="auto">
            <a:xfrm>
              <a:off x="3099" y="2928"/>
              <a:ext cx="171" cy="2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1</a:t>
              </a:r>
            </a:p>
          </p:txBody>
        </p:sp>
        <p:sp>
          <p:nvSpPr>
            <p:cNvPr id="151" name="Line 144"/>
            <p:cNvSpPr>
              <a:spLocks noChangeShapeType="1"/>
            </p:cNvSpPr>
            <p:nvPr/>
          </p:nvSpPr>
          <p:spPr bwMode="auto">
            <a:xfrm>
              <a:off x="2928" y="2928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45"/>
            <p:cNvSpPr>
              <a:spLocks noChangeShapeType="1"/>
            </p:cNvSpPr>
            <p:nvPr/>
          </p:nvSpPr>
          <p:spPr bwMode="auto">
            <a:xfrm>
              <a:off x="2928" y="3224"/>
              <a:ext cx="67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6"/>
            <p:cNvSpPr>
              <a:spLocks noChangeShapeType="1"/>
            </p:cNvSpPr>
            <p:nvPr/>
          </p:nvSpPr>
          <p:spPr bwMode="auto">
            <a:xfrm>
              <a:off x="2928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47"/>
            <p:cNvSpPr>
              <a:spLocks noChangeShapeType="1"/>
            </p:cNvSpPr>
            <p:nvPr/>
          </p:nvSpPr>
          <p:spPr bwMode="auto">
            <a:xfrm>
              <a:off x="3600" y="2928"/>
              <a:ext cx="0" cy="296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48"/>
            <p:cNvSpPr>
              <a:spLocks noChangeShapeType="1"/>
            </p:cNvSpPr>
            <p:nvPr/>
          </p:nvSpPr>
          <p:spPr bwMode="auto">
            <a:xfrm>
              <a:off x="3270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49"/>
            <p:cNvSpPr>
              <a:spLocks noChangeShapeType="1"/>
            </p:cNvSpPr>
            <p:nvPr/>
          </p:nvSpPr>
          <p:spPr bwMode="auto">
            <a:xfrm>
              <a:off x="3456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0"/>
            <p:cNvSpPr>
              <a:spLocks noChangeShapeType="1"/>
            </p:cNvSpPr>
            <p:nvPr/>
          </p:nvSpPr>
          <p:spPr bwMode="auto">
            <a:xfrm>
              <a:off x="3099" y="2928"/>
              <a:ext cx="0" cy="296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1"/>
            <p:cNvSpPr>
              <a:spLocks noChangeShapeType="1"/>
            </p:cNvSpPr>
            <p:nvPr/>
          </p:nvSpPr>
          <p:spPr bwMode="auto">
            <a:xfrm>
              <a:off x="1584" y="3072"/>
              <a:ext cx="384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2"/>
            <p:cNvSpPr>
              <a:spLocks noChangeShapeType="1"/>
            </p:cNvSpPr>
            <p:nvPr/>
          </p:nvSpPr>
          <p:spPr bwMode="auto">
            <a:xfrm>
              <a:off x="2592" y="3072"/>
              <a:ext cx="33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0" name="Group 153"/>
            <p:cNvGrpSpPr>
              <a:grpSpLocks/>
            </p:cNvGrpSpPr>
            <p:nvPr/>
          </p:nvGrpSpPr>
          <p:grpSpPr bwMode="auto">
            <a:xfrm>
              <a:off x="3840" y="2928"/>
              <a:ext cx="720" cy="296"/>
              <a:chOff x="4704" y="2392"/>
              <a:chExt cx="720" cy="296"/>
            </a:xfrm>
          </p:grpSpPr>
          <p:sp>
            <p:nvSpPr>
              <p:cNvPr id="162" name="Rectangle 154"/>
              <p:cNvSpPr>
                <a:spLocks noChangeArrowheads="1"/>
              </p:cNvSpPr>
              <p:nvPr/>
            </p:nvSpPr>
            <p:spPr bwMode="auto">
              <a:xfrm>
                <a:off x="4704" y="2392"/>
                <a:ext cx="183" cy="2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63" name="Rectangle 155"/>
              <p:cNvSpPr>
                <a:spLocks noChangeArrowheads="1"/>
              </p:cNvSpPr>
              <p:nvPr/>
            </p:nvSpPr>
            <p:spPr bwMode="auto">
              <a:xfrm>
                <a:off x="5243" y="2392"/>
                <a:ext cx="181" cy="2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64" name="Rectangle 156"/>
              <p:cNvSpPr>
                <a:spLocks noChangeArrowheads="1"/>
              </p:cNvSpPr>
              <p:nvPr/>
            </p:nvSpPr>
            <p:spPr bwMode="auto">
              <a:xfrm>
                <a:off x="5070" y="2392"/>
                <a:ext cx="173" cy="29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65" name="Rectangle 157"/>
              <p:cNvSpPr>
                <a:spLocks noChangeArrowheads="1"/>
              </p:cNvSpPr>
              <p:nvPr/>
            </p:nvSpPr>
            <p:spPr bwMode="auto">
              <a:xfrm>
                <a:off x="4887" y="2392"/>
                <a:ext cx="183" cy="2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166" name="Line 158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159"/>
              <p:cNvSpPr>
                <a:spLocks noChangeShapeType="1"/>
              </p:cNvSpPr>
              <p:nvPr/>
            </p:nvSpPr>
            <p:spPr bwMode="auto">
              <a:xfrm>
                <a:off x="4704" y="2688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60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61"/>
              <p:cNvSpPr>
                <a:spLocks noChangeShapeType="1"/>
              </p:cNvSpPr>
              <p:nvPr/>
            </p:nvSpPr>
            <p:spPr bwMode="auto">
              <a:xfrm>
                <a:off x="5424" y="2392"/>
                <a:ext cx="0" cy="296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62"/>
              <p:cNvSpPr>
                <a:spLocks noChangeShapeType="1"/>
              </p:cNvSpPr>
              <p:nvPr/>
            </p:nvSpPr>
            <p:spPr bwMode="auto">
              <a:xfrm>
                <a:off x="5070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63"/>
              <p:cNvSpPr>
                <a:spLocks noChangeShapeType="1"/>
              </p:cNvSpPr>
              <p:nvPr/>
            </p:nvSpPr>
            <p:spPr bwMode="auto">
              <a:xfrm>
                <a:off x="5243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64"/>
              <p:cNvSpPr>
                <a:spLocks noChangeShapeType="1"/>
              </p:cNvSpPr>
              <p:nvPr/>
            </p:nvSpPr>
            <p:spPr bwMode="auto">
              <a:xfrm>
                <a:off x="4887" y="2392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1" name="Line 16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3" name="Group 166"/>
          <p:cNvGrpSpPr>
            <a:grpSpLocks/>
          </p:cNvGrpSpPr>
          <p:nvPr/>
        </p:nvGrpSpPr>
        <p:grpSpPr bwMode="auto">
          <a:xfrm>
            <a:off x="1905000" y="1600200"/>
            <a:ext cx="4876800" cy="3048000"/>
            <a:chOff x="1200" y="1008"/>
            <a:chExt cx="3072" cy="1920"/>
          </a:xfrm>
        </p:grpSpPr>
        <p:sp>
          <p:nvSpPr>
            <p:cNvPr id="174" name="Line 167"/>
            <p:cNvSpPr>
              <a:spLocks noChangeShapeType="1"/>
            </p:cNvSpPr>
            <p:nvPr/>
          </p:nvSpPr>
          <p:spPr bwMode="auto">
            <a:xfrm flipH="1" flipV="1">
              <a:off x="4272" y="1008"/>
              <a:ext cx="0" cy="43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68"/>
            <p:cNvSpPr>
              <a:spLocks noChangeShapeType="1"/>
            </p:cNvSpPr>
            <p:nvPr/>
          </p:nvSpPr>
          <p:spPr bwMode="auto">
            <a:xfrm>
              <a:off x="1200" y="1008"/>
              <a:ext cx="307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69"/>
            <p:cNvSpPr>
              <a:spLocks noChangeShapeType="1"/>
            </p:cNvSpPr>
            <p:nvPr/>
          </p:nvSpPr>
          <p:spPr bwMode="auto">
            <a:xfrm flipH="1" flipV="1">
              <a:off x="1200" y="1008"/>
              <a:ext cx="0" cy="15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70"/>
            <p:cNvSpPr>
              <a:spLocks noChangeShapeType="1"/>
            </p:cNvSpPr>
            <p:nvPr/>
          </p:nvSpPr>
          <p:spPr bwMode="auto">
            <a:xfrm flipH="1" flipV="1">
              <a:off x="4272" y="1728"/>
              <a:ext cx="0" cy="12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Rectangle 171"/>
          <p:cNvSpPr>
            <a:spLocks noChangeArrowheads="1"/>
          </p:cNvSpPr>
          <p:nvPr/>
        </p:nvSpPr>
        <p:spPr bwMode="auto">
          <a:xfrm>
            <a:off x="2268538" y="2997200"/>
            <a:ext cx="3413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ea typeface="黑体" pitchFamily="2" charset="-122"/>
              </a:rPr>
              <a:t>^</a:t>
            </a:r>
          </a:p>
        </p:txBody>
      </p:sp>
      <p:sp>
        <p:nvSpPr>
          <p:cNvPr id="179" name="Rectangle 172"/>
          <p:cNvSpPr>
            <a:spLocks noChangeArrowheads="1"/>
          </p:cNvSpPr>
          <p:nvPr/>
        </p:nvSpPr>
        <p:spPr bwMode="auto">
          <a:xfrm>
            <a:off x="457200" y="2133600"/>
            <a:ext cx="533400" cy="3200400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173"/>
          <p:cNvSpPr>
            <a:spLocks noChangeArrowheads="1"/>
          </p:cNvSpPr>
          <p:nvPr/>
        </p:nvSpPr>
        <p:spPr bwMode="auto">
          <a:xfrm>
            <a:off x="179512" y="1054100"/>
            <a:ext cx="1420688" cy="393700"/>
          </a:xfrm>
          <a:prstGeom prst="wedgeRectCallout">
            <a:avLst>
              <a:gd name="adj1" fmla="val -21033"/>
              <a:gd name="adj2" fmla="val 208483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数组下标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4" t="37912" r="37046" b="38552"/>
          <a:stretch/>
        </p:blipFill>
        <p:spPr bwMode="auto">
          <a:xfrm>
            <a:off x="6712744" y="38395"/>
            <a:ext cx="2329656" cy="210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 autoUpdateAnimBg="0"/>
      <p:bldP spid="178" grpId="0" animBg="1" autoUpdateAnimBg="0"/>
      <p:bldP spid="179" grpId="0" animBg="1"/>
      <p:bldP spid="18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邻接多重表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4637" y="2604120"/>
            <a:ext cx="868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       这是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无向图</a:t>
            </a:r>
            <a:r>
              <a:rPr lang="zh-CN" altLang="en-US" b="0" dirty="0">
                <a:cs typeface="Times New Roman" pitchFamily="18" charset="0"/>
              </a:rPr>
              <a:t>的另一种存储结构，当对边操作时，无向图应采用此种结构存储。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</a:t>
            </a:r>
            <a:r>
              <a:rPr lang="en-US" altLang="zh-CN" b="0" dirty="0">
                <a:cs typeface="Times New Roman" pitchFamily="18" charset="0"/>
              </a:rPr>
              <a:t>1</a:t>
            </a:r>
            <a:r>
              <a:rPr lang="zh-CN" altLang="en-US" b="0" dirty="0">
                <a:cs typeface="Times New Roman" pitchFamily="18" charset="0"/>
              </a:rPr>
              <a:t>、每条边只对应一个结点（称为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边结点</a:t>
            </a:r>
            <a:r>
              <a:rPr lang="zh-CN" altLang="en-US" b="0" dirty="0">
                <a:cs typeface="Times New Roman" pitchFamily="18" charset="0"/>
              </a:rPr>
              <a:t>），设立</a:t>
            </a:r>
            <a:r>
              <a:rPr lang="en-US" altLang="zh-CN" b="0" dirty="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个域</a:t>
            </a:r>
            <a:r>
              <a:rPr lang="zh-CN" altLang="en-US" b="0" dirty="0">
                <a:cs typeface="Times New Roman" pitchFamily="18" charset="0"/>
              </a:rPr>
              <a:t>；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0" dirty="0">
                <a:cs typeface="Times New Roman" pitchFamily="18" charset="0"/>
              </a:rPr>
              <a:t> </a:t>
            </a:r>
            <a:r>
              <a:rPr lang="en-US" altLang="zh-CN" b="0" dirty="0">
                <a:cs typeface="Times New Roman" pitchFamily="18" charset="0"/>
              </a:rPr>
              <a:t>2</a:t>
            </a:r>
            <a:r>
              <a:rPr lang="zh-CN" altLang="en-US" b="0" dirty="0">
                <a:cs typeface="Times New Roman" pitchFamily="18" charset="0"/>
              </a:rPr>
              <a:t>、每个顶点也对应一个结点（</a:t>
            </a:r>
            <a:r>
              <a:rPr lang="zh-CN" altLang="en-US" b="0" dirty="0">
                <a:solidFill>
                  <a:srgbClr val="0000FF"/>
                </a:solidFill>
                <a:cs typeface="Times New Roman" pitchFamily="18" charset="0"/>
              </a:rPr>
              <a:t>顶点结点</a:t>
            </a:r>
            <a:r>
              <a:rPr lang="zh-CN" altLang="en-US" b="0" dirty="0">
                <a:cs typeface="Times New Roman" pitchFamily="18" charset="0"/>
              </a:rPr>
              <a:t>），设立</a:t>
            </a:r>
            <a:r>
              <a:rPr lang="en-US" altLang="zh-CN" b="0" dirty="0">
                <a:cs typeface="Times New Roman" pitchFamily="18" charset="0"/>
              </a:rPr>
              <a:t>2</a:t>
            </a:r>
            <a:r>
              <a:rPr lang="zh-CN" altLang="en-US" b="0" dirty="0">
                <a:cs typeface="Times New Roman" pitchFamily="18" charset="0"/>
              </a:rPr>
              <a:t>个域；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4912"/>
              </p:ext>
            </p:extLst>
          </p:nvPr>
        </p:nvGraphicFramePr>
        <p:xfrm>
          <a:off x="453552" y="4743399"/>
          <a:ext cx="7928448" cy="457200"/>
        </p:xfrm>
        <a:graphic>
          <a:graphicData uri="http://schemas.openxmlformats.org/drawingml/2006/table">
            <a:tbl>
              <a:tblPr/>
              <a:tblGrid>
                <a:gridCol w="132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ivex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ilink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jvex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jlink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64307" y="4281734"/>
            <a:ext cx="1338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边结点</a:t>
            </a:r>
          </a:p>
        </p:txBody>
      </p:sp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6849"/>
              </p:ext>
            </p:extLst>
          </p:nvPr>
        </p:nvGraphicFramePr>
        <p:xfrm>
          <a:off x="431801" y="5825138"/>
          <a:ext cx="2654300" cy="457346"/>
        </p:xfrm>
        <a:graphic>
          <a:graphicData uri="http://schemas.openxmlformats.org/drawingml/2006/table">
            <a:tbl>
              <a:tblPr/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firstedge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364307" y="5333804"/>
            <a:ext cx="1493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顶点结点</a:t>
            </a:r>
          </a:p>
        </p:txBody>
      </p:sp>
    </p:spTree>
    <p:extLst>
      <p:ext uri="{BB962C8B-B14F-4D97-AF65-F5344CB8AC3E}">
        <p14:creationId xmlns:p14="http://schemas.microsoft.com/office/powerpoint/2010/main" val="3262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autoUpdateAnimBg="0"/>
      <p:bldP spid="1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邻接多重表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03949"/>
              </p:ext>
            </p:extLst>
          </p:nvPr>
        </p:nvGraphicFramePr>
        <p:xfrm>
          <a:off x="630362" y="2492896"/>
          <a:ext cx="6677940" cy="457200"/>
        </p:xfrm>
        <a:graphic>
          <a:graphicData uri="http://schemas.openxmlformats.org/drawingml/2006/table">
            <a:tbl>
              <a:tblPr/>
              <a:tblGrid>
                <a:gridCol w="111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ivex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ilink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jvex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jlink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624086" y="3068960"/>
            <a:ext cx="77722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mark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：标志域，如处理过或搜索过。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ivex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jvex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 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顶点域，边依附的两个顶点位置。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ilink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指向下一条依附顶点 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的边结点位置。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jlink</a:t>
            </a:r>
            <a:r>
              <a:rPr lang="en-US" altLang="zh-CN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指向下一条依附顶点 </a:t>
            </a:r>
            <a:r>
              <a:rPr lang="en-US" altLang="zh-CN" sz="2400" b="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 </a:t>
            </a:r>
            <a:r>
              <a:rPr lang="zh-CN" altLang="en-US" sz="2400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的边结点位置。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info:  </a:t>
            </a:r>
            <a:r>
              <a:rPr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边信息，如权值等。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24086" y="5517232"/>
            <a:ext cx="5604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47750" indent="-1047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cs typeface="Times New Roman" pitchFamily="18" charset="0"/>
              </a:rPr>
              <a:t>data:  </a:t>
            </a:r>
            <a:r>
              <a:rPr lang="zh-CN" altLang="en-US" b="0" dirty="0">
                <a:cs typeface="Times New Roman" pitchFamily="18" charset="0"/>
              </a:rPr>
              <a:t>存储顶点信息。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 err="1">
                <a:cs typeface="Times New Roman" pitchFamily="18" charset="0"/>
              </a:rPr>
              <a:t>firstedge</a:t>
            </a:r>
            <a:r>
              <a:rPr lang="en-US" altLang="zh-CN" b="0" dirty="0">
                <a:cs typeface="Times New Roman" pitchFamily="18" charset="0"/>
              </a:rPr>
              <a:t> :  </a:t>
            </a:r>
            <a:r>
              <a:rPr lang="zh-CN" altLang="en-US" b="0" dirty="0">
                <a:cs typeface="Times New Roman" pitchFamily="18" charset="0"/>
              </a:rPr>
              <a:t>依附顶点的第一条边结点。</a:t>
            </a:r>
          </a:p>
        </p:txBody>
      </p:sp>
      <p:graphicFrame>
        <p:nvGraphicFramePr>
          <p:cNvPr id="1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89068"/>
              </p:ext>
            </p:extLst>
          </p:nvPr>
        </p:nvGraphicFramePr>
        <p:xfrm>
          <a:off x="624081" y="5055468"/>
          <a:ext cx="2271518" cy="396875"/>
        </p:xfrm>
        <a:graphic>
          <a:graphicData uri="http://schemas.openxmlformats.org/drawingml/2006/table">
            <a:tbl>
              <a:tblPr/>
              <a:tblGrid>
                <a:gridCol w="113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firstedge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24086" y="1963788"/>
            <a:ext cx="7772288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画出无向图的邻接多重表</a:t>
            </a:r>
          </a:p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857250" lvl="3" indent="0">
              <a:lnSpc>
                <a:spcPct val="80000"/>
              </a:lnSpc>
              <a:buClr>
                <a:schemeClr val="tx2"/>
              </a:buClr>
              <a:buNone/>
            </a:pPr>
            <a:endParaRPr lang="en-US" altLang="zh-CN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1200150" lvl="3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6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3000" b="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0275"/>
            <a:ext cx="7922840" cy="487363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§7.2  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图的存储结构</a:t>
            </a:r>
            <a:endParaRPr lang="en-US" altLang="zh-CN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46398"/>
              </p:ext>
            </p:extLst>
          </p:nvPr>
        </p:nvGraphicFramePr>
        <p:xfrm>
          <a:off x="2096932" y="2636912"/>
          <a:ext cx="4059244" cy="369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51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932" y="2636912"/>
                        <a:ext cx="4059244" cy="369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02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68831"/>
              </p:ext>
            </p:extLst>
          </p:nvPr>
        </p:nvGraphicFramePr>
        <p:xfrm>
          <a:off x="6804248" y="188640"/>
          <a:ext cx="2186880" cy="199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6" name="Visio" r:id="rId3" imgW="2264744" imgH="2069031" progId="Visio.Drawing.11">
                  <p:embed/>
                </p:oleObj>
              </mc:Choice>
              <mc:Fallback>
                <p:oleObj name="Visio" r:id="rId3" imgW="2264744" imgH="2069031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88640"/>
                        <a:ext cx="2186880" cy="1993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52400" y="2743200"/>
            <a:ext cx="1447800" cy="3048000"/>
            <a:chOff x="96" y="1728"/>
            <a:chExt cx="912" cy="192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96" y="1728"/>
              <a:ext cx="31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0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715" y="1728"/>
              <a:ext cx="293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6" y="1728"/>
              <a:ext cx="309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>
                  <a:ea typeface="黑体" pitchFamily="2" charset="-122"/>
                </a:rPr>
                <a:t>v1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96" y="1728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96" y="1992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96" y="1728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008" y="1728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715" y="1728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406" y="1728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96" y="2184"/>
              <a:ext cx="31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720" y="2184"/>
              <a:ext cx="288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06" y="2184"/>
              <a:ext cx="314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v2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96" y="2184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96" y="2448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96" y="2184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008" y="2184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20" y="2184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06" y="2184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96" y="2568"/>
              <a:ext cx="31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15" y="2568"/>
              <a:ext cx="293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06" y="2568"/>
              <a:ext cx="309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v3</a:t>
              </a: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96" y="2568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96" y="2832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96" y="2568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008" y="2568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715" y="2568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406" y="2568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96" y="3000"/>
              <a:ext cx="31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3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715" y="3000"/>
              <a:ext cx="293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406" y="3000"/>
              <a:ext cx="309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v4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96" y="3000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96" y="3264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96" y="3000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1008" y="3000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715" y="3000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406" y="3000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96" y="3384"/>
              <a:ext cx="31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715" y="3384"/>
              <a:ext cx="293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406" y="3384"/>
              <a:ext cx="309" cy="26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v5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96" y="3384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96" y="3648"/>
              <a:ext cx="912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96" y="3384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08" y="3384"/>
              <a:ext cx="0" cy="264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715" y="3384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406" y="3384"/>
              <a:ext cx="0" cy="264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48"/>
          <p:cNvGrpSpPr>
            <a:grpSpLocks/>
          </p:cNvGrpSpPr>
          <p:nvPr/>
        </p:nvGrpSpPr>
        <p:grpSpPr bwMode="auto">
          <a:xfrm>
            <a:off x="1187450" y="2276475"/>
            <a:ext cx="5414963" cy="838200"/>
            <a:chOff x="768" y="1440"/>
            <a:chExt cx="3411" cy="528"/>
          </a:xfrm>
        </p:grpSpPr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1759" y="168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2017" y="1680"/>
              <a:ext cx="14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1874" y="1680"/>
              <a:ext cx="14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2306" y="1680"/>
              <a:ext cx="14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2162" y="1680"/>
              <a:ext cx="144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1</a:t>
              </a:r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1759" y="1680"/>
              <a:ext cx="68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1759" y="1968"/>
              <a:ext cx="68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1759" y="168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"/>
            <p:cNvSpPr>
              <a:spLocks noChangeShapeType="1"/>
            </p:cNvSpPr>
            <p:nvPr/>
          </p:nvSpPr>
          <p:spPr bwMode="auto">
            <a:xfrm>
              <a:off x="2448" y="168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2306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2017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2162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1874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V="1">
              <a:off x="768" y="1488"/>
              <a:ext cx="0" cy="288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768" y="1488"/>
              <a:ext cx="1200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1968" y="1488"/>
              <a:ext cx="0" cy="19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3456" y="1680"/>
              <a:ext cx="14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3745" y="1680"/>
              <a:ext cx="191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  <a:r>
                <a:rPr lang="en-US" altLang="zh-CN" sz="2000">
                  <a:solidFill>
                    <a:srgbClr val="CDE5F3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3601" y="1680"/>
              <a:ext cx="144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4064" y="168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3936" y="1680"/>
              <a:ext cx="12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3</a:t>
              </a:r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3456" y="1680"/>
              <a:ext cx="723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3456" y="1968"/>
              <a:ext cx="723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3456" y="168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>
              <a:off x="4179" y="168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>
              <a:off x="4064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75"/>
            <p:cNvSpPr>
              <a:spLocks noChangeShapeType="1"/>
            </p:cNvSpPr>
            <p:nvPr/>
          </p:nvSpPr>
          <p:spPr bwMode="auto">
            <a:xfrm>
              <a:off x="3745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76"/>
            <p:cNvSpPr>
              <a:spLocks noChangeShapeType="1"/>
            </p:cNvSpPr>
            <p:nvPr/>
          </p:nvSpPr>
          <p:spPr bwMode="auto">
            <a:xfrm>
              <a:off x="3936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>
              <a:off x="3601" y="168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>
              <a:off x="2112" y="1440"/>
              <a:ext cx="1728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9"/>
            <p:cNvSpPr>
              <a:spLocks noChangeShapeType="1"/>
            </p:cNvSpPr>
            <p:nvPr/>
          </p:nvSpPr>
          <p:spPr bwMode="auto">
            <a:xfrm>
              <a:off x="2112" y="1440"/>
              <a:ext cx="0" cy="288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0"/>
            <p:cNvSpPr>
              <a:spLocks noChangeShapeType="1"/>
            </p:cNvSpPr>
            <p:nvPr/>
          </p:nvSpPr>
          <p:spPr bwMode="auto">
            <a:xfrm>
              <a:off x="3840" y="1440"/>
              <a:ext cx="0" cy="23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81"/>
          <p:cNvGrpSpPr>
            <a:grpSpLocks/>
          </p:cNvGrpSpPr>
          <p:nvPr/>
        </p:nvGrpSpPr>
        <p:grpSpPr bwMode="auto">
          <a:xfrm>
            <a:off x="1295400" y="1828800"/>
            <a:ext cx="7697788" cy="2057400"/>
            <a:chOff x="816" y="1152"/>
            <a:chExt cx="4849" cy="1296"/>
          </a:xfrm>
        </p:grpSpPr>
        <p:sp>
          <p:nvSpPr>
            <p:cNvPr id="89" name="Rectangle 82"/>
            <p:cNvSpPr>
              <a:spLocks noChangeArrowheads="1"/>
            </p:cNvSpPr>
            <p:nvPr/>
          </p:nvSpPr>
          <p:spPr bwMode="auto">
            <a:xfrm>
              <a:off x="2544" y="216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90" name="Rectangle 83"/>
            <p:cNvSpPr>
              <a:spLocks noChangeArrowheads="1"/>
            </p:cNvSpPr>
            <p:nvPr/>
          </p:nvSpPr>
          <p:spPr bwMode="auto">
            <a:xfrm>
              <a:off x="2832" y="2160"/>
              <a:ext cx="187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91" name="Rectangle 84"/>
            <p:cNvSpPr>
              <a:spLocks noChangeArrowheads="1"/>
            </p:cNvSpPr>
            <p:nvPr/>
          </p:nvSpPr>
          <p:spPr bwMode="auto">
            <a:xfrm>
              <a:off x="2659" y="2160"/>
              <a:ext cx="17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2" name="Rectangle 85"/>
            <p:cNvSpPr>
              <a:spLocks noChangeArrowheads="1"/>
            </p:cNvSpPr>
            <p:nvPr/>
          </p:nvSpPr>
          <p:spPr bwMode="auto">
            <a:xfrm>
              <a:off x="3209" y="216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93" name="Rectangle 86"/>
            <p:cNvSpPr>
              <a:spLocks noChangeArrowheads="1"/>
            </p:cNvSpPr>
            <p:nvPr/>
          </p:nvSpPr>
          <p:spPr bwMode="auto">
            <a:xfrm>
              <a:off x="3019" y="2160"/>
              <a:ext cx="190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2</a:t>
              </a:r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544" y="2160"/>
              <a:ext cx="78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>
              <a:off x="2544" y="2448"/>
              <a:ext cx="780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2544" y="216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>
              <a:off x="3324" y="216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209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>
              <a:off x="2832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019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2659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95"/>
            <p:cNvSpPr>
              <a:spLocks noChangeArrowheads="1"/>
            </p:cNvSpPr>
            <p:nvPr/>
          </p:nvSpPr>
          <p:spPr bwMode="auto">
            <a:xfrm>
              <a:off x="4937" y="216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5193" y="2160"/>
              <a:ext cx="190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</a:p>
          </p:txBody>
        </p:sp>
        <p:sp>
          <p:nvSpPr>
            <p:cNvPr id="104" name="Rectangle 97"/>
            <p:cNvSpPr>
              <a:spLocks noChangeArrowheads="1"/>
            </p:cNvSpPr>
            <p:nvPr/>
          </p:nvSpPr>
          <p:spPr bwMode="auto">
            <a:xfrm>
              <a:off x="5052" y="2160"/>
              <a:ext cx="141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5" name="Rectangle 98"/>
            <p:cNvSpPr>
              <a:spLocks noChangeArrowheads="1"/>
            </p:cNvSpPr>
            <p:nvPr/>
          </p:nvSpPr>
          <p:spPr bwMode="auto">
            <a:xfrm>
              <a:off x="5550" y="216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06" name="Rectangle 99"/>
            <p:cNvSpPr>
              <a:spLocks noChangeArrowheads="1"/>
            </p:cNvSpPr>
            <p:nvPr/>
          </p:nvSpPr>
          <p:spPr bwMode="auto">
            <a:xfrm>
              <a:off x="5383" y="2160"/>
              <a:ext cx="16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4</a:t>
              </a:r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4937" y="2160"/>
              <a:ext cx="728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1"/>
            <p:cNvSpPr>
              <a:spLocks noChangeShapeType="1"/>
            </p:cNvSpPr>
            <p:nvPr/>
          </p:nvSpPr>
          <p:spPr bwMode="auto">
            <a:xfrm>
              <a:off x="4937" y="2448"/>
              <a:ext cx="728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2"/>
            <p:cNvSpPr>
              <a:spLocks noChangeShapeType="1"/>
            </p:cNvSpPr>
            <p:nvPr/>
          </p:nvSpPr>
          <p:spPr bwMode="auto">
            <a:xfrm>
              <a:off x="4937" y="216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5665" y="216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>
              <a:off x="5550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5193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>
              <a:off x="5383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>
              <a:off x="5052" y="216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976" y="1968"/>
              <a:ext cx="235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976" y="1968"/>
              <a:ext cx="0" cy="24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>
              <a:off x="5328" y="1968"/>
              <a:ext cx="0" cy="19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 flipH="1" flipV="1">
              <a:off x="2304" y="1152"/>
              <a:ext cx="0" cy="52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816" y="1152"/>
              <a:ext cx="148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 flipH="1" flipV="1">
              <a:off x="816" y="1152"/>
              <a:ext cx="0" cy="105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2400" y="1824"/>
              <a:ext cx="38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5"/>
            <p:cNvSpPr>
              <a:spLocks noChangeShapeType="1"/>
            </p:cNvSpPr>
            <p:nvPr/>
          </p:nvSpPr>
          <p:spPr bwMode="auto">
            <a:xfrm>
              <a:off x="2784" y="1824"/>
              <a:ext cx="0" cy="3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Group 116"/>
          <p:cNvGrpSpPr>
            <a:grpSpLocks/>
          </p:cNvGrpSpPr>
          <p:nvPr/>
        </p:nvGrpSpPr>
        <p:grpSpPr bwMode="auto">
          <a:xfrm>
            <a:off x="1371600" y="1981200"/>
            <a:ext cx="7620000" cy="2667000"/>
            <a:chOff x="864" y="1248"/>
            <a:chExt cx="4800" cy="1680"/>
          </a:xfrm>
        </p:grpSpPr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3456" y="264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87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3571" y="2640"/>
              <a:ext cx="17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4120" y="264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3931" y="2640"/>
              <a:ext cx="189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3</a:t>
              </a:r>
            </a:p>
          </p:txBody>
        </p:sp>
        <p:sp>
          <p:nvSpPr>
            <p:cNvPr id="129" name="Line 122"/>
            <p:cNvSpPr>
              <a:spLocks noChangeShapeType="1"/>
            </p:cNvSpPr>
            <p:nvPr/>
          </p:nvSpPr>
          <p:spPr bwMode="auto">
            <a:xfrm>
              <a:off x="3456" y="2640"/>
              <a:ext cx="77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3"/>
            <p:cNvSpPr>
              <a:spLocks noChangeShapeType="1"/>
            </p:cNvSpPr>
            <p:nvPr/>
          </p:nvSpPr>
          <p:spPr bwMode="auto">
            <a:xfrm>
              <a:off x="3456" y="2928"/>
              <a:ext cx="77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4"/>
            <p:cNvSpPr>
              <a:spLocks noChangeShapeType="1"/>
            </p:cNvSpPr>
            <p:nvPr/>
          </p:nvSpPr>
          <p:spPr bwMode="auto">
            <a:xfrm>
              <a:off x="3456" y="264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25"/>
            <p:cNvSpPr>
              <a:spLocks noChangeShapeType="1"/>
            </p:cNvSpPr>
            <p:nvPr/>
          </p:nvSpPr>
          <p:spPr bwMode="auto">
            <a:xfrm>
              <a:off x="4235" y="264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26"/>
            <p:cNvSpPr>
              <a:spLocks noChangeShapeType="1"/>
            </p:cNvSpPr>
            <p:nvPr/>
          </p:nvSpPr>
          <p:spPr bwMode="auto">
            <a:xfrm>
              <a:off x="4120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7"/>
            <p:cNvSpPr>
              <a:spLocks noChangeShapeType="1"/>
            </p:cNvSpPr>
            <p:nvPr/>
          </p:nvSpPr>
          <p:spPr bwMode="auto">
            <a:xfrm>
              <a:off x="3744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28"/>
            <p:cNvSpPr>
              <a:spLocks noChangeShapeType="1"/>
            </p:cNvSpPr>
            <p:nvPr/>
          </p:nvSpPr>
          <p:spPr bwMode="auto">
            <a:xfrm>
              <a:off x="3931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9"/>
            <p:cNvSpPr>
              <a:spLocks noChangeShapeType="1"/>
            </p:cNvSpPr>
            <p:nvPr/>
          </p:nvSpPr>
          <p:spPr bwMode="auto">
            <a:xfrm>
              <a:off x="3571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30"/>
            <p:cNvSpPr>
              <a:spLocks noChangeArrowheads="1"/>
            </p:cNvSpPr>
            <p:nvPr/>
          </p:nvSpPr>
          <p:spPr bwMode="auto">
            <a:xfrm>
              <a:off x="4885" y="264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138" name="Rectangle 131"/>
            <p:cNvSpPr>
              <a:spLocks noChangeArrowheads="1"/>
            </p:cNvSpPr>
            <p:nvPr/>
          </p:nvSpPr>
          <p:spPr bwMode="auto">
            <a:xfrm>
              <a:off x="5173" y="2640"/>
              <a:ext cx="187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^</a:t>
              </a:r>
            </a:p>
          </p:txBody>
        </p:sp>
        <p:sp>
          <p:nvSpPr>
            <p:cNvPr id="139" name="Rectangle 132"/>
            <p:cNvSpPr>
              <a:spLocks noChangeArrowheads="1"/>
            </p:cNvSpPr>
            <p:nvPr/>
          </p:nvSpPr>
          <p:spPr bwMode="auto">
            <a:xfrm>
              <a:off x="5000" y="2640"/>
              <a:ext cx="17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40" name="Rectangle 133"/>
            <p:cNvSpPr>
              <a:spLocks noChangeArrowheads="1"/>
            </p:cNvSpPr>
            <p:nvPr/>
          </p:nvSpPr>
          <p:spPr bwMode="auto">
            <a:xfrm>
              <a:off x="5549" y="2640"/>
              <a:ext cx="115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lang="zh-CN" altLang="zh-CN" sz="2000">
                <a:solidFill>
                  <a:srgbClr val="CDE5F3"/>
                </a:solidFill>
                <a:ea typeface="黑体" pitchFamily="2" charset="-122"/>
              </a:endParaRPr>
            </a:p>
          </p:txBody>
        </p:sp>
        <p:sp>
          <p:nvSpPr>
            <p:cNvPr id="141" name="Rectangle 134"/>
            <p:cNvSpPr>
              <a:spLocks noChangeArrowheads="1"/>
            </p:cNvSpPr>
            <p:nvPr/>
          </p:nvSpPr>
          <p:spPr bwMode="auto">
            <a:xfrm>
              <a:off x="5360" y="2640"/>
              <a:ext cx="189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000">
                  <a:ea typeface="黑体" pitchFamily="2" charset="-122"/>
                </a:rPr>
                <a:t>4</a:t>
              </a:r>
            </a:p>
          </p:txBody>
        </p:sp>
        <p:sp>
          <p:nvSpPr>
            <p:cNvPr id="142" name="Line 135"/>
            <p:cNvSpPr>
              <a:spLocks noChangeShapeType="1"/>
            </p:cNvSpPr>
            <p:nvPr/>
          </p:nvSpPr>
          <p:spPr bwMode="auto">
            <a:xfrm>
              <a:off x="4885" y="2640"/>
              <a:ext cx="77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36"/>
            <p:cNvSpPr>
              <a:spLocks noChangeShapeType="1"/>
            </p:cNvSpPr>
            <p:nvPr/>
          </p:nvSpPr>
          <p:spPr bwMode="auto">
            <a:xfrm>
              <a:off x="4885" y="2928"/>
              <a:ext cx="779" cy="0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37"/>
            <p:cNvSpPr>
              <a:spLocks noChangeShapeType="1"/>
            </p:cNvSpPr>
            <p:nvPr/>
          </p:nvSpPr>
          <p:spPr bwMode="auto">
            <a:xfrm>
              <a:off x="4885" y="264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38"/>
            <p:cNvSpPr>
              <a:spLocks noChangeShapeType="1"/>
            </p:cNvSpPr>
            <p:nvPr/>
          </p:nvSpPr>
          <p:spPr bwMode="auto">
            <a:xfrm>
              <a:off x="5664" y="2640"/>
              <a:ext cx="0" cy="288"/>
            </a:xfrm>
            <a:prstGeom prst="line">
              <a:avLst/>
            </a:prstGeom>
            <a:noFill/>
            <a:ln w="12700" cap="sq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39"/>
            <p:cNvSpPr>
              <a:spLocks noChangeShapeType="1"/>
            </p:cNvSpPr>
            <p:nvPr/>
          </p:nvSpPr>
          <p:spPr bwMode="auto">
            <a:xfrm>
              <a:off x="5549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0"/>
            <p:cNvSpPr>
              <a:spLocks noChangeShapeType="1"/>
            </p:cNvSpPr>
            <p:nvPr/>
          </p:nvSpPr>
          <p:spPr bwMode="auto">
            <a:xfrm>
              <a:off x="5173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1"/>
            <p:cNvSpPr>
              <a:spLocks noChangeShapeType="1"/>
            </p:cNvSpPr>
            <p:nvPr/>
          </p:nvSpPr>
          <p:spPr bwMode="auto">
            <a:xfrm>
              <a:off x="5360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2"/>
            <p:cNvSpPr>
              <a:spLocks noChangeShapeType="1"/>
            </p:cNvSpPr>
            <p:nvPr/>
          </p:nvSpPr>
          <p:spPr bwMode="auto">
            <a:xfrm>
              <a:off x="5000" y="2640"/>
              <a:ext cx="0" cy="288"/>
            </a:xfrm>
            <a:prstGeom prst="line">
              <a:avLst/>
            </a:prstGeom>
            <a:noFill/>
            <a:ln w="127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3"/>
            <p:cNvSpPr>
              <a:spLocks noChangeShapeType="1"/>
            </p:cNvSpPr>
            <p:nvPr/>
          </p:nvSpPr>
          <p:spPr bwMode="auto">
            <a:xfrm>
              <a:off x="864" y="1248"/>
              <a:ext cx="2016" cy="0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44"/>
            <p:cNvSpPr>
              <a:spLocks noChangeShapeType="1"/>
            </p:cNvSpPr>
            <p:nvPr/>
          </p:nvSpPr>
          <p:spPr bwMode="auto">
            <a:xfrm>
              <a:off x="864" y="1248"/>
              <a:ext cx="0" cy="1296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45"/>
            <p:cNvSpPr>
              <a:spLocks noChangeShapeType="1"/>
            </p:cNvSpPr>
            <p:nvPr/>
          </p:nvSpPr>
          <p:spPr bwMode="auto">
            <a:xfrm>
              <a:off x="2880" y="1248"/>
              <a:ext cx="0" cy="912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6"/>
            <p:cNvSpPr>
              <a:spLocks noChangeShapeType="1"/>
            </p:cNvSpPr>
            <p:nvPr/>
          </p:nvSpPr>
          <p:spPr bwMode="auto">
            <a:xfrm>
              <a:off x="3792" y="2496"/>
              <a:ext cx="1488" cy="0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47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48"/>
            <p:cNvSpPr>
              <a:spLocks noChangeShapeType="1"/>
            </p:cNvSpPr>
            <p:nvPr/>
          </p:nvSpPr>
          <p:spPr bwMode="auto">
            <a:xfrm>
              <a:off x="5280" y="2496"/>
              <a:ext cx="0" cy="154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49"/>
            <p:cNvSpPr>
              <a:spLocks noChangeShapeType="1"/>
            </p:cNvSpPr>
            <p:nvPr/>
          </p:nvSpPr>
          <p:spPr bwMode="auto">
            <a:xfrm>
              <a:off x="3264" y="2256"/>
              <a:ext cx="384" cy="0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0"/>
            <p:cNvSpPr>
              <a:spLocks noChangeShapeType="1"/>
            </p:cNvSpPr>
            <p:nvPr/>
          </p:nvSpPr>
          <p:spPr bwMode="auto">
            <a:xfrm>
              <a:off x="3648" y="2256"/>
              <a:ext cx="0" cy="384"/>
            </a:xfrm>
            <a:prstGeom prst="line">
              <a:avLst/>
            </a:prstGeom>
            <a:noFill/>
            <a:ln w="38100">
              <a:solidFill>
                <a:srgbClr val="DE285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" name="Group 151"/>
          <p:cNvGrpSpPr>
            <a:grpSpLocks/>
          </p:cNvGrpSpPr>
          <p:nvPr/>
        </p:nvGrpSpPr>
        <p:grpSpPr bwMode="auto">
          <a:xfrm>
            <a:off x="1447800" y="1676400"/>
            <a:ext cx="7543800" cy="4267200"/>
            <a:chOff x="912" y="1056"/>
            <a:chExt cx="4752" cy="2688"/>
          </a:xfrm>
        </p:grpSpPr>
        <p:sp>
          <p:nvSpPr>
            <p:cNvPr id="159" name="Line 152"/>
            <p:cNvSpPr>
              <a:spLocks noChangeShapeType="1"/>
            </p:cNvSpPr>
            <p:nvPr/>
          </p:nvSpPr>
          <p:spPr bwMode="auto">
            <a:xfrm>
              <a:off x="4128" y="1872"/>
              <a:ext cx="0" cy="76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0" name="Group 153"/>
            <p:cNvGrpSpPr>
              <a:grpSpLocks/>
            </p:cNvGrpSpPr>
            <p:nvPr/>
          </p:nvGrpSpPr>
          <p:grpSpPr bwMode="auto">
            <a:xfrm>
              <a:off x="912" y="1056"/>
              <a:ext cx="4752" cy="2688"/>
              <a:chOff x="912" y="1056"/>
              <a:chExt cx="4752" cy="2688"/>
            </a:xfrm>
          </p:grpSpPr>
          <p:sp>
            <p:nvSpPr>
              <p:cNvPr id="161" name="Rectangle 154"/>
              <p:cNvSpPr>
                <a:spLocks noChangeArrowheads="1"/>
              </p:cNvSpPr>
              <p:nvPr/>
            </p:nvSpPr>
            <p:spPr bwMode="auto">
              <a:xfrm>
                <a:off x="4885" y="3072"/>
                <a:ext cx="115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20000"/>
                  </a:spcBef>
                </a:pPr>
                <a:endParaRPr lang="zh-CN" altLang="zh-CN" sz="2000"/>
              </a:p>
            </p:txBody>
          </p:sp>
          <p:sp>
            <p:nvSpPr>
              <p:cNvPr id="162" name="Rectangle 155"/>
              <p:cNvSpPr>
                <a:spLocks noChangeArrowheads="1"/>
              </p:cNvSpPr>
              <p:nvPr/>
            </p:nvSpPr>
            <p:spPr bwMode="auto">
              <a:xfrm>
                <a:off x="5173" y="3072"/>
                <a:ext cx="187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63" name="Rectangle 156"/>
              <p:cNvSpPr>
                <a:spLocks noChangeArrowheads="1"/>
              </p:cNvSpPr>
              <p:nvPr/>
            </p:nvSpPr>
            <p:spPr bwMode="auto">
              <a:xfrm>
                <a:off x="5000" y="3072"/>
                <a:ext cx="173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64" name="Rectangle 157"/>
              <p:cNvSpPr>
                <a:spLocks noChangeArrowheads="1"/>
              </p:cNvSpPr>
              <p:nvPr/>
            </p:nvSpPr>
            <p:spPr bwMode="auto">
              <a:xfrm>
                <a:off x="5520" y="3072"/>
                <a:ext cx="144" cy="288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^</a:t>
                </a:r>
              </a:p>
            </p:txBody>
          </p:sp>
          <p:sp>
            <p:nvSpPr>
              <p:cNvPr id="165" name="Rectangle 158"/>
              <p:cNvSpPr>
                <a:spLocks noChangeArrowheads="1"/>
              </p:cNvSpPr>
              <p:nvPr/>
            </p:nvSpPr>
            <p:spPr bwMode="auto">
              <a:xfrm>
                <a:off x="5360" y="3072"/>
                <a:ext cx="160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166" name="Line 159"/>
              <p:cNvSpPr>
                <a:spLocks noChangeShapeType="1"/>
              </p:cNvSpPr>
              <p:nvPr/>
            </p:nvSpPr>
            <p:spPr bwMode="auto">
              <a:xfrm>
                <a:off x="4885" y="3072"/>
                <a:ext cx="779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160"/>
              <p:cNvSpPr>
                <a:spLocks noChangeShapeType="1"/>
              </p:cNvSpPr>
              <p:nvPr/>
            </p:nvSpPr>
            <p:spPr bwMode="auto">
              <a:xfrm>
                <a:off x="4885" y="3360"/>
                <a:ext cx="779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61"/>
              <p:cNvSpPr>
                <a:spLocks noChangeShapeType="1"/>
              </p:cNvSpPr>
              <p:nvPr/>
            </p:nvSpPr>
            <p:spPr bwMode="auto">
              <a:xfrm>
                <a:off x="4885" y="3072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62"/>
              <p:cNvSpPr>
                <a:spLocks noChangeShapeType="1"/>
              </p:cNvSpPr>
              <p:nvPr/>
            </p:nvSpPr>
            <p:spPr bwMode="auto">
              <a:xfrm>
                <a:off x="5664" y="3072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63"/>
              <p:cNvSpPr>
                <a:spLocks noChangeShapeType="1"/>
              </p:cNvSpPr>
              <p:nvPr/>
            </p:nvSpPr>
            <p:spPr bwMode="auto">
              <a:xfrm>
                <a:off x="5520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64"/>
              <p:cNvSpPr>
                <a:spLocks noChangeShapeType="1"/>
              </p:cNvSpPr>
              <p:nvPr/>
            </p:nvSpPr>
            <p:spPr bwMode="auto">
              <a:xfrm>
                <a:off x="5173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65"/>
              <p:cNvSpPr>
                <a:spLocks noChangeShapeType="1"/>
              </p:cNvSpPr>
              <p:nvPr/>
            </p:nvSpPr>
            <p:spPr bwMode="auto">
              <a:xfrm>
                <a:off x="5360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66"/>
              <p:cNvSpPr>
                <a:spLocks noChangeShapeType="1"/>
              </p:cNvSpPr>
              <p:nvPr/>
            </p:nvSpPr>
            <p:spPr bwMode="auto">
              <a:xfrm>
                <a:off x="5000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67"/>
              <p:cNvSpPr>
                <a:spLocks noChangeShapeType="1"/>
              </p:cNvSpPr>
              <p:nvPr/>
            </p:nvSpPr>
            <p:spPr bwMode="auto">
              <a:xfrm>
                <a:off x="912" y="1056"/>
                <a:ext cx="0" cy="2064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68"/>
              <p:cNvSpPr>
                <a:spLocks noChangeShapeType="1"/>
              </p:cNvSpPr>
              <p:nvPr/>
            </p:nvSpPr>
            <p:spPr bwMode="auto">
              <a:xfrm>
                <a:off x="912" y="1056"/>
                <a:ext cx="3216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69"/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170"/>
              <p:cNvSpPr>
                <a:spLocks noChangeShapeType="1"/>
              </p:cNvSpPr>
              <p:nvPr/>
            </p:nvSpPr>
            <p:spPr bwMode="auto">
              <a:xfrm>
                <a:off x="5280" y="340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71"/>
              <p:cNvSpPr>
                <a:spLocks noChangeShapeType="1"/>
              </p:cNvSpPr>
              <p:nvPr/>
            </p:nvSpPr>
            <p:spPr bwMode="auto">
              <a:xfrm flipV="1">
                <a:off x="4176" y="3744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172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CC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0" name="Group 173"/>
          <p:cNvGrpSpPr>
            <a:grpSpLocks/>
          </p:cNvGrpSpPr>
          <p:nvPr/>
        </p:nvGrpSpPr>
        <p:grpSpPr bwMode="auto">
          <a:xfrm>
            <a:off x="1524000" y="1447800"/>
            <a:ext cx="7391400" cy="4038600"/>
            <a:chOff x="960" y="912"/>
            <a:chExt cx="4656" cy="2544"/>
          </a:xfrm>
        </p:grpSpPr>
        <p:sp>
          <p:nvSpPr>
            <p:cNvPr id="181" name="Line 174"/>
            <p:cNvSpPr>
              <a:spLocks noChangeShapeType="1"/>
            </p:cNvSpPr>
            <p:nvPr/>
          </p:nvSpPr>
          <p:spPr bwMode="auto">
            <a:xfrm>
              <a:off x="5616" y="2304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75"/>
            <p:cNvSpPr>
              <a:spLocks noChangeShapeType="1"/>
            </p:cNvSpPr>
            <p:nvPr/>
          </p:nvSpPr>
          <p:spPr bwMode="auto">
            <a:xfrm>
              <a:off x="5616" y="2736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3" name="Group 176"/>
            <p:cNvGrpSpPr>
              <a:grpSpLocks/>
            </p:cNvGrpSpPr>
            <p:nvPr/>
          </p:nvGrpSpPr>
          <p:grpSpPr bwMode="auto">
            <a:xfrm>
              <a:off x="960" y="912"/>
              <a:ext cx="4416" cy="2544"/>
              <a:chOff x="960" y="912"/>
              <a:chExt cx="4416" cy="2544"/>
            </a:xfrm>
          </p:grpSpPr>
          <p:sp>
            <p:nvSpPr>
              <p:cNvPr id="184" name="Line 177"/>
              <p:cNvSpPr>
                <a:spLocks noChangeShapeType="1"/>
              </p:cNvSpPr>
              <p:nvPr/>
            </p:nvSpPr>
            <p:spPr bwMode="auto">
              <a:xfrm>
                <a:off x="960" y="912"/>
                <a:ext cx="0" cy="254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178"/>
              <p:cNvSpPr>
                <a:spLocks noChangeShapeType="1"/>
              </p:cNvSpPr>
              <p:nvPr/>
            </p:nvSpPr>
            <p:spPr bwMode="auto">
              <a:xfrm>
                <a:off x="960" y="912"/>
                <a:ext cx="4416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179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7" name="Rectangle 195"/>
          <p:cNvSpPr>
            <a:spLocks noChangeArrowheads="1"/>
          </p:cNvSpPr>
          <p:nvPr/>
        </p:nvSpPr>
        <p:spPr bwMode="auto">
          <a:xfrm>
            <a:off x="1763713" y="4581525"/>
            <a:ext cx="4248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邻接多重表优点：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容易操作，如求顶点的度等。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  空间复杂度与邻接表相同；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建立的时间复杂度与邻接表相同。</a:t>
            </a:r>
          </a:p>
        </p:txBody>
      </p:sp>
      <p:sp>
        <p:nvSpPr>
          <p:cNvPr id="188" name="Rectangle 196"/>
          <p:cNvSpPr>
            <a:spLocks noChangeArrowheads="1"/>
          </p:cNvSpPr>
          <p:nvPr/>
        </p:nvSpPr>
        <p:spPr bwMode="auto">
          <a:xfrm>
            <a:off x="76200" y="2590800"/>
            <a:ext cx="609600" cy="3276600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197"/>
          <p:cNvSpPr>
            <a:spLocks noChangeArrowheads="1"/>
          </p:cNvSpPr>
          <p:nvPr/>
        </p:nvSpPr>
        <p:spPr bwMode="auto">
          <a:xfrm>
            <a:off x="68262" y="1228316"/>
            <a:ext cx="1299369" cy="495176"/>
          </a:xfrm>
          <a:prstGeom prst="wedgeRectCallout">
            <a:avLst>
              <a:gd name="adj1" fmla="val -28337"/>
              <a:gd name="adj2" fmla="val 205356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数组下标</a:t>
            </a:r>
          </a:p>
        </p:txBody>
      </p:sp>
    </p:spTree>
    <p:extLst>
      <p:ext uri="{BB962C8B-B14F-4D97-AF65-F5344CB8AC3E}">
        <p14:creationId xmlns:p14="http://schemas.microsoft.com/office/powerpoint/2010/main" val="39929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utoUpdateAnimBg="0"/>
      <p:bldP spid="188" grpId="0" animBg="1"/>
      <p:bldP spid="189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WordArt 3"/>
          <p:cNvSpPr>
            <a:spLocks noChangeArrowheads="1" noChangeShapeType="1" noTextEdit="1"/>
          </p:cNvSpPr>
          <p:nvPr/>
        </p:nvSpPr>
        <p:spPr bwMode="gray">
          <a:xfrm>
            <a:off x="3733800" y="4419600"/>
            <a:ext cx="49530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2353"/>
                        <a:invGamma/>
                      </a:schemeClr>
                    </a:gs>
                  </a:gsLst>
                  <a:lin ang="5400000" scaled="1"/>
                </a:gradFill>
                <a:latin typeface="Verdana"/>
              </a:rPr>
              <a:t>Thank You !</a:t>
            </a:r>
            <a:endParaRPr lang="zh-CN" altLang="en-US" sz="54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42353"/>
                      <a:invGamma/>
                    </a:schemeClr>
                  </a:gs>
                </a:gsLst>
                <a:lin ang="5400000" scaled="1"/>
              </a:gradFill>
              <a:latin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9815-2721-48D6-A38A-3133769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6BE0D-596C-4B6E-962C-2D93B889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7715200" cy="4263752"/>
          </a:xfrm>
        </p:spPr>
        <p:txBody>
          <a:bodyPr/>
          <a:lstStyle/>
          <a:p>
            <a:r>
              <a:rPr lang="zh-CN" altLang="zh-CN"/>
              <a:t>数据的不同维度一般来说很可能来自不同的数量级</a:t>
            </a:r>
            <a:endParaRPr lang="en-US" altLang="zh-CN"/>
          </a:p>
          <a:p>
            <a:r>
              <a:rPr lang="zh-CN" altLang="zh-CN"/>
              <a:t>比如目标屈服强度数据范围为</a:t>
            </a:r>
            <a:r>
              <a:rPr lang="en-US" altLang="zh-CN"/>
              <a:t>200-600</a:t>
            </a:r>
            <a:r>
              <a:rPr lang="zh-CN" altLang="zh-CN"/>
              <a:t>，伸长率数据范围为</a:t>
            </a:r>
            <a:r>
              <a:rPr lang="en-US" altLang="zh-CN"/>
              <a:t>20-60</a:t>
            </a:r>
            <a:r>
              <a:rPr lang="zh-CN" altLang="zh-CN"/>
              <a:t>，而硼元素的数据范围一般在</a:t>
            </a:r>
            <a:r>
              <a:rPr lang="en-US" altLang="zh-CN"/>
              <a:t>0.0005-0.0025</a:t>
            </a:r>
            <a:r>
              <a:rPr lang="zh-CN" altLang="zh-CN"/>
              <a:t>之间</a:t>
            </a:r>
            <a:endParaRPr lang="en-US" altLang="zh-CN"/>
          </a:p>
          <a:p>
            <a:r>
              <a:rPr lang="zh-CN" altLang="zh-CN"/>
              <a:t>如果使用原始数据进行预测则会出现模型不拟合的后果，此时就需要上使用数据归一化处理（</a:t>
            </a:r>
            <a:r>
              <a:rPr lang="en-US" altLang="zh-CN"/>
              <a:t>max-min</a:t>
            </a:r>
            <a:r>
              <a:rPr lang="zh-CN" altLang="zh-CN"/>
              <a:t>归一化，</a:t>
            </a:r>
            <a:r>
              <a:rPr lang="en-US" altLang="zh-CN"/>
              <a:t>0</a:t>
            </a:r>
            <a:r>
              <a:rPr lang="zh-CN" altLang="zh-CN"/>
              <a:t>归一化等等）将数据各维度缩放到一个数据范围内，此处使用的是</a:t>
            </a:r>
            <a:r>
              <a:rPr lang="en-US" altLang="zh-CN"/>
              <a:t>[0,1]</a:t>
            </a:r>
            <a:r>
              <a:rPr lang="zh-CN" altLang="en-US"/>
              <a:t>归一化。使维度内数据最大值为</a:t>
            </a:r>
            <a:r>
              <a:rPr lang="en-US" altLang="zh-CN"/>
              <a:t>1</a:t>
            </a:r>
            <a:r>
              <a:rPr lang="zh-CN" altLang="en-US"/>
              <a:t>，最小值为</a:t>
            </a:r>
            <a:r>
              <a:rPr lang="en-US" altLang="zh-CN"/>
              <a:t>0.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C1E2B-F744-404B-A18C-F0EEBA96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952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39BE-6F6D-45BA-9E40-C78601D5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55E19-3F72-4ED9-8CAB-686578DECA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D3840-C5F9-4253-88CF-3A4D20F7BA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316113"/>
            <a:ext cx="3028950" cy="3082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68C841-2BEF-4E3D-A317-62242591A7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2322587"/>
            <a:ext cx="3313348" cy="3076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1DEFC3-CCB9-4BAE-9368-DDDEAB2F064A}"/>
              </a:ext>
            </a:extLst>
          </p:cNvPr>
          <p:cNvSpPr txBox="1"/>
          <p:nvPr/>
        </p:nvSpPr>
        <p:spPr>
          <a:xfrm>
            <a:off x="683568" y="16909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不使用归一化后的损失函数值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0BB8CD-2ECF-4629-8C4A-428F5F145AE7}"/>
              </a:ext>
            </a:extLst>
          </p:cNvPr>
          <p:cNvSpPr txBox="1"/>
          <p:nvPr/>
        </p:nvSpPr>
        <p:spPr>
          <a:xfrm>
            <a:off x="2057128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4F374-3394-4FD9-99C0-1D96391621E6}"/>
              </a:ext>
            </a:extLst>
          </p:cNvPr>
          <p:cNvSpPr txBox="1"/>
          <p:nvPr/>
        </p:nvSpPr>
        <p:spPr>
          <a:xfrm>
            <a:off x="6084168" y="57332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35146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E56E-D0F1-4986-BCC1-14C48CC3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DB6DE3-0FCA-469B-8C11-EC0AA7A96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F2070D-F477-405B-89D0-5E17B34DD9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443314" cy="380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159718-F5CE-4858-8273-DB85D572E3F7}"/>
              </a:ext>
            </a:extLst>
          </p:cNvPr>
          <p:cNvSpPr txBox="1"/>
          <p:nvPr/>
        </p:nvSpPr>
        <p:spPr>
          <a:xfrm>
            <a:off x="609600" y="1762626"/>
            <a:ext cx="54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使用归一化后的损失函数值</a:t>
            </a:r>
          </a:p>
        </p:txBody>
      </p:sp>
    </p:spTree>
    <p:extLst>
      <p:ext uri="{BB962C8B-B14F-4D97-AF65-F5344CB8AC3E}">
        <p14:creationId xmlns:p14="http://schemas.microsoft.com/office/powerpoint/2010/main" val="21278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db2004207l">
  <a:themeElements>
    <a:clrScheme name="Office 主题​​ 3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8BBDE3"/>
      </a:accent1>
      <a:accent2>
        <a:srgbClr val="75B37E"/>
      </a:accent2>
      <a:accent3>
        <a:srgbClr val="FFFFFF"/>
      </a:accent3>
      <a:accent4>
        <a:srgbClr val="000000"/>
      </a:accent4>
      <a:accent5>
        <a:srgbClr val="C4DBEF"/>
      </a:accent5>
      <a:accent6>
        <a:srgbClr val="69A272"/>
      </a:accent6>
      <a:hlink>
        <a:srgbClr val="D5B631"/>
      </a:hlink>
      <a:folHlink>
        <a:srgbClr val="4E96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spcBef>
            <a:spcPct val="20000"/>
          </a:spcBef>
          <a:buClr>
            <a:schemeClr val="accent1"/>
          </a:buClr>
          <a:defRPr sz="3000" b="0" dirty="0">
            <a:latin typeface="Times New Roman" pitchFamily="18" charset="0"/>
            <a:ea typeface="宋体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8940DA"/>
        </a:hlink>
        <a:folHlink>
          <a:srgbClr val="2854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3399"/>
        </a:dk2>
        <a:lt2>
          <a:srgbClr val="B2B2B2"/>
        </a:lt2>
        <a:accent1>
          <a:srgbClr val="8BBDE3"/>
        </a:accent1>
        <a:accent2>
          <a:srgbClr val="75B37E"/>
        </a:accent2>
        <a:accent3>
          <a:srgbClr val="FFFFFF"/>
        </a:accent3>
        <a:accent4>
          <a:srgbClr val="000000"/>
        </a:accent4>
        <a:accent5>
          <a:srgbClr val="C4DBEF"/>
        </a:accent5>
        <a:accent6>
          <a:srgbClr val="69A272"/>
        </a:accent6>
        <a:hlink>
          <a:srgbClr val="D5B631"/>
        </a:hlink>
        <a:folHlink>
          <a:srgbClr val="4E9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cdb2004207l</Template>
  <TotalTime>17345</TotalTime>
  <Words>4059</Words>
  <Application>Microsoft Office PowerPoint</Application>
  <PresentationFormat>全屏显示(4:3)</PresentationFormat>
  <Paragraphs>903</Paragraphs>
  <Slides>66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仿宋_GB2312</vt:lpstr>
      <vt:lpstr>黑体</vt:lpstr>
      <vt:lpstr>华文楷体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cdb2004207l</vt:lpstr>
      <vt:lpstr>Image</vt:lpstr>
      <vt:lpstr>Visio</vt:lpstr>
      <vt:lpstr>Equation</vt:lpstr>
      <vt:lpstr>PowerPoint 演示文稿</vt:lpstr>
      <vt:lpstr>第7章   图</vt:lpstr>
      <vt:lpstr>合适的评价函数</vt:lpstr>
      <vt:lpstr>合适的评价函数</vt:lpstr>
      <vt:lpstr>合适的评价函数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可视化与调参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§7.1  图的定义和术语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PowerPoint 演示文稿</vt:lpstr>
      <vt:lpstr>构造图的算法 </vt:lpstr>
      <vt:lpstr>采用数组表示法，构造无向网G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§7.2  图的存储结构</vt:lpstr>
      <vt:lpstr>PowerPoint 演示文稿</vt:lpstr>
      <vt:lpstr>§7.2  图的存储结构</vt:lpstr>
      <vt:lpstr>§7.2  图的存储结构</vt:lpstr>
      <vt:lpstr>§7.2  图的存储结构</vt:lpstr>
      <vt:lpstr>PowerPoint 演示文稿</vt:lpstr>
      <vt:lpstr>PowerPoint 演示文稿</vt:lpstr>
    </vt:vector>
  </TitlesOfParts>
  <Company>wust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李鑫</dc:creator>
  <cp:lastModifiedBy>许cloudeva</cp:lastModifiedBy>
  <cp:revision>3663</cp:revision>
  <dcterms:created xsi:type="dcterms:W3CDTF">2011-03-09T08:16:31Z</dcterms:created>
  <dcterms:modified xsi:type="dcterms:W3CDTF">2018-03-26T12:38:46Z</dcterms:modified>
</cp:coreProperties>
</file>