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6" r:id="rId2"/>
    <p:sldId id="1051" r:id="rId3"/>
    <p:sldId id="1047" r:id="rId4"/>
    <p:sldId id="988" r:id="rId5"/>
    <p:sldId id="1077" r:id="rId6"/>
    <p:sldId id="1049" r:id="rId7"/>
    <p:sldId id="1050" r:id="rId8"/>
    <p:sldId id="1053" r:id="rId9"/>
    <p:sldId id="1054" r:id="rId10"/>
    <p:sldId id="1055" r:id="rId11"/>
    <p:sldId id="1056" r:id="rId12"/>
    <p:sldId id="1057" r:id="rId13"/>
    <p:sldId id="1058" r:id="rId14"/>
    <p:sldId id="1052" r:id="rId15"/>
    <p:sldId id="1059" r:id="rId16"/>
    <p:sldId id="1060" r:id="rId17"/>
    <p:sldId id="1061" r:id="rId18"/>
    <p:sldId id="1062" r:id="rId19"/>
    <p:sldId id="1063" r:id="rId20"/>
    <p:sldId id="1064" r:id="rId21"/>
    <p:sldId id="1065" r:id="rId22"/>
    <p:sldId id="1066" r:id="rId23"/>
    <p:sldId id="1067" r:id="rId24"/>
    <p:sldId id="1068" r:id="rId25"/>
    <p:sldId id="1069" r:id="rId26"/>
    <p:sldId id="1070" r:id="rId27"/>
    <p:sldId id="1071" r:id="rId28"/>
    <p:sldId id="1072" r:id="rId29"/>
    <p:sldId id="1073" r:id="rId30"/>
    <p:sldId id="1074" r:id="rId31"/>
    <p:sldId id="1075" r:id="rId32"/>
    <p:sldId id="1076" r:id="rId33"/>
    <p:sldId id="1081" r:id="rId34"/>
    <p:sldId id="1078" r:id="rId35"/>
    <p:sldId id="1080" r:id="rId3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FF0066"/>
    <a:srgbClr val="FF00FF"/>
    <a:srgbClr val="FF99FF"/>
    <a:srgbClr val="CC3300"/>
    <a:srgbClr val="99CCFF"/>
    <a:srgbClr val="E16D25"/>
    <a:srgbClr val="EAEAEA"/>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1" autoAdjust="0"/>
    <p:restoredTop sz="58176" autoAdjust="0"/>
  </p:normalViewPr>
  <p:slideViewPr>
    <p:cSldViewPr>
      <p:cViewPr varScale="1">
        <p:scale>
          <a:sx n="73" d="100"/>
          <a:sy n="73" d="100"/>
        </p:scale>
        <p:origin x="75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8" d="100"/>
          <a:sy n="58" d="100"/>
        </p:scale>
        <p:origin x="-25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8E0B8-DAAC-4CA8-9DC0-A835A56C06F8}" type="datetimeFigureOut">
              <a:rPr lang="zh-CN" altLang="en-US" smtClean="0"/>
              <a:t>2018/3/27 Tuesday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4B0234-03FC-4F54-999C-DDCF5F63ADC1}" type="slidenum">
              <a:rPr lang="zh-CN" altLang="en-US" smtClean="0"/>
              <a:t>‹#›</a:t>
            </a:fld>
            <a:endParaRPr lang="zh-CN" altLang="en-US"/>
          </a:p>
        </p:txBody>
      </p:sp>
    </p:spTree>
    <p:extLst>
      <p:ext uri="{BB962C8B-B14F-4D97-AF65-F5344CB8AC3E}">
        <p14:creationId xmlns:p14="http://schemas.microsoft.com/office/powerpoint/2010/main" val="221132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581DB-CDA4-4940-8EFC-14D6004D2339}" type="datetimeFigureOut">
              <a:rPr lang="zh-CN" altLang="en-US" smtClean="0"/>
              <a:t>2018/3/27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BBB89-0338-463B-96B1-DFF7A52CF360}" type="slidenum">
              <a:rPr lang="zh-CN" altLang="en-US" smtClean="0"/>
              <a:t>‹#›</a:t>
            </a:fld>
            <a:endParaRPr lang="zh-CN" altLang="en-US"/>
          </a:p>
        </p:txBody>
      </p:sp>
    </p:spTree>
    <p:extLst>
      <p:ext uri="{BB962C8B-B14F-4D97-AF65-F5344CB8AC3E}">
        <p14:creationId xmlns:p14="http://schemas.microsoft.com/office/powerpoint/2010/main" val="383204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6572250" y="6381750"/>
            <a:ext cx="2133600" cy="244475"/>
          </a:xfrm>
        </p:spPr>
        <p:txBody>
          <a:bodyPr/>
          <a:lstStyle>
            <a:lvl1pPr algn="r">
              <a:defRPr sz="1200"/>
            </a:lvl1pPr>
          </a:lstStyle>
          <a:p>
            <a:endParaRPr lang="en-US" altLang="zh-CN"/>
          </a:p>
        </p:txBody>
      </p:sp>
      <p:sp>
        <p:nvSpPr>
          <p:cNvPr id="3078" name="Rectangle 6"/>
          <p:cNvSpPr>
            <a:spLocks noGrp="1" noChangeArrowheads="1"/>
          </p:cNvSpPr>
          <p:nvPr>
            <p:ph type="sldNum" sz="quarter" idx="4"/>
          </p:nvPr>
        </p:nvSpPr>
        <p:spPr>
          <a:xfrm>
            <a:off x="3505200" y="6400800"/>
            <a:ext cx="2133600" cy="244475"/>
          </a:xfrm>
        </p:spPr>
        <p:txBody>
          <a:bodyPr/>
          <a:lstStyle>
            <a:lvl1pPr>
              <a:defRPr sz="1200"/>
            </a:lvl1pPr>
          </a:lstStyle>
          <a:p>
            <a:fld id="{93CBAEDA-CC79-4917-BCEB-02BE1EF3DE78}" type="slidenum">
              <a:rPr lang="en-US" altLang="zh-CN"/>
              <a:pPr/>
              <a:t>‹#›</a:t>
            </a:fld>
            <a:endParaRPr lang="en-US" altLang="zh-CN"/>
          </a:p>
        </p:txBody>
      </p:sp>
      <p:sp>
        <p:nvSpPr>
          <p:cNvPr id="3074" name="Rectangle 2"/>
          <p:cNvSpPr>
            <a:spLocks noGrp="1" noChangeArrowheads="1"/>
          </p:cNvSpPr>
          <p:nvPr>
            <p:ph type="ctrTitle"/>
          </p:nvPr>
        </p:nvSpPr>
        <p:spPr>
          <a:xfrm>
            <a:off x="2819400" y="4343400"/>
            <a:ext cx="5943600" cy="942975"/>
          </a:xfrm>
          <a:effectLst>
            <a:outerShdw dist="53882"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r">
              <a:defRPr sz="4400" b="0"/>
            </a:lvl1pPr>
          </a:lstStyle>
          <a:p>
            <a:pPr lvl="0"/>
            <a:r>
              <a:rPr lang="zh-CN" altLang="en-US" noProof="0" dirty="0"/>
              <a:t>单击此处编辑母版标题样式</a:t>
            </a:r>
            <a:endParaRPr lang="en-US" altLang="zh-CN" noProof="0" dirty="0"/>
          </a:p>
        </p:txBody>
      </p:sp>
      <p:sp>
        <p:nvSpPr>
          <p:cNvPr id="3075" name="Rectangle 3"/>
          <p:cNvSpPr>
            <a:spLocks noGrp="1" noChangeArrowheads="1"/>
          </p:cNvSpPr>
          <p:nvPr>
            <p:ph type="subTitle" idx="1"/>
          </p:nvPr>
        </p:nvSpPr>
        <p:spPr>
          <a:xfrm>
            <a:off x="2133600" y="3733800"/>
            <a:ext cx="5791200" cy="304800"/>
          </a:xfrm>
        </p:spPr>
        <p:txBody>
          <a:bodyPr/>
          <a:lstStyle>
            <a:lvl1pPr marL="0" indent="0" algn="r">
              <a:buFont typeface="Wingdings" pitchFamily="2" charset="2"/>
              <a:buNone/>
              <a:defRPr sz="1800">
                <a:solidFill>
                  <a:schemeClr val="bg1"/>
                </a:solidFill>
              </a:defRPr>
            </a:lvl1pPr>
          </a:lstStyle>
          <a:p>
            <a:pPr lvl="0"/>
            <a:r>
              <a:rPr lang="zh-CN" altLang="en-US" noProof="0"/>
              <a:t>单击此处编辑母版副标题样式</a:t>
            </a:r>
            <a:endParaRPr lang="en-US" altLang="zh-CN" noProof="0"/>
          </a:p>
        </p:txBody>
      </p:sp>
      <p:sp>
        <p:nvSpPr>
          <p:cNvPr id="3107" name="Line 35"/>
          <p:cNvSpPr>
            <a:spLocks noChangeShapeType="1"/>
          </p:cNvSpPr>
          <p:nvPr/>
        </p:nvSpPr>
        <p:spPr bwMode="auto">
          <a:xfrm>
            <a:off x="0" y="4171950"/>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9" name="Rectangle 37"/>
          <p:cNvSpPr>
            <a:spLocks noChangeArrowheads="1"/>
          </p:cNvSpPr>
          <p:nvPr/>
        </p:nvSpPr>
        <p:spPr bwMode="gray">
          <a:xfrm>
            <a:off x="-9525" y="914400"/>
            <a:ext cx="9153525" cy="74613"/>
          </a:xfrm>
          <a:prstGeom prst="rect">
            <a:avLst/>
          </a:prstGeom>
          <a:gradFill rotWithShape="1">
            <a:gsLst>
              <a:gs pos="0">
                <a:schemeClr val="accent1"/>
              </a:gs>
              <a:gs pos="50000">
                <a:schemeClr val="accent1">
                  <a:gamma/>
                  <a:tint val="3372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512" y="100203"/>
            <a:ext cx="864096" cy="864096"/>
          </a:xfrm>
          <a:prstGeom prst="rect">
            <a:avLst/>
          </a:prstGeom>
        </p:spPr>
      </p:pic>
      <p:sp>
        <p:nvSpPr>
          <p:cNvPr id="12" name="Rectangle 3"/>
          <p:cNvSpPr txBox="1">
            <a:spLocks noChangeArrowheads="1"/>
          </p:cNvSpPr>
          <p:nvPr userDrawn="1"/>
        </p:nvSpPr>
        <p:spPr bwMode="gray">
          <a:xfrm>
            <a:off x="1140330" y="185009"/>
            <a:ext cx="2592288" cy="55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zh-CN" altLang="en-US" sz="2800" b="0" dirty="0">
                <a:solidFill>
                  <a:schemeClr val="tx1"/>
                </a:solidFill>
                <a:latin typeface="华文楷体" pitchFamily="2" charset="-122"/>
                <a:ea typeface="华文楷体" pitchFamily="2" charset="-122"/>
              </a:rPr>
              <a:t>武汉科技大学</a:t>
            </a:r>
            <a:endParaRPr lang="en-US" altLang="zh-CN" sz="2800" b="0" dirty="0">
              <a:solidFill>
                <a:schemeClr val="tx1"/>
              </a:solidFill>
              <a:latin typeface="华文楷体" pitchFamily="2" charset="-122"/>
              <a:ea typeface="华文楷体" pitchFamily="2" charset="-122"/>
            </a:endParaRPr>
          </a:p>
        </p:txBody>
      </p:sp>
      <p:sp>
        <p:nvSpPr>
          <p:cNvPr id="13" name="Rectangle 3"/>
          <p:cNvSpPr txBox="1">
            <a:spLocks noChangeArrowheads="1"/>
          </p:cNvSpPr>
          <p:nvPr userDrawn="1"/>
        </p:nvSpPr>
        <p:spPr bwMode="gray">
          <a:xfrm>
            <a:off x="1203547" y="616074"/>
            <a:ext cx="4392487" cy="24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l"/>
            <a:r>
              <a:rPr lang="en-US" altLang="zh-CN" sz="1400" b="0" dirty="0">
                <a:solidFill>
                  <a:schemeClr val="tx1"/>
                </a:solidFill>
                <a:latin typeface="+mj-lt"/>
                <a:ea typeface="黑体" pitchFamily="2" charset="-122"/>
              </a:rPr>
              <a:t>Wuhan</a:t>
            </a:r>
            <a:r>
              <a:rPr lang="en-US" altLang="zh-CN" sz="1400" b="0" baseline="0" dirty="0">
                <a:solidFill>
                  <a:schemeClr val="tx1"/>
                </a:solidFill>
                <a:latin typeface="+mj-lt"/>
                <a:ea typeface="黑体" pitchFamily="2" charset="-122"/>
              </a:rPr>
              <a:t> University of Science and Technology</a:t>
            </a:r>
            <a:endParaRPr lang="en-US" altLang="zh-CN" sz="1400" b="0" dirty="0">
              <a:solidFill>
                <a:schemeClr val="tx1"/>
              </a:solidFill>
              <a:latin typeface="+mj-lt"/>
              <a:ea typeface="黑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F65F6F49-06D5-4D9D-A65C-60A73CDB7D5D}"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6646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7975" y="930275"/>
            <a:ext cx="2066925" cy="53943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30275"/>
            <a:ext cx="6048375" cy="5394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553B14FD-BEC9-489F-9273-AE3D75393C80}"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03608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930275"/>
            <a:ext cx="7467600" cy="487363"/>
          </a:xfrm>
        </p:spPr>
        <p:txBody>
          <a:bodyPr/>
          <a:lstStyle/>
          <a:p>
            <a:r>
              <a:rPr lang="zh-CN" altLang="en-US"/>
              <a:t>单击此处编辑母版标题样式</a:t>
            </a:r>
          </a:p>
        </p:txBody>
      </p:sp>
      <p:sp>
        <p:nvSpPr>
          <p:cNvPr id="3" name="图表占位符 2"/>
          <p:cNvSpPr>
            <a:spLocks noGrp="1"/>
          </p:cNvSpPr>
          <p:nvPr>
            <p:ph type="chart" idx="1"/>
          </p:nvPr>
        </p:nvSpPr>
        <p:spPr>
          <a:xfrm>
            <a:off x="457200" y="1676400"/>
            <a:ext cx="8267700" cy="4648200"/>
          </a:xfrm>
        </p:spPr>
        <p:txBody>
          <a:bodyPr/>
          <a:lstStyle/>
          <a:p>
            <a:r>
              <a:rPr lang="zh-CN" altLang="en-US"/>
              <a:t>单击图标添加图表</a:t>
            </a:r>
          </a:p>
        </p:txBody>
      </p:sp>
      <p:sp>
        <p:nvSpPr>
          <p:cNvPr id="5" name="灯片编号占位符 4"/>
          <p:cNvSpPr>
            <a:spLocks noGrp="1"/>
          </p:cNvSpPr>
          <p:nvPr>
            <p:ph type="sldNum" sz="quarter" idx="11"/>
          </p:nvPr>
        </p:nvSpPr>
        <p:spPr>
          <a:xfrm>
            <a:off x="4191000" y="6534150"/>
            <a:ext cx="838200" cy="261938"/>
          </a:xfrm>
        </p:spPr>
        <p:txBody>
          <a:bodyPr/>
          <a:lstStyle>
            <a:lvl1pPr>
              <a:defRPr/>
            </a:lvl1pPr>
          </a:lstStyle>
          <a:p>
            <a:fld id="{9A7897BC-F4E9-42FB-AD0E-3F35B115BC12}" type="slidenum">
              <a:rPr lang="en-US" altLang="zh-CN"/>
              <a:pPr/>
              <a:t>‹#›</a:t>
            </a:fld>
            <a:endParaRPr lang="en-US" altLang="zh-CN"/>
          </a:p>
        </p:txBody>
      </p:sp>
      <p:sp>
        <p:nvSpPr>
          <p:cNvPr id="6" name="日期占位符 5"/>
          <p:cNvSpPr>
            <a:spLocks noGrp="1"/>
          </p:cNvSpPr>
          <p:nvPr>
            <p:ph type="dt" sz="half" idx="12"/>
          </p:nvPr>
        </p:nvSpPr>
        <p:spPr>
          <a:xfrm>
            <a:off x="381000" y="6534150"/>
            <a:ext cx="1905000" cy="261938"/>
          </a:xfrm>
        </p:spPr>
        <p:txBody>
          <a:bodyPr/>
          <a:lstStyle>
            <a:lvl1pPr>
              <a:defRPr/>
            </a:lvl1pPr>
          </a:lstStyle>
          <a:p>
            <a:endParaRPr lang="en-US" altLang="zh-CN"/>
          </a:p>
        </p:txBody>
      </p:sp>
    </p:spTree>
    <p:extLst>
      <p:ext uri="{BB962C8B-B14F-4D97-AF65-F5344CB8AC3E}">
        <p14:creationId xmlns:p14="http://schemas.microsoft.com/office/powerpoint/2010/main" val="107724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930275"/>
            <a:ext cx="7467600" cy="487363"/>
          </a:xfrm>
        </p:spPr>
        <p:txBody>
          <a:bodyPr/>
          <a:lstStyle/>
          <a:p>
            <a:r>
              <a:rPr lang="zh-CN" altLang="en-US"/>
              <a:t>单击此处编辑母版标题样式</a:t>
            </a:r>
          </a:p>
        </p:txBody>
      </p:sp>
      <p:sp>
        <p:nvSpPr>
          <p:cNvPr id="3" name="表格占位符 2"/>
          <p:cNvSpPr>
            <a:spLocks noGrp="1"/>
          </p:cNvSpPr>
          <p:nvPr>
            <p:ph type="tbl" idx="1"/>
          </p:nvPr>
        </p:nvSpPr>
        <p:spPr>
          <a:xfrm>
            <a:off x="457200" y="1676400"/>
            <a:ext cx="8267700" cy="4648200"/>
          </a:xfrm>
        </p:spPr>
        <p:txBody>
          <a:bodyPr/>
          <a:lstStyle/>
          <a:p>
            <a:r>
              <a:rPr lang="zh-CN" altLang="en-US"/>
              <a:t>单击图标添加表格</a:t>
            </a:r>
          </a:p>
        </p:txBody>
      </p:sp>
      <p:sp>
        <p:nvSpPr>
          <p:cNvPr id="5" name="灯片编号占位符 4"/>
          <p:cNvSpPr>
            <a:spLocks noGrp="1"/>
          </p:cNvSpPr>
          <p:nvPr>
            <p:ph type="sldNum" sz="quarter" idx="11"/>
          </p:nvPr>
        </p:nvSpPr>
        <p:spPr>
          <a:xfrm>
            <a:off x="4191000" y="6534150"/>
            <a:ext cx="838200" cy="261938"/>
          </a:xfrm>
        </p:spPr>
        <p:txBody>
          <a:bodyPr/>
          <a:lstStyle>
            <a:lvl1pPr>
              <a:defRPr/>
            </a:lvl1pPr>
          </a:lstStyle>
          <a:p>
            <a:fld id="{547D7CFA-4B1B-4CA3-B4E0-C905A35A5C5C}" type="slidenum">
              <a:rPr lang="en-US" altLang="zh-CN"/>
              <a:pPr/>
              <a:t>‹#›</a:t>
            </a:fld>
            <a:endParaRPr lang="en-US" altLang="zh-CN"/>
          </a:p>
        </p:txBody>
      </p:sp>
      <p:sp>
        <p:nvSpPr>
          <p:cNvPr id="6" name="日期占位符 5"/>
          <p:cNvSpPr>
            <a:spLocks noGrp="1"/>
          </p:cNvSpPr>
          <p:nvPr>
            <p:ph type="dt" sz="half" idx="12"/>
          </p:nvPr>
        </p:nvSpPr>
        <p:spPr>
          <a:xfrm>
            <a:off x="381000" y="6534150"/>
            <a:ext cx="1905000" cy="261938"/>
          </a:xfrm>
        </p:spPr>
        <p:txBody>
          <a:bodyPr/>
          <a:lstStyle>
            <a:lvl1pPr>
              <a:defRPr/>
            </a:lvl1pPr>
          </a:lstStyle>
          <a:p>
            <a:endParaRPr lang="en-US" altLang="zh-CN"/>
          </a:p>
        </p:txBody>
      </p:sp>
    </p:spTree>
    <p:extLst>
      <p:ext uri="{BB962C8B-B14F-4D97-AF65-F5344CB8AC3E}">
        <p14:creationId xmlns:p14="http://schemas.microsoft.com/office/powerpoint/2010/main" val="206047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1"/>
          </p:nvPr>
        </p:nvSpPr>
        <p:spPr/>
        <p:txBody>
          <a:bodyPr/>
          <a:lstStyle>
            <a:lvl1pPr>
              <a:defRPr/>
            </a:lvl1pPr>
          </a:lstStyle>
          <a:p>
            <a:fld id="{537EBD57-6DFE-4AE1-9550-9C1F19ACC7C6}"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5444" y="197708"/>
            <a:ext cx="943778" cy="943778"/>
          </a:xfrm>
          <a:prstGeom prst="rect">
            <a:avLst/>
          </a:prstGeom>
        </p:spPr>
      </p:pic>
    </p:spTree>
    <p:extLst>
      <p:ext uri="{BB962C8B-B14F-4D97-AF65-F5344CB8AC3E}">
        <p14:creationId xmlns:p14="http://schemas.microsoft.com/office/powerpoint/2010/main" val="12332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www.themegallery.com</a:t>
            </a:r>
          </a:p>
        </p:txBody>
      </p:sp>
      <p:sp>
        <p:nvSpPr>
          <p:cNvPr id="5" name="灯片编号占位符 4"/>
          <p:cNvSpPr>
            <a:spLocks noGrp="1"/>
          </p:cNvSpPr>
          <p:nvPr>
            <p:ph type="sldNum" sz="quarter" idx="11"/>
          </p:nvPr>
        </p:nvSpPr>
        <p:spPr/>
        <p:txBody>
          <a:bodyPr/>
          <a:lstStyle>
            <a:lvl1pPr>
              <a:defRPr/>
            </a:lvl1pPr>
          </a:lstStyle>
          <a:p>
            <a:fld id="{C0FDFCFC-D153-4F72-AFC2-31CA20FD3453}"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1798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6764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F14B532C-B801-40D4-9B4A-F1AEFDB0061E}"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57978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zh-CN"/>
              <a:t>www.themegallery.com</a:t>
            </a:r>
          </a:p>
        </p:txBody>
      </p:sp>
      <p:sp>
        <p:nvSpPr>
          <p:cNvPr id="8" name="灯片编号占位符 7"/>
          <p:cNvSpPr>
            <a:spLocks noGrp="1"/>
          </p:cNvSpPr>
          <p:nvPr>
            <p:ph type="sldNum" sz="quarter" idx="11"/>
          </p:nvPr>
        </p:nvSpPr>
        <p:spPr/>
        <p:txBody>
          <a:bodyPr/>
          <a:lstStyle>
            <a:lvl1pPr>
              <a:defRPr/>
            </a:lvl1pPr>
          </a:lstStyle>
          <a:p>
            <a:fld id="{92430D86-E3AB-4012-94AC-32853DA410A2}"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667224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11"/>
          </p:nvPr>
        </p:nvSpPr>
        <p:spPr/>
        <p:txBody>
          <a:bodyPr/>
          <a:lstStyle>
            <a:lvl1pPr>
              <a:defRPr/>
            </a:lvl1pPr>
          </a:lstStyle>
          <a:p>
            <a:fld id="{A69BD5D9-21F6-402A-9AD5-2F8E917466C9}"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27299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fld id="{FD5D8826-6AFE-467F-9FA9-F5A6A84F6661}"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6617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2EDC6262-E0C4-4F92-9AB0-9D3B8633F44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8758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www.themegallery.com</a:t>
            </a:r>
          </a:p>
        </p:txBody>
      </p:sp>
      <p:sp>
        <p:nvSpPr>
          <p:cNvPr id="6" name="灯片编号占位符 5"/>
          <p:cNvSpPr>
            <a:spLocks noGrp="1"/>
          </p:cNvSpPr>
          <p:nvPr>
            <p:ph type="sldNum" sz="quarter" idx="11"/>
          </p:nvPr>
        </p:nvSpPr>
        <p:spPr/>
        <p:txBody>
          <a:bodyPr/>
          <a:lstStyle>
            <a:lvl1pPr>
              <a:defRPr/>
            </a:lvl1pPr>
          </a:lstStyle>
          <a:p>
            <a:fld id="{D2AFA949-6386-4338-97DC-E6B6F1514266}"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645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6"/>
          <a:srcRect/>
          <a:stretch>
            <a:fillRect/>
          </a:stretch>
        </a:blipFill>
        <a:effectLst/>
      </p:bgPr>
    </p:bg>
    <p:spTree>
      <p:nvGrpSpPr>
        <p:cNvPr id="1" name=""/>
        <p:cNvGrpSpPr/>
        <p:nvPr/>
      </p:nvGrpSpPr>
      <p:grpSpPr>
        <a:xfrm>
          <a:off x="0" y="0"/>
          <a:ext cx="0" cy="0"/>
          <a:chOff x="0" y="0"/>
          <a:chExt cx="0" cy="0"/>
        </a:xfrm>
      </p:grpSpPr>
      <p:graphicFrame>
        <p:nvGraphicFramePr>
          <p:cNvPr id="1127" name="Object 103"/>
          <p:cNvGraphicFramePr>
            <a:graphicFrameLocks noChangeAspect="1"/>
          </p:cNvGraphicFramePr>
          <p:nvPr/>
        </p:nvGraphicFramePr>
        <p:xfrm>
          <a:off x="0" y="701675"/>
          <a:ext cx="9144000" cy="822325"/>
        </p:xfrm>
        <a:graphic>
          <a:graphicData uri="http://schemas.openxmlformats.org/presentationml/2006/ole">
            <mc:AlternateContent xmlns:mc="http://schemas.openxmlformats.org/markup-compatibility/2006">
              <mc:Choice xmlns:v="urn:schemas-microsoft-com:vml" Requires="v">
                <p:oleObj spid="_x0000_s231511" name="Image" r:id="rId17" imgW="12990476" imgH="1752381" progId="Photoshop.Image.7">
                  <p:embed/>
                </p:oleObj>
              </mc:Choice>
              <mc:Fallback>
                <p:oleObj name="Image" r:id="rId17" imgW="12990476" imgH="1752381" progId="Photoshop.Image.7">
                  <p:embed/>
                  <p:pic>
                    <p:nvPicPr>
                      <p:cNvPr id="0" name="Object 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70167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gray">
          <a:xfrm>
            <a:off x="457200" y="1676400"/>
            <a:ext cx="82677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9" name="Rectangle 5"/>
          <p:cNvSpPr>
            <a:spLocks noGrp="1" noChangeArrowheads="1"/>
          </p:cNvSpPr>
          <p:nvPr>
            <p:ph type="ftr" sz="quarter" idx="3"/>
          </p:nvPr>
        </p:nvSpPr>
        <p:spPr bwMode="gray">
          <a:xfrm>
            <a:off x="6553200" y="65532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ea typeface="宋体" charset="-122"/>
              </a:defRPr>
            </a:lvl1pPr>
          </a:lstStyle>
          <a:p>
            <a:r>
              <a:rPr lang="en-US" altLang="zh-CN"/>
              <a:t>www.themegallery.com</a:t>
            </a:r>
          </a:p>
        </p:txBody>
      </p:sp>
      <p:sp>
        <p:nvSpPr>
          <p:cNvPr id="1030" name="Rectangle 6"/>
          <p:cNvSpPr>
            <a:spLocks noGrp="1" noChangeArrowheads="1"/>
          </p:cNvSpPr>
          <p:nvPr>
            <p:ph type="sldNum" sz="quarter" idx="4"/>
          </p:nvPr>
        </p:nvSpPr>
        <p:spPr bwMode="gray">
          <a:xfrm>
            <a:off x="4191000" y="6534150"/>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ea typeface="宋体" charset="-122"/>
              </a:defRPr>
            </a:lvl1pPr>
          </a:lstStyle>
          <a:p>
            <a:fld id="{AB56463F-86B7-4297-A876-C337FB0D97BD}" type="slidenum">
              <a:rPr lang="en-US" altLang="zh-CN"/>
              <a:pPr/>
              <a:t>‹#›</a:t>
            </a:fld>
            <a:endParaRPr lang="en-US" altLang="zh-CN"/>
          </a:p>
        </p:txBody>
      </p:sp>
      <p:sp>
        <p:nvSpPr>
          <p:cNvPr id="1026" name="Rectangle 2"/>
          <p:cNvSpPr>
            <a:spLocks noGrp="1" noChangeArrowheads="1"/>
          </p:cNvSpPr>
          <p:nvPr>
            <p:ph type="title"/>
          </p:nvPr>
        </p:nvSpPr>
        <p:spPr bwMode="gray">
          <a:xfrm>
            <a:off x="609600" y="930275"/>
            <a:ext cx="74676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Rectangle 4"/>
          <p:cNvSpPr>
            <a:spLocks noGrp="1" noChangeArrowheads="1"/>
          </p:cNvSpPr>
          <p:nvPr>
            <p:ph type="dt" sz="half" idx="2"/>
          </p:nvPr>
        </p:nvSpPr>
        <p:spPr bwMode="gray">
          <a:xfrm>
            <a:off x="381000" y="6534150"/>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ea typeface="宋体" charset="-122"/>
              </a:defRPr>
            </a:lvl1pPr>
          </a:lstStyle>
          <a:p>
            <a:endParaRPr lang="en-US" altLang="zh-CN"/>
          </a:p>
        </p:txBody>
      </p:sp>
      <p:pic>
        <p:nvPicPr>
          <p:cNvPr id="1128" name="Picture 104" descr="p12_s"/>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77200" y="439738"/>
            <a:ext cx="774700" cy="590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u013555719/article/details/78295927"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log.csdn.net/u013555719/article/details/7838826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s231n.stanford.edu/"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cs231n.stanford.edu/"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cs231n.stanford.ed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amda.nju.edu.cn/weixs/project/CNNTricks/CNNTrick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arxiv.org/abs/1502.01852" TargetMode="External"/><Relationship Id="rId3" Type="http://schemas.openxmlformats.org/officeDocument/2006/relationships/hyperlink" Target="http://cs231n.stanford.edu/" TargetMode="External"/><Relationship Id="rId7" Type="http://schemas.openxmlformats.org/officeDocument/2006/relationships/hyperlink" Target="http://www.cs.toronto.edu/~ilya/" TargetMode="External"/><Relationship Id="rId2" Type="http://schemas.openxmlformats.org/officeDocument/2006/relationships/hyperlink" Target="https://blog.csdn.net/u013555719" TargetMode="External"/><Relationship Id="rId1" Type="http://schemas.openxmlformats.org/officeDocument/2006/relationships/slideLayout" Target="../slideLayouts/slideLayout2.xml"/><Relationship Id="rId6" Type="http://schemas.openxmlformats.org/officeDocument/2006/relationships/hyperlink" Target="http://yyue.blogspot.com/2015/01/a-brief-overview-of-deep-learning.html/" TargetMode="External"/><Relationship Id="rId5" Type="http://schemas.openxmlformats.org/officeDocument/2006/relationships/hyperlink" Target="http://papers.nips.cc/paper/4824-imagenet-classification-with-deep-convolutional-neural-networks.pdf" TargetMode="External"/><Relationship Id="rId4" Type="http://schemas.openxmlformats.org/officeDocument/2006/relationships/hyperlink" Target="https://www.youtube.com/watch?v=clgMTk5V2Sk" TargetMode="External"/><Relationship Id="rId9" Type="http://schemas.openxmlformats.org/officeDocument/2006/relationships/hyperlink" Target="http://lamda.nju.edu.cn/weixs/project/CNNTricks/CNNTrick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hyperlink" Target="http://lamda.nju.edu.cn/weixs/project/CNNTricks/CNNTrick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5"/>
          <p:cNvSpPr>
            <a:spLocks noGrp="1" noChangeArrowheads="1"/>
          </p:cNvSpPr>
          <p:nvPr>
            <p:ph type="subTitle" idx="1"/>
          </p:nvPr>
        </p:nvSpPr>
        <p:spPr>
          <a:xfrm>
            <a:off x="575556" y="2018251"/>
            <a:ext cx="7992888" cy="1440160"/>
          </a:xfrm>
        </p:spPr>
        <p:txBody>
          <a:bodyPr/>
          <a:lstStyle/>
          <a:p>
            <a:pPr algn="ctr">
              <a:lnSpc>
                <a:spcPct val="80000"/>
              </a:lnSpc>
            </a:pPr>
            <a:r>
              <a:rPr lang="en-US" altLang="zh-CN" sz="6000" b="1" kern="10">
                <a:ln w="28575">
                  <a:solidFill>
                    <a:schemeClr val="bg1"/>
                  </a:solidFill>
                  <a:round/>
                  <a:headEnd/>
                  <a:tailEnd/>
                </a:ln>
                <a:gradFill rotWithShape="1">
                  <a:gsLst>
                    <a:gs pos="0">
                      <a:schemeClr val="tx2"/>
                    </a:gs>
                    <a:gs pos="100000">
                      <a:schemeClr val="tx2">
                        <a:gamma/>
                        <a:tint val="42353"/>
                        <a:invGamma/>
                      </a:schemeClr>
                    </a:gs>
                  </a:gsLst>
                  <a:lin ang="5400000" scaled="1"/>
                </a:gradFill>
                <a:latin typeface="微软雅黑" pitchFamily="34" charset="-122"/>
                <a:ea typeface="微软雅黑" pitchFamily="34" charset="-122"/>
              </a:rPr>
              <a:t>Deeplearning tricks</a:t>
            </a:r>
            <a:endParaRPr lang="en-US" altLang="zh-CN" sz="6000" b="1"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微软雅黑" pitchFamily="34" charset="-122"/>
              <a:ea typeface="微软雅黑" pitchFamily="34" charset="-122"/>
            </a:endParaRPr>
          </a:p>
        </p:txBody>
      </p:sp>
      <p:sp>
        <p:nvSpPr>
          <p:cNvPr id="7" name="Rectangle 5"/>
          <p:cNvSpPr txBox="1">
            <a:spLocks noChangeArrowheads="1"/>
          </p:cNvSpPr>
          <p:nvPr/>
        </p:nvSpPr>
        <p:spPr bwMode="gray">
          <a:xfrm>
            <a:off x="899592" y="4581128"/>
            <a:ext cx="7200800"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r" rtl="0" eaLnBrk="1" fontAlgn="base" hangingPunct="1">
              <a:spcBef>
                <a:spcPct val="20000"/>
              </a:spcBef>
              <a:spcAft>
                <a:spcPct val="0"/>
              </a:spcAft>
              <a:buClr>
                <a:schemeClr val="tx2"/>
              </a:buClr>
              <a:buFont typeface="Wingdings" pitchFamily="2" charset="2"/>
              <a:buNone/>
              <a:defRPr sz="1800">
                <a:solidFill>
                  <a:schemeClr val="bg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lnSpc>
                <a:spcPct val="80000"/>
              </a:lnSpc>
            </a:pPr>
            <a:r>
              <a:rPr lang="zh-CN" altLang="en-US" sz="3200" b="0">
                <a:solidFill>
                  <a:schemeClr val="tx1"/>
                </a:solidFill>
                <a:latin typeface="楷体_GB2312" pitchFamily="49" charset="-122"/>
                <a:ea typeface="楷体_GB2312" pitchFamily="49" charset="-122"/>
              </a:rPr>
              <a:t>许志伟</a:t>
            </a:r>
            <a:endParaRPr lang="en-US" altLang="zh-CN" sz="3200" b="0" dirty="0">
              <a:solidFill>
                <a:schemeClr val="tx1"/>
              </a:solidFill>
              <a:latin typeface="楷体_GB2312" pitchFamily="49" charset="-122"/>
              <a:ea typeface="楷体_GB2312" pitchFamily="49" charset="-122"/>
            </a:endParaRPr>
          </a:p>
          <a:p>
            <a:pPr algn="ctr">
              <a:lnSpc>
                <a:spcPct val="80000"/>
              </a:lnSpc>
            </a:pPr>
            <a:r>
              <a:rPr lang="zh-CN" altLang="en-US" sz="3200" b="0" dirty="0">
                <a:solidFill>
                  <a:schemeClr val="tx1"/>
                </a:solidFill>
                <a:latin typeface="楷体_GB2312" pitchFamily="49" charset="-122"/>
                <a:ea typeface="楷体_GB2312" pitchFamily="49" charset="-122"/>
              </a:rPr>
              <a:t>计算机</a:t>
            </a:r>
            <a:r>
              <a:rPr lang="zh-CN" altLang="en-US" sz="3200" b="0">
                <a:solidFill>
                  <a:schemeClr val="tx1"/>
                </a:solidFill>
                <a:latin typeface="楷体_GB2312" pitchFamily="49" charset="-122"/>
                <a:ea typeface="楷体_GB2312" pitchFamily="49" charset="-122"/>
              </a:rPr>
              <a:t>学院 </a:t>
            </a:r>
            <a:r>
              <a:rPr lang="en-US" altLang="zh-CN" sz="3200" b="0">
                <a:solidFill>
                  <a:schemeClr val="tx1"/>
                </a:solidFill>
                <a:latin typeface="楷体_GB2312" pitchFamily="49" charset="-122"/>
                <a:ea typeface="楷体_GB2312" pitchFamily="49" charset="-122"/>
              </a:rPr>
              <a:t>WUSTCSDNA</a:t>
            </a:r>
            <a:endParaRPr lang="en-US" altLang="zh-CN" sz="3200" b="0" dirty="0">
              <a:solidFill>
                <a:schemeClr val="tx1"/>
              </a:solidFill>
              <a:latin typeface="楷体_GB2312" pitchFamily="49" charset="-122"/>
              <a:ea typeface="楷体_GB2312" pitchFamily="49" charset="-122"/>
            </a:endParaRPr>
          </a:p>
        </p:txBody>
      </p:sp>
      <p:sp>
        <p:nvSpPr>
          <p:cNvPr id="9" name="Rectangle 3"/>
          <p:cNvSpPr txBox="1">
            <a:spLocks noChangeArrowheads="1"/>
          </p:cNvSpPr>
          <p:nvPr/>
        </p:nvSpPr>
        <p:spPr bwMode="gray">
          <a:xfrm>
            <a:off x="3491880" y="6048001"/>
            <a:ext cx="23764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zh-CN" sz="2400" b="0">
                <a:latin typeface="Times New Roman" pitchFamily="18" charset="0"/>
                <a:ea typeface="黑体" pitchFamily="2" charset="-122"/>
                <a:cs typeface="Times New Roman" pitchFamily="18" charset="0"/>
              </a:rPr>
              <a:t>2018</a:t>
            </a:r>
            <a:r>
              <a:rPr lang="zh-CN" altLang="en-US" sz="2400" b="0">
                <a:latin typeface="Times New Roman" pitchFamily="18" charset="0"/>
                <a:ea typeface="黑体" pitchFamily="2" charset="-122"/>
                <a:cs typeface="Times New Roman" pitchFamily="18" charset="0"/>
              </a:rPr>
              <a:t>年</a:t>
            </a:r>
            <a:r>
              <a:rPr lang="en-US" altLang="zh-CN" sz="2400" b="0">
                <a:latin typeface="Times New Roman" pitchFamily="18" charset="0"/>
                <a:ea typeface="黑体" pitchFamily="2" charset="-122"/>
                <a:cs typeface="Times New Roman" pitchFamily="18" charset="0"/>
              </a:rPr>
              <a:t>3</a:t>
            </a:r>
            <a:r>
              <a:rPr lang="zh-CN" altLang="en-US" sz="2400" b="0">
                <a:latin typeface="Times New Roman" pitchFamily="18" charset="0"/>
                <a:ea typeface="黑体" pitchFamily="2" charset="-122"/>
                <a:cs typeface="Times New Roman" pitchFamily="18" charset="0"/>
              </a:rPr>
              <a:t>月</a:t>
            </a:r>
            <a:r>
              <a:rPr lang="en-US" altLang="zh-CN" sz="2400" b="0">
                <a:latin typeface="Times New Roman" pitchFamily="18" charset="0"/>
                <a:ea typeface="黑体" pitchFamily="2" charset="-122"/>
                <a:cs typeface="Times New Roman" pitchFamily="18" charset="0"/>
              </a:rPr>
              <a:t>26</a:t>
            </a:r>
            <a:r>
              <a:rPr lang="zh-CN" altLang="en-US" sz="2400" b="0">
                <a:latin typeface="Times New Roman" pitchFamily="18" charset="0"/>
                <a:ea typeface="黑体" pitchFamily="2" charset="-122"/>
                <a:cs typeface="Times New Roman" pitchFamily="18" charset="0"/>
              </a:rPr>
              <a:t>日</a:t>
            </a:r>
            <a:endParaRPr lang="en-US" altLang="zh-CN" sz="2400" b="0" dirty="0">
              <a:latin typeface="Times New Roman" pitchFamily="18" charset="0"/>
              <a:ea typeface="黑体"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923A3-0F96-49B5-A5B5-FA8D2D03366E}"/>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A1CBBB03-7720-4A1B-8AC6-AC69D2D749DF}"/>
              </a:ext>
            </a:extLst>
          </p:cNvPr>
          <p:cNvSpPr>
            <a:spLocks noGrp="1"/>
          </p:cNvSpPr>
          <p:nvPr>
            <p:ph idx="1"/>
          </p:nvPr>
        </p:nvSpPr>
        <p:spPr/>
        <p:txBody>
          <a:bodyPr/>
          <a:lstStyle/>
          <a:p>
            <a:r>
              <a:rPr lang="zh-CN" altLang="en-US"/>
              <a:t>去除错误数据</a:t>
            </a:r>
            <a:endParaRPr lang="en-US" altLang="zh-CN"/>
          </a:p>
          <a:p>
            <a:r>
              <a:rPr lang="zh-CN" altLang="zh-CN" sz="1800"/>
              <a:t>数据一定要保证干净，数据在处理之前要清洗，去除错误的和整体分布明显不一致的数据。（可以使用</a:t>
            </a:r>
            <a:r>
              <a:rPr lang="en-US" altLang="zh-CN" sz="1800"/>
              <a:t>excel</a:t>
            </a:r>
            <a:r>
              <a:rPr lang="zh-CN" altLang="zh-CN" sz="1800"/>
              <a:t>查看</a:t>
            </a:r>
            <a:r>
              <a:rPr lang="en-US" altLang="zh-CN" sz="1800"/>
              <a:t>csv</a:t>
            </a:r>
            <a:r>
              <a:rPr lang="zh-CN" altLang="zh-CN" sz="1800"/>
              <a:t>文件中数据的总体分布）</a:t>
            </a:r>
          </a:p>
          <a:p>
            <a:endParaRPr lang="zh-CN" altLang="en-US"/>
          </a:p>
        </p:txBody>
      </p:sp>
      <p:pic>
        <p:nvPicPr>
          <p:cNvPr id="6" name="图片 5">
            <a:extLst>
              <a:ext uri="{FF2B5EF4-FFF2-40B4-BE49-F238E27FC236}">
                <a16:creationId xmlns:a16="http://schemas.microsoft.com/office/drawing/2014/main" id="{D7725FB8-4DA7-475D-BC09-D69C338597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2992588"/>
            <a:ext cx="7488832" cy="2812676"/>
          </a:xfrm>
          <a:prstGeom prst="rect">
            <a:avLst/>
          </a:prstGeom>
          <a:noFill/>
        </p:spPr>
      </p:pic>
      <p:sp>
        <p:nvSpPr>
          <p:cNvPr id="7" name="矩形 6">
            <a:extLst>
              <a:ext uri="{FF2B5EF4-FFF2-40B4-BE49-F238E27FC236}">
                <a16:creationId xmlns:a16="http://schemas.microsoft.com/office/drawing/2014/main" id="{7438D6F5-C755-4698-A1B4-FA0ED5078055}"/>
              </a:ext>
            </a:extLst>
          </p:cNvPr>
          <p:cNvSpPr/>
          <p:nvPr/>
        </p:nvSpPr>
        <p:spPr>
          <a:xfrm>
            <a:off x="971600" y="5955268"/>
            <a:ext cx="7105600" cy="369332"/>
          </a:xfrm>
          <a:prstGeom prst="rect">
            <a:avLst/>
          </a:prstGeom>
        </p:spPr>
        <p:txBody>
          <a:bodyPr wrap="square">
            <a:spAutoFit/>
          </a:bodyPr>
          <a:lstStyle/>
          <a:p>
            <a:r>
              <a:rPr lang="zh-CN" altLang="zh-CN">
                <a:ea typeface="宋体" panose="02010600030101010101" pitchFamily="2" charset="-122"/>
                <a:cs typeface="宋体" panose="02010600030101010101" pitchFamily="2" charset="-122"/>
              </a:rPr>
              <a:t>在归一化的数据后我们发现</a:t>
            </a:r>
            <a:r>
              <a:rPr lang="en-US" altLang="zh-CN">
                <a:ea typeface="宋体" panose="02010600030101010101" pitchFamily="2" charset="-122"/>
                <a:cs typeface="宋体" panose="02010600030101010101" pitchFamily="2" charset="-122"/>
              </a:rPr>
              <a:t>AL</a:t>
            </a:r>
            <a:r>
              <a:rPr lang="zh-CN" altLang="zh-CN">
                <a:ea typeface="宋体" panose="02010600030101010101" pitchFamily="2" charset="-122"/>
                <a:cs typeface="宋体" panose="02010600030101010101" pitchFamily="2" charset="-122"/>
              </a:rPr>
              <a:t>的值一般是分布在</a:t>
            </a:r>
            <a:r>
              <a:rPr lang="en-US" altLang="zh-CN">
                <a:ea typeface="宋体" panose="02010600030101010101" pitchFamily="2" charset="-122"/>
                <a:cs typeface="宋体" panose="02010600030101010101" pitchFamily="2" charset="-122"/>
              </a:rPr>
              <a:t>0-0.066</a:t>
            </a:r>
            <a:r>
              <a:rPr lang="zh-CN" altLang="zh-CN">
                <a:ea typeface="宋体" panose="02010600030101010101" pitchFamily="2" charset="-122"/>
                <a:cs typeface="宋体" panose="02010600030101010101" pitchFamily="2" charset="-122"/>
              </a:rPr>
              <a:t>之间</a:t>
            </a:r>
            <a:endParaRPr lang="zh-CN" altLang="en-US"/>
          </a:p>
        </p:txBody>
      </p:sp>
    </p:spTree>
    <p:extLst>
      <p:ext uri="{BB962C8B-B14F-4D97-AF65-F5344CB8AC3E}">
        <p14:creationId xmlns:p14="http://schemas.microsoft.com/office/powerpoint/2010/main" val="97840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2AAF5-2004-4935-B67B-8674E7999730}"/>
              </a:ext>
            </a:extLst>
          </p:cNvPr>
          <p:cNvSpPr>
            <a:spLocks noGrp="1"/>
          </p:cNvSpPr>
          <p:nvPr>
            <p:ph type="title"/>
          </p:nvPr>
        </p:nvSpPr>
        <p:spPr/>
        <p:txBody>
          <a:bodyPr/>
          <a:lstStyle/>
          <a:p>
            <a:r>
              <a:rPr lang="zh-CN" altLang="en-US"/>
              <a:t>数据预处理</a:t>
            </a:r>
          </a:p>
        </p:txBody>
      </p:sp>
      <p:pic>
        <p:nvPicPr>
          <p:cNvPr id="5" name="内容占位符 4" descr="C:\Users\dell\Documents\Tencent Files\1786546913\Image\C2C\2E`J`9B04L4U4~8AKK624LU.png">
            <a:extLst>
              <a:ext uri="{FF2B5EF4-FFF2-40B4-BE49-F238E27FC236}">
                <a16:creationId xmlns:a16="http://schemas.microsoft.com/office/drawing/2014/main" id="{273725C6-2DBF-44DA-A46C-50948B226A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270174"/>
            <a:ext cx="4562475" cy="2724150"/>
          </a:xfrm>
          <a:prstGeom prst="rect">
            <a:avLst/>
          </a:prstGeom>
          <a:noFill/>
          <a:ln>
            <a:noFill/>
          </a:ln>
        </p:spPr>
      </p:pic>
      <p:sp>
        <p:nvSpPr>
          <p:cNvPr id="6" name="文本框 5">
            <a:extLst>
              <a:ext uri="{FF2B5EF4-FFF2-40B4-BE49-F238E27FC236}">
                <a16:creationId xmlns:a16="http://schemas.microsoft.com/office/drawing/2014/main" id="{09EB1EA2-B1F6-44EC-8175-FA892ACC71E0}"/>
              </a:ext>
            </a:extLst>
          </p:cNvPr>
          <p:cNvSpPr txBox="1"/>
          <p:nvPr/>
        </p:nvSpPr>
        <p:spPr>
          <a:xfrm>
            <a:off x="1386869" y="5229200"/>
            <a:ext cx="2723823" cy="369332"/>
          </a:xfrm>
          <a:prstGeom prst="rect">
            <a:avLst/>
          </a:prstGeom>
          <a:noFill/>
        </p:spPr>
        <p:txBody>
          <a:bodyPr wrap="none" rtlCol="0">
            <a:spAutoFit/>
          </a:bodyPr>
          <a:lstStyle/>
          <a:p>
            <a:r>
              <a:rPr lang="zh-CN" altLang="en-US"/>
              <a:t>铝元素数据的散点图分布</a:t>
            </a:r>
          </a:p>
        </p:txBody>
      </p:sp>
      <p:sp>
        <p:nvSpPr>
          <p:cNvPr id="7" name="文本框 6">
            <a:extLst>
              <a:ext uri="{FF2B5EF4-FFF2-40B4-BE49-F238E27FC236}">
                <a16:creationId xmlns:a16="http://schemas.microsoft.com/office/drawing/2014/main" id="{954AD2C7-22EE-4F90-A6BC-F639D9F4D9C6}"/>
              </a:ext>
            </a:extLst>
          </p:cNvPr>
          <p:cNvSpPr txBox="1"/>
          <p:nvPr/>
        </p:nvSpPr>
        <p:spPr>
          <a:xfrm>
            <a:off x="5292080" y="2708920"/>
            <a:ext cx="3486894" cy="1846659"/>
          </a:xfrm>
          <a:prstGeom prst="rect">
            <a:avLst/>
          </a:prstGeom>
          <a:noFill/>
        </p:spPr>
        <p:txBody>
          <a:bodyPr wrap="square" rtlCol="0">
            <a:spAutoFit/>
          </a:bodyPr>
          <a:lstStyle/>
          <a:p>
            <a:r>
              <a:rPr lang="zh-CN" altLang="en-US" sz="1600" b="0"/>
              <a:t>通过直方图显示</a:t>
            </a:r>
            <a:r>
              <a:rPr lang="zh-CN" altLang="zh-CN" sz="1600" b="0"/>
              <a:t>归一化的数据后我们发现</a:t>
            </a:r>
            <a:r>
              <a:rPr lang="en-US" altLang="zh-CN" sz="1600" b="0"/>
              <a:t>AL</a:t>
            </a:r>
            <a:r>
              <a:rPr lang="zh-CN" altLang="zh-CN" sz="1600" b="0"/>
              <a:t>的值一般是分布在</a:t>
            </a:r>
            <a:r>
              <a:rPr lang="en-US" altLang="zh-CN" sz="1600" b="0"/>
              <a:t>0-0.066</a:t>
            </a:r>
            <a:r>
              <a:rPr lang="zh-CN" altLang="zh-CN" sz="1600" b="0"/>
              <a:t>之间，</a:t>
            </a:r>
            <a:r>
              <a:rPr lang="zh-CN" altLang="en-US" sz="1600" b="0"/>
              <a:t>使用散点图我们发现</a:t>
            </a:r>
            <a:r>
              <a:rPr lang="en-US" altLang="zh-CN" sz="1600" b="0"/>
              <a:t>25000</a:t>
            </a:r>
            <a:r>
              <a:rPr lang="zh-CN" altLang="zh-CN" sz="1600" b="0"/>
              <a:t>个数据中出现</a:t>
            </a:r>
            <a:r>
              <a:rPr lang="en-US" altLang="zh-CN" sz="1600" b="0"/>
              <a:t>3</a:t>
            </a:r>
            <a:r>
              <a:rPr lang="zh-CN" altLang="zh-CN" sz="1600" b="0"/>
              <a:t>个值为</a:t>
            </a:r>
            <a:r>
              <a:rPr lang="en-US" altLang="zh-CN" sz="1600" b="0"/>
              <a:t>1</a:t>
            </a:r>
            <a:r>
              <a:rPr lang="zh-CN" altLang="zh-CN" sz="1600" b="0"/>
              <a:t>的值</a:t>
            </a:r>
            <a:r>
              <a:rPr lang="zh-CN" altLang="en-US" sz="1600" b="0"/>
              <a:t>，</a:t>
            </a:r>
            <a:r>
              <a:rPr lang="zh-CN" altLang="zh-CN" sz="1600" b="0"/>
              <a:t>肯定是数据采集时本身有错误。</a:t>
            </a:r>
            <a:r>
              <a:rPr lang="zh-CN" altLang="en-US" sz="1600" b="0"/>
              <a:t>这时我们应该将这三个点去掉。</a:t>
            </a:r>
            <a:endParaRPr lang="zh-CN" altLang="zh-CN" sz="1600" b="0"/>
          </a:p>
          <a:p>
            <a:endParaRPr lang="zh-CN" altLang="en-US"/>
          </a:p>
        </p:txBody>
      </p:sp>
    </p:spTree>
    <p:extLst>
      <p:ext uri="{BB962C8B-B14F-4D97-AF65-F5344CB8AC3E}">
        <p14:creationId xmlns:p14="http://schemas.microsoft.com/office/powerpoint/2010/main" val="200245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BE5F3-7363-4B53-A2BE-B81D4935115B}"/>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087EC4D0-3B1E-4B7B-8809-ED145ABB3556}"/>
              </a:ext>
            </a:extLst>
          </p:cNvPr>
          <p:cNvSpPr>
            <a:spLocks noGrp="1"/>
          </p:cNvSpPr>
          <p:nvPr>
            <p:ph idx="1"/>
          </p:nvPr>
        </p:nvSpPr>
        <p:spPr/>
        <p:txBody>
          <a:bodyPr/>
          <a:lstStyle/>
          <a:p>
            <a:r>
              <a:rPr lang="zh-CN" altLang="en-US" sz="4000"/>
              <a:t>思考</a:t>
            </a:r>
            <a:endParaRPr lang="en-US" altLang="zh-CN" sz="4000"/>
          </a:p>
          <a:p>
            <a:pPr marL="0" indent="0">
              <a:buNone/>
            </a:pPr>
            <a:r>
              <a:rPr lang="en-US" altLang="zh-CN" sz="4000"/>
              <a:t>	</a:t>
            </a:r>
            <a:r>
              <a:rPr lang="zh-CN" altLang="en-US" sz="3600"/>
              <a:t>如果我们在数据预处理时没有去掉这些坏点，这些坏点被全部分配到测试集会如何？</a:t>
            </a:r>
            <a:endParaRPr lang="zh-CN" altLang="en-US" sz="4000"/>
          </a:p>
        </p:txBody>
      </p:sp>
    </p:spTree>
    <p:extLst>
      <p:ext uri="{BB962C8B-B14F-4D97-AF65-F5344CB8AC3E}">
        <p14:creationId xmlns:p14="http://schemas.microsoft.com/office/powerpoint/2010/main" val="44779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8DCE7-A7D9-4F18-AC39-65222D72525E}"/>
              </a:ext>
            </a:extLst>
          </p:cNvPr>
          <p:cNvSpPr>
            <a:spLocks noGrp="1"/>
          </p:cNvSpPr>
          <p:nvPr>
            <p:ph type="title"/>
          </p:nvPr>
        </p:nvSpPr>
        <p:spPr/>
        <p:txBody>
          <a:bodyPr/>
          <a:lstStyle/>
          <a:p>
            <a:r>
              <a:rPr lang="zh-CN" altLang="en-US"/>
              <a:t>数据预处理</a:t>
            </a:r>
          </a:p>
        </p:txBody>
      </p:sp>
      <p:pic>
        <p:nvPicPr>
          <p:cNvPr id="5" name="内容占位符 4" descr="C:\Users\dell\Documents\Tencent Files\1786546913\Image\C2C\]I$UCZ[(5GHGYPE`(NO}8Z1.png">
            <a:extLst>
              <a:ext uri="{FF2B5EF4-FFF2-40B4-BE49-F238E27FC236}">
                <a16:creationId xmlns:a16="http://schemas.microsoft.com/office/drawing/2014/main" id="{670EE78B-92F7-41B7-B266-A4E1C4A811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8290" y="1706034"/>
            <a:ext cx="4747418" cy="4254971"/>
          </a:xfrm>
          <a:prstGeom prst="rect">
            <a:avLst/>
          </a:prstGeom>
          <a:noFill/>
          <a:ln>
            <a:noFill/>
          </a:ln>
        </p:spPr>
      </p:pic>
      <p:sp>
        <p:nvSpPr>
          <p:cNvPr id="6" name="文本框 5">
            <a:extLst>
              <a:ext uri="{FF2B5EF4-FFF2-40B4-BE49-F238E27FC236}">
                <a16:creationId xmlns:a16="http://schemas.microsoft.com/office/drawing/2014/main" id="{4390F7CF-7C7B-4938-A043-CFEECD26A991}"/>
              </a:ext>
            </a:extLst>
          </p:cNvPr>
          <p:cNvSpPr txBox="1"/>
          <p:nvPr/>
        </p:nvSpPr>
        <p:spPr>
          <a:xfrm>
            <a:off x="3094672" y="6183868"/>
            <a:ext cx="2954655" cy="369332"/>
          </a:xfrm>
          <a:prstGeom prst="rect">
            <a:avLst/>
          </a:prstGeom>
          <a:noFill/>
        </p:spPr>
        <p:txBody>
          <a:bodyPr wrap="none" rtlCol="0">
            <a:spAutoFit/>
          </a:bodyPr>
          <a:lstStyle/>
          <a:p>
            <a:r>
              <a:rPr lang="zh-CN" altLang="en-US"/>
              <a:t>测试集上的损失函数值爆炸</a:t>
            </a:r>
          </a:p>
        </p:txBody>
      </p:sp>
    </p:spTree>
    <p:extLst>
      <p:ext uri="{BB962C8B-B14F-4D97-AF65-F5344CB8AC3E}">
        <p14:creationId xmlns:p14="http://schemas.microsoft.com/office/powerpoint/2010/main" val="11379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8"/>
            <a:ext cx="777228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可视化分析</a:t>
            </a:r>
            <a:endParaRPr lang="en-US" altLang="zh-CN" dirty="0">
              <a:latin typeface="Times New Roman" pitchFamily="18" charset="0"/>
              <a:ea typeface="黑体" pitchFamily="2" charset="-122"/>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 Box 6"/>
          <p:cNvSpPr txBox="1">
            <a:spLocks noChangeArrowheads="1"/>
          </p:cNvSpPr>
          <p:nvPr/>
        </p:nvSpPr>
        <p:spPr bwMode="auto">
          <a:xfrm>
            <a:off x="844063" y="2345802"/>
            <a:ext cx="7453914" cy="392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800" b="0">
                <a:cs typeface="Times New Roman" pitchFamily="18" charset="0"/>
              </a:rPr>
              <a:t>	</a:t>
            </a:r>
            <a:r>
              <a:rPr lang="zh-CN" altLang="zh-CN"/>
              <a:t>可视化是关键。不要怕浪费时间去写一些好用的训练过程中的可视化工具。如果你还是从</a:t>
            </a:r>
            <a:r>
              <a:rPr lang="en-US" altLang="zh-CN"/>
              <a:t>terminal</a:t>
            </a:r>
            <a:r>
              <a:rPr lang="zh-CN" altLang="zh-CN"/>
              <a:t>中打印出来的</a:t>
            </a:r>
            <a:r>
              <a:rPr lang="en-US" altLang="zh-CN"/>
              <a:t>loss</a:t>
            </a:r>
            <a:r>
              <a:rPr lang="zh-CN" altLang="zh-CN"/>
              <a:t>裸眼的做可视化，那你该考虑一下升级了。</a:t>
            </a:r>
            <a:endParaRPr lang="en-US" altLang="zh-CN"/>
          </a:p>
          <a:p>
            <a:pPr eaLnBrk="1" hangingPunct="1">
              <a:spcBef>
                <a:spcPct val="20000"/>
              </a:spcBef>
            </a:pPr>
            <a:r>
              <a:rPr lang="en-US" altLang="zh-CN"/>
              <a:t> 	</a:t>
            </a:r>
            <a:r>
              <a:rPr lang="zh-CN" altLang="zh-CN"/>
              <a:t>可视化极其重要，没有可视化各个参数的调参属于瞎掰</a:t>
            </a:r>
            <a:endParaRPr lang="en-US" altLang="zh-CN"/>
          </a:p>
          <a:p>
            <a:pPr eaLnBrk="1" hangingPunct="1">
              <a:spcBef>
                <a:spcPct val="20000"/>
              </a:spcBef>
            </a:pPr>
            <a:r>
              <a:rPr lang="en-US" altLang="zh-CN"/>
              <a:t>	</a:t>
            </a:r>
            <a:r>
              <a:rPr lang="zh-CN" altLang="en-US"/>
              <a:t>使用工具</a:t>
            </a:r>
            <a:r>
              <a:rPr lang="en-US" altLang="zh-CN">
                <a:solidFill>
                  <a:srgbClr val="FF0000"/>
                </a:solidFill>
              </a:rPr>
              <a:t>Matplotlib</a:t>
            </a:r>
            <a:r>
              <a:rPr lang="en-US" altLang="zh-CN"/>
              <a:t>(</a:t>
            </a:r>
            <a:r>
              <a:rPr lang="zh-CN" altLang="en-US"/>
              <a:t>强烈推荐</a:t>
            </a:r>
            <a:r>
              <a:rPr lang="en-US" altLang="zh-CN"/>
              <a:t>),Tensorboard</a:t>
            </a:r>
            <a:endParaRPr lang="zh-CN" altLang="zh-CN"/>
          </a:p>
          <a:p>
            <a:pPr eaLnBrk="1" hangingPunct="1">
              <a:spcBef>
                <a:spcPct val="20000"/>
              </a:spcBef>
            </a:pPr>
            <a:r>
              <a:rPr lang="en-US" altLang="zh-CN" sz="2800" b="0">
                <a:cs typeface="Times New Roman" pitchFamily="18" charset="0"/>
              </a:rPr>
              <a:t>		</a:t>
            </a:r>
          </a:p>
          <a:p>
            <a:pPr eaLnBrk="1" hangingPunct="1">
              <a:spcBef>
                <a:spcPct val="20000"/>
              </a:spcBef>
            </a:pPr>
            <a:r>
              <a:rPr lang="en-US" altLang="zh-CN" sz="2800" b="0">
                <a:cs typeface="Times New Roman" pitchFamily="18" charset="0"/>
              </a:rPr>
              <a:t>		by russells stewar Stanford University</a:t>
            </a:r>
            <a:endParaRPr lang="zh-CN" altLang="en-US" sz="2800" b="0" dirty="0">
              <a:cs typeface="Times New Roman"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3818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strips(downRigh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strips(downRigh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strips(downRight)">
                                      <p:cBhvr>
                                        <p:cTn id="17" dur="500"/>
                                        <p:tgtEl>
                                          <p:spTgt spid="56">
                                            <p:txEl>
                                              <p:pRg st="2" end="2"/>
                                            </p:txEl>
                                          </p:spTgt>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56">
                                            <p:txEl>
                                              <p:pRg st="3" end="3"/>
                                            </p:txEl>
                                          </p:spTgt>
                                        </p:tgtEl>
                                        <p:attrNameLst>
                                          <p:attrName>style.visibility</p:attrName>
                                        </p:attrNameLst>
                                      </p:cBhvr>
                                      <p:to>
                                        <p:strVal val="visible"/>
                                      </p:to>
                                    </p:set>
                                    <p:animEffect transition="in" filter="strips(downRight)">
                                      <p:cBhvr>
                                        <p:cTn id="20" dur="500"/>
                                        <p:tgtEl>
                                          <p:spTgt spid="56">
                                            <p:txEl>
                                              <p:pRg st="3" end="3"/>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animEffect transition="in" filter="strips(downRight)">
                                      <p:cBhvr>
                                        <p:cTn id="23"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55269-C074-4606-BD18-08F1E11A7467}"/>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E267C3B0-6AE0-4314-BCC7-A5F22F207B1B}"/>
              </a:ext>
            </a:extLst>
          </p:cNvPr>
          <p:cNvSpPr>
            <a:spLocks noGrp="1"/>
          </p:cNvSpPr>
          <p:nvPr>
            <p:ph idx="1"/>
          </p:nvPr>
        </p:nvSpPr>
        <p:spPr>
          <a:xfrm>
            <a:off x="457200" y="1676400"/>
            <a:ext cx="8267700" cy="4776936"/>
          </a:xfrm>
        </p:spPr>
        <p:txBody>
          <a:bodyPr/>
          <a:lstStyle/>
          <a:p>
            <a:r>
              <a:rPr lang="zh-CN" altLang="zh-CN"/>
              <a:t>单纯的使用每</a:t>
            </a:r>
            <a:r>
              <a:rPr lang="en-US" altLang="zh-CN"/>
              <a:t>100</a:t>
            </a:r>
            <a:r>
              <a:rPr lang="zh-CN" altLang="zh-CN"/>
              <a:t>或</a:t>
            </a:r>
            <a:r>
              <a:rPr lang="en-US" altLang="zh-CN"/>
              <a:t>1000</a:t>
            </a:r>
            <a:r>
              <a:rPr lang="zh-CN" altLang="zh-CN"/>
              <a:t>次迭代后输出难以看清评价函数的本质特征（毕竟人肉眼观察</a:t>
            </a:r>
            <a:r>
              <a:rPr lang="zh-CN" altLang="en-US"/>
              <a:t>数据变化</a:t>
            </a:r>
            <a:r>
              <a:rPr lang="zh-CN" altLang="zh-CN"/>
              <a:t>是十分有限的）。我们应该使用图形的方式展示指标函数的变化。</a:t>
            </a:r>
          </a:p>
          <a:p>
            <a:r>
              <a:rPr lang="zh-CN" altLang="en-US"/>
              <a:t>训练集和测试集上的指标函数应该画在一张图中。</a:t>
            </a:r>
            <a:endParaRPr lang="en-US" altLang="zh-CN"/>
          </a:p>
          <a:p>
            <a:endParaRPr lang="zh-CN" altLang="en-US"/>
          </a:p>
        </p:txBody>
      </p:sp>
      <p:pic>
        <p:nvPicPr>
          <p:cNvPr id="7" name="图片 6">
            <a:extLst>
              <a:ext uri="{FF2B5EF4-FFF2-40B4-BE49-F238E27FC236}">
                <a16:creationId xmlns:a16="http://schemas.microsoft.com/office/drawing/2014/main" id="{9BAFBB41-5E3E-4D5B-B8EB-9361C02DDF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3749" y="3445146"/>
            <a:ext cx="3720749" cy="2802862"/>
          </a:xfrm>
          <a:prstGeom prst="rect">
            <a:avLst/>
          </a:prstGeom>
          <a:noFill/>
          <a:ln>
            <a:noFill/>
          </a:ln>
        </p:spPr>
      </p:pic>
    </p:spTree>
    <p:extLst>
      <p:ext uri="{BB962C8B-B14F-4D97-AF65-F5344CB8AC3E}">
        <p14:creationId xmlns:p14="http://schemas.microsoft.com/office/powerpoint/2010/main" val="37971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F6895-2686-44D5-9865-0082C3465119}"/>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82CCC2B7-B5D8-4FE7-8503-23C01DD85A58}"/>
              </a:ext>
            </a:extLst>
          </p:cNvPr>
          <p:cNvSpPr>
            <a:spLocks noGrp="1"/>
          </p:cNvSpPr>
          <p:nvPr>
            <p:ph idx="1"/>
          </p:nvPr>
        </p:nvSpPr>
        <p:spPr/>
        <p:txBody>
          <a:bodyPr/>
          <a:lstStyle/>
          <a:p>
            <a:r>
              <a:rPr lang="en-US" altLang="zh-CN"/>
              <a:t>   </a:t>
            </a:r>
            <a:r>
              <a:rPr lang="zh-CN" altLang="zh-CN"/>
              <a:t>可以通过判断训练集和测试集上的误差来判断是否过拟合或者欠拟合。如果训练集上已经表现不好，则欠拟合，如果训练集表现不错但是测试集上表现太差就过拟合（一般使用</a:t>
            </a:r>
            <a:r>
              <a:rPr lang="en-US" altLang="zh-CN"/>
              <a:t>L2</a:t>
            </a:r>
            <a:r>
              <a:rPr lang="zh-CN" altLang="zh-CN"/>
              <a:t>正则化，</a:t>
            </a:r>
            <a:r>
              <a:rPr lang="en-US" altLang="zh-CN"/>
              <a:t>Dropout</a:t>
            </a:r>
            <a:r>
              <a:rPr lang="zh-CN" altLang="zh-CN"/>
              <a:t>来避免，</a:t>
            </a:r>
            <a:r>
              <a:rPr lang="en-US" altLang="zh-CN"/>
              <a:t>BN</a:t>
            </a:r>
            <a:r>
              <a:rPr lang="zh-CN" altLang="zh-CN"/>
              <a:t>算法也有一定的正则化作用</a:t>
            </a:r>
            <a:r>
              <a:rPr lang="zh-CN" altLang="en-US"/>
              <a:t>）</a:t>
            </a:r>
            <a:endParaRPr lang="en-US" altLang="zh-CN"/>
          </a:p>
          <a:p>
            <a:endParaRPr lang="zh-CN" altLang="en-US"/>
          </a:p>
        </p:txBody>
      </p:sp>
      <p:pic>
        <p:nvPicPr>
          <p:cNvPr id="5" name="图片 4">
            <a:extLst>
              <a:ext uri="{FF2B5EF4-FFF2-40B4-BE49-F238E27FC236}">
                <a16:creationId xmlns:a16="http://schemas.microsoft.com/office/drawing/2014/main" id="{257C2EB8-84CD-47DB-BACB-7CAAD21B467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35796" y="3717032"/>
            <a:ext cx="3924436" cy="2607568"/>
          </a:xfrm>
          <a:prstGeom prst="rect">
            <a:avLst/>
          </a:prstGeom>
          <a:noFill/>
          <a:ln>
            <a:noFill/>
          </a:ln>
        </p:spPr>
      </p:pic>
    </p:spTree>
    <p:extLst>
      <p:ext uri="{BB962C8B-B14F-4D97-AF65-F5344CB8AC3E}">
        <p14:creationId xmlns:p14="http://schemas.microsoft.com/office/powerpoint/2010/main" val="261490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04BBF-7EB6-4434-821C-AA1C5D40E17D}"/>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8920D4A4-5971-4022-AC28-B46AF29C3EFE}"/>
              </a:ext>
            </a:extLst>
          </p:cNvPr>
          <p:cNvSpPr>
            <a:spLocks noGrp="1"/>
          </p:cNvSpPr>
          <p:nvPr>
            <p:ph idx="1"/>
          </p:nvPr>
        </p:nvSpPr>
        <p:spPr/>
        <p:txBody>
          <a:bodyPr/>
          <a:lstStyle/>
          <a:p>
            <a:r>
              <a:rPr lang="zh-CN" altLang="zh-CN" sz="2000"/>
              <a:t>方便提前终止训练，因为一般不太复杂的问题，不用迭代很多次，一个不太复杂的模型迭代训练长时间会发生过拟合，因为它会越来越向训练集趋近（即时此时我们加入正则化但是适当的正则化参数是合理的，通常为</a:t>
            </a:r>
            <a:r>
              <a:rPr lang="en-US" altLang="zh-CN" sz="2000"/>
              <a:t>0.00001-0.0001</a:t>
            </a:r>
            <a:r>
              <a:rPr lang="zh-CN" altLang="zh-CN" sz="2000"/>
              <a:t>，如果继续加大一个不太复杂的模型的正则化参数很容易导致模型欠拟合。防止过拟合适可而止，不要因为测试集表现有差距就无限制的加大正则化力度，很容易导致欠拟合）</a:t>
            </a:r>
          </a:p>
          <a:p>
            <a:endParaRPr lang="zh-CN" altLang="en-US"/>
          </a:p>
        </p:txBody>
      </p:sp>
      <p:pic>
        <p:nvPicPr>
          <p:cNvPr id="5" name="图片 4">
            <a:extLst>
              <a:ext uri="{FF2B5EF4-FFF2-40B4-BE49-F238E27FC236}">
                <a16:creationId xmlns:a16="http://schemas.microsoft.com/office/drawing/2014/main" id="{6863AB8D-9402-4F11-BFA9-B6BF5F1786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27132"/>
            <a:ext cx="3929380" cy="2948305"/>
          </a:xfrm>
          <a:prstGeom prst="rect">
            <a:avLst/>
          </a:prstGeom>
          <a:noFill/>
          <a:ln>
            <a:noFill/>
          </a:ln>
        </p:spPr>
      </p:pic>
      <p:sp>
        <p:nvSpPr>
          <p:cNvPr id="6" name="矩形 5">
            <a:extLst>
              <a:ext uri="{FF2B5EF4-FFF2-40B4-BE49-F238E27FC236}">
                <a16:creationId xmlns:a16="http://schemas.microsoft.com/office/drawing/2014/main" id="{770571D7-9E40-4A87-8B95-C9022304B207}"/>
              </a:ext>
            </a:extLst>
          </p:cNvPr>
          <p:cNvSpPr/>
          <p:nvPr/>
        </p:nvSpPr>
        <p:spPr>
          <a:xfrm>
            <a:off x="4567646" y="5872661"/>
            <a:ext cx="4572000" cy="584775"/>
          </a:xfrm>
          <a:prstGeom prst="rect">
            <a:avLst/>
          </a:prstGeom>
        </p:spPr>
        <p:txBody>
          <a:bodyPr>
            <a:spAutoFit/>
          </a:bodyPr>
          <a:lstStyle/>
          <a:p>
            <a:pPr algn="just">
              <a:spcAft>
                <a:spcPts val="0"/>
              </a:spcAft>
            </a:pPr>
            <a:r>
              <a:rPr lang="en-US" altLang="zh-CN" sz="1600" u="sng" kern="100">
                <a:solidFill>
                  <a:srgbClr val="0563C1"/>
                </a:solidFill>
                <a:latin typeface="Times New Roman" panose="02020603050405020304" pitchFamily="18" charset="0"/>
                <a:ea typeface="宋体" panose="02010600030101010101" pitchFamily="2" charset="-122"/>
                <a:hlinkClick r:id="rId3"/>
              </a:rPr>
              <a:t>https://blog.csdn.net/u013555719/article/details/78295927</a:t>
            </a:r>
            <a:r>
              <a:rPr lang="en-US" altLang="zh-CN" sz="1600" u="sng" kern="100">
                <a:solidFill>
                  <a:srgbClr val="0563C1"/>
                </a:solidFill>
                <a:latin typeface="Times New Roman" panose="02020603050405020304" pitchFamily="18" charset="0"/>
                <a:ea typeface="宋体" panose="02010600030101010101" pitchFamily="2" charset="-122"/>
              </a:rPr>
              <a:t>  </a:t>
            </a:r>
            <a:r>
              <a:rPr lang="zh-CN" altLang="en-US" sz="1600" u="sng" kern="100">
                <a:solidFill>
                  <a:srgbClr val="0563C1"/>
                </a:solidFill>
                <a:latin typeface="Times New Roman" panose="02020603050405020304" pitchFamily="18" charset="0"/>
                <a:ea typeface="宋体" panose="02010600030101010101" pitchFamily="2" charset="-122"/>
              </a:rPr>
              <a:t>有关</a:t>
            </a:r>
            <a:r>
              <a:rPr lang="en-US" altLang="zh-CN" sz="1600" u="sng" kern="100">
                <a:solidFill>
                  <a:srgbClr val="0563C1"/>
                </a:solidFill>
                <a:latin typeface="Times New Roman" panose="02020603050405020304" pitchFamily="18" charset="0"/>
                <a:ea typeface="宋体" panose="02010600030101010101" pitchFamily="2" charset="-122"/>
              </a:rPr>
              <a:t>L2</a:t>
            </a:r>
            <a:r>
              <a:rPr lang="zh-CN" altLang="en-US" sz="1600" u="sng" kern="100">
                <a:solidFill>
                  <a:srgbClr val="0563C1"/>
                </a:solidFill>
                <a:latin typeface="Times New Roman" panose="02020603050405020304" pitchFamily="18" charset="0"/>
                <a:ea typeface="宋体" panose="02010600030101010101" pitchFamily="2" charset="-122"/>
              </a:rPr>
              <a:t>正则化详细解释，点击我的</a:t>
            </a:r>
            <a:r>
              <a:rPr lang="en-US" altLang="zh-CN" sz="1600" u="sng" kern="100">
                <a:solidFill>
                  <a:srgbClr val="0563C1"/>
                </a:solidFill>
                <a:latin typeface="Times New Roman" panose="02020603050405020304" pitchFamily="18" charset="0"/>
                <a:ea typeface="宋体" panose="02010600030101010101" pitchFamily="2" charset="-122"/>
              </a:rPr>
              <a:t>blog</a:t>
            </a:r>
            <a:endParaRPr lang="zh-CN" altLang="zh-CN" sz="16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688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C1609-02E8-4BBD-8AAC-9B11DA381A41}"/>
              </a:ext>
            </a:extLst>
          </p:cNvPr>
          <p:cNvSpPr>
            <a:spLocks noGrp="1"/>
          </p:cNvSpPr>
          <p:nvPr>
            <p:ph type="title"/>
          </p:nvPr>
        </p:nvSpPr>
        <p:spPr/>
        <p:txBody>
          <a:bodyPr/>
          <a:lstStyle/>
          <a:p>
            <a:r>
              <a:rPr lang="zh-CN" altLang="en-US"/>
              <a:t>可视化</a:t>
            </a:r>
          </a:p>
        </p:txBody>
      </p:sp>
      <p:pic>
        <p:nvPicPr>
          <p:cNvPr id="5" name="内容占位符 4">
            <a:extLst>
              <a:ext uri="{FF2B5EF4-FFF2-40B4-BE49-F238E27FC236}">
                <a16:creationId xmlns:a16="http://schemas.microsoft.com/office/drawing/2014/main" id="{EFFF332D-4D5A-49FB-A468-3DA104235EF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987" y="1735862"/>
            <a:ext cx="4178771" cy="2621446"/>
          </a:xfrm>
          <a:prstGeom prst="rect">
            <a:avLst/>
          </a:prstGeom>
          <a:noFill/>
          <a:ln>
            <a:noFill/>
          </a:ln>
        </p:spPr>
      </p:pic>
      <p:pic>
        <p:nvPicPr>
          <p:cNvPr id="6" name="图片 5">
            <a:extLst>
              <a:ext uri="{FF2B5EF4-FFF2-40B4-BE49-F238E27FC236}">
                <a16:creationId xmlns:a16="http://schemas.microsoft.com/office/drawing/2014/main" id="{FEF4E0E7-AE42-4A6D-9B46-491279D481E4}"/>
              </a:ext>
            </a:extLst>
          </p:cNvPr>
          <p:cNvPicPr/>
          <p:nvPr/>
        </p:nvPicPr>
        <p:blipFill>
          <a:blip r:embed="rId3"/>
          <a:stretch>
            <a:fillRect/>
          </a:stretch>
        </p:blipFill>
        <p:spPr>
          <a:xfrm>
            <a:off x="606987" y="4657618"/>
            <a:ext cx="7690157" cy="1895582"/>
          </a:xfrm>
          <a:prstGeom prst="rect">
            <a:avLst/>
          </a:prstGeom>
        </p:spPr>
      </p:pic>
      <p:sp>
        <p:nvSpPr>
          <p:cNvPr id="7" name="文本框 6">
            <a:extLst>
              <a:ext uri="{FF2B5EF4-FFF2-40B4-BE49-F238E27FC236}">
                <a16:creationId xmlns:a16="http://schemas.microsoft.com/office/drawing/2014/main" id="{1D554925-B423-4AD8-A0CC-FBE5FDC69BA2}"/>
              </a:ext>
            </a:extLst>
          </p:cNvPr>
          <p:cNvSpPr txBox="1"/>
          <p:nvPr/>
        </p:nvSpPr>
        <p:spPr>
          <a:xfrm>
            <a:off x="4785758" y="2084672"/>
            <a:ext cx="4358242" cy="923330"/>
          </a:xfrm>
          <a:prstGeom prst="rect">
            <a:avLst/>
          </a:prstGeom>
          <a:noFill/>
        </p:spPr>
        <p:txBody>
          <a:bodyPr wrap="square" rtlCol="0">
            <a:spAutoFit/>
          </a:bodyPr>
          <a:lstStyle/>
          <a:p>
            <a:r>
              <a:rPr lang="zh-CN" altLang="en-US"/>
              <a:t>可以看见并不是训练次数越多，效果越好，</a:t>
            </a:r>
            <a:endParaRPr lang="en-US" altLang="zh-CN"/>
          </a:p>
          <a:p>
            <a:r>
              <a:rPr lang="zh-CN" altLang="en-US"/>
              <a:t>所以应该在合适的时候终止训练。</a:t>
            </a:r>
            <a:endParaRPr lang="en-US" altLang="zh-CN"/>
          </a:p>
          <a:p>
            <a:r>
              <a:rPr lang="zh-CN" altLang="en-US"/>
              <a:t>可视化有效监测模型指标的工具</a:t>
            </a:r>
          </a:p>
        </p:txBody>
      </p:sp>
    </p:spTree>
    <p:extLst>
      <p:ext uri="{BB962C8B-B14F-4D97-AF65-F5344CB8AC3E}">
        <p14:creationId xmlns:p14="http://schemas.microsoft.com/office/powerpoint/2010/main" val="331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A3CDD-CE83-4AF1-9A72-E2B4485C5396}"/>
              </a:ext>
            </a:extLst>
          </p:cNvPr>
          <p:cNvSpPr>
            <a:spLocks noGrp="1"/>
          </p:cNvSpPr>
          <p:nvPr>
            <p:ph type="title"/>
          </p:nvPr>
        </p:nvSpPr>
        <p:spPr/>
        <p:txBody>
          <a:bodyPr/>
          <a:lstStyle/>
          <a:p>
            <a:r>
              <a:rPr lang="zh-CN" altLang="en-US"/>
              <a:t>可视化分析</a:t>
            </a:r>
          </a:p>
        </p:txBody>
      </p:sp>
      <p:sp>
        <p:nvSpPr>
          <p:cNvPr id="3" name="内容占位符 2">
            <a:extLst>
              <a:ext uri="{FF2B5EF4-FFF2-40B4-BE49-F238E27FC236}">
                <a16:creationId xmlns:a16="http://schemas.microsoft.com/office/drawing/2014/main" id="{A6845311-9B52-4A1B-B58D-4BBF0D483789}"/>
              </a:ext>
            </a:extLst>
          </p:cNvPr>
          <p:cNvSpPr>
            <a:spLocks noGrp="1"/>
          </p:cNvSpPr>
          <p:nvPr>
            <p:ph idx="1"/>
          </p:nvPr>
        </p:nvSpPr>
        <p:spPr/>
        <p:txBody>
          <a:bodyPr/>
          <a:lstStyle/>
          <a:p>
            <a:pPr lvl="0"/>
            <a:r>
              <a:rPr lang="zh-CN" altLang="zh-CN"/>
              <a:t>画图不要等到迭代完成后在调用画图函数，应该在程序运</a:t>
            </a:r>
            <a:r>
              <a:rPr lang="zh-CN" altLang="zh-CN" b="1"/>
              <a:t>行时每隔一定时间（每</a:t>
            </a:r>
            <a:r>
              <a:rPr lang="en-US" altLang="zh-CN" b="1"/>
              <a:t>3000</a:t>
            </a:r>
            <a:r>
              <a:rPr lang="zh-CN" altLang="zh-CN" b="1"/>
              <a:t>或</a:t>
            </a:r>
            <a:r>
              <a:rPr lang="en-US" altLang="zh-CN" b="1"/>
              <a:t>5000</a:t>
            </a:r>
            <a:r>
              <a:rPr lang="zh-CN" altLang="zh-CN" b="1"/>
              <a:t>）</a:t>
            </a:r>
            <a:r>
              <a:rPr lang="zh-CN" altLang="zh-CN"/>
              <a:t>调用画图函数</a:t>
            </a:r>
          </a:p>
          <a:p>
            <a:pPr marL="0" lvl="0" indent="0">
              <a:buNone/>
            </a:pPr>
            <a:r>
              <a:rPr lang="en-US" altLang="zh-CN" sz="2000"/>
              <a:t>1</a:t>
            </a:r>
            <a:r>
              <a:rPr lang="zh-CN" altLang="en-US" sz="2000"/>
              <a:t>）</a:t>
            </a:r>
            <a:r>
              <a:rPr lang="zh-CN" altLang="zh-CN" sz="2000"/>
              <a:t>避免程序到后期出现</a:t>
            </a:r>
            <a:r>
              <a:rPr lang="en-US" altLang="zh-CN" sz="2000"/>
              <a:t>bug</a:t>
            </a:r>
            <a:r>
              <a:rPr lang="zh-CN" altLang="zh-CN" sz="2000"/>
              <a:t>或者断电等意外而失去了实验结果（每一次训练都是宝贵的）</a:t>
            </a:r>
          </a:p>
          <a:p>
            <a:pPr marL="0" lvl="0" indent="0">
              <a:buNone/>
            </a:pPr>
            <a:r>
              <a:rPr lang="en-US" altLang="zh-CN" sz="2000"/>
              <a:t>2</a:t>
            </a:r>
            <a:r>
              <a:rPr lang="zh-CN" altLang="en-US" sz="2000"/>
              <a:t>）</a:t>
            </a:r>
            <a:r>
              <a:rPr lang="zh-CN" altLang="zh-CN" sz="2000"/>
              <a:t>避免程序到后期输出爆炸而失去原来结果的对比度。（因为数据的数量级相差太大了，原来微小的差异被覆盖掉了）</a:t>
            </a:r>
          </a:p>
          <a:p>
            <a:pPr marL="0" lvl="0" indent="0">
              <a:buNone/>
            </a:pPr>
            <a:r>
              <a:rPr lang="en-US" altLang="zh-CN" sz="2000"/>
              <a:t>3</a:t>
            </a:r>
            <a:r>
              <a:rPr lang="zh-CN" altLang="en-US" sz="2000"/>
              <a:t>）</a:t>
            </a:r>
            <a:r>
              <a:rPr lang="zh-CN" altLang="zh-CN" sz="2000"/>
              <a:t>在合适的时候</a:t>
            </a:r>
            <a:r>
              <a:rPr lang="en-US" altLang="zh-CN" sz="2000"/>
              <a:t>early stoping</a:t>
            </a:r>
            <a:r>
              <a:rPr lang="zh-CN" altLang="zh-CN" sz="2000"/>
              <a:t>，防止过拟合。</a:t>
            </a:r>
          </a:p>
          <a:p>
            <a:endParaRPr lang="zh-CN" altLang="en-US"/>
          </a:p>
        </p:txBody>
      </p:sp>
      <p:pic>
        <p:nvPicPr>
          <p:cNvPr id="5" name="图片 4">
            <a:extLst>
              <a:ext uri="{FF2B5EF4-FFF2-40B4-BE49-F238E27FC236}">
                <a16:creationId xmlns:a16="http://schemas.microsoft.com/office/drawing/2014/main" id="{36A7E306-7D82-40CA-BE20-E7C90C1FEC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3000" y="4372445"/>
            <a:ext cx="3600400" cy="2302992"/>
          </a:xfrm>
          <a:prstGeom prst="rect">
            <a:avLst/>
          </a:prstGeom>
          <a:noFill/>
          <a:ln>
            <a:noFill/>
          </a:ln>
        </p:spPr>
      </p:pic>
      <p:sp>
        <p:nvSpPr>
          <p:cNvPr id="6" name="文本框 5">
            <a:extLst>
              <a:ext uri="{FF2B5EF4-FFF2-40B4-BE49-F238E27FC236}">
                <a16:creationId xmlns:a16="http://schemas.microsoft.com/office/drawing/2014/main" id="{2A497630-AE67-4B9E-A496-F0DC22964444}"/>
              </a:ext>
            </a:extLst>
          </p:cNvPr>
          <p:cNvSpPr txBox="1"/>
          <p:nvPr/>
        </p:nvSpPr>
        <p:spPr>
          <a:xfrm>
            <a:off x="4514337" y="4581435"/>
            <a:ext cx="4506362" cy="1200329"/>
          </a:xfrm>
          <a:prstGeom prst="rect">
            <a:avLst/>
          </a:prstGeom>
          <a:noFill/>
        </p:spPr>
        <p:txBody>
          <a:bodyPr wrap="none" rtlCol="0">
            <a:spAutoFit/>
          </a:bodyPr>
          <a:lstStyle/>
          <a:p>
            <a:r>
              <a:rPr lang="en-US" altLang="zh-CN"/>
              <a:t>PS:</a:t>
            </a:r>
            <a:endParaRPr lang="zh-CN" altLang="zh-CN"/>
          </a:p>
          <a:p>
            <a:r>
              <a:rPr lang="zh-CN" altLang="zh-CN"/>
              <a:t>多使用</a:t>
            </a:r>
            <a:r>
              <a:rPr lang="en-US" altLang="zh-CN"/>
              <a:t>malplotlib</a:t>
            </a:r>
            <a:r>
              <a:rPr lang="zh-CN" altLang="zh-CN"/>
              <a:t>观察模型中参数的变化，</a:t>
            </a:r>
            <a:endParaRPr lang="en-US" altLang="zh-CN"/>
          </a:p>
          <a:p>
            <a:r>
              <a:rPr lang="zh-CN" altLang="zh-CN"/>
              <a:t>熟悉</a:t>
            </a:r>
            <a:r>
              <a:rPr lang="en-US" altLang="zh-CN"/>
              <a:t>excel</a:t>
            </a:r>
            <a:r>
              <a:rPr lang="zh-CN" altLang="zh-CN"/>
              <a:t>中各种操作，观察各项指标变化</a:t>
            </a:r>
          </a:p>
          <a:p>
            <a:endParaRPr lang="zh-CN" altLang="en-US"/>
          </a:p>
        </p:txBody>
      </p:sp>
    </p:spTree>
    <p:extLst>
      <p:ext uri="{BB962C8B-B14F-4D97-AF65-F5344CB8AC3E}">
        <p14:creationId xmlns:p14="http://schemas.microsoft.com/office/powerpoint/2010/main" val="95629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downLeft)">
                                      <p:cBhvr>
                                        <p:cTn id="15" dur="500"/>
                                        <p:tgtEl>
                                          <p:spTgt spid="3">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trips(downLeft)">
                                      <p:cBhvr>
                                        <p:cTn id="18" dur="500"/>
                                        <p:tgtEl>
                                          <p:spTgt spid="3">
                                            <p:txEl>
                                              <p:pRg st="3" end="3"/>
                                            </p:txEl>
                                          </p:spTgt>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down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ED24C-B041-423C-8283-E1E63FF31E4B}"/>
              </a:ext>
            </a:extLst>
          </p:cNvPr>
          <p:cNvSpPr>
            <a:spLocks noGrp="1"/>
          </p:cNvSpPr>
          <p:nvPr>
            <p:ph type="title"/>
          </p:nvPr>
        </p:nvSpPr>
        <p:spPr/>
        <p:txBody>
          <a:bodyPr/>
          <a:lstStyle/>
          <a:p>
            <a:r>
              <a:rPr lang="zh-CN" altLang="en-US"/>
              <a:t>合适的评价函数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3A82DF-9C2A-43B3-A355-B171C313233C}"/>
                  </a:ext>
                </a:extLst>
              </p:cNvPr>
              <p:cNvSpPr>
                <a:spLocks noGrp="1"/>
              </p:cNvSpPr>
              <p:nvPr>
                <p:ph idx="1"/>
              </p:nvPr>
            </p:nvSpPr>
            <p:spPr/>
            <p:txBody>
              <a:bodyPr/>
              <a:lstStyle/>
              <a:p>
                <a:r>
                  <a:rPr lang="zh-CN" altLang="zh-CN"/>
                  <a:t>使用合适的评价函数来评价模型</a:t>
                </a:r>
                <a:endParaRPr lang="en-US" altLang="zh-CN"/>
              </a:p>
              <a:p>
                <a:pPr marL="342900" lvl="1" indent="-342900">
                  <a:lnSpc>
                    <a:spcPct val="80000"/>
                  </a:lnSpc>
                  <a:buClr>
                    <a:schemeClr val="tx2"/>
                  </a:buClr>
                  <a:buFont typeface="Wingdings" pitchFamily="2" charset="2"/>
                  <a:buChar char="v"/>
                </a:pPr>
                <a:r>
                  <a:rPr lang="zh-CN" altLang="zh-CN" sz="2400" b="1">
                    <a:latin typeface="Times New Roman" pitchFamily="18" charset="0"/>
                    <a:ea typeface="宋体" charset="-122"/>
                    <a:cs typeface="Times New Roman" pitchFamily="18" charset="0"/>
                  </a:rPr>
                  <a:t>回归模型</a:t>
                </a:r>
                <a:r>
                  <a:rPr lang="zh-CN" altLang="en-US" sz="2400" b="1">
                    <a:latin typeface="Times New Roman" pitchFamily="18" charset="0"/>
                    <a:ea typeface="宋体" charset="-122"/>
                    <a:cs typeface="Times New Roman" pitchFamily="18" charset="0"/>
                  </a:rPr>
                  <a:t>评价指标</a:t>
                </a:r>
                <a:endParaRPr lang="en-US" altLang="zh-CN" sz="2400" b="1">
                  <a:latin typeface="Times New Roman" pitchFamily="18" charset="0"/>
                  <a:ea typeface="宋体" charset="-122"/>
                  <a:cs typeface="Times New Roman" pitchFamily="18" charset="0"/>
                </a:endParaRPr>
              </a:p>
              <a:p>
                <a:pPr marL="0" lvl="1">
                  <a:lnSpc>
                    <a:spcPct val="80000"/>
                  </a:lnSpc>
                  <a:buClr>
                    <a:schemeClr val="tx2"/>
                  </a:buClr>
                </a:pPr>
                <a:endParaRPr lang="en-US" altLang="zh-CN" sz="2400">
                  <a:latin typeface="Times New Roman" pitchFamily="18" charset="0"/>
                  <a:ea typeface="宋体" charset="-122"/>
                  <a:cs typeface="Times New Roman" pitchFamily="18" charset="0"/>
                </a:endParaRPr>
              </a:p>
              <a:p>
                <a:pPr marL="342900" lvl="1" indent="-342900">
                  <a:lnSpc>
                    <a:spcPct val="80000"/>
                  </a:lnSpc>
                  <a:buClr>
                    <a:schemeClr val="tx2"/>
                  </a:buClr>
                  <a:buFont typeface="Wingdings" pitchFamily="2" charset="2"/>
                  <a:buChar char="v"/>
                </a:pPr>
                <a:r>
                  <a:rPr lang="en-US" altLang="zh-CN" sz="2400" b="1">
                    <a:latin typeface="Times New Roman" pitchFamily="18" charset="0"/>
                    <a:ea typeface="宋体" charset="-122"/>
                    <a:cs typeface="Times New Roman" pitchFamily="18" charset="0"/>
                  </a:rPr>
                  <a:t>R</a:t>
                </a:r>
                <a:r>
                  <a:rPr lang="en-US" altLang="zh-CN" sz="2400" b="1" baseline="30000">
                    <a:latin typeface="Times New Roman" pitchFamily="18" charset="0"/>
                    <a:ea typeface="宋体" charset="-122"/>
                    <a:cs typeface="Times New Roman" pitchFamily="18" charset="0"/>
                  </a:rPr>
                  <a:t>2</a:t>
                </a:r>
                <a:r>
                  <a:rPr lang="zh-CN" altLang="en-US" sz="2400" b="1">
                    <a:latin typeface="Times New Roman" pitchFamily="18" charset="0"/>
                    <a:ea typeface="宋体" charset="-122"/>
                    <a:cs typeface="Times New Roman" pitchFamily="18" charset="0"/>
                  </a:rPr>
                  <a:t>系数</a:t>
                </a:r>
                <a:endParaRPr lang="en-US" altLang="zh-CN" sz="2400" b="1">
                  <a:latin typeface="Times New Roman" pitchFamily="18" charset="0"/>
                  <a:ea typeface="宋体" charset="-122"/>
                  <a:cs typeface="Times New Roman" pitchFamily="18" charset="0"/>
                </a:endParaRPr>
              </a:p>
              <a:p>
                <a:pPr marL="0" lvl="1" indent="0" algn="ctr">
                  <a:lnSpc>
                    <a:spcPct val="80000"/>
                  </a:lnSpc>
                  <a:buClr>
                    <a:schemeClr val="tx2"/>
                  </a:buClr>
                  <a:buNone/>
                </a:pPr>
                <a:r>
                  <a:rPr lang="en-US" altLang="zh-CN" sz="3200" b="1"/>
                  <a:t>R</a:t>
                </a:r>
                <a:r>
                  <a:rPr lang="en-US" altLang="zh-CN" sz="3200" b="1" baseline="30000"/>
                  <a:t>2</a:t>
                </a:r>
                <a:r>
                  <a:rPr lang="en-US" altLang="zh-CN" sz="3200" b="1"/>
                  <a:t>=1-(SS</a:t>
                </a:r>
                <a:r>
                  <a:rPr lang="en-US" altLang="zh-CN" sz="3200" b="1" baseline="-25000"/>
                  <a:t>errr</a:t>
                </a:r>
                <a:r>
                  <a:rPr lang="en-US" altLang="zh-CN" sz="3200" b="1"/>
                  <a:t>/SS</a:t>
                </a:r>
                <a:r>
                  <a:rPr lang="en-US" altLang="zh-CN" sz="3200" b="1" baseline="-25000"/>
                  <a:t>tot</a:t>
                </a:r>
                <a:r>
                  <a:rPr lang="en-US" altLang="zh-CN" sz="3200" b="1"/>
                  <a:t>)</a:t>
                </a:r>
                <a:endParaRPr lang="en-US" altLang="zh-CN" sz="3600" b="1"/>
              </a:p>
              <a:p>
                <a:r>
                  <a:rPr lang="zh-CN" altLang="zh-CN"/>
                  <a:t>表示模型对于数据的拟合度，此值越大越好，最好的情况是此值为</a:t>
                </a:r>
                <a:r>
                  <a:rPr lang="en-US" altLang="zh-CN"/>
                  <a:t>1.</a:t>
                </a:r>
                <a:endParaRPr lang="en-US" altLang="zh-CN" i="1">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𝑆</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𝑡𝑜𝑡</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𝑦</m:t>
                                </m:r>
                              </m:e>
                            </m:acc>
                          </m:e>
                        </m:d>
                      </m:e>
                      <m:sup>
                        <m:r>
                          <a:rPr lang="en-US" altLang="zh-CN" i="1">
                            <a:latin typeface="Cambria Math" panose="02040503050406030204" pitchFamily="18" charset="0"/>
                          </a:rPr>
                          <m:t>2</m:t>
                        </m:r>
                      </m:sup>
                    </m:sSup>
                  </m:oMath>
                </a14:m>
                <a:r>
                  <a:rPr lang="zh-CN" altLang="zh-CN"/>
                  <a:t>表示标签上的平方差 </a:t>
                </a:r>
                <a:endParaRPr lang="en-US" altLang="zh-CN" i="1">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𝑠</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𝑒𝑟𝑟</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ⅈ</m:t>
                            </m:r>
                          </m:e>
                        </m:d>
                      </m:e>
                    </m:d>
                  </m:oMath>
                </a14:m>
                <a:r>
                  <a:rPr lang="zh-CN" altLang="zh-CN"/>
                  <a:t>表示标签和预测值的方差和</a:t>
                </a:r>
              </a:p>
              <a:p>
                <a:endParaRPr lang="en-US" altLang="zh-CN">
                  <a:latin typeface="Times New Roman" pitchFamily="18" charset="0"/>
                  <a:ea typeface="宋体" charset="-122"/>
                  <a:cs typeface="Times New Roman" pitchFamily="18" charset="0"/>
                </a:endParaRPr>
              </a:p>
              <a:p>
                <a:endParaRPr lang="en-US" altLang="zh-CN" b="1">
                  <a:latin typeface="Times New Roman" pitchFamily="18" charset="0"/>
                  <a:ea typeface="宋体" charset="-122"/>
                  <a:cs typeface="Times New Roman" pitchFamily="18" charset="0"/>
                </a:endParaRPr>
              </a:p>
              <a:p>
                <a:pPr marL="0" indent="0">
                  <a:buNone/>
                </a:pPr>
                <a:endParaRPr lang="zh-CN" altLang="en-US"/>
              </a:p>
            </p:txBody>
          </p:sp>
        </mc:Choice>
        <mc:Fallback xmlns="">
          <p:sp>
            <p:nvSpPr>
              <p:cNvPr id="3" name="内容占位符 2">
                <a:extLst>
                  <a:ext uri="{FF2B5EF4-FFF2-40B4-BE49-F238E27FC236}">
                    <a16:creationId xmlns:a16="http://schemas.microsoft.com/office/drawing/2014/main" id="{233A82DF-9C2A-43B3-A355-B171C313233C}"/>
                  </a:ext>
                </a:extLst>
              </p:cNvPr>
              <p:cNvSpPr>
                <a:spLocks noGrp="1" noRot="1" noChangeAspect="1" noMove="1" noResize="1" noEditPoints="1" noAdjustHandles="1" noChangeArrowheads="1" noChangeShapeType="1" noTextEdit="1"/>
              </p:cNvSpPr>
              <p:nvPr>
                <p:ph idx="1"/>
              </p:nvPr>
            </p:nvSpPr>
            <p:spPr>
              <a:blipFill>
                <a:blip r:embed="rId2"/>
                <a:stretch>
                  <a:fillRect l="-959" t="-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65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strips(downLeft)">
                                      <p:cBhvr>
                                        <p:cTn id="13" dur="500"/>
                                        <p:tgtEl>
                                          <p:spTgt spid="3">
                                            <p:txEl>
                                              <p:pRg st="3" end="3"/>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strips(down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trips(down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strips(down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trips(downLeft)">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68891-5BA1-4626-94CE-13B3CF793858}"/>
              </a:ext>
            </a:extLst>
          </p:cNvPr>
          <p:cNvSpPr>
            <a:spLocks noGrp="1"/>
          </p:cNvSpPr>
          <p:nvPr>
            <p:ph type="title"/>
          </p:nvPr>
        </p:nvSpPr>
        <p:spPr/>
        <p:txBody>
          <a:bodyPr/>
          <a:lstStyle/>
          <a:p>
            <a:r>
              <a:rPr lang="zh-CN" altLang="en-US"/>
              <a:t>模型保持化</a:t>
            </a:r>
          </a:p>
        </p:txBody>
      </p:sp>
      <p:sp>
        <p:nvSpPr>
          <p:cNvPr id="3" name="内容占位符 2">
            <a:extLst>
              <a:ext uri="{FF2B5EF4-FFF2-40B4-BE49-F238E27FC236}">
                <a16:creationId xmlns:a16="http://schemas.microsoft.com/office/drawing/2014/main" id="{CF06A839-9BE7-4D5D-B399-A4D01110D33C}"/>
              </a:ext>
            </a:extLst>
          </p:cNvPr>
          <p:cNvSpPr>
            <a:spLocks noGrp="1"/>
          </p:cNvSpPr>
          <p:nvPr>
            <p:ph idx="1"/>
          </p:nvPr>
        </p:nvSpPr>
        <p:spPr>
          <a:xfrm>
            <a:off x="4788024" y="1772816"/>
            <a:ext cx="4114800" cy="4648200"/>
          </a:xfrm>
        </p:spPr>
        <p:txBody>
          <a:bodyPr/>
          <a:lstStyle/>
          <a:p>
            <a:r>
              <a:rPr lang="zh-CN" altLang="zh-CN"/>
              <a:t>使用</a:t>
            </a:r>
            <a:r>
              <a:rPr lang="en-US" altLang="zh-CN"/>
              <a:t>tensorflow saver=tf.train.Saver()</a:t>
            </a:r>
            <a:r>
              <a:rPr lang="zh-CN" altLang="zh-CN"/>
              <a:t>函数创建保存器，使用</a:t>
            </a:r>
            <a:r>
              <a:rPr lang="en-US" altLang="zh-CN"/>
              <a:t>saver.save()</a:t>
            </a:r>
            <a:r>
              <a:rPr lang="zh-CN" altLang="zh-CN"/>
              <a:t>函数可以保存图模型和变量取值，方便在断电或者内存不够时恢复模型。避免因为意外原因没有得到任何结果（任何一次训练都是宝贵的）。</a:t>
            </a:r>
          </a:p>
          <a:p>
            <a:r>
              <a:rPr lang="zh-CN" altLang="en-US"/>
              <a:t>在得到</a:t>
            </a:r>
            <a:r>
              <a:rPr lang="zh-CN" altLang="en-US" b="1">
                <a:solidFill>
                  <a:srgbClr val="FF0000"/>
                </a:solidFill>
              </a:rPr>
              <a:t>优秀的</a:t>
            </a:r>
            <a:r>
              <a:rPr lang="zh-CN" altLang="en-US"/>
              <a:t>模型时及时保存，使模型具有复现性。</a:t>
            </a:r>
          </a:p>
        </p:txBody>
      </p:sp>
      <p:pic>
        <p:nvPicPr>
          <p:cNvPr id="5" name="图片 4">
            <a:extLst>
              <a:ext uri="{FF2B5EF4-FFF2-40B4-BE49-F238E27FC236}">
                <a16:creationId xmlns:a16="http://schemas.microsoft.com/office/drawing/2014/main" id="{49B4F5E1-A03A-4184-A6E7-3C838253FE10}"/>
              </a:ext>
            </a:extLst>
          </p:cNvPr>
          <p:cNvPicPr>
            <a:picLocks noChangeAspect="1"/>
          </p:cNvPicPr>
          <p:nvPr/>
        </p:nvPicPr>
        <p:blipFill>
          <a:blip r:embed="rId2"/>
          <a:stretch>
            <a:fillRect/>
          </a:stretch>
        </p:blipFill>
        <p:spPr>
          <a:xfrm>
            <a:off x="609600" y="1770706"/>
            <a:ext cx="3876675" cy="4429125"/>
          </a:xfrm>
          <a:prstGeom prst="rect">
            <a:avLst/>
          </a:prstGeom>
        </p:spPr>
      </p:pic>
      <p:sp>
        <p:nvSpPr>
          <p:cNvPr id="6" name="矩形 5">
            <a:extLst>
              <a:ext uri="{FF2B5EF4-FFF2-40B4-BE49-F238E27FC236}">
                <a16:creationId xmlns:a16="http://schemas.microsoft.com/office/drawing/2014/main" id="{0C56DA58-785F-4495-AB79-0D364F763167}"/>
              </a:ext>
            </a:extLst>
          </p:cNvPr>
          <p:cNvSpPr/>
          <p:nvPr/>
        </p:nvSpPr>
        <p:spPr>
          <a:xfrm>
            <a:off x="635584" y="6290211"/>
            <a:ext cx="6120680" cy="261610"/>
          </a:xfrm>
          <a:prstGeom prst="rect">
            <a:avLst/>
          </a:prstGeom>
        </p:spPr>
        <p:txBody>
          <a:bodyPr wrap="square">
            <a:spAutoFit/>
          </a:bodyPr>
          <a:lstStyle/>
          <a:p>
            <a:r>
              <a:rPr lang="zh-CN" altLang="en-US" sz="1100" b="0">
                <a:solidFill>
                  <a:srgbClr val="000000"/>
                </a:solidFill>
                <a:latin typeface="Arial" panose="020B0604020202020204" pitchFamily="34" charset="0"/>
              </a:rPr>
              <a:t>段友祥</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李根田</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孙歧峰</a:t>
            </a:r>
            <a:r>
              <a:rPr lang="en-US" altLang="zh-CN" sz="1100" b="0">
                <a:solidFill>
                  <a:srgbClr val="000000"/>
                </a:solidFill>
                <a:latin typeface="Arial" panose="020B0604020202020204" pitchFamily="34" charset="0"/>
              </a:rPr>
              <a:t>. </a:t>
            </a:r>
            <a:r>
              <a:rPr lang="zh-CN" altLang="en-US" sz="1100" b="0">
                <a:solidFill>
                  <a:srgbClr val="000000"/>
                </a:solidFill>
                <a:latin typeface="Arial" panose="020B0604020202020204" pitchFamily="34" charset="0"/>
              </a:rPr>
              <a:t>卷积神经网络在储层预测中的应用研究</a:t>
            </a:r>
            <a:r>
              <a:rPr lang="en-US" altLang="zh-CN" sz="1100" b="0">
                <a:solidFill>
                  <a:srgbClr val="000000"/>
                </a:solidFill>
                <a:latin typeface="Arial" panose="020B0604020202020204" pitchFamily="34" charset="0"/>
              </a:rPr>
              <a:t>[J]. </a:t>
            </a:r>
            <a:r>
              <a:rPr lang="zh-CN" altLang="en-US" sz="1100" b="0">
                <a:solidFill>
                  <a:srgbClr val="000000"/>
                </a:solidFill>
                <a:latin typeface="Arial" panose="020B0604020202020204" pitchFamily="34" charset="0"/>
              </a:rPr>
              <a:t>通信学报</a:t>
            </a:r>
            <a:r>
              <a:rPr lang="en-US" altLang="zh-CN" sz="1100" b="0">
                <a:solidFill>
                  <a:srgbClr val="000000"/>
                </a:solidFill>
                <a:latin typeface="Arial" panose="020B0604020202020204" pitchFamily="34" charset="0"/>
              </a:rPr>
              <a:t>, 2016(s1):1-9.</a:t>
            </a:r>
            <a:endParaRPr lang="zh-CN" altLang="en-US" sz="1100"/>
          </a:p>
        </p:txBody>
      </p:sp>
    </p:spTree>
    <p:extLst>
      <p:ext uri="{BB962C8B-B14F-4D97-AF65-F5344CB8AC3E}">
        <p14:creationId xmlns:p14="http://schemas.microsoft.com/office/powerpoint/2010/main" val="108609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05679-0300-4D62-816C-E5FDF45D15C8}"/>
              </a:ext>
            </a:extLst>
          </p:cNvPr>
          <p:cNvSpPr>
            <a:spLocks noGrp="1"/>
          </p:cNvSpPr>
          <p:nvPr>
            <p:ph type="title"/>
          </p:nvPr>
        </p:nvSpPr>
        <p:spPr/>
        <p:txBody>
          <a:bodyPr/>
          <a:lstStyle/>
          <a:p>
            <a:r>
              <a:rPr lang="zh-CN" altLang="en-US"/>
              <a:t>保存迭代参数</a:t>
            </a:r>
          </a:p>
        </p:txBody>
      </p:sp>
      <p:sp>
        <p:nvSpPr>
          <p:cNvPr id="3" name="内容占位符 2">
            <a:extLst>
              <a:ext uri="{FF2B5EF4-FFF2-40B4-BE49-F238E27FC236}">
                <a16:creationId xmlns:a16="http://schemas.microsoft.com/office/drawing/2014/main" id="{B765E363-DA39-4247-87CF-1894784A3789}"/>
              </a:ext>
            </a:extLst>
          </p:cNvPr>
          <p:cNvSpPr>
            <a:spLocks noGrp="1"/>
          </p:cNvSpPr>
          <p:nvPr>
            <p:ph idx="1"/>
          </p:nvPr>
        </p:nvSpPr>
        <p:spPr/>
        <p:txBody>
          <a:bodyPr/>
          <a:lstStyle/>
          <a:p>
            <a:r>
              <a:rPr lang="zh-CN" altLang="en-US" b="1">
                <a:solidFill>
                  <a:srgbClr val="FF0000"/>
                </a:solidFill>
              </a:rPr>
              <a:t>要画图，要写论文，就要老老实实保存每次运行的参数！</a:t>
            </a:r>
            <a:endParaRPr lang="en-US" altLang="zh-CN" b="1">
              <a:solidFill>
                <a:srgbClr val="FF0000"/>
              </a:solidFill>
            </a:endParaRPr>
          </a:p>
          <a:p>
            <a:pPr marL="0" indent="0">
              <a:buNone/>
            </a:pPr>
            <a:r>
              <a:rPr lang="zh-CN" altLang="en-US" b="1">
                <a:solidFill>
                  <a:srgbClr val="FF0000"/>
                </a:solidFill>
              </a:rPr>
              <a:t>（</a:t>
            </a:r>
            <a:r>
              <a:rPr lang="zh-CN" altLang="zh-CN" b="1">
                <a:solidFill>
                  <a:srgbClr val="FF0000"/>
                </a:solidFill>
              </a:rPr>
              <a:t>最好</a:t>
            </a:r>
            <a:r>
              <a:rPr lang="en-US" altLang="zh-CN" b="1">
                <a:solidFill>
                  <a:srgbClr val="FF0000"/>
                </a:solidFill>
              </a:rPr>
              <a:t>5000</a:t>
            </a:r>
            <a:r>
              <a:rPr lang="zh-CN" altLang="zh-CN" b="1">
                <a:solidFill>
                  <a:srgbClr val="FF0000"/>
                </a:solidFill>
              </a:rPr>
              <a:t>次迭代保存一次）</a:t>
            </a:r>
            <a:endParaRPr lang="en-US" altLang="zh-CN" b="1">
              <a:solidFill>
                <a:srgbClr val="FF0000"/>
              </a:solidFill>
            </a:endParaRPr>
          </a:p>
          <a:p>
            <a:pPr marL="0" indent="0">
              <a:buNone/>
            </a:pPr>
            <a:endParaRPr lang="zh-CN" altLang="en-US"/>
          </a:p>
        </p:txBody>
      </p:sp>
      <p:pic>
        <p:nvPicPr>
          <p:cNvPr id="5" name="图片 4">
            <a:extLst>
              <a:ext uri="{FF2B5EF4-FFF2-40B4-BE49-F238E27FC236}">
                <a16:creationId xmlns:a16="http://schemas.microsoft.com/office/drawing/2014/main" id="{E06F6474-AD8D-4A16-B70B-4E1CB5A85786}"/>
              </a:ext>
            </a:extLst>
          </p:cNvPr>
          <p:cNvPicPr/>
          <p:nvPr/>
        </p:nvPicPr>
        <p:blipFill>
          <a:blip r:embed="rId2"/>
          <a:stretch>
            <a:fillRect/>
          </a:stretch>
        </p:blipFill>
        <p:spPr>
          <a:xfrm>
            <a:off x="638200" y="2780928"/>
            <a:ext cx="6194648" cy="3384376"/>
          </a:xfrm>
          <a:prstGeom prst="rect">
            <a:avLst/>
          </a:prstGeom>
        </p:spPr>
      </p:pic>
      <p:sp>
        <p:nvSpPr>
          <p:cNvPr id="7" name="文本框 6">
            <a:extLst>
              <a:ext uri="{FF2B5EF4-FFF2-40B4-BE49-F238E27FC236}">
                <a16:creationId xmlns:a16="http://schemas.microsoft.com/office/drawing/2014/main" id="{7B9BC671-A2AA-4DEB-AA2A-5547D50C11AD}"/>
              </a:ext>
            </a:extLst>
          </p:cNvPr>
          <p:cNvSpPr txBox="1"/>
          <p:nvPr/>
        </p:nvSpPr>
        <p:spPr>
          <a:xfrm>
            <a:off x="8072735" y="2564904"/>
            <a:ext cx="461665" cy="92398"/>
          </a:xfrm>
          <a:prstGeom prst="rect">
            <a:avLst/>
          </a:prstGeom>
          <a:noFill/>
        </p:spPr>
        <p:txBody>
          <a:bodyPr vert="eaVert" wrap="none" rtlCol="0">
            <a:spAutoFit/>
          </a:bodyPr>
          <a:lstStyle/>
          <a:p>
            <a:endParaRPr lang="zh-CN" altLang="en-US"/>
          </a:p>
        </p:txBody>
      </p:sp>
      <p:sp>
        <p:nvSpPr>
          <p:cNvPr id="8" name="文本框 7">
            <a:extLst>
              <a:ext uri="{FF2B5EF4-FFF2-40B4-BE49-F238E27FC236}">
                <a16:creationId xmlns:a16="http://schemas.microsoft.com/office/drawing/2014/main" id="{03E6B82F-1711-4547-B29B-1CC205EA27A8}"/>
              </a:ext>
            </a:extLst>
          </p:cNvPr>
          <p:cNvSpPr txBox="1"/>
          <p:nvPr/>
        </p:nvSpPr>
        <p:spPr>
          <a:xfrm>
            <a:off x="4514954" y="5703583"/>
            <a:ext cx="4390946" cy="646331"/>
          </a:xfrm>
          <a:prstGeom prst="rect">
            <a:avLst/>
          </a:prstGeom>
          <a:noFill/>
        </p:spPr>
        <p:txBody>
          <a:bodyPr wrap="none" rtlCol="0">
            <a:spAutoFit/>
          </a:bodyPr>
          <a:lstStyle/>
          <a:p>
            <a:r>
              <a:rPr lang="en-US" altLang="zh-CN"/>
              <a:t>M</a:t>
            </a:r>
            <a:r>
              <a:rPr lang="zh-CN" altLang="en-US"/>
              <a:t>列</a:t>
            </a:r>
            <a:r>
              <a:rPr lang="en-US" altLang="zh-CN"/>
              <a:t>2,3</a:t>
            </a:r>
            <a:r>
              <a:rPr lang="zh-CN" altLang="en-US"/>
              <a:t>行值最大</a:t>
            </a:r>
            <a:endParaRPr lang="en-US" altLang="zh-CN"/>
          </a:p>
          <a:p>
            <a:r>
              <a:rPr lang="zh-CN" altLang="en-US"/>
              <a:t>表示模型在</a:t>
            </a:r>
            <a:r>
              <a:rPr lang="en-US" altLang="zh-CN"/>
              <a:t>1300</a:t>
            </a:r>
            <a:r>
              <a:rPr lang="zh-CN" altLang="en-US"/>
              <a:t>次迭代中有了最好的结果</a:t>
            </a:r>
          </a:p>
        </p:txBody>
      </p:sp>
    </p:spTree>
    <p:extLst>
      <p:ext uri="{BB962C8B-B14F-4D97-AF65-F5344CB8AC3E}">
        <p14:creationId xmlns:p14="http://schemas.microsoft.com/office/powerpoint/2010/main" val="3525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BEB3-78F2-4EC6-B4FD-7F823FD24ADB}"/>
              </a:ext>
            </a:extLst>
          </p:cNvPr>
          <p:cNvSpPr>
            <a:spLocks noGrp="1"/>
          </p:cNvSpPr>
          <p:nvPr>
            <p:ph type="title"/>
          </p:nvPr>
        </p:nvSpPr>
        <p:spPr/>
        <p:txBody>
          <a:bodyPr/>
          <a:lstStyle/>
          <a:p>
            <a:r>
              <a:rPr lang="en-US" altLang="zh-CN"/>
              <a:t>Batch Normalization</a:t>
            </a:r>
            <a:endParaRPr lang="zh-CN" altLang="en-US"/>
          </a:p>
        </p:txBody>
      </p:sp>
      <p:sp>
        <p:nvSpPr>
          <p:cNvPr id="3" name="内容占位符 2">
            <a:extLst>
              <a:ext uri="{FF2B5EF4-FFF2-40B4-BE49-F238E27FC236}">
                <a16:creationId xmlns:a16="http://schemas.microsoft.com/office/drawing/2014/main" id="{1A5A318A-02F9-43A2-93EA-0EFB6E714540}"/>
              </a:ext>
            </a:extLst>
          </p:cNvPr>
          <p:cNvSpPr>
            <a:spLocks noGrp="1"/>
          </p:cNvSpPr>
          <p:nvPr>
            <p:ph idx="1"/>
          </p:nvPr>
        </p:nvSpPr>
        <p:spPr>
          <a:xfrm>
            <a:off x="426368" y="2276872"/>
            <a:ext cx="8291264" cy="3759696"/>
          </a:xfrm>
        </p:spPr>
        <p:txBody>
          <a:bodyPr/>
          <a:lstStyle/>
          <a:p>
            <a:r>
              <a:rPr lang="en-US" altLang="zh-CN"/>
              <a:t>Batch normalization </a:t>
            </a:r>
            <a:r>
              <a:rPr lang="zh-CN" altLang="zh-CN" b="1">
                <a:solidFill>
                  <a:srgbClr val="FF0000"/>
                </a:solidFill>
              </a:rPr>
              <a:t>对于神经网络相当于一个万金油的存在</a:t>
            </a:r>
            <a:r>
              <a:rPr lang="zh-CN" altLang="zh-CN"/>
              <a:t>，其能够对每层神经层的输出进行批处理标准化，大大提高训练的速度，精准度，也能为模型带来少量的正则化。注意</a:t>
            </a:r>
            <a:r>
              <a:rPr lang="en-US" altLang="zh-CN"/>
              <a:t>BN</a:t>
            </a:r>
            <a:r>
              <a:rPr lang="zh-CN" altLang="zh-CN"/>
              <a:t>的正确使用方法，</a:t>
            </a:r>
            <a:r>
              <a:rPr lang="en-US" altLang="zh-CN" b="1">
                <a:solidFill>
                  <a:srgbClr val="FF0000"/>
                </a:solidFill>
              </a:rPr>
              <a:t>BN</a:t>
            </a:r>
            <a:r>
              <a:rPr lang="zh-CN" altLang="zh-CN" b="1">
                <a:solidFill>
                  <a:srgbClr val="FF0000"/>
                </a:solidFill>
              </a:rPr>
              <a:t>函数只在训练集时使用，但是在测试集上不使用。</a:t>
            </a:r>
            <a:r>
              <a:rPr lang="zh-CN" altLang="zh-CN"/>
              <a:t>测试集上的方差和平均值使用训练集上使用滑动平均算法得到的结果进行估计。</a:t>
            </a:r>
          </a:p>
          <a:p>
            <a:endParaRPr lang="zh-CN" altLang="en-US"/>
          </a:p>
        </p:txBody>
      </p:sp>
      <p:sp>
        <p:nvSpPr>
          <p:cNvPr id="5" name="文本框 4">
            <a:extLst>
              <a:ext uri="{FF2B5EF4-FFF2-40B4-BE49-F238E27FC236}">
                <a16:creationId xmlns:a16="http://schemas.microsoft.com/office/drawing/2014/main" id="{1C798F56-D079-4863-BD48-1E5699DCED6E}"/>
              </a:ext>
            </a:extLst>
          </p:cNvPr>
          <p:cNvSpPr txBox="1"/>
          <p:nvPr/>
        </p:nvSpPr>
        <p:spPr>
          <a:xfrm>
            <a:off x="971600" y="5419688"/>
            <a:ext cx="6442789" cy="923330"/>
          </a:xfrm>
          <a:prstGeom prst="rect">
            <a:avLst/>
          </a:prstGeom>
          <a:noFill/>
        </p:spPr>
        <p:txBody>
          <a:bodyPr wrap="none" rtlCol="0">
            <a:spAutoFit/>
          </a:bodyPr>
          <a:lstStyle/>
          <a:p>
            <a:r>
              <a:rPr lang="en-US" altLang="zh-CN" u="sng">
                <a:hlinkClick r:id="rId2"/>
              </a:rPr>
              <a:t>https://blog.csdn.net/u013555719/article/details/78388269</a:t>
            </a:r>
            <a:endParaRPr lang="en-US" altLang="zh-CN" u="sng"/>
          </a:p>
          <a:p>
            <a:r>
              <a:rPr lang="zh-CN" altLang="en-US" u="sng"/>
              <a:t>关于</a:t>
            </a:r>
            <a:r>
              <a:rPr lang="en-US" altLang="zh-CN" u="sng"/>
              <a:t>BN</a:t>
            </a:r>
            <a:r>
              <a:rPr lang="zh-CN" altLang="en-US" u="sng"/>
              <a:t>算法详细解释请点击我的</a:t>
            </a:r>
            <a:r>
              <a:rPr lang="en-US" altLang="zh-CN" u="sng"/>
              <a:t>Blog</a:t>
            </a:r>
            <a:endParaRPr lang="zh-CN" altLang="zh-CN"/>
          </a:p>
          <a:p>
            <a:endParaRPr lang="zh-CN" altLang="en-US"/>
          </a:p>
        </p:txBody>
      </p:sp>
    </p:spTree>
    <p:extLst>
      <p:ext uri="{BB962C8B-B14F-4D97-AF65-F5344CB8AC3E}">
        <p14:creationId xmlns:p14="http://schemas.microsoft.com/office/powerpoint/2010/main" val="150947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111A0-FC96-4A96-A62B-1D85ADD03E64}"/>
              </a:ext>
            </a:extLst>
          </p:cNvPr>
          <p:cNvSpPr>
            <a:spLocks noGrp="1"/>
          </p:cNvSpPr>
          <p:nvPr>
            <p:ph type="title"/>
          </p:nvPr>
        </p:nvSpPr>
        <p:spPr/>
        <p:txBody>
          <a:bodyPr/>
          <a:lstStyle/>
          <a:p>
            <a:r>
              <a:rPr lang="en-US" altLang="zh-CN"/>
              <a:t>Tensorflow API</a:t>
            </a:r>
            <a:endParaRPr lang="zh-CN" altLang="en-US"/>
          </a:p>
        </p:txBody>
      </p:sp>
      <p:sp>
        <p:nvSpPr>
          <p:cNvPr id="3" name="内容占位符 2">
            <a:extLst>
              <a:ext uri="{FF2B5EF4-FFF2-40B4-BE49-F238E27FC236}">
                <a16:creationId xmlns:a16="http://schemas.microsoft.com/office/drawing/2014/main" id="{69935EBE-AC41-4A5C-B572-32A63CA8CC5D}"/>
              </a:ext>
            </a:extLst>
          </p:cNvPr>
          <p:cNvSpPr>
            <a:spLocks noGrp="1"/>
          </p:cNvSpPr>
          <p:nvPr>
            <p:ph idx="1"/>
          </p:nvPr>
        </p:nvSpPr>
        <p:spPr>
          <a:xfrm>
            <a:off x="419100" y="1905000"/>
            <a:ext cx="8267700" cy="4648200"/>
          </a:xfrm>
        </p:spPr>
        <p:txBody>
          <a:bodyPr/>
          <a:lstStyle/>
          <a:p>
            <a:r>
              <a:rPr lang="en-US" altLang="zh-CN" sz="2000" b="1"/>
              <a:t>Tensorflow</a:t>
            </a:r>
            <a:r>
              <a:rPr lang="zh-CN" altLang="zh-CN" sz="2000" b="1"/>
              <a:t>是一个开源的框架，其所有代码在</a:t>
            </a:r>
            <a:r>
              <a:rPr lang="en-US" altLang="zh-CN" sz="2000" b="1"/>
              <a:t>github</a:t>
            </a:r>
            <a:r>
              <a:rPr lang="zh-CN" altLang="zh-CN" sz="2000" b="1"/>
              <a:t>上都有开源，其新版本都有很棒的功能，例如在</a:t>
            </a:r>
            <a:r>
              <a:rPr lang="en-US" altLang="zh-CN" sz="2000" b="1"/>
              <a:t>1.0</a:t>
            </a:r>
            <a:r>
              <a:rPr lang="zh-CN" altLang="zh-CN" sz="2000" b="1"/>
              <a:t>版本以前，其并没有使用</a:t>
            </a:r>
            <a:r>
              <a:rPr lang="en-US" altLang="zh-CN" sz="2000" b="1">
                <a:solidFill>
                  <a:srgbClr val="FF0000"/>
                </a:solidFill>
              </a:rPr>
              <a:t>tf.layers.batch_normalization</a:t>
            </a:r>
            <a:r>
              <a:rPr lang="zh-CN" altLang="zh-CN" sz="2000" b="1"/>
              <a:t>的函数，使用</a:t>
            </a:r>
            <a:r>
              <a:rPr lang="en-US" altLang="zh-CN" sz="2000" b="1"/>
              <a:t>batch_normalization</a:t>
            </a:r>
            <a:r>
              <a:rPr lang="zh-CN" altLang="zh-CN" sz="2000" b="1"/>
              <a:t>需要使用低阶函数</a:t>
            </a:r>
            <a:r>
              <a:rPr lang="en-US" altLang="zh-CN" sz="2000" b="1">
                <a:solidFill>
                  <a:srgbClr val="FF0000"/>
                </a:solidFill>
              </a:rPr>
              <a:t>tf.nn.batch_normalization</a:t>
            </a:r>
            <a:r>
              <a:rPr lang="zh-CN" altLang="zh-CN" sz="2000" b="1"/>
              <a:t>自行定义高级功能。</a:t>
            </a:r>
            <a:endParaRPr lang="en-US" altLang="zh-CN" sz="2000" b="1"/>
          </a:p>
          <a:p>
            <a:pPr marL="0" indent="0">
              <a:buNone/>
            </a:pPr>
            <a:endParaRPr lang="en-US" altLang="zh-CN" sz="2000" b="1"/>
          </a:p>
          <a:p>
            <a:r>
              <a:rPr lang="zh-CN" altLang="zh-CN" sz="2000"/>
              <a:t>随着其版本的迭代，其功能越来越完善，使用方法越来越便捷，这就需要我们不断的学习与跟进其</a:t>
            </a:r>
            <a:r>
              <a:rPr lang="en-US" altLang="zh-CN" sz="2000"/>
              <a:t>API</a:t>
            </a:r>
            <a:r>
              <a:rPr lang="zh-CN" altLang="zh-CN" sz="2000"/>
              <a:t>。多使用</a:t>
            </a:r>
            <a:r>
              <a:rPr lang="en-US" altLang="zh-CN" sz="2000"/>
              <a:t>slim,tflearn,tf.layers,keras</a:t>
            </a:r>
            <a:r>
              <a:rPr lang="zh-CN" altLang="zh-CN" sz="2000"/>
              <a:t>等高级模块，其对各个函数有良好的封装，</a:t>
            </a:r>
            <a:r>
              <a:rPr lang="zh-CN" altLang="zh-CN" sz="2000" b="1">
                <a:solidFill>
                  <a:srgbClr val="FF0000"/>
                </a:solidFill>
              </a:rPr>
              <a:t>尽量少使用或不使用</a:t>
            </a:r>
            <a:r>
              <a:rPr lang="en-US" altLang="zh-CN" sz="2000" b="1">
                <a:solidFill>
                  <a:srgbClr val="FF0000"/>
                </a:solidFill>
              </a:rPr>
              <a:t>tf.nn</a:t>
            </a:r>
            <a:r>
              <a:rPr lang="zh-CN" altLang="zh-CN" sz="2000" b="1">
                <a:solidFill>
                  <a:srgbClr val="FF0000"/>
                </a:solidFill>
              </a:rPr>
              <a:t>函数等低端接口，对于初学者而言很容易写出</a:t>
            </a:r>
            <a:r>
              <a:rPr lang="en-US" altLang="zh-CN" sz="2000" b="1">
                <a:solidFill>
                  <a:srgbClr val="FF0000"/>
                </a:solidFill>
              </a:rPr>
              <a:t>bug.</a:t>
            </a:r>
          </a:p>
          <a:p>
            <a:endParaRPr lang="zh-CN" altLang="zh-CN" sz="2000" b="1">
              <a:solidFill>
                <a:srgbClr val="FF0000"/>
              </a:solidFill>
            </a:endParaRPr>
          </a:p>
          <a:p>
            <a:r>
              <a:rPr lang="zh-CN" altLang="en-US"/>
              <a:t>实用性：</a:t>
            </a:r>
            <a:endParaRPr lang="en-US" altLang="zh-CN"/>
          </a:p>
          <a:p>
            <a:r>
              <a:rPr lang="en-US" altLang="zh-CN"/>
              <a:t>tf.slim&gt;tf.layers&gt;tf.contrib(</a:t>
            </a:r>
            <a:r>
              <a:rPr lang="zh-CN" altLang="en-US"/>
              <a:t>终究会被取代的版本</a:t>
            </a:r>
            <a:r>
              <a:rPr lang="en-US" altLang="zh-CN"/>
              <a:t>)&gt;tf.nn</a:t>
            </a:r>
          </a:p>
          <a:p>
            <a:pPr marL="0" indent="0">
              <a:buNone/>
            </a:pPr>
            <a:endParaRPr lang="zh-CN" altLang="en-US"/>
          </a:p>
        </p:txBody>
      </p:sp>
    </p:spTree>
    <p:extLst>
      <p:ext uri="{BB962C8B-B14F-4D97-AF65-F5344CB8AC3E}">
        <p14:creationId xmlns:p14="http://schemas.microsoft.com/office/powerpoint/2010/main" val="178402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C74A9-EB29-4251-8BEA-9313BE7B901D}"/>
              </a:ext>
            </a:extLst>
          </p:cNvPr>
          <p:cNvSpPr>
            <a:spLocks noGrp="1"/>
          </p:cNvSpPr>
          <p:nvPr>
            <p:ph type="title"/>
          </p:nvPr>
        </p:nvSpPr>
        <p:spPr/>
        <p:txBody>
          <a:bodyPr/>
          <a:lstStyle/>
          <a:p>
            <a:r>
              <a:rPr lang="zh-CN" altLang="en-US"/>
              <a:t>学习率</a:t>
            </a:r>
          </a:p>
        </p:txBody>
      </p:sp>
      <p:pic>
        <p:nvPicPr>
          <p:cNvPr id="5" name="内容占位符 4">
            <a:extLst>
              <a:ext uri="{FF2B5EF4-FFF2-40B4-BE49-F238E27FC236}">
                <a16:creationId xmlns:a16="http://schemas.microsoft.com/office/drawing/2014/main" id="{B5CBB0C7-10EF-45DB-9189-61E2E54D19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21" y="1635007"/>
            <a:ext cx="3672408" cy="3434829"/>
          </a:xfrm>
          <a:prstGeom prst="rect">
            <a:avLst/>
          </a:prstGeom>
          <a:noFill/>
          <a:ln>
            <a:noFill/>
          </a:ln>
        </p:spPr>
      </p:pic>
      <p:sp>
        <p:nvSpPr>
          <p:cNvPr id="6" name="文本框 5">
            <a:extLst>
              <a:ext uri="{FF2B5EF4-FFF2-40B4-BE49-F238E27FC236}">
                <a16:creationId xmlns:a16="http://schemas.microsoft.com/office/drawing/2014/main" id="{0051CAC0-A305-418B-A021-6DAD60C34979}"/>
              </a:ext>
            </a:extLst>
          </p:cNvPr>
          <p:cNvSpPr txBox="1"/>
          <p:nvPr/>
        </p:nvSpPr>
        <p:spPr>
          <a:xfrm>
            <a:off x="1653040" y="6306105"/>
            <a:ext cx="7443063" cy="369332"/>
          </a:xfrm>
          <a:prstGeom prst="rect">
            <a:avLst/>
          </a:prstGeom>
          <a:noFill/>
        </p:spPr>
        <p:txBody>
          <a:bodyPr wrap="none" rtlCol="0">
            <a:spAutoFit/>
          </a:bodyPr>
          <a:lstStyle/>
          <a:p>
            <a:r>
              <a:rPr lang="en-US" altLang="zh-CN" u="sng">
                <a:hlinkClick r:id="rId3"/>
              </a:rPr>
              <a:t>http://cs231n.stanford.edu/</a:t>
            </a:r>
            <a:r>
              <a:rPr lang="en-US" altLang="zh-CN"/>
              <a:t> </a:t>
            </a:r>
            <a:r>
              <a:rPr lang="zh-CN" altLang="zh-CN"/>
              <a:t>斯坦福大学</a:t>
            </a:r>
            <a:r>
              <a:rPr lang="en-US" altLang="zh-CN"/>
              <a:t>cs231n</a:t>
            </a:r>
            <a:r>
              <a:rPr lang="zh-CN" altLang="zh-CN"/>
              <a:t>李飞飞计算机视觉课程</a:t>
            </a:r>
          </a:p>
        </p:txBody>
      </p:sp>
      <p:sp>
        <p:nvSpPr>
          <p:cNvPr id="7" name="文本框 6">
            <a:extLst>
              <a:ext uri="{FF2B5EF4-FFF2-40B4-BE49-F238E27FC236}">
                <a16:creationId xmlns:a16="http://schemas.microsoft.com/office/drawing/2014/main" id="{EAC704B0-45AD-43FC-9331-515EE055811F}"/>
              </a:ext>
            </a:extLst>
          </p:cNvPr>
          <p:cNvSpPr txBox="1"/>
          <p:nvPr/>
        </p:nvSpPr>
        <p:spPr>
          <a:xfrm>
            <a:off x="189021" y="5079739"/>
            <a:ext cx="8208912" cy="1200329"/>
          </a:xfrm>
          <a:prstGeom prst="rect">
            <a:avLst/>
          </a:prstGeom>
          <a:noFill/>
        </p:spPr>
        <p:txBody>
          <a:bodyPr wrap="square" rtlCol="0">
            <a:spAutoFit/>
          </a:bodyPr>
          <a:lstStyle/>
          <a:p>
            <a:r>
              <a:rPr lang="zh-CN" altLang="zh-CN"/>
              <a:t>可以从图中看到低的</a:t>
            </a:r>
            <a:r>
              <a:rPr lang="en-US" altLang="zh-CN"/>
              <a:t>learning rate</a:t>
            </a:r>
            <a:r>
              <a:rPr lang="zh-CN" altLang="zh-CN"/>
              <a:t>曲线会趋近于线性（</a:t>
            </a:r>
            <a:r>
              <a:rPr lang="zh-CN" altLang="zh-CN">
                <a:solidFill>
                  <a:schemeClr val="tx2">
                    <a:lumMod val="75000"/>
                  </a:schemeClr>
                </a:solidFill>
              </a:rPr>
              <a:t>蓝线</a:t>
            </a:r>
            <a:r>
              <a:rPr lang="zh-CN" altLang="zh-CN"/>
              <a:t>），其收敛很慢。而过高的</a:t>
            </a:r>
            <a:r>
              <a:rPr lang="en-US" altLang="zh-CN"/>
              <a:t>learning rate</a:t>
            </a:r>
            <a:r>
              <a:rPr lang="zh-CN" altLang="zh-CN"/>
              <a:t>曲线会趋近于指数（</a:t>
            </a:r>
            <a:r>
              <a:rPr lang="zh-CN" altLang="zh-CN">
                <a:solidFill>
                  <a:srgbClr val="33CC33"/>
                </a:solidFill>
              </a:rPr>
              <a:t>绿线</a:t>
            </a:r>
            <a:r>
              <a:rPr lang="zh-CN" altLang="zh-CN"/>
              <a:t>）。会使得曲线迅速下降，但是可能会在一个不好的结果下收敛。过高的学习率甚至会使得结果往差的方向发展（黄线）。比较合理的学习率应该体现出入</a:t>
            </a:r>
            <a:r>
              <a:rPr lang="zh-CN" altLang="zh-CN">
                <a:solidFill>
                  <a:srgbClr val="FF0000"/>
                </a:solidFill>
              </a:rPr>
              <a:t>红色</a:t>
            </a:r>
            <a:r>
              <a:rPr lang="zh-CN" altLang="zh-CN"/>
              <a:t>线所示的形状。</a:t>
            </a:r>
          </a:p>
        </p:txBody>
      </p:sp>
      <p:sp>
        <p:nvSpPr>
          <p:cNvPr id="8" name="矩形 7">
            <a:extLst>
              <a:ext uri="{FF2B5EF4-FFF2-40B4-BE49-F238E27FC236}">
                <a16:creationId xmlns:a16="http://schemas.microsoft.com/office/drawing/2014/main" id="{D505E0E6-9912-4A88-A6F5-0D7EFED7CE16}"/>
              </a:ext>
            </a:extLst>
          </p:cNvPr>
          <p:cNvSpPr/>
          <p:nvPr/>
        </p:nvSpPr>
        <p:spPr>
          <a:xfrm>
            <a:off x="3995936" y="3068960"/>
            <a:ext cx="4572000" cy="1477328"/>
          </a:xfrm>
          <a:prstGeom prst="rect">
            <a:avLst/>
          </a:prstGeom>
        </p:spPr>
        <p:txBody>
          <a:bodyPr>
            <a:spAutoFit/>
          </a:bodyPr>
          <a:lstStyle/>
          <a:p>
            <a:pPr>
              <a:spcAft>
                <a:spcPts val="0"/>
              </a:spcAft>
            </a:pP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实际训练中：</a:t>
            </a:r>
            <a:endParaRPr lang="zh-CN" altLang="zh-CN" kern="100">
              <a:latin typeface="Times New Roman" panose="02020603050405020304" pitchFamily="18" charset="0"/>
              <a:ea typeface="宋体" panose="02010600030101010101" pitchFamily="2" charset="-122"/>
            </a:endParaRPr>
          </a:p>
          <a:p>
            <a:pPr>
              <a:spcAft>
                <a:spcPts val="0"/>
              </a:spcAft>
            </a:pP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应该从大的学习速率</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0.1</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开始，除以</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2</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直到损失没有发散但是注意，如果你更改了学习率参数就不要更改</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mini-batch</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参数，因为学习率受</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mini-batch-size</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的影响较大</a:t>
            </a:r>
            <a:endParaRPr lang="zh-CN" altLang="zh-CN" sz="1800" kern="10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CF353E85-AC79-4E64-BE2B-AAA2813937D7}"/>
              </a:ext>
            </a:extLst>
          </p:cNvPr>
          <p:cNvSpPr txBox="1"/>
          <p:nvPr/>
        </p:nvSpPr>
        <p:spPr>
          <a:xfrm>
            <a:off x="4124194" y="2144095"/>
            <a:ext cx="4801314" cy="369332"/>
          </a:xfrm>
          <a:prstGeom prst="rect">
            <a:avLst/>
          </a:prstGeom>
          <a:noFill/>
        </p:spPr>
        <p:txBody>
          <a:bodyPr wrap="none" rtlCol="0">
            <a:spAutoFit/>
          </a:bodyPr>
          <a:lstStyle/>
          <a:p>
            <a:r>
              <a:rPr lang="zh-CN" altLang="en-US"/>
              <a:t>学习率指的是神经网络学习时参数更新的速度</a:t>
            </a:r>
          </a:p>
        </p:txBody>
      </p:sp>
    </p:spTree>
    <p:extLst>
      <p:ext uri="{BB962C8B-B14F-4D97-AF65-F5344CB8AC3E}">
        <p14:creationId xmlns:p14="http://schemas.microsoft.com/office/powerpoint/2010/main" val="25472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701BE-FA15-40C0-B30E-5777F139AF6F}"/>
              </a:ext>
            </a:extLst>
          </p:cNvPr>
          <p:cNvSpPr>
            <a:spLocks noGrp="1"/>
          </p:cNvSpPr>
          <p:nvPr>
            <p:ph type="title"/>
          </p:nvPr>
        </p:nvSpPr>
        <p:spPr/>
        <p:txBody>
          <a:bodyPr/>
          <a:lstStyle/>
          <a:p>
            <a:r>
              <a:rPr lang="en-US" altLang="zh-CN"/>
              <a:t>Batch Size</a:t>
            </a:r>
            <a:endParaRPr lang="zh-CN" altLang="en-US"/>
          </a:p>
        </p:txBody>
      </p:sp>
      <p:pic>
        <p:nvPicPr>
          <p:cNvPr id="5" name="内容占位符 4">
            <a:extLst>
              <a:ext uri="{FF2B5EF4-FFF2-40B4-BE49-F238E27FC236}">
                <a16:creationId xmlns:a16="http://schemas.microsoft.com/office/drawing/2014/main" id="{767BD235-C983-4251-A03C-8A64FE8923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4368171" cy="3456384"/>
          </a:xfrm>
          <a:prstGeom prst="rect">
            <a:avLst/>
          </a:prstGeom>
          <a:noFill/>
          <a:ln>
            <a:noFill/>
          </a:ln>
        </p:spPr>
      </p:pic>
      <p:sp>
        <p:nvSpPr>
          <p:cNvPr id="6" name="文本框 5">
            <a:extLst>
              <a:ext uri="{FF2B5EF4-FFF2-40B4-BE49-F238E27FC236}">
                <a16:creationId xmlns:a16="http://schemas.microsoft.com/office/drawing/2014/main" id="{B2323BE8-E709-479A-819A-39E8F42B642C}"/>
              </a:ext>
            </a:extLst>
          </p:cNvPr>
          <p:cNvSpPr txBox="1"/>
          <p:nvPr/>
        </p:nvSpPr>
        <p:spPr>
          <a:xfrm>
            <a:off x="1680140" y="6281860"/>
            <a:ext cx="7443063" cy="369332"/>
          </a:xfrm>
          <a:prstGeom prst="rect">
            <a:avLst/>
          </a:prstGeom>
          <a:noFill/>
        </p:spPr>
        <p:txBody>
          <a:bodyPr wrap="none" rtlCol="0">
            <a:spAutoFit/>
          </a:bodyPr>
          <a:lstStyle/>
          <a:p>
            <a:r>
              <a:rPr lang="en-US" altLang="zh-CN" u="sng">
                <a:hlinkClick r:id="rId3"/>
              </a:rPr>
              <a:t>http://cs231n.stanford.edu/</a:t>
            </a:r>
            <a:r>
              <a:rPr lang="en-US" altLang="zh-CN"/>
              <a:t> </a:t>
            </a:r>
            <a:r>
              <a:rPr lang="zh-CN" altLang="zh-CN"/>
              <a:t>斯坦福大学</a:t>
            </a:r>
            <a:r>
              <a:rPr lang="en-US" altLang="zh-CN"/>
              <a:t>cs231n</a:t>
            </a:r>
            <a:r>
              <a:rPr lang="zh-CN" altLang="zh-CN"/>
              <a:t>李飞飞计算机视觉课程</a:t>
            </a:r>
          </a:p>
        </p:txBody>
      </p:sp>
      <p:sp>
        <p:nvSpPr>
          <p:cNvPr id="7" name="矩形 6">
            <a:extLst>
              <a:ext uri="{FF2B5EF4-FFF2-40B4-BE49-F238E27FC236}">
                <a16:creationId xmlns:a16="http://schemas.microsoft.com/office/drawing/2014/main" id="{B159BD1D-FB03-4C60-A32F-F72CEDB13B86}"/>
              </a:ext>
            </a:extLst>
          </p:cNvPr>
          <p:cNvSpPr/>
          <p:nvPr/>
        </p:nvSpPr>
        <p:spPr>
          <a:xfrm>
            <a:off x="4617667" y="2982383"/>
            <a:ext cx="4572000" cy="2585323"/>
          </a:xfrm>
          <a:prstGeom prst="rect">
            <a:avLst/>
          </a:prstGeom>
        </p:spPr>
        <p:txBody>
          <a:bodyPr>
            <a:spAutoFit/>
          </a:bodyPr>
          <a:lstStyle/>
          <a:p>
            <a:pPr>
              <a:spcAft>
                <a:spcPts val="0"/>
              </a:spcAft>
            </a:pP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实际中学习曲线可能不是平滑的，而是如图上所示有很多的噪声，曲线的震幅反映了</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选择的合理程度，</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一般</a:t>
            </a:r>
            <a: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FF0000"/>
                </a:solidFill>
                <a:latin typeface="Verdana" panose="020B0604030504040204" pitchFamily="34" charset="0"/>
                <a:ea typeface="宋体" panose="02010600030101010101" pitchFamily="2" charset="-122"/>
                <a:cs typeface="宋体" panose="02010600030101010101" pitchFamily="2" charset="-122"/>
              </a:rPr>
              <a:t>大的话曲线会变得更加平滑，也就是说训练的参数和实际的参数拟合度更高。</a:t>
            </a:r>
            <a:br>
              <a:rPr lang="en-US" altLang="zh-CN" kern="0">
                <a:solidFill>
                  <a:srgbClr val="FF0000"/>
                </a:solidFill>
                <a:latin typeface="Verdana" panose="020B0604030504040204" pitchFamily="34" charset="0"/>
                <a:ea typeface="宋体" panose="02010600030101010101" pitchFamily="2" charset="-122"/>
                <a:cs typeface="宋体" panose="02010600030101010101" pitchFamily="2" charset="-122"/>
              </a:rPr>
            </a:b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极端情况是</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batch_size</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的大小和</a:t>
            </a:r>
            <a: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dataset</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的大小一样，那么曲线很可能就是平滑的。</a:t>
            </a:r>
            <a:endParaRPr lang="zh-CN" altLang="zh-CN" sz="1800" kern="10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14BDB027-0728-461A-AAB5-0594C5F887AF}"/>
              </a:ext>
            </a:extLst>
          </p:cNvPr>
          <p:cNvSpPr txBox="1"/>
          <p:nvPr/>
        </p:nvSpPr>
        <p:spPr>
          <a:xfrm>
            <a:off x="4842847" y="2213624"/>
            <a:ext cx="4121641" cy="369332"/>
          </a:xfrm>
          <a:prstGeom prst="rect">
            <a:avLst/>
          </a:prstGeom>
          <a:noFill/>
        </p:spPr>
        <p:txBody>
          <a:bodyPr wrap="none" rtlCol="0">
            <a:spAutoFit/>
          </a:bodyPr>
          <a:lstStyle/>
          <a:p>
            <a:r>
              <a:rPr lang="en-US" altLang="zh-CN"/>
              <a:t>Batch Size</a:t>
            </a:r>
            <a:r>
              <a:rPr lang="zh-CN" altLang="en-US"/>
              <a:t>是指每轮学习使用的数据量</a:t>
            </a:r>
          </a:p>
        </p:txBody>
      </p:sp>
    </p:spTree>
    <p:extLst>
      <p:ext uri="{BB962C8B-B14F-4D97-AF65-F5344CB8AC3E}">
        <p14:creationId xmlns:p14="http://schemas.microsoft.com/office/powerpoint/2010/main" val="19901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EFB45-45D4-4501-9595-B1CCB1D78EEF}"/>
              </a:ext>
            </a:extLst>
          </p:cNvPr>
          <p:cNvSpPr>
            <a:spLocks noGrp="1"/>
          </p:cNvSpPr>
          <p:nvPr>
            <p:ph type="title"/>
          </p:nvPr>
        </p:nvSpPr>
        <p:spPr/>
        <p:txBody>
          <a:bodyPr/>
          <a:lstStyle/>
          <a:p>
            <a:r>
              <a:rPr lang="zh-CN" altLang="en-US"/>
              <a:t>准确率与过拟合</a:t>
            </a:r>
          </a:p>
        </p:txBody>
      </p:sp>
      <p:sp>
        <p:nvSpPr>
          <p:cNvPr id="5" name="文本框 4">
            <a:extLst>
              <a:ext uri="{FF2B5EF4-FFF2-40B4-BE49-F238E27FC236}">
                <a16:creationId xmlns:a16="http://schemas.microsoft.com/office/drawing/2014/main" id="{8BA62830-E9D8-4460-A0DD-A540615CFF9E}"/>
              </a:ext>
            </a:extLst>
          </p:cNvPr>
          <p:cNvSpPr txBox="1"/>
          <p:nvPr/>
        </p:nvSpPr>
        <p:spPr>
          <a:xfrm>
            <a:off x="1680140" y="6281860"/>
            <a:ext cx="7443063" cy="369332"/>
          </a:xfrm>
          <a:prstGeom prst="rect">
            <a:avLst/>
          </a:prstGeom>
          <a:noFill/>
        </p:spPr>
        <p:txBody>
          <a:bodyPr wrap="none" rtlCol="0">
            <a:spAutoFit/>
          </a:bodyPr>
          <a:lstStyle/>
          <a:p>
            <a:r>
              <a:rPr lang="en-US" altLang="zh-CN" u="sng">
                <a:hlinkClick r:id="rId2"/>
              </a:rPr>
              <a:t>http://cs231n.stanford.edu/</a:t>
            </a:r>
            <a:r>
              <a:rPr lang="en-US" altLang="zh-CN"/>
              <a:t> </a:t>
            </a:r>
            <a:r>
              <a:rPr lang="zh-CN" altLang="zh-CN"/>
              <a:t>斯坦福大学</a:t>
            </a:r>
            <a:r>
              <a:rPr lang="en-US" altLang="zh-CN"/>
              <a:t>cs231n</a:t>
            </a:r>
            <a:r>
              <a:rPr lang="zh-CN" altLang="zh-CN"/>
              <a:t>李飞飞计算机视觉课程</a:t>
            </a:r>
          </a:p>
        </p:txBody>
      </p:sp>
      <p:pic>
        <p:nvPicPr>
          <p:cNvPr id="6" name="内容占位符 5">
            <a:extLst>
              <a:ext uri="{FF2B5EF4-FFF2-40B4-BE49-F238E27FC236}">
                <a16:creationId xmlns:a16="http://schemas.microsoft.com/office/drawing/2014/main" id="{C2195C28-477D-4F24-A52E-3DFED6D9FEF9}"/>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070" y="1779474"/>
            <a:ext cx="4495800" cy="3733800"/>
          </a:xfrm>
          <a:prstGeom prst="rect">
            <a:avLst/>
          </a:prstGeom>
          <a:noFill/>
          <a:ln>
            <a:noFill/>
          </a:ln>
        </p:spPr>
      </p:pic>
      <p:sp>
        <p:nvSpPr>
          <p:cNvPr id="7" name="矩形 6">
            <a:extLst>
              <a:ext uri="{FF2B5EF4-FFF2-40B4-BE49-F238E27FC236}">
                <a16:creationId xmlns:a16="http://schemas.microsoft.com/office/drawing/2014/main" id="{F1F684B0-7948-4A0E-9A91-F192737C9CBD}"/>
              </a:ext>
            </a:extLst>
          </p:cNvPr>
          <p:cNvSpPr/>
          <p:nvPr/>
        </p:nvSpPr>
        <p:spPr>
          <a:xfrm>
            <a:off x="4582870" y="2436363"/>
            <a:ext cx="4572000" cy="2308324"/>
          </a:xfrm>
          <a:prstGeom prst="rect">
            <a:avLst/>
          </a:prstGeom>
        </p:spPr>
        <p:txBody>
          <a:bodyPr>
            <a:spAutoFit/>
          </a:bodyPr>
          <a:lstStyle/>
          <a:p>
            <a:pPr>
              <a:spcAft>
                <a:spcPts val="0"/>
              </a:spcAft>
            </a:pPr>
            <a:r>
              <a:rPr lang="zh-CN" altLang="zh-CN" kern="0">
                <a:solidFill>
                  <a:srgbClr val="00B0F0"/>
                </a:solidFill>
                <a:latin typeface="Verdana" panose="020B0604030504040204" pitchFamily="34" charset="0"/>
                <a:ea typeface="宋体" panose="02010600030101010101" pitchFamily="2" charset="-122"/>
              </a:rPr>
              <a:t>蓝色</a:t>
            </a:r>
            <a:r>
              <a:rPr lang="zh-CN" altLang="zh-CN" kern="0">
                <a:solidFill>
                  <a:srgbClr val="000000"/>
                </a:solidFill>
                <a:latin typeface="Verdana" panose="020B0604030504040204" pitchFamily="34" charset="0"/>
                <a:ea typeface="宋体" panose="02010600030101010101" pitchFamily="2" charset="-122"/>
              </a:rPr>
              <a:t>的曲线显示出验证准确率和训练准确率差别较大，说明可能出现过拟合现象，这种情况可以通过增加正则化项的惩罚系数，或者增加训练样本大小。</a:t>
            </a:r>
            <a:br>
              <a:rPr lang="en-US" altLang="zh-CN" kern="0">
                <a:solidFill>
                  <a:srgbClr val="000000"/>
                </a:solidFill>
                <a:latin typeface="Verdana" panose="020B0604030504040204" pitchFamily="34" charset="0"/>
                <a:ea typeface="宋体" panose="02010600030101010101" pitchFamily="2" charset="-122"/>
                <a:cs typeface="宋体" panose="02010600030101010101" pitchFamily="2" charset="-122"/>
              </a:rPr>
            </a:br>
            <a:r>
              <a:rPr lang="zh-CN" altLang="zh-CN" kern="0">
                <a:solidFill>
                  <a:srgbClr val="92D050"/>
                </a:solidFill>
                <a:latin typeface="Verdana" panose="020B0604030504040204" pitchFamily="34" charset="0"/>
                <a:ea typeface="宋体" panose="02010600030101010101" pitchFamily="2" charset="-122"/>
                <a:cs typeface="宋体" panose="02010600030101010101" pitchFamily="2" charset="-122"/>
              </a:rPr>
              <a:t>绿色</a:t>
            </a:r>
            <a:r>
              <a:rPr lang="zh-CN" altLang="zh-CN" kern="0">
                <a:solidFill>
                  <a:srgbClr val="000000"/>
                </a:solidFill>
                <a:latin typeface="Verdana" panose="020B0604030504040204" pitchFamily="34" charset="0"/>
                <a:ea typeface="宋体" panose="02010600030101010101" pitchFamily="2" charset="-122"/>
                <a:cs typeface="宋体" panose="02010600030101010101" pitchFamily="2" charset="-122"/>
              </a:rPr>
              <a:t>曲线显示出验证准确率和训练准确率差别较小，这虽然是件好事，但是也表明模型的可进步性很小，如果你想尝试取得更好的效果，可以进一步复杂化模型。</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8313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11B63-848F-4E10-83C0-302A6F5EB0CE}"/>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8CEAF06B-FF9C-4534-83B4-3859369DB4BC}"/>
              </a:ext>
            </a:extLst>
          </p:cNvPr>
          <p:cNvSpPr>
            <a:spLocks noGrp="1"/>
          </p:cNvSpPr>
          <p:nvPr>
            <p:ph idx="1"/>
          </p:nvPr>
        </p:nvSpPr>
        <p:spPr/>
        <p:txBody>
          <a:bodyPr/>
          <a:lstStyle/>
          <a:p>
            <a:r>
              <a:rPr lang="zh-CN" altLang="en-US" sz="4400" b="1"/>
              <a:t>思考</a:t>
            </a:r>
            <a:endParaRPr lang="en-US" altLang="zh-CN" sz="4400" b="1"/>
          </a:p>
          <a:p>
            <a:r>
              <a:rPr lang="zh-CN" altLang="en-US" sz="4400" b="1"/>
              <a:t>是否足够复杂的网络，长时间训练解决问题的效果更好呢？</a:t>
            </a:r>
          </a:p>
        </p:txBody>
      </p:sp>
      <p:sp>
        <p:nvSpPr>
          <p:cNvPr id="5" name="矩形 4">
            <a:extLst>
              <a:ext uri="{FF2B5EF4-FFF2-40B4-BE49-F238E27FC236}">
                <a16:creationId xmlns:a16="http://schemas.microsoft.com/office/drawing/2014/main" id="{8E497B73-C16B-4285-9F53-404FA9E48786}"/>
              </a:ext>
            </a:extLst>
          </p:cNvPr>
          <p:cNvSpPr/>
          <p:nvPr/>
        </p:nvSpPr>
        <p:spPr>
          <a:xfrm>
            <a:off x="4373421" y="5599093"/>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5049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trips(downLeft)">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4FE00-720D-4FE1-8F65-3B3E0A7437A0}"/>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1E794748-4071-4945-9D45-44931067CA1A}"/>
              </a:ext>
            </a:extLst>
          </p:cNvPr>
          <p:cNvSpPr>
            <a:spLocks noGrp="1"/>
          </p:cNvSpPr>
          <p:nvPr>
            <p:ph idx="1"/>
          </p:nvPr>
        </p:nvSpPr>
        <p:spPr/>
        <p:txBody>
          <a:bodyPr/>
          <a:lstStyle/>
          <a:p>
            <a:r>
              <a:rPr lang="zh-CN" altLang="en-US" sz="2800" b="1"/>
              <a:t>更加专注于测试集（验证集）上的表现</a:t>
            </a:r>
            <a:endParaRPr lang="en-US" altLang="zh-CN" sz="2800" b="1"/>
          </a:p>
          <a:p>
            <a:endParaRPr lang="zh-CN" altLang="en-US" sz="2800" b="1"/>
          </a:p>
        </p:txBody>
      </p:sp>
      <p:pic>
        <p:nvPicPr>
          <p:cNvPr id="7" name="图片 6">
            <a:extLst>
              <a:ext uri="{FF2B5EF4-FFF2-40B4-BE49-F238E27FC236}">
                <a16:creationId xmlns:a16="http://schemas.microsoft.com/office/drawing/2014/main" id="{FADE74BA-2FFC-4979-8A0B-AFA2C706AE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60058"/>
            <a:ext cx="3962400" cy="2537884"/>
          </a:xfrm>
          <a:prstGeom prst="rect">
            <a:avLst/>
          </a:prstGeom>
          <a:noFill/>
          <a:ln>
            <a:noFill/>
          </a:ln>
        </p:spPr>
      </p:pic>
      <p:sp>
        <p:nvSpPr>
          <p:cNvPr id="8" name="文本框 7">
            <a:extLst>
              <a:ext uri="{FF2B5EF4-FFF2-40B4-BE49-F238E27FC236}">
                <a16:creationId xmlns:a16="http://schemas.microsoft.com/office/drawing/2014/main" id="{22E28B95-B3DE-4901-B9E2-86A6F14C87F7}"/>
              </a:ext>
            </a:extLst>
          </p:cNvPr>
          <p:cNvSpPr txBox="1"/>
          <p:nvPr/>
        </p:nvSpPr>
        <p:spPr>
          <a:xfrm>
            <a:off x="5076056" y="2996952"/>
            <a:ext cx="3458344" cy="1200329"/>
          </a:xfrm>
          <a:prstGeom prst="rect">
            <a:avLst/>
          </a:prstGeom>
          <a:noFill/>
        </p:spPr>
        <p:txBody>
          <a:bodyPr wrap="square" rtlCol="0">
            <a:spAutoFit/>
          </a:bodyPr>
          <a:lstStyle/>
          <a:p>
            <a:r>
              <a:rPr lang="zh-CN" altLang="zh-CN"/>
              <a:t>答案其实是否定的，神经网络模型越深越宽，模型对于</a:t>
            </a:r>
            <a:r>
              <a:rPr lang="zh-CN" altLang="zh-CN">
                <a:solidFill>
                  <a:srgbClr val="92D050"/>
                </a:solidFill>
              </a:rPr>
              <a:t>训练集</a:t>
            </a:r>
            <a:r>
              <a:rPr lang="zh-CN" altLang="zh-CN"/>
              <a:t>上表现会更好，这并不意味着在</a:t>
            </a:r>
            <a:r>
              <a:rPr lang="zh-CN" altLang="zh-CN">
                <a:solidFill>
                  <a:srgbClr val="FF0000"/>
                </a:solidFill>
              </a:rPr>
              <a:t>测试集</a:t>
            </a:r>
            <a:r>
              <a:rPr lang="zh-CN" altLang="zh-CN"/>
              <a:t>上也会有相同的表现</a:t>
            </a:r>
            <a:endParaRPr lang="zh-CN" altLang="en-US"/>
          </a:p>
        </p:txBody>
      </p:sp>
      <p:sp>
        <p:nvSpPr>
          <p:cNvPr id="9" name="矩形 8">
            <a:extLst>
              <a:ext uri="{FF2B5EF4-FFF2-40B4-BE49-F238E27FC236}">
                <a16:creationId xmlns:a16="http://schemas.microsoft.com/office/drawing/2014/main" id="{C826498A-FD60-48CB-9669-38FA422FD501}"/>
              </a:ext>
            </a:extLst>
          </p:cNvPr>
          <p:cNvSpPr/>
          <p:nvPr/>
        </p:nvSpPr>
        <p:spPr>
          <a:xfrm>
            <a:off x="1259632" y="5181600"/>
            <a:ext cx="7031834" cy="923330"/>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如果问题本身不是一个很复杂的问题，例如我们的</a:t>
            </a:r>
            <a:r>
              <a:rPr lang="en-US" altLang="zh-CN" kern="100">
                <a:latin typeface="Times New Roman" panose="02020603050405020304" pitchFamily="18" charset="0"/>
                <a:ea typeface="宋体" panose="02010600030101010101" pitchFamily="2" charset="-122"/>
              </a:rPr>
              <a:t>21</a:t>
            </a:r>
            <a:r>
              <a:rPr lang="zh-CN" altLang="zh-CN" kern="100">
                <a:latin typeface="Times New Roman" panose="02020603050405020304" pitchFamily="18" charset="0"/>
                <a:ea typeface="宋体" panose="02010600030101010101" pitchFamily="2" charset="-122"/>
              </a:rPr>
              <a:t>个维度参数的钢铁性能预测，在我看来和百万人脸识别来说就是一个很小的数据集，我们不用设置很复杂的神经网络去拟合它，因为很容易过拟合。</a:t>
            </a:r>
            <a:endParaRPr lang="zh-CN" altLang="zh-CN"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6955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8FE12-FAC9-4FC1-98CA-5B034BFA440F}"/>
              </a:ext>
            </a:extLst>
          </p:cNvPr>
          <p:cNvSpPr>
            <a:spLocks noGrp="1"/>
          </p:cNvSpPr>
          <p:nvPr>
            <p:ph type="title"/>
          </p:nvPr>
        </p:nvSpPr>
        <p:spPr/>
        <p:txBody>
          <a:bodyPr/>
          <a:lstStyle/>
          <a:p>
            <a:r>
              <a:rPr lang="zh-CN" altLang="en-US"/>
              <a:t>结构与效果</a:t>
            </a:r>
          </a:p>
        </p:txBody>
      </p:sp>
      <p:sp>
        <p:nvSpPr>
          <p:cNvPr id="3" name="内容占位符 2">
            <a:extLst>
              <a:ext uri="{FF2B5EF4-FFF2-40B4-BE49-F238E27FC236}">
                <a16:creationId xmlns:a16="http://schemas.microsoft.com/office/drawing/2014/main" id="{1AC87BC5-CD45-4DAC-A71E-8986B57EDD4D}"/>
              </a:ext>
            </a:extLst>
          </p:cNvPr>
          <p:cNvSpPr>
            <a:spLocks noGrp="1"/>
          </p:cNvSpPr>
          <p:nvPr>
            <p:ph idx="1"/>
          </p:nvPr>
        </p:nvSpPr>
        <p:spPr/>
        <p:txBody>
          <a:bodyPr/>
          <a:lstStyle/>
          <a:p>
            <a:r>
              <a:rPr lang="zh-CN" altLang="en-US" sz="2800" b="1"/>
              <a:t>结构与问题有关</a:t>
            </a:r>
          </a:p>
        </p:txBody>
      </p:sp>
      <p:sp>
        <p:nvSpPr>
          <p:cNvPr id="5" name="矩形 4">
            <a:extLst>
              <a:ext uri="{FF2B5EF4-FFF2-40B4-BE49-F238E27FC236}">
                <a16:creationId xmlns:a16="http://schemas.microsoft.com/office/drawing/2014/main" id="{7E5A8EAD-6C7F-43A6-A848-A380389A4E8C}"/>
              </a:ext>
            </a:extLst>
          </p:cNvPr>
          <p:cNvSpPr/>
          <p:nvPr/>
        </p:nvSpPr>
        <p:spPr>
          <a:xfrm>
            <a:off x="4373421" y="5599093"/>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B5A8E589-29D3-463B-ADAF-9DBC75722E7B}"/>
              </a:ext>
            </a:extLst>
          </p:cNvPr>
          <p:cNvSpPr txBox="1"/>
          <p:nvPr/>
        </p:nvSpPr>
        <p:spPr>
          <a:xfrm>
            <a:off x="5766725" y="2568853"/>
            <a:ext cx="3178696" cy="2585323"/>
          </a:xfrm>
          <a:prstGeom prst="rect">
            <a:avLst/>
          </a:prstGeom>
          <a:noFill/>
        </p:spPr>
        <p:txBody>
          <a:bodyPr wrap="square" rtlCol="0">
            <a:spAutoFit/>
          </a:bodyPr>
          <a:lstStyle/>
          <a:p>
            <a:r>
              <a:rPr lang="zh-CN" altLang="en-US"/>
              <a:t>对于钢铁性能预测我认为</a:t>
            </a:r>
            <a:r>
              <a:rPr lang="en-US" altLang="zh-CN"/>
              <a:t>5-10</a:t>
            </a:r>
            <a:r>
              <a:rPr lang="zh-CN" altLang="zh-CN"/>
              <a:t>层卷积加上</a:t>
            </a:r>
            <a:r>
              <a:rPr lang="en-US" altLang="zh-CN"/>
              <a:t>5-10</a:t>
            </a:r>
            <a:r>
              <a:rPr lang="zh-CN" altLang="zh-CN"/>
              <a:t>层全连接网络在我看来就能实现很好的结果，训练批次在</a:t>
            </a:r>
            <a:r>
              <a:rPr lang="en-US" altLang="zh-CN"/>
              <a:t>5000</a:t>
            </a:r>
            <a:r>
              <a:rPr lang="zh-CN" altLang="zh-CN"/>
              <a:t>以内就能取得很好的结果，如果次数到达</a:t>
            </a:r>
            <a:r>
              <a:rPr lang="en-US" altLang="zh-CN"/>
              <a:t>10000</a:t>
            </a:r>
            <a:r>
              <a:rPr lang="zh-CN" altLang="zh-CN"/>
              <a:t>至以上，在训练集上表现并没有极大的提升，在测试集上却有着及其严重的过拟合。</a:t>
            </a:r>
          </a:p>
          <a:p>
            <a:endParaRPr lang="zh-CN" altLang="en-US"/>
          </a:p>
        </p:txBody>
      </p:sp>
      <p:pic>
        <p:nvPicPr>
          <p:cNvPr id="7" name="图片 6">
            <a:extLst>
              <a:ext uri="{FF2B5EF4-FFF2-40B4-BE49-F238E27FC236}">
                <a16:creationId xmlns:a16="http://schemas.microsoft.com/office/drawing/2014/main" id="{261515E7-9FBB-4196-862C-92CC75C08240}"/>
              </a:ext>
            </a:extLst>
          </p:cNvPr>
          <p:cNvPicPr/>
          <p:nvPr/>
        </p:nvPicPr>
        <p:blipFill>
          <a:blip r:embed="rId2"/>
          <a:stretch>
            <a:fillRect/>
          </a:stretch>
        </p:blipFill>
        <p:spPr>
          <a:xfrm>
            <a:off x="236679" y="2746454"/>
            <a:ext cx="5274310" cy="1258610"/>
          </a:xfrm>
          <a:prstGeom prst="rect">
            <a:avLst/>
          </a:prstGeom>
        </p:spPr>
      </p:pic>
      <p:sp>
        <p:nvSpPr>
          <p:cNvPr id="8" name="矩形 7">
            <a:extLst>
              <a:ext uri="{FF2B5EF4-FFF2-40B4-BE49-F238E27FC236}">
                <a16:creationId xmlns:a16="http://schemas.microsoft.com/office/drawing/2014/main" id="{2D8BFE27-134E-4D1D-AC93-B739DBBA877D}"/>
              </a:ext>
            </a:extLst>
          </p:cNvPr>
          <p:cNvSpPr/>
          <p:nvPr/>
        </p:nvSpPr>
        <p:spPr>
          <a:xfrm>
            <a:off x="644367" y="4431288"/>
            <a:ext cx="4572000" cy="923330"/>
          </a:xfrm>
          <a:prstGeom prst="rect">
            <a:avLst/>
          </a:prstGeom>
        </p:spPr>
        <p:txBody>
          <a:bodyPr wrap="square">
            <a:spAutoFit/>
          </a:bodyPr>
          <a:lstStyle/>
          <a:p>
            <a:pPr indent="266700">
              <a:spcAft>
                <a:spcPts val="0"/>
              </a:spcAft>
            </a:pPr>
            <a:r>
              <a:rPr lang="zh-CN" altLang="zh-CN" kern="100">
                <a:latin typeface="Times New Roman" panose="02020603050405020304" pitchFamily="18" charset="0"/>
                <a:ea typeface="宋体" panose="02010600030101010101" pitchFamily="2" charset="-122"/>
              </a:rPr>
              <a:t>神经网络大小的选择其实和你需要实现的问题是有关的，并不是说越复杂的神经网络其预测能力就会很好，也有可能会很差。</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048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7"/>
            <a:ext cx="7922840" cy="499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nSpc>
                <a:spcPct val="80000"/>
              </a:lnSpc>
              <a:buClr>
                <a:schemeClr val="tx2"/>
              </a:buClr>
              <a:buFont typeface="Wingdings" pitchFamily="2" charset="2"/>
              <a:buChar char="v"/>
            </a:pPr>
            <a:r>
              <a:rPr lang="zh-CN" altLang="zh-CN" sz="3200">
                <a:latin typeface="Times New Roman" pitchFamily="18" charset="0"/>
                <a:ea typeface="宋体" charset="-122"/>
                <a:cs typeface="Times New Roman" pitchFamily="18" charset="0"/>
              </a:rPr>
              <a:t>回归模型</a:t>
            </a:r>
            <a:r>
              <a:rPr lang="zh-CN" altLang="en-US" sz="3200">
                <a:latin typeface="Times New Roman" pitchFamily="18" charset="0"/>
                <a:ea typeface="宋体" charset="-122"/>
                <a:cs typeface="Times New Roman" pitchFamily="18" charset="0"/>
              </a:rPr>
              <a:t>评价指标</a:t>
            </a:r>
            <a:endParaRPr lang="en-US" altLang="zh-CN" sz="3200">
              <a:latin typeface="Times New Roman" pitchFamily="18" charset="0"/>
              <a:ea typeface="宋体" charset="-122"/>
              <a:cs typeface="Times New Roman" pitchFamily="18" charset="0"/>
            </a:endParaRPr>
          </a:p>
          <a:p>
            <a:pPr marL="0" lvl="1" indent="0">
              <a:lnSpc>
                <a:spcPct val="80000"/>
              </a:lnSpc>
              <a:buClr>
                <a:schemeClr val="tx2"/>
              </a:buClr>
              <a:buNone/>
            </a:pPr>
            <a:endParaRPr lang="en-US" altLang="zh-CN" sz="3200">
              <a:latin typeface="Times New Roman" pitchFamily="18" charset="0"/>
              <a:ea typeface="宋体" charset="-122"/>
              <a:cs typeface="Times New Roman" pitchFamily="18" charset="0"/>
            </a:endParaRPr>
          </a:p>
          <a:p>
            <a:pPr marL="342900" lvl="1" indent="-342900">
              <a:lnSpc>
                <a:spcPct val="80000"/>
              </a:lnSpc>
              <a:buClr>
                <a:schemeClr val="tx2"/>
              </a:buClr>
              <a:buFont typeface="Wingdings" pitchFamily="2" charset="2"/>
              <a:buChar char="v"/>
            </a:pPr>
            <a:r>
              <a:rPr lang="zh-CN" altLang="en-US" sz="3200">
                <a:latin typeface="Times New Roman" pitchFamily="18" charset="0"/>
                <a:ea typeface="宋体" charset="-122"/>
                <a:cs typeface="Times New Roman" pitchFamily="18" charset="0"/>
              </a:rPr>
              <a:t>相对分析误差</a:t>
            </a:r>
            <a:r>
              <a:rPr lang="en-US" altLang="zh-CN" sz="3200">
                <a:latin typeface="Times New Roman" pitchFamily="18" charset="0"/>
                <a:ea typeface="宋体" charset="-122"/>
                <a:cs typeface="Times New Roman" pitchFamily="18" charset="0"/>
              </a:rPr>
              <a:t>RPD</a:t>
            </a:r>
          </a:p>
          <a:p>
            <a:pPr marL="0" lvl="1" indent="0" algn="ctr">
              <a:lnSpc>
                <a:spcPct val="80000"/>
              </a:lnSpc>
              <a:buClr>
                <a:schemeClr val="tx2"/>
              </a:buClr>
              <a:buNone/>
            </a:pPr>
            <a:r>
              <a:rPr lang="en-US" altLang="zh-CN" sz="4400"/>
              <a:t>RPD=(stdev/remse)</a:t>
            </a:r>
          </a:p>
          <a:p>
            <a:pPr marL="0" lvl="1" indent="0" algn="ctr">
              <a:lnSpc>
                <a:spcPct val="80000"/>
              </a:lnSpc>
              <a:buClr>
                <a:schemeClr val="tx2"/>
              </a:buClr>
              <a:buNone/>
            </a:pPr>
            <a:endParaRPr lang="en-US" altLang="zh-CN" sz="4400"/>
          </a:p>
          <a:p>
            <a:r>
              <a:rPr lang="zh-CN" altLang="zh-CN" sz="3200" b="0"/>
              <a:t>此值只在测试集上测定，</a:t>
            </a:r>
            <a:r>
              <a:rPr lang="en-US" altLang="zh-CN" sz="3200" b="0"/>
              <a:t>stdev</a:t>
            </a:r>
            <a:r>
              <a:rPr lang="zh-CN" altLang="zh-CN" sz="3200" b="0"/>
              <a:t>表示测定值标准差，</a:t>
            </a:r>
            <a:r>
              <a:rPr lang="en-US" altLang="zh-CN" sz="3200" b="0"/>
              <a:t>rmse</a:t>
            </a:r>
            <a:r>
              <a:rPr lang="zh-CN" altLang="zh-CN" sz="3200" b="0"/>
              <a:t>表示测试集上均方根误差。</a:t>
            </a:r>
            <a:r>
              <a:rPr lang="en-US" altLang="zh-CN" sz="3200" b="0"/>
              <a:t>RPD</a:t>
            </a:r>
            <a:r>
              <a:rPr lang="zh-CN" altLang="zh-CN" sz="3200" b="0"/>
              <a:t>值越大越好。 </a:t>
            </a:r>
          </a:p>
          <a:p>
            <a:pPr marL="0" lvl="1" indent="0" algn="ctr">
              <a:lnSpc>
                <a:spcPct val="80000"/>
              </a:lnSpc>
              <a:buClr>
                <a:schemeClr val="tx2"/>
              </a:buClr>
              <a:buNone/>
            </a:pPr>
            <a:endParaRPr lang="en-US" altLang="zh-CN" sz="4800">
              <a:latin typeface="Times New Roman" pitchFamily="18" charset="0"/>
              <a:ea typeface="宋体" charset="-122"/>
              <a:cs typeface="Times New Roman" pitchFamily="18" charset="0"/>
            </a:endParaRPr>
          </a:p>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合适的评价函数</a:t>
            </a:r>
            <a:endParaRPr lang="zh-CN" altLang="zh-CN"/>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0379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strips(downLeft)">
                                      <p:cBhvr>
                                        <p:cTn id="12" dur="500"/>
                                        <p:tgtEl>
                                          <p:spTgt spid="5">
                                            <p:txEl>
                                              <p:pRg st="5" end="5"/>
                                            </p:txEl>
                                          </p:spTgt>
                                        </p:tgtEl>
                                      </p:cBhvr>
                                    </p:animEffect>
                                  </p:childTnLst>
                                </p:cTn>
                              </p:par>
                              <p:par>
                                <p:cTn id="13" presetID="18" presetClass="entr" presetSubtype="12" fill="hold" grpId="1"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trips(downLeft)">
                                      <p:cBhvr>
                                        <p:cTn id="15" dur="500"/>
                                        <p:tgtEl>
                                          <p:spTgt spid="5">
                                            <p:txEl>
                                              <p:pRg st="2" end="2"/>
                                            </p:txEl>
                                          </p:spTgt>
                                        </p:tgtEl>
                                      </p:cBhvr>
                                    </p:animEffect>
                                  </p:childTnLst>
                                </p:cTn>
                              </p:par>
                              <p:par>
                                <p:cTn id="16" presetID="18" presetClass="entr" presetSubtype="12" fill="hold" grpId="1"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strips(downLeft)">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uiExpand="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5E4F3-080A-40C6-AB52-427D9EB3E57B}"/>
              </a:ext>
            </a:extLst>
          </p:cNvPr>
          <p:cNvSpPr>
            <a:spLocks noGrp="1"/>
          </p:cNvSpPr>
          <p:nvPr>
            <p:ph type="title"/>
          </p:nvPr>
        </p:nvSpPr>
        <p:spPr/>
        <p:txBody>
          <a:bodyPr/>
          <a:lstStyle/>
          <a:p>
            <a:r>
              <a:rPr lang="zh-CN" altLang="en-US"/>
              <a:t>结构与效果</a:t>
            </a:r>
          </a:p>
        </p:txBody>
      </p:sp>
      <p:sp>
        <p:nvSpPr>
          <p:cNvPr id="5" name="矩形 4">
            <a:extLst>
              <a:ext uri="{FF2B5EF4-FFF2-40B4-BE49-F238E27FC236}">
                <a16:creationId xmlns:a16="http://schemas.microsoft.com/office/drawing/2014/main" id="{314FC83D-A5BA-4F69-B049-412676FA3E3E}"/>
              </a:ext>
            </a:extLst>
          </p:cNvPr>
          <p:cNvSpPr/>
          <p:nvPr/>
        </p:nvSpPr>
        <p:spPr>
          <a:xfrm>
            <a:off x="4557488" y="5721330"/>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pic>
        <p:nvPicPr>
          <p:cNvPr id="6" name="内容占位符 5" descr="59136399ab0a9092c58e852337a85a6418336dcd">
            <a:extLst>
              <a:ext uri="{FF2B5EF4-FFF2-40B4-BE49-F238E27FC236}">
                <a16:creationId xmlns:a16="http://schemas.microsoft.com/office/drawing/2014/main" id="{319E9BBC-E56C-4D5D-B9CC-9C0C10F11FF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0028" y="1609745"/>
            <a:ext cx="7323944" cy="1524000"/>
          </a:xfrm>
          <a:prstGeom prst="rect">
            <a:avLst/>
          </a:prstGeom>
          <a:noFill/>
          <a:ln>
            <a:noFill/>
          </a:ln>
        </p:spPr>
      </p:pic>
      <p:sp>
        <p:nvSpPr>
          <p:cNvPr id="7" name="文本框 6">
            <a:extLst>
              <a:ext uri="{FF2B5EF4-FFF2-40B4-BE49-F238E27FC236}">
                <a16:creationId xmlns:a16="http://schemas.microsoft.com/office/drawing/2014/main" id="{AA89E14A-17E0-4F7F-83E8-3234BC3E78B1}"/>
              </a:ext>
            </a:extLst>
          </p:cNvPr>
          <p:cNvSpPr txBox="1"/>
          <p:nvPr/>
        </p:nvSpPr>
        <p:spPr>
          <a:xfrm>
            <a:off x="759814" y="3415553"/>
            <a:ext cx="7624372" cy="1200329"/>
          </a:xfrm>
          <a:prstGeom prst="rect">
            <a:avLst/>
          </a:prstGeom>
          <a:noFill/>
        </p:spPr>
        <p:txBody>
          <a:bodyPr wrap="square" rtlCol="0">
            <a:spAutoFit/>
          </a:bodyPr>
          <a:lstStyle/>
          <a:p>
            <a:r>
              <a:rPr lang="zh-CN" altLang="zh-CN"/>
              <a:t>表</a:t>
            </a:r>
            <a:r>
              <a:rPr lang="zh-CN" altLang="en-US"/>
              <a:t>中</a:t>
            </a:r>
            <a:r>
              <a:rPr lang="zh-CN" altLang="zh-CN"/>
              <a:t>展示了这三种网络的基本信息。与</a:t>
            </a:r>
            <a:r>
              <a:rPr lang="en-US" altLang="zh-CN"/>
              <a:t>BaseCNN</a:t>
            </a:r>
            <a:r>
              <a:rPr lang="zh-CN" altLang="zh-CN"/>
              <a:t>相比，</a:t>
            </a:r>
            <a:r>
              <a:rPr lang="en-US" altLang="zh-CN"/>
              <a:t>ShallowCNN</a:t>
            </a:r>
            <a:r>
              <a:rPr lang="zh-CN" altLang="zh-CN"/>
              <a:t>少了三层卷积层和一层池化层；</a:t>
            </a:r>
            <a:r>
              <a:rPr lang="en-US" altLang="zh-CN"/>
              <a:t>DeepCNN</a:t>
            </a:r>
            <a:r>
              <a:rPr lang="zh-CN" altLang="zh-CN"/>
              <a:t>的卷积层和池化层数量是</a:t>
            </a:r>
            <a:r>
              <a:rPr lang="en-US" altLang="zh-CN"/>
              <a:t>BaseCNN</a:t>
            </a:r>
            <a:r>
              <a:rPr lang="zh-CN" altLang="zh-CN"/>
              <a:t>的两倍。</a:t>
            </a:r>
          </a:p>
          <a:p>
            <a:endParaRPr lang="zh-CN" altLang="en-US"/>
          </a:p>
        </p:txBody>
      </p:sp>
      <p:sp>
        <p:nvSpPr>
          <p:cNvPr id="8" name="矩形 7">
            <a:extLst>
              <a:ext uri="{FF2B5EF4-FFF2-40B4-BE49-F238E27FC236}">
                <a16:creationId xmlns:a16="http://schemas.microsoft.com/office/drawing/2014/main" id="{BA15058D-C1BC-47BF-A8B6-D7A9CCF86563}"/>
              </a:ext>
            </a:extLst>
          </p:cNvPr>
          <p:cNvSpPr/>
          <p:nvPr/>
        </p:nvSpPr>
        <p:spPr>
          <a:xfrm>
            <a:off x="733791" y="4438238"/>
            <a:ext cx="4572000" cy="1477328"/>
          </a:xfrm>
          <a:prstGeom prst="rect">
            <a:avLst/>
          </a:prstGeom>
        </p:spPr>
        <p:txBody>
          <a:bodyPr>
            <a:spAutoFit/>
          </a:bodyPr>
          <a:lstStyle/>
          <a:p>
            <a:pPr algn="just">
              <a:spcAft>
                <a:spcPts val="0"/>
              </a:spcAft>
            </a:pPr>
            <a:r>
              <a:rPr lang="zh-CN" altLang="zh-CN" kern="100">
                <a:latin typeface="Times New Roman" panose="02020603050405020304" pitchFamily="18" charset="0"/>
                <a:ea typeface="宋体" panose="02010600030101010101" pitchFamily="2" charset="-122"/>
              </a:rPr>
              <a:t>发现</a:t>
            </a:r>
            <a:r>
              <a:rPr lang="zh-CN" altLang="zh-CN" kern="100">
                <a:solidFill>
                  <a:srgbClr val="FF0000"/>
                </a:solidFill>
                <a:latin typeface="Times New Roman" panose="02020603050405020304" pitchFamily="18" charset="0"/>
                <a:ea typeface="宋体" panose="02010600030101010101" pitchFamily="2" charset="-122"/>
              </a:rPr>
              <a:t>如果数据集本身较小，解决的问题不是那么复杂，深层的网络很容易造成过拟合。</a:t>
            </a:r>
            <a:r>
              <a:rPr lang="zh-CN" altLang="zh-CN" kern="100">
                <a:latin typeface="Times New Roman" panose="02020603050405020304" pitchFamily="18" charset="0"/>
                <a:ea typeface="宋体" panose="02010600030101010101" pitchFamily="2" charset="-122"/>
              </a:rPr>
              <a:t>在这个例子中，浅层卷积网络和深层卷积网络表现基本相同，更深的网络往往意味着过拟合。</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6043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36FAA-88BA-44E7-A408-EA192CAFD793}"/>
              </a:ext>
            </a:extLst>
          </p:cNvPr>
          <p:cNvSpPr>
            <a:spLocks noGrp="1"/>
          </p:cNvSpPr>
          <p:nvPr>
            <p:ph type="title"/>
          </p:nvPr>
        </p:nvSpPr>
        <p:spPr/>
        <p:txBody>
          <a:bodyPr/>
          <a:lstStyle/>
          <a:p>
            <a:r>
              <a:rPr lang="zh-CN" altLang="en-US"/>
              <a:t>结构与效果</a:t>
            </a:r>
          </a:p>
        </p:txBody>
      </p:sp>
      <p:pic>
        <p:nvPicPr>
          <p:cNvPr id="5" name="内容占位符 4" descr="47abf9e8379eb2e48f4bf6a0198989e30efe8e17">
            <a:extLst>
              <a:ext uri="{FF2B5EF4-FFF2-40B4-BE49-F238E27FC236}">
                <a16:creationId xmlns:a16="http://schemas.microsoft.com/office/drawing/2014/main" id="{DE43E612-105A-48E0-8BDE-C805A542C2A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922009"/>
            <a:ext cx="8267700" cy="1938400"/>
          </a:xfrm>
          <a:prstGeom prst="rect">
            <a:avLst/>
          </a:prstGeom>
          <a:noFill/>
          <a:ln>
            <a:noFill/>
          </a:ln>
        </p:spPr>
      </p:pic>
      <p:sp>
        <p:nvSpPr>
          <p:cNvPr id="6" name="矩形 5">
            <a:extLst>
              <a:ext uri="{FF2B5EF4-FFF2-40B4-BE49-F238E27FC236}">
                <a16:creationId xmlns:a16="http://schemas.microsoft.com/office/drawing/2014/main" id="{1DBCB1F6-A0ED-4D08-AE46-95B93898BFA3}"/>
              </a:ext>
            </a:extLst>
          </p:cNvPr>
          <p:cNvSpPr/>
          <p:nvPr/>
        </p:nvSpPr>
        <p:spPr>
          <a:xfrm>
            <a:off x="419100" y="1736773"/>
            <a:ext cx="8267700" cy="1200329"/>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不仅是网络深度对预测结果存在着影响，网络的宽度（即</a:t>
            </a:r>
            <a:r>
              <a:rPr lang="zh-CN" altLang="en-US" kern="100">
                <a:latin typeface="Times New Roman" panose="02020603050405020304" pitchFamily="18" charset="0"/>
                <a:ea typeface="宋体" panose="02010600030101010101" pitchFamily="2" charset="-122"/>
              </a:rPr>
              <a:t>每</a:t>
            </a:r>
            <a:r>
              <a:rPr lang="zh-CN" altLang="zh-CN" kern="100">
                <a:latin typeface="Times New Roman" panose="02020603050405020304" pitchFamily="18" charset="0"/>
                <a:ea typeface="宋体" panose="02010600030101010101" pitchFamily="2" charset="-122"/>
              </a:rPr>
              <a:t>层神经</a:t>
            </a:r>
            <a:r>
              <a:rPr lang="zh-CN" altLang="en-US" kern="100">
                <a:latin typeface="Times New Roman" panose="02020603050405020304" pitchFamily="18" charset="0"/>
                <a:ea typeface="宋体" panose="02010600030101010101" pitchFamily="2" charset="-122"/>
              </a:rPr>
              <a:t>层</a:t>
            </a:r>
            <a:r>
              <a:rPr lang="zh-CN" altLang="zh-CN" kern="100">
                <a:latin typeface="Times New Roman" panose="02020603050405020304" pitchFamily="18" charset="0"/>
                <a:ea typeface="宋体" panose="02010600030101010101" pitchFamily="2" charset="-122"/>
              </a:rPr>
              <a:t>中神经元的个数）也有类似的关系。</a:t>
            </a:r>
          </a:p>
          <a:p>
            <a:pPr algn="just">
              <a:spcAft>
                <a:spcPts val="0"/>
              </a:spcAft>
            </a:pPr>
            <a:r>
              <a:rPr lang="zh-CN" altLang="zh-CN" kern="100">
                <a:solidFill>
                  <a:srgbClr val="FF0000"/>
                </a:solidFill>
                <a:latin typeface="Times New Roman" panose="02020603050405020304" pitchFamily="18" charset="0"/>
                <a:ea typeface="宋体" panose="02010600030101010101" pitchFamily="2" charset="-122"/>
              </a:rPr>
              <a:t>表</a:t>
            </a:r>
            <a:r>
              <a:rPr lang="zh-CN" altLang="en-US" kern="100">
                <a:solidFill>
                  <a:srgbClr val="FF0000"/>
                </a:solidFill>
                <a:latin typeface="Times New Roman" panose="02020603050405020304" pitchFamily="18" charset="0"/>
                <a:ea typeface="宋体" panose="02010600030101010101" pitchFamily="2" charset="-122"/>
              </a:rPr>
              <a:t>中</a:t>
            </a:r>
            <a:r>
              <a:rPr lang="en-US" altLang="zh-CN" kern="100">
                <a:latin typeface="Times New Roman" panose="02020603050405020304" pitchFamily="18" charset="0"/>
                <a:ea typeface="宋体" panose="02010600030101010101" pitchFamily="2" charset="-122"/>
              </a:rPr>
              <a:t> </a:t>
            </a:r>
            <a:r>
              <a:rPr lang="zh-CN" altLang="zh-CN" kern="100">
                <a:latin typeface="Times New Roman" panose="02020603050405020304" pitchFamily="18" charset="0"/>
                <a:ea typeface="宋体" panose="02010600030101010101" pitchFamily="2" charset="-122"/>
              </a:rPr>
              <a:t>用于分析卷积神经网络的宽度对结果的影响，</a:t>
            </a:r>
            <a:r>
              <a:rPr lang="en-US" altLang="zh-CN" kern="100">
                <a:latin typeface="Times New Roman" panose="02020603050405020304" pitchFamily="18" charset="0"/>
                <a:ea typeface="宋体" panose="02010600030101010101" pitchFamily="2" charset="-122"/>
              </a:rPr>
              <a:t>BaseCNN#w </a:t>
            </a:r>
            <a:r>
              <a:rPr lang="zh-CN" altLang="zh-CN" kern="100">
                <a:latin typeface="Times New Roman" panose="02020603050405020304" pitchFamily="18" charset="0"/>
                <a:ea typeface="宋体" panose="02010600030101010101" pitchFamily="2" charset="-122"/>
              </a:rPr>
              <a:t>表示其每个神经层内神经元的个数是</a:t>
            </a:r>
            <a:r>
              <a:rPr lang="en-US" altLang="zh-CN" kern="100">
                <a:latin typeface="Times New Roman" panose="02020603050405020304" pitchFamily="18" charset="0"/>
                <a:ea typeface="宋体" panose="02010600030101010101" pitchFamily="2" charset="-122"/>
              </a:rPr>
              <a:t>BaseCNN</a:t>
            </a:r>
            <a:r>
              <a:rPr lang="zh-CN" altLang="zh-CN" kern="100">
                <a:latin typeface="Times New Roman" panose="02020603050405020304" pitchFamily="18" charset="0"/>
                <a:ea typeface="宋体" panose="02010600030101010101" pitchFamily="2" charset="-122"/>
              </a:rPr>
              <a:t>的</a:t>
            </a:r>
            <a:r>
              <a:rPr lang="en-US" altLang="zh-CN" kern="100">
                <a:latin typeface="Times New Roman" panose="02020603050405020304" pitchFamily="18" charset="0"/>
                <a:ea typeface="宋体" panose="02010600030101010101" pitchFamily="2" charset="-122"/>
              </a:rPr>
              <a:t>w</a:t>
            </a:r>
            <a:r>
              <a:rPr lang="zh-CN" altLang="zh-CN" kern="100">
                <a:latin typeface="Times New Roman" panose="02020603050405020304" pitchFamily="18" charset="0"/>
                <a:ea typeface="宋体" panose="02010600030101010101" pitchFamily="2" charset="-122"/>
              </a:rPr>
              <a:t>倍</a:t>
            </a:r>
            <a:endParaRPr lang="zh-CN" altLang="zh-CN" sz="1800" kern="100">
              <a:effectLst/>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7369D58E-619D-4B70-99B5-4520D7AAB4AF}"/>
              </a:ext>
            </a:extLst>
          </p:cNvPr>
          <p:cNvSpPr/>
          <p:nvPr/>
        </p:nvSpPr>
        <p:spPr>
          <a:xfrm>
            <a:off x="4572000" y="5688715"/>
            <a:ext cx="4572000" cy="954107"/>
          </a:xfrm>
          <a:prstGeom prst="rect">
            <a:avLst/>
          </a:prstGeom>
        </p:spPr>
        <p:txBody>
          <a:bodyPr>
            <a:spAutoFit/>
          </a:bodyPr>
          <a:lstStyle/>
          <a:p>
            <a:pPr algn="just">
              <a:spcAft>
                <a:spcPts val="0"/>
              </a:spcAft>
            </a:pPr>
            <a:r>
              <a:rPr lang="en-US" altLang="zh-CN" sz="1400" b="0" kern="100">
                <a:solidFill>
                  <a:srgbClr val="000000"/>
                </a:solidFill>
                <a:latin typeface="Arial" panose="020B0604020202020204" pitchFamily="34" charset="0"/>
                <a:ea typeface="宋体" panose="02010600030101010101" pitchFamily="2" charset="-122"/>
              </a:rPr>
              <a:t>Liu M, Shi J, Li Z, et al. Towards Better Analysis of Deep Convolutional Neural Networks[J]. IEEE Transactions on Visualization &amp; Computer Graphics, 2017, 23(1):91-100.</a:t>
            </a:r>
            <a:endParaRPr lang="zh-CN" altLang="zh-CN" sz="1600" b="0" kern="100">
              <a:effectLst/>
              <a:latin typeface="Times New Roman" panose="02020603050405020304" pitchFamily="18" charset="0"/>
              <a:ea typeface="宋体" panose="02010600030101010101" pitchFamily="2" charset="-122"/>
            </a:endParaRPr>
          </a:p>
        </p:txBody>
      </p:sp>
      <p:sp>
        <p:nvSpPr>
          <p:cNvPr id="8" name="矩形 7">
            <a:extLst>
              <a:ext uri="{FF2B5EF4-FFF2-40B4-BE49-F238E27FC236}">
                <a16:creationId xmlns:a16="http://schemas.microsoft.com/office/drawing/2014/main" id="{5F1DDA0F-FB4F-4778-BD7D-22A46EF34FAE}"/>
              </a:ext>
            </a:extLst>
          </p:cNvPr>
          <p:cNvSpPr/>
          <p:nvPr/>
        </p:nvSpPr>
        <p:spPr>
          <a:xfrm>
            <a:off x="463042" y="5132006"/>
            <a:ext cx="8403759" cy="646331"/>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从表</a:t>
            </a:r>
            <a:r>
              <a:rPr lang="zh-CN" altLang="en-US" kern="100">
                <a:latin typeface="Times New Roman" panose="02020603050405020304" pitchFamily="18" charset="0"/>
                <a:ea typeface="宋体" panose="02010600030101010101" pitchFamily="2" charset="-122"/>
              </a:rPr>
              <a:t>中</a:t>
            </a:r>
            <a:r>
              <a:rPr lang="zh-CN" altLang="zh-CN" kern="100">
                <a:latin typeface="Times New Roman" panose="02020603050405020304" pitchFamily="18" charset="0"/>
                <a:ea typeface="宋体" panose="02010600030101010101" pitchFamily="2" charset="-122"/>
              </a:rPr>
              <a:t>可以发现，</a:t>
            </a:r>
            <a:r>
              <a:rPr lang="en-US" altLang="zh-CN" kern="100">
                <a:latin typeface="Times New Roman" panose="02020603050405020304" pitchFamily="18" charset="0"/>
                <a:ea typeface="宋体" panose="02010600030101010101" pitchFamily="2" charset="-122"/>
              </a:rPr>
              <a:t>BaseCNN*4</a:t>
            </a:r>
            <a:r>
              <a:rPr lang="zh-CN" altLang="zh-CN" kern="100">
                <a:latin typeface="Times New Roman" panose="02020603050405020304" pitchFamily="18" charset="0"/>
                <a:ea typeface="宋体" panose="02010600030101010101" pitchFamily="2" charset="-122"/>
              </a:rPr>
              <a:t>的训练错误率很低，但是测验错误率却比较高。这说明，这个网络出现了过拟合现象。</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2460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B5018-96A5-454C-A248-62FF36AF6E70}"/>
              </a:ext>
            </a:extLst>
          </p:cNvPr>
          <p:cNvSpPr>
            <a:spLocks noGrp="1"/>
          </p:cNvSpPr>
          <p:nvPr>
            <p:ph type="title"/>
          </p:nvPr>
        </p:nvSpPr>
        <p:spPr/>
        <p:txBody>
          <a:bodyPr/>
          <a:lstStyle/>
          <a:p>
            <a:r>
              <a:rPr lang="zh-CN" altLang="zh-CN"/>
              <a:t>卷积核和池化层的大小</a:t>
            </a:r>
            <a:endParaRPr lang="zh-CN" altLang="en-US"/>
          </a:p>
        </p:txBody>
      </p:sp>
      <p:sp>
        <p:nvSpPr>
          <p:cNvPr id="3" name="内容占位符 2">
            <a:extLst>
              <a:ext uri="{FF2B5EF4-FFF2-40B4-BE49-F238E27FC236}">
                <a16:creationId xmlns:a16="http://schemas.microsoft.com/office/drawing/2014/main" id="{19F277B1-BC96-4C13-9B1B-1AF110A0C0C2}"/>
              </a:ext>
            </a:extLst>
          </p:cNvPr>
          <p:cNvSpPr>
            <a:spLocks noGrp="1"/>
          </p:cNvSpPr>
          <p:nvPr>
            <p:ph idx="1"/>
          </p:nvPr>
        </p:nvSpPr>
        <p:spPr>
          <a:xfrm>
            <a:off x="457200" y="1676400"/>
            <a:ext cx="8267700" cy="4648200"/>
          </a:xfrm>
        </p:spPr>
        <p:txBody>
          <a:bodyPr/>
          <a:lstStyle/>
          <a:p>
            <a:r>
              <a:rPr lang="zh-CN" altLang="zh-CN"/>
              <a:t>训练期间，输入图像的大小优选为</a:t>
            </a:r>
            <a:r>
              <a:rPr lang="en-US" altLang="zh-CN"/>
              <a:t>2</a:t>
            </a:r>
            <a:r>
              <a:rPr lang="zh-CN" altLang="zh-CN"/>
              <a:t>的幂，诸如</a:t>
            </a:r>
            <a:r>
              <a:rPr lang="en-US" altLang="zh-CN"/>
              <a:t>32</a:t>
            </a:r>
            <a:r>
              <a:rPr lang="zh-CN" altLang="zh-CN"/>
              <a:t>（例如，</a:t>
            </a:r>
            <a:r>
              <a:rPr lang="en-US" altLang="zh-CN" i="1"/>
              <a:t>CIFAR-10</a:t>
            </a:r>
            <a:r>
              <a:rPr lang="zh-CN" altLang="zh-CN"/>
              <a:t>），</a:t>
            </a:r>
            <a:r>
              <a:rPr lang="en-US" altLang="zh-CN" i="1"/>
              <a:t>64,224</a:t>
            </a:r>
            <a:r>
              <a:rPr lang="zh-CN" altLang="zh-CN"/>
              <a:t>（例如，常用的</a:t>
            </a:r>
            <a:r>
              <a:rPr lang="en-US" altLang="zh-CN" i="1"/>
              <a:t>ImageNet</a:t>
            </a:r>
            <a:r>
              <a:rPr lang="zh-CN" altLang="zh-CN"/>
              <a:t>），</a:t>
            </a:r>
            <a:r>
              <a:rPr lang="en-US" altLang="zh-CN"/>
              <a:t>384</a:t>
            </a:r>
            <a:r>
              <a:rPr lang="zh-CN" altLang="zh-CN"/>
              <a:t>或</a:t>
            </a:r>
            <a:r>
              <a:rPr lang="en-US" altLang="zh-CN"/>
              <a:t>512</a:t>
            </a:r>
            <a:r>
              <a:rPr lang="zh-CN" altLang="zh-CN"/>
              <a:t>等。更重要的是，</a:t>
            </a:r>
            <a:r>
              <a:rPr lang="zh-CN" altLang="zh-CN">
                <a:solidFill>
                  <a:srgbClr val="FF0000"/>
                </a:solidFill>
              </a:rPr>
              <a:t>我们应该选用小的卷积核（</a:t>
            </a:r>
            <a:r>
              <a:rPr lang="en-US" altLang="zh-CN">
                <a:solidFill>
                  <a:srgbClr val="FF0000"/>
                </a:solidFill>
              </a:rPr>
              <a:t>3*3</a:t>
            </a:r>
            <a:r>
              <a:rPr lang="zh-CN" altLang="zh-CN">
                <a:solidFill>
                  <a:srgbClr val="FF0000"/>
                </a:solidFill>
              </a:rPr>
              <a:t>）和小的步长（</a:t>
            </a:r>
            <a:r>
              <a:rPr lang="en-US" altLang="zh-CN">
                <a:solidFill>
                  <a:srgbClr val="FF0000"/>
                </a:solidFill>
              </a:rPr>
              <a:t>1</a:t>
            </a:r>
            <a:r>
              <a:rPr lang="zh-CN" altLang="zh-CN">
                <a:solidFill>
                  <a:srgbClr val="FF0000"/>
                </a:solidFill>
              </a:rPr>
              <a:t>）以及设置</a:t>
            </a:r>
            <a:r>
              <a:rPr lang="en-US" altLang="zh-CN">
                <a:solidFill>
                  <a:srgbClr val="FF0000"/>
                </a:solidFill>
              </a:rPr>
              <a:t>0</a:t>
            </a:r>
            <a:r>
              <a:rPr lang="zh-CN" altLang="zh-CN">
                <a:solidFill>
                  <a:srgbClr val="FF0000"/>
                </a:solidFill>
              </a:rPr>
              <a:t>填充（</a:t>
            </a:r>
            <a:r>
              <a:rPr lang="en-US" altLang="zh-CN">
                <a:solidFill>
                  <a:srgbClr val="FF0000"/>
                </a:solidFill>
              </a:rPr>
              <a:t>O padding</a:t>
            </a:r>
            <a:r>
              <a:rPr lang="zh-CN" altLang="zh-CN">
                <a:solidFill>
                  <a:srgbClr val="FF0000"/>
                </a:solidFill>
              </a:rPr>
              <a:t>）</a:t>
            </a:r>
            <a:r>
              <a:rPr lang="zh-CN" altLang="zh-CN"/>
              <a:t>这不仅减少了参数的数量，而且提高了整个深度网络的准确率。同时，上面提到的一个特例，即</a:t>
            </a:r>
            <a:r>
              <a:rPr lang="en-US" altLang="zh-CN">
                <a:solidFill>
                  <a:srgbClr val="FF0000"/>
                </a:solidFill>
              </a:rPr>
              <a:t>3*3</a:t>
            </a:r>
            <a:r>
              <a:rPr lang="zh-CN" altLang="zh-CN">
                <a:solidFill>
                  <a:srgbClr val="FF0000"/>
                </a:solidFill>
              </a:rPr>
              <a:t>步长为</a:t>
            </a:r>
            <a:r>
              <a:rPr lang="en-US" altLang="zh-CN">
                <a:solidFill>
                  <a:srgbClr val="FF0000"/>
                </a:solidFill>
              </a:rPr>
              <a:t>1</a:t>
            </a:r>
            <a:r>
              <a:rPr lang="zh-CN" altLang="zh-CN"/>
              <a:t>的滤镜可以保留图像</a:t>
            </a:r>
            <a:r>
              <a:rPr lang="en-US" altLang="zh-CN"/>
              <a:t>/</a:t>
            </a:r>
            <a:r>
              <a:rPr lang="zh-CN" altLang="zh-CN"/>
              <a:t>特征图的空间大小。对于池化层，常用的池化大小是</a:t>
            </a:r>
            <a:r>
              <a:rPr lang="en-US" altLang="zh-CN">
                <a:solidFill>
                  <a:srgbClr val="FF0000"/>
                </a:solidFill>
              </a:rPr>
              <a:t>2*2</a:t>
            </a:r>
            <a:r>
              <a:rPr lang="zh-CN" altLang="zh-CN">
                <a:solidFill>
                  <a:srgbClr val="FF0000"/>
                </a:solidFill>
              </a:rPr>
              <a:t>。</a:t>
            </a:r>
          </a:p>
          <a:p>
            <a:endParaRPr lang="zh-CN" altLang="en-US"/>
          </a:p>
        </p:txBody>
      </p:sp>
      <p:sp>
        <p:nvSpPr>
          <p:cNvPr id="4" name="页脚占位符 3">
            <a:extLst>
              <a:ext uri="{FF2B5EF4-FFF2-40B4-BE49-F238E27FC236}">
                <a16:creationId xmlns:a16="http://schemas.microsoft.com/office/drawing/2014/main" id="{6E845D7E-6BA8-4482-B868-04D8D32FD80D}"/>
              </a:ext>
            </a:extLst>
          </p:cNvPr>
          <p:cNvSpPr>
            <a:spLocks noGrp="1"/>
          </p:cNvSpPr>
          <p:nvPr>
            <p:ph type="ftr" sz="quarter" idx="4294967295"/>
          </p:nvPr>
        </p:nvSpPr>
        <p:spPr>
          <a:xfrm>
            <a:off x="2051720" y="5911850"/>
            <a:ext cx="6851104" cy="525611"/>
          </a:xfrm>
        </p:spPr>
        <p:txBody>
          <a:bodyPr/>
          <a:lstStyle/>
          <a:p>
            <a:r>
              <a:rPr lang="en-US" altLang="zh-CN" sz="1800" u="sng">
                <a:hlinkClick r:id="rId2"/>
              </a:rPr>
              <a:t>http://lamda.nju.edu.cn/weixs/project/CNNTricks/CNNTricks.html</a:t>
            </a:r>
            <a:r>
              <a:rPr lang="en-US" altLang="zh-CN" sz="1800" u="sng"/>
              <a:t> </a:t>
            </a:r>
            <a:endParaRPr lang="zh-CN" altLang="zh-CN" sz="1800"/>
          </a:p>
        </p:txBody>
      </p:sp>
    </p:spTree>
    <p:extLst>
      <p:ext uri="{BB962C8B-B14F-4D97-AF65-F5344CB8AC3E}">
        <p14:creationId xmlns:p14="http://schemas.microsoft.com/office/powerpoint/2010/main" val="1819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A3B46-FD49-4931-9751-C44408B51D94}"/>
              </a:ext>
            </a:extLst>
          </p:cNvPr>
          <p:cNvSpPr>
            <a:spLocks noGrp="1"/>
          </p:cNvSpPr>
          <p:nvPr>
            <p:ph type="title"/>
          </p:nvPr>
        </p:nvSpPr>
        <p:spPr/>
        <p:txBody>
          <a:bodyPr/>
          <a:lstStyle/>
          <a:p>
            <a:r>
              <a:rPr lang="zh-CN" altLang="en-US"/>
              <a:t>最重要的一点</a:t>
            </a:r>
          </a:p>
        </p:txBody>
      </p:sp>
      <p:sp>
        <p:nvSpPr>
          <p:cNvPr id="4" name="文本框 3">
            <a:extLst>
              <a:ext uri="{FF2B5EF4-FFF2-40B4-BE49-F238E27FC236}">
                <a16:creationId xmlns:a16="http://schemas.microsoft.com/office/drawing/2014/main" id="{850A2456-A754-428E-BB6B-E76B5B12FB86}"/>
              </a:ext>
            </a:extLst>
          </p:cNvPr>
          <p:cNvSpPr txBox="1"/>
          <p:nvPr/>
        </p:nvSpPr>
        <p:spPr>
          <a:xfrm>
            <a:off x="-136982" y="3429000"/>
            <a:ext cx="9417963" cy="1107996"/>
          </a:xfrm>
          <a:prstGeom prst="rect">
            <a:avLst/>
          </a:prstGeom>
          <a:noFill/>
        </p:spPr>
        <p:txBody>
          <a:bodyPr wrap="none" rtlCol="0">
            <a:spAutoFit/>
          </a:bodyPr>
          <a:lstStyle/>
          <a:p>
            <a:r>
              <a:rPr lang="zh-CN" altLang="en-US" sz="4800"/>
              <a:t>纸上得来终觉浅，绝知此事要躬行</a:t>
            </a:r>
          </a:p>
          <a:p>
            <a:endParaRPr lang="zh-CN" altLang="en-US"/>
          </a:p>
        </p:txBody>
      </p:sp>
    </p:spTree>
    <p:extLst>
      <p:ext uri="{BB962C8B-B14F-4D97-AF65-F5344CB8AC3E}">
        <p14:creationId xmlns:p14="http://schemas.microsoft.com/office/powerpoint/2010/main" val="363330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1000" accel="50000" decel="50000" autoRev="1" fill="hold">
                                          <p:stCondLst>
                                            <p:cond delay="0"/>
                                          </p:stCondLst>
                                        </p:cTn>
                                        <p:tgtEl>
                                          <p:spTgt spid="4"/>
                                        </p:tgtEl>
                                        <p:attrNameLst>
                                          <p:attrName>ppt_x</p:attrName>
                                          <p:attrName>ppt_y</p:attrName>
                                        </p:attrNameLst>
                                      </p:cBhvr>
                                    </p:animMotion>
                                    <p:animRot by="1500000">
                                      <p:cBhvr>
                                        <p:cTn id="7" dur="500" fill="hold">
                                          <p:stCondLst>
                                            <p:cond delay="0"/>
                                          </p:stCondLst>
                                        </p:cTn>
                                        <p:tgtEl>
                                          <p:spTgt spid="4"/>
                                        </p:tgtEl>
                                        <p:attrNameLst>
                                          <p:attrName>r</p:attrName>
                                        </p:attrNameLst>
                                      </p:cBhvr>
                                    </p:animRot>
                                    <p:animRot by="-1500000">
                                      <p:cBhvr>
                                        <p:cTn id="8" dur="500" fill="hold">
                                          <p:stCondLst>
                                            <p:cond delay="500"/>
                                          </p:stCondLst>
                                        </p:cTn>
                                        <p:tgtEl>
                                          <p:spTgt spid="4"/>
                                        </p:tgtEl>
                                        <p:attrNameLst>
                                          <p:attrName>r</p:attrName>
                                        </p:attrNameLst>
                                      </p:cBhvr>
                                    </p:animRot>
                                    <p:animRot by="-1500000">
                                      <p:cBhvr>
                                        <p:cTn id="9" dur="500" fill="hold">
                                          <p:stCondLst>
                                            <p:cond delay="1000"/>
                                          </p:stCondLst>
                                        </p:cTn>
                                        <p:tgtEl>
                                          <p:spTgt spid="4"/>
                                        </p:tgtEl>
                                        <p:attrNameLst>
                                          <p:attrName>r</p:attrName>
                                        </p:attrNameLst>
                                      </p:cBhvr>
                                    </p:animRot>
                                    <p:animRot by="1500000">
                                      <p:cBhvr>
                                        <p:cTn id="10" dur="500" fill="hold">
                                          <p:stCondLst>
                                            <p:cond delay="15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303B3-0381-4240-B983-35A36B5FB6D2}"/>
              </a:ext>
            </a:extLst>
          </p:cNvPr>
          <p:cNvSpPr>
            <a:spLocks noGrp="1"/>
          </p:cNvSpPr>
          <p:nvPr>
            <p:ph type="title"/>
          </p:nvPr>
        </p:nvSpPr>
        <p:spPr/>
        <p:txBody>
          <a:bodyPr/>
          <a:lstStyle/>
          <a:p>
            <a:r>
              <a:rPr lang="zh-CN" altLang="en-US"/>
              <a:t>参考文献</a:t>
            </a:r>
          </a:p>
        </p:txBody>
      </p:sp>
      <p:sp>
        <p:nvSpPr>
          <p:cNvPr id="3" name="内容占位符 2">
            <a:extLst>
              <a:ext uri="{FF2B5EF4-FFF2-40B4-BE49-F238E27FC236}">
                <a16:creationId xmlns:a16="http://schemas.microsoft.com/office/drawing/2014/main" id="{6FD5C3E8-21B4-4E59-8665-8F5D9318BE08}"/>
              </a:ext>
            </a:extLst>
          </p:cNvPr>
          <p:cNvSpPr>
            <a:spLocks noGrp="1"/>
          </p:cNvSpPr>
          <p:nvPr>
            <p:ph idx="1"/>
          </p:nvPr>
        </p:nvSpPr>
        <p:spPr>
          <a:xfrm>
            <a:off x="438150" y="1661319"/>
            <a:ext cx="8267700" cy="4648200"/>
          </a:xfrm>
        </p:spPr>
        <p:txBody>
          <a:bodyPr/>
          <a:lstStyle/>
          <a:p>
            <a:r>
              <a:rPr lang="en-US" altLang="zh-CN" sz="1800" u="sng">
                <a:hlinkClick r:id="rId2"/>
              </a:rPr>
              <a:t>https://blog.csdn.net/u013555719</a:t>
            </a:r>
            <a:endParaRPr lang="en-US" altLang="zh-CN" sz="1800" u="sng">
              <a:hlinkClick r:id="rId3"/>
            </a:endParaRPr>
          </a:p>
          <a:p>
            <a:r>
              <a:rPr lang="en-US" altLang="zh-CN" sz="1800" u="sng">
                <a:hlinkClick r:id="rId3"/>
              </a:rPr>
              <a:t>http://cs231n.stanford.edu/</a:t>
            </a:r>
            <a:r>
              <a:rPr lang="en-US" altLang="zh-CN" sz="1800"/>
              <a:t> </a:t>
            </a:r>
            <a:r>
              <a:rPr lang="zh-CN" altLang="zh-CN" sz="1800"/>
              <a:t>斯坦福大学</a:t>
            </a:r>
            <a:r>
              <a:rPr lang="en-US" altLang="zh-CN" sz="1800"/>
              <a:t>cs231n</a:t>
            </a:r>
            <a:r>
              <a:rPr lang="zh-CN" altLang="zh-CN" sz="1800"/>
              <a:t>李飞飞计算机视觉课程</a:t>
            </a:r>
          </a:p>
          <a:p>
            <a:r>
              <a:rPr lang="en-US" altLang="zh-CN" sz="1800"/>
              <a:t>Deep Learning for Vision: Tricks of the Trade - Bay Area Vision Meeting By Facebook</a:t>
            </a:r>
            <a:endParaRPr lang="zh-CN" altLang="zh-CN" sz="1800"/>
          </a:p>
          <a:p>
            <a:r>
              <a:rPr lang="en-US" altLang="zh-CN" sz="1800" u="sng">
                <a:hlinkClick r:id="rId4"/>
              </a:rPr>
              <a:t>https://www.youtube.com/watch?v=clgMTk5V2Sk</a:t>
            </a:r>
            <a:r>
              <a:rPr lang="en-US" altLang="zh-CN" sz="1800"/>
              <a:t> </a:t>
            </a:r>
            <a:r>
              <a:rPr lang="zh-CN" altLang="zh-CN" sz="1800"/>
              <a:t>脸书公司</a:t>
            </a:r>
            <a:r>
              <a:rPr lang="en-US" altLang="zh-CN" sz="1800"/>
              <a:t>2013-2014</a:t>
            </a:r>
            <a:r>
              <a:rPr lang="zh-CN" altLang="zh-CN" sz="1800"/>
              <a:t>年机器视觉演讲</a:t>
            </a:r>
          </a:p>
          <a:p>
            <a:r>
              <a:rPr lang="en-US" altLang="zh-CN" sz="1800"/>
              <a:t>A. Krizhevsky, I. Sutskever, and G. E. Hinton. </a:t>
            </a:r>
            <a:r>
              <a:rPr lang="en-US" altLang="zh-CN" sz="1800" u="sng">
                <a:hlinkClick r:id="rId5"/>
              </a:rPr>
              <a:t>ImageNet Classification with Deep Convolutional Neural Networks</a:t>
            </a:r>
            <a:r>
              <a:rPr lang="en-US" altLang="zh-CN" sz="1800"/>
              <a:t>. In </a:t>
            </a:r>
            <a:r>
              <a:rPr lang="en-US" altLang="zh-CN" sz="1800" i="1"/>
              <a:t>NIPS</a:t>
            </a:r>
            <a:r>
              <a:rPr lang="en-US" altLang="zh-CN" sz="1800"/>
              <a:t>, 2012  Hinton</a:t>
            </a:r>
            <a:r>
              <a:rPr lang="zh-CN" altLang="zh-CN" sz="1800"/>
              <a:t>大神的调参心得</a:t>
            </a:r>
          </a:p>
          <a:p>
            <a:r>
              <a:rPr lang="en-US" altLang="zh-CN" sz="1800" u="sng">
                <a:hlinkClick r:id="rId6"/>
              </a:rPr>
              <a:t>A Brief Overview of Deep Learning</a:t>
            </a:r>
            <a:r>
              <a:rPr lang="en-US" altLang="zh-CN" sz="1800"/>
              <a:t>,</a:t>
            </a:r>
            <a:r>
              <a:rPr lang="zh-CN" altLang="zh-CN" sz="1800"/>
              <a:t>《神经网络与深度学习》神书</a:t>
            </a:r>
            <a:r>
              <a:rPr lang="en-US" altLang="zh-CN" sz="1800"/>
              <a:t> </a:t>
            </a:r>
            <a:r>
              <a:rPr lang="en-US" altLang="zh-CN" sz="1800" u="sng">
                <a:hlinkClick r:id="rId7"/>
              </a:rPr>
              <a:t>Ilya Sutskever</a:t>
            </a:r>
            <a:r>
              <a:rPr lang="en-US" altLang="zh-CN" sz="1800"/>
              <a:t>.</a:t>
            </a:r>
            <a:endParaRPr lang="zh-CN" altLang="zh-CN" sz="1800"/>
          </a:p>
          <a:p>
            <a:r>
              <a:rPr lang="en-US" altLang="zh-CN" sz="1800"/>
              <a:t>K. He, X. Zhang, S. Ren, and J. Sun. </a:t>
            </a:r>
            <a:r>
              <a:rPr lang="en-US" altLang="zh-CN" sz="1800" u="sng">
                <a:hlinkClick r:id="rId8"/>
              </a:rPr>
              <a:t>Delving Deep into Rectifiers: Surpassing Human-Level Performance on ImageNet Classification</a:t>
            </a:r>
            <a:r>
              <a:rPr lang="en-US" altLang="zh-CN" sz="1800"/>
              <a:t>. In </a:t>
            </a:r>
            <a:r>
              <a:rPr lang="en-US" altLang="zh-CN" sz="1800" i="1"/>
              <a:t>ICCV</a:t>
            </a:r>
            <a:r>
              <a:rPr lang="en-US" altLang="zh-CN" sz="1800"/>
              <a:t>, 2015.</a:t>
            </a:r>
            <a:r>
              <a:rPr lang="zh-CN" altLang="en-US" sz="1800"/>
              <a:t>何恺明</a:t>
            </a:r>
            <a:r>
              <a:rPr lang="en-US" altLang="zh-CN" sz="1800"/>
              <a:t>2015</a:t>
            </a:r>
            <a:r>
              <a:rPr lang="zh-CN" altLang="zh-CN" sz="1800"/>
              <a:t>论文</a:t>
            </a:r>
          </a:p>
          <a:p>
            <a:r>
              <a:rPr lang="en-US" altLang="zh-CN" sz="1800" u="sng">
                <a:hlinkClick r:id="rId9"/>
              </a:rPr>
              <a:t>http://lamda.nju.edu.cn/weixs/project/CNNTricks/CNNTricks.html</a:t>
            </a:r>
            <a:r>
              <a:rPr lang="en-US" altLang="zh-CN" sz="1800" u="sng"/>
              <a:t> </a:t>
            </a:r>
            <a:endParaRPr lang="zh-CN" altLang="zh-CN" sz="1800"/>
          </a:p>
          <a:p>
            <a:r>
              <a:rPr lang="zh-CN" altLang="zh-CN" sz="1800"/>
              <a:t>南京大学</a:t>
            </a:r>
            <a:r>
              <a:rPr lang="en-US" altLang="zh-CN" sz="1800"/>
              <a:t>lamda</a:t>
            </a:r>
            <a:r>
              <a:rPr lang="zh-CN" altLang="zh-CN" sz="1800"/>
              <a:t>实验室电子书</a:t>
            </a:r>
          </a:p>
          <a:p>
            <a:endParaRPr lang="zh-CN" altLang="en-US"/>
          </a:p>
        </p:txBody>
      </p:sp>
    </p:spTree>
    <p:extLst>
      <p:ext uri="{BB962C8B-B14F-4D97-AF65-F5344CB8AC3E}">
        <p14:creationId xmlns:p14="http://schemas.microsoft.com/office/powerpoint/2010/main" val="214818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WordArt 3"/>
          <p:cNvSpPr>
            <a:spLocks noChangeArrowheads="1" noChangeShapeType="1" noTextEdit="1"/>
          </p:cNvSpPr>
          <p:nvPr/>
        </p:nvSpPr>
        <p:spPr bwMode="gray">
          <a:xfrm>
            <a:off x="3733800" y="4419600"/>
            <a:ext cx="4953000" cy="609600"/>
          </a:xfrm>
          <a:prstGeom prst="rect">
            <a:avLst/>
          </a:prstGeom>
          <a:extLst>
            <a:ext uri="{AF507438-7753-43E0-B8FC-AC1667EBCBE1}">
              <a14:hiddenEffects xmlns:a14="http://schemas.microsoft.com/office/drawing/2010/main">
                <a:effectLst/>
              </a14:hiddenEffects>
            </a:ext>
          </a:extLst>
        </p:spPr>
        <p:txBody>
          <a:bodyPr wrap="none" fromWordArt="1">
            <a:prstTxWarp prst="textDeflate">
              <a:avLst>
                <a:gd name="adj" fmla="val 0"/>
              </a:avLst>
            </a:prstTxWarp>
          </a:bodyPr>
          <a:lstStyle/>
          <a:p>
            <a:pPr algn="ctr"/>
            <a:r>
              <a:rPr lang="en-US" altLang="zh-CN" sz="5400"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Verdana"/>
              </a:rPr>
              <a:t>Thank You !</a:t>
            </a:r>
            <a:endParaRPr lang="zh-CN" altLang="en-US" sz="5400" kern="10" dirty="0">
              <a:ln w="28575">
                <a:solidFill>
                  <a:schemeClr val="bg1"/>
                </a:solidFill>
                <a:round/>
                <a:headEnd/>
                <a:tailEnd/>
              </a:ln>
              <a:gradFill rotWithShape="1">
                <a:gsLst>
                  <a:gs pos="0">
                    <a:schemeClr val="tx2"/>
                  </a:gs>
                  <a:gs pos="100000">
                    <a:schemeClr val="tx2">
                      <a:gamma/>
                      <a:tint val="42353"/>
                      <a:invGamma/>
                    </a:schemeClr>
                  </a:gs>
                </a:gsLst>
                <a:lin ang="5400000" scaled="1"/>
              </a:gradFill>
              <a:latin typeface="Verdana"/>
            </a:endParaRPr>
          </a:p>
        </p:txBody>
      </p:sp>
    </p:spTree>
    <p:extLst>
      <p:ext uri="{BB962C8B-B14F-4D97-AF65-F5344CB8AC3E}">
        <p14:creationId xmlns:p14="http://schemas.microsoft.com/office/powerpoint/2010/main" val="176071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624086" y="1963788"/>
            <a:ext cx="7772288"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lnSpc>
                <a:spcPct val="80000"/>
              </a:lnSpc>
              <a:buClr>
                <a:schemeClr val="tx2"/>
              </a:buClr>
              <a:buFont typeface="Wingdings" pitchFamily="2" charset="2"/>
              <a:buChar char="v"/>
            </a:pPr>
            <a:r>
              <a:rPr lang="zh-CN" altLang="en-US" sz="3200">
                <a:latin typeface="Times New Roman" pitchFamily="18" charset="0"/>
                <a:ea typeface="宋体" charset="-122"/>
                <a:cs typeface="Times New Roman" pitchFamily="18" charset="0"/>
              </a:rPr>
              <a:t>多任务学习</a:t>
            </a:r>
            <a:endParaRPr lang="en-US" altLang="zh-CN" sz="3200" dirty="0">
              <a:latin typeface="Times New Roman" pitchFamily="18" charset="0"/>
              <a:ea typeface="宋体" charset="-122"/>
              <a:cs typeface="Times New Roman" pitchFamily="18" charset="0"/>
            </a:endParaRPr>
          </a:p>
          <a:p>
            <a:pPr marL="857250" lvl="3" indent="0">
              <a:lnSpc>
                <a:spcPct val="80000"/>
              </a:lnSpc>
              <a:buClr>
                <a:schemeClr val="tx2"/>
              </a:buClr>
              <a:buNone/>
            </a:pPr>
            <a:endParaRPr lang="en-US" altLang="zh-CN" sz="2600" dirty="0">
              <a:latin typeface="Times New Roman" pitchFamily="18" charset="0"/>
              <a:ea typeface="宋体" charset="-122"/>
              <a:cs typeface="Times New Roman" pitchFamily="18" charset="0"/>
            </a:endParaRPr>
          </a:p>
          <a:p>
            <a:pPr marL="1200150" lvl="3" indent="-342900">
              <a:lnSpc>
                <a:spcPct val="80000"/>
              </a:lnSpc>
              <a:buClr>
                <a:schemeClr val="tx2"/>
              </a:buClr>
              <a:buFont typeface="Wingdings" pitchFamily="2" charset="2"/>
              <a:buChar char="v"/>
            </a:pPr>
            <a:endParaRPr lang="zh-CN" altLang="en-US" sz="2600" dirty="0">
              <a:latin typeface="Times New Roman" pitchFamily="18" charset="0"/>
              <a:ea typeface="宋体" charset="-122"/>
              <a:cs typeface="Times New Roman" pitchFamily="18" charset="0"/>
            </a:endParaRPr>
          </a:p>
          <a:p>
            <a:pPr lvl="1">
              <a:lnSpc>
                <a:spcPct val="150000"/>
              </a:lnSpc>
            </a:pPr>
            <a:endParaRPr lang="zh-CN" altLang="en-US"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a:p>
            <a:pPr lvl="1">
              <a:lnSpc>
                <a:spcPct val="150000"/>
              </a:lnSpc>
            </a:pPr>
            <a:endParaRPr lang="en-US" altLang="zh-CN" sz="3000" b="0" dirty="0">
              <a:latin typeface="Times New Roman" pitchFamily="18" charset="0"/>
              <a:ea typeface="宋体" charset="-122"/>
              <a:cs typeface="Times New Roman" pitchFamily="18" charset="0"/>
            </a:endParaRPr>
          </a:p>
        </p:txBody>
      </p:sp>
      <p:sp>
        <p:nvSpPr>
          <p:cNvPr id="40962" name="Rectangle 2"/>
          <p:cNvSpPr>
            <a:spLocks noGrp="1" noChangeArrowheads="1"/>
          </p:cNvSpPr>
          <p:nvPr>
            <p:ph type="title"/>
          </p:nvPr>
        </p:nvSpPr>
        <p:spPr>
          <a:xfrm>
            <a:off x="609600" y="930275"/>
            <a:ext cx="7922840" cy="487363"/>
          </a:xfrm>
        </p:spPr>
        <p:txBody>
          <a:bodyPr/>
          <a:lstStyle/>
          <a:p>
            <a:r>
              <a:rPr lang="zh-CN" altLang="en-US"/>
              <a:t>合适的评价函数</a:t>
            </a:r>
            <a:endParaRPr lang="en-US" altLang="zh-CN" dirty="0">
              <a:latin typeface="Times New Roman" pitchFamily="18" charset="0"/>
              <a:ea typeface="黑体" pitchFamily="2" charset="-122"/>
              <a:cs typeface="Times New Roman" pitchFamily="18" charset="0"/>
            </a:endParaRPr>
          </a:p>
        </p:txBody>
      </p:sp>
      <p:sp>
        <p:nvSpPr>
          <p:cNvPr id="40992" name="Text Box 32"/>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 Box 5"/>
          <p:cNvSpPr txBox="1">
            <a:spLocks noChangeArrowheads="1"/>
          </p:cNvSpPr>
          <p:nvPr/>
        </p:nvSpPr>
        <p:spPr bwMode="auto">
          <a:xfrm>
            <a:off x="756376" y="2515744"/>
            <a:ext cx="1871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zh-CN" altLang="en-US" sz="2800" b="0">
                <a:solidFill>
                  <a:srgbClr val="0000FF"/>
                </a:solidFill>
                <a:cs typeface="Times New Roman" pitchFamily="18" charset="0"/>
              </a:rPr>
              <a:t>评价函数：</a:t>
            </a:r>
            <a:endParaRPr lang="zh-CN" altLang="en-US" sz="2800" b="0" dirty="0">
              <a:solidFill>
                <a:srgbClr val="0000FF"/>
              </a:solidFill>
              <a:cs typeface="Times New Roman" pitchFamily="18" charset="0"/>
            </a:endParaRPr>
          </a:p>
        </p:txBody>
      </p:sp>
      <p:sp>
        <p:nvSpPr>
          <p:cNvPr id="56" name="Text Box 6"/>
          <p:cNvSpPr txBox="1">
            <a:spLocks noChangeArrowheads="1"/>
          </p:cNvSpPr>
          <p:nvPr/>
        </p:nvSpPr>
        <p:spPr bwMode="auto">
          <a:xfrm>
            <a:off x="844063" y="3379490"/>
            <a:ext cx="7453914"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6pPr>
            <a:lvl7pPr marL="29718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7pPr>
            <a:lvl8pPr marL="34290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8pPr>
            <a:lvl9pPr marL="3886200" indent="-228600" algn="just" eaLnBrk="0" fontAlgn="base" hangingPunct="0">
              <a:lnSpc>
                <a:spcPct val="130000"/>
              </a:lnSpc>
              <a:spcBef>
                <a:spcPct val="1000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800" b="0">
                <a:cs typeface="Times New Roman" pitchFamily="18" charset="0"/>
              </a:rPr>
              <a:t>	</a:t>
            </a:r>
            <a:r>
              <a:rPr lang="zh-CN" altLang="en-US" sz="2800" b="0">
                <a:cs typeface="Times New Roman" pitchFamily="18" charset="0"/>
              </a:rPr>
              <a:t>对于多元素的预测问题，使用多个神经元表示输出，要在</a:t>
            </a:r>
            <a:r>
              <a:rPr lang="zh-CN" altLang="en-US" sz="2800">
                <a:solidFill>
                  <a:srgbClr val="FF0000"/>
                </a:solidFill>
                <a:cs typeface="Times New Roman" pitchFamily="18" charset="0"/>
              </a:rPr>
              <a:t>不同的元素</a:t>
            </a:r>
            <a:r>
              <a:rPr lang="zh-CN" altLang="en-US" sz="2800" b="0">
                <a:cs typeface="Times New Roman" pitchFamily="18" charset="0"/>
              </a:rPr>
              <a:t>上分别在</a:t>
            </a:r>
            <a:r>
              <a:rPr lang="zh-CN" altLang="en-US" sz="2800" b="0">
                <a:solidFill>
                  <a:srgbClr val="FF0000"/>
                </a:solidFill>
                <a:cs typeface="Times New Roman" pitchFamily="18" charset="0"/>
              </a:rPr>
              <a:t>训练集和测试集</a:t>
            </a:r>
            <a:r>
              <a:rPr lang="zh-CN" altLang="en-US" sz="2800" b="0">
                <a:cs typeface="Times New Roman" pitchFamily="18" charset="0"/>
              </a:rPr>
              <a:t>上使用评价指标</a:t>
            </a:r>
            <a:endParaRPr lang="en-US" altLang="zh-CN" sz="2800" b="0">
              <a:cs typeface="Times New Roman" pitchFamily="18" charset="0"/>
            </a:endParaRPr>
          </a:p>
          <a:p>
            <a:pPr eaLnBrk="1" hangingPunct="1">
              <a:spcBef>
                <a:spcPct val="20000"/>
              </a:spcBef>
            </a:pPr>
            <a:r>
              <a:rPr lang="en-US" altLang="zh-CN" sz="2800" b="0">
                <a:cs typeface="Times New Roman" pitchFamily="18" charset="0"/>
              </a:rPr>
              <a:t>	</a:t>
            </a:r>
            <a:r>
              <a:rPr lang="zh-CN" altLang="en-US" sz="2800" b="0">
                <a:cs typeface="Times New Roman" pitchFamily="18" charset="0"/>
              </a:rPr>
              <a:t>例如我要预测钢铁的屈服强度，抗压强度，伸长率，就要分别在其上计算</a:t>
            </a:r>
            <a:r>
              <a:rPr lang="en-US" altLang="zh-CN" sz="2800" b="0">
                <a:cs typeface="Times New Roman" pitchFamily="18" charset="0"/>
              </a:rPr>
              <a:t>RPD</a:t>
            </a:r>
            <a:r>
              <a:rPr lang="zh-CN" altLang="en-US" sz="2800" b="0">
                <a:cs typeface="Times New Roman" pitchFamily="18" charset="0"/>
              </a:rPr>
              <a:t>值和</a:t>
            </a:r>
            <a:r>
              <a:rPr lang="en-US" altLang="zh-CN" sz="2800" b="0">
                <a:cs typeface="Times New Roman" pitchFamily="18" charset="0"/>
              </a:rPr>
              <a:t>R</a:t>
            </a:r>
            <a:r>
              <a:rPr lang="en-US" altLang="zh-CN" sz="2800" b="0" baseline="30000">
                <a:cs typeface="Times New Roman" pitchFamily="18" charset="0"/>
              </a:rPr>
              <a:t>2</a:t>
            </a:r>
            <a:endParaRPr lang="zh-CN" altLang="en-US" sz="2800" b="0" dirty="0">
              <a:cs typeface="Times New Roman" pitchFamily="18" charset="0"/>
            </a:endParaRPr>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080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strips(downRigh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strips(downRight)">
                                      <p:cBhvr>
                                        <p:cTn id="12" dur="500"/>
                                        <p:tgtEl>
                                          <p:spTgt spid="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F7E84-D357-4D5E-A8E7-A80BEDB89CFE}"/>
              </a:ext>
            </a:extLst>
          </p:cNvPr>
          <p:cNvSpPr>
            <a:spLocks noGrp="1"/>
          </p:cNvSpPr>
          <p:nvPr>
            <p:ph type="title"/>
          </p:nvPr>
        </p:nvSpPr>
        <p:spPr/>
        <p:txBody>
          <a:bodyPr/>
          <a:lstStyle/>
          <a:p>
            <a:r>
              <a:rPr lang="zh-CN" altLang="en-US"/>
              <a:t>合适的评价函数</a:t>
            </a:r>
          </a:p>
        </p:txBody>
      </p:sp>
      <p:pic>
        <p:nvPicPr>
          <p:cNvPr id="8" name="图片 7">
            <a:extLst>
              <a:ext uri="{FF2B5EF4-FFF2-40B4-BE49-F238E27FC236}">
                <a16:creationId xmlns:a16="http://schemas.microsoft.com/office/drawing/2014/main" id="{79310EC4-1F1E-4275-8B15-A3F8F660E3BC}"/>
              </a:ext>
            </a:extLst>
          </p:cNvPr>
          <p:cNvPicPr>
            <a:picLocks noChangeAspect="1"/>
          </p:cNvPicPr>
          <p:nvPr/>
        </p:nvPicPr>
        <p:blipFill>
          <a:blip r:embed="rId2"/>
          <a:stretch>
            <a:fillRect/>
          </a:stretch>
        </p:blipFill>
        <p:spPr>
          <a:xfrm>
            <a:off x="4619625" y="2016902"/>
            <a:ext cx="3696791" cy="1495425"/>
          </a:xfrm>
          <a:prstGeom prst="rect">
            <a:avLst/>
          </a:prstGeom>
        </p:spPr>
      </p:pic>
      <p:pic>
        <p:nvPicPr>
          <p:cNvPr id="9" name="图片 8">
            <a:extLst>
              <a:ext uri="{FF2B5EF4-FFF2-40B4-BE49-F238E27FC236}">
                <a16:creationId xmlns:a16="http://schemas.microsoft.com/office/drawing/2014/main" id="{215BDF19-C0C8-444E-8F79-CA9F54D44BC5}"/>
              </a:ext>
            </a:extLst>
          </p:cNvPr>
          <p:cNvPicPr>
            <a:picLocks noChangeAspect="1"/>
          </p:cNvPicPr>
          <p:nvPr/>
        </p:nvPicPr>
        <p:blipFill>
          <a:blip r:embed="rId3"/>
          <a:stretch>
            <a:fillRect/>
          </a:stretch>
        </p:blipFill>
        <p:spPr>
          <a:xfrm>
            <a:off x="609600" y="2015117"/>
            <a:ext cx="3386336" cy="1543050"/>
          </a:xfrm>
          <a:prstGeom prst="rect">
            <a:avLst/>
          </a:prstGeom>
        </p:spPr>
      </p:pic>
      <p:pic>
        <p:nvPicPr>
          <p:cNvPr id="12" name="图片 11">
            <a:extLst>
              <a:ext uri="{FF2B5EF4-FFF2-40B4-BE49-F238E27FC236}">
                <a16:creationId xmlns:a16="http://schemas.microsoft.com/office/drawing/2014/main" id="{46189459-CC64-44BD-89FA-39A13C7693DA}"/>
              </a:ext>
            </a:extLst>
          </p:cNvPr>
          <p:cNvPicPr>
            <a:picLocks noChangeAspect="1"/>
          </p:cNvPicPr>
          <p:nvPr/>
        </p:nvPicPr>
        <p:blipFill>
          <a:blip r:embed="rId4"/>
          <a:stretch>
            <a:fillRect/>
          </a:stretch>
        </p:blipFill>
        <p:spPr>
          <a:xfrm>
            <a:off x="1890712" y="4320633"/>
            <a:ext cx="5400675" cy="1485900"/>
          </a:xfrm>
          <a:prstGeom prst="rect">
            <a:avLst/>
          </a:prstGeom>
        </p:spPr>
      </p:pic>
      <p:sp>
        <p:nvSpPr>
          <p:cNvPr id="13" name="文本框 12">
            <a:extLst>
              <a:ext uri="{FF2B5EF4-FFF2-40B4-BE49-F238E27FC236}">
                <a16:creationId xmlns:a16="http://schemas.microsoft.com/office/drawing/2014/main" id="{328461FE-1C43-4EA6-934E-8962C2FFC3FF}"/>
              </a:ext>
            </a:extLst>
          </p:cNvPr>
          <p:cNvSpPr txBox="1"/>
          <p:nvPr/>
        </p:nvSpPr>
        <p:spPr>
          <a:xfrm>
            <a:off x="2771800" y="6176434"/>
            <a:ext cx="3877985" cy="369332"/>
          </a:xfrm>
          <a:prstGeom prst="rect">
            <a:avLst/>
          </a:prstGeom>
          <a:noFill/>
        </p:spPr>
        <p:txBody>
          <a:bodyPr wrap="none" rtlCol="0">
            <a:spAutoFit/>
          </a:bodyPr>
          <a:lstStyle/>
          <a:p>
            <a:r>
              <a:rPr lang="zh-CN" altLang="en-US"/>
              <a:t>我的实验结果取得了相当不错的结果</a:t>
            </a:r>
          </a:p>
        </p:txBody>
      </p:sp>
      <p:sp>
        <p:nvSpPr>
          <p:cNvPr id="15" name="文本框 14">
            <a:extLst>
              <a:ext uri="{FF2B5EF4-FFF2-40B4-BE49-F238E27FC236}">
                <a16:creationId xmlns:a16="http://schemas.microsoft.com/office/drawing/2014/main" id="{7CF030E2-47E9-4345-868F-539D5692BFEB}"/>
              </a:ext>
            </a:extLst>
          </p:cNvPr>
          <p:cNvSpPr txBox="1"/>
          <p:nvPr/>
        </p:nvSpPr>
        <p:spPr>
          <a:xfrm>
            <a:off x="1371498" y="3560344"/>
            <a:ext cx="7800533" cy="369332"/>
          </a:xfrm>
          <a:prstGeom prst="rect">
            <a:avLst/>
          </a:prstGeom>
          <a:noFill/>
        </p:spPr>
        <p:txBody>
          <a:bodyPr wrap="none" rtlCol="0">
            <a:spAutoFit/>
          </a:bodyPr>
          <a:lstStyle/>
          <a:p>
            <a:r>
              <a:rPr lang="zh-CN" altLang="en-US" sz="1200" b="0"/>
              <a:t>王璨</a:t>
            </a:r>
            <a:r>
              <a:rPr lang="en-US" altLang="zh-CN" sz="1200" b="0"/>
              <a:t>, </a:t>
            </a:r>
            <a:r>
              <a:rPr lang="zh-CN" altLang="en-US" sz="1200" b="0"/>
              <a:t>武新慧</a:t>
            </a:r>
            <a:r>
              <a:rPr lang="en-US" altLang="zh-CN" sz="1200" b="0"/>
              <a:t>, </a:t>
            </a:r>
            <a:r>
              <a:rPr lang="zh-CN" altLang="en-US" sz="1200" b="0"/>
              <a:t>李恋卿</a:t>
            </a:r>
            <a:r>
              <a:rPr lang="en-US" altLang="zh-CN" sz="1200" b="0"/>
              <a:t>,</a:t>
            </a:r>
            <a:r>
              <a:rPr lang="zh-CN" altLang="en-US" sz="1200" b="0"/>
              <a:t>等</a:t>
            </a:r>
            <a:r>
              <a:rPr lang="en-US" altLang="zh-CN" sz="1200" b="0"/>
              <a:t>. </a:t>
            </a:r>
            <a:r>
              <a:rPr lang="zh-CN" altLang="en-US" sz="1200" b="0"/>
              <a:t>卷积神经网络用于近红外光谱预测土壤含水率</a:t>
            </a:r>
            <a:r>
              <a:rPr lang="en-US" altLang="zh-CN" sz="1200" b="0"/>
              <a:t>[J]. </a:t>
            </a:r>
            <a:r>
              <a:rPr lang="zh-CN" altLang="en-US" sz="1200" b="0"/>
              <a:t>光谱学与光谱分析</a:t>
            </a:r>
            <a:r>
              <a:rPr lang="en-US" altLang="zh-CN" sz="1200" b="0"/>
              <a:t>, 2018, 38(1):36-41</a:t>
            </a:r>
            <a:r>
              <a:rPr lang="en-US" altLang="zh-CN" b="0"/>
              <a:t>.</a:t>
            </a:r>
            <a:endParaRPr lang="zh-CN" altLang="en-US"/>
          </a:p>
        </p:txBody>
      </p:sp>
      <p:sp>
        <p:nvSpPr>
          <p:cNvPr id="16" name="矩形 15">
            <a:extLst>
              <a:ext uri="{FF2B5EF4-FFF2-40B4-BE49-F238E27FC236}">
                <a16:creationId xmlns:a16="http://schemas.microsoft.com/office/drawing/2014/main" id="{3F4C3595-BB4B-41D7-9BB2-3E0989F8A325}"/>
              </a:ext>
            </a:extLst>
          </p:cNvPr>
          <p:cNvSpPr/>
          <p:nvPr/>
        </p:nvSpPr>
        <p:spPr>
          <a:xfrm>
            <a:off x="179512" y="3882228"/>
            <a:ext cx="6678488" cy="276999"/>
          </a:xfrm>
          <a:prstGeom prst="rect">
            <a:avLst/>
          </a:prstGeom>
        </p:spPr>
        <p:txBody>
          <a:bodyPr wrap="square">
            <a:spAutoFit/>
          </a:bodyPr>
          <a:lstStyle/>
          <a:p>
            <a:r>
              <a:rPr lang="zh-CN" altLang="en-US" sz="1200" b="0">
                <a:solidFill>
                  <a:srgbClr val="000000"/>
                </a:solidFill>
                <a:latin typeface="Arial" panose="020B0604020202020204" pitchFamily="34" charset="0"/>
              </a:rPr>
              <a:t>段友祥</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李根田</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孙歧峰</a:t>
            </a:r>
            <a:r>
              <a:rPr lang="en-US" altLang="zh-CN" sz="1200" b="0">
                <a:solidFill>
                  <a:srgbClr val="000000"/>
                </a:solidFill>
                <a:latin typeface="Arial" panose="020B0604020202020204" pitchFamily="34" charset="0"/>
              </a:rPr>
              <a:t>. </a:t>
            </a:r>
            <a:r>
              <a:rPr lang="zh-CN" altLang="en-US" sz="1200" b="0">
                <a:solidFill>
                  <a:srgbClr val="000000"/>
                </a:solidFill>
                <a:latin typeface="Arial" panose="020B0604020202020204" pitchFamily="34" charset="0"/>
              </a:rPr>
              <a:t>卷积神经网络在储层预测中的应用研究</a:t>
            </a:r>
            <a:r>
              <a:rPr lang="en-US" altLang="zh-CN" sz="1200" b="0">
                <a:solidFill>
                  <a:srgbClr val="000000"/>
                </a:solidFill>
                <a:latin typeface="Arial" panose="020B0604020202020204" pitchFamily="34" charset="0"/>
              </a:rPr>
              <a:t>[J]. </a:t>
            </a:r>
            <a:r>
              <a:rPr lang="zh-CN" altLang="en-US" sz="1200" b="0">
                <a:solidFill>
                  <a:srgbClr val="000000"/>
                </a:solidFill>
                <a:latin typeface="Arial" panose="020B0604020202020204" pitchFamily="34" charset="0"/>
              </a:rPr>
              <a:t>通信学报</a:t>
            </a:r>
            <a:r>
              <a:rPr lang="en-US" altLang="zh-CN" sz="1200" b="0">
                <a:solidFill>
                  <a:srgbClr val="000000"/>
                </a:solidFill>
                <a:latin typeface="Arial" panose="020B0604020202020204" pitchFamily="34" charset="0"/>
              </a:rPr>
              <a:t>, 2016(s1):1-9.</a:t>
            </a:r>
            <a:endParaRPr lang="zh-CN" altLang="en-US" sz="1200"/>
          </a:p>
        </p:txBody>
      </p:sp>
    </p:spTree>
    <p:extLst>
      <p:ext uri="{BB962C8B-B14F-4D97-AF65-F5344CB8AC3E}">
        <p14:creationId xmlns:p14="http://schemas.microsoft.com/office/powerpoint/2010/main" val="39644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strips(downLeft)">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trips(downLeft)">
                                      <p:cBhvr>
                                        <p:cTn id="23" dur="500"/>
                                        <p:tgtEl>
                                          <p:spTgt spid="1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trips(down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00F85-CEEA-4D30-992B-B3AB54BBB79E}"/>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B0BA2E97-0EA2-44DD-9BFC-EC123CD1AEEF}"/>
              </a:ext>
            </a:extLst>
          </p:cNvPr>
          <p:cNvSpPr>
            <a:spLocks noGrp="1"/>
          </p:cNvSpPr>
          <p:nvPr>
            <p:ph idx="1"/>
          </p:nvPr>
        </p:nvSpPr>
        <p:spPr>
          <a:xfrm>
            <a:off x="457200" y="1676400"/>
            <a:ext cx="8267700" cy="4648200"/>
          </a:xfrm>
        </p:spPr>
        <p:txBody>
          <a:bodyPr/>
          <a:lstStyle/>
          <a:p>
            <a:r>
              <a:rPr lang="zh-CN" altLang="en-US"/>
              <a:t>零中心规范化</a:t>
            </a:r>
            <a:endParaRPr lang="en-US" altLang="zh-CN"/>
          </a:p>
          <a:p>
            <a:pPr marL="0" indent="0">
              <a:buNone/>
            </a:pPr>
            <a:endParaRPr lang="en-US" altLang="zh-CN"/>
          </a:p>
          <a:p>
            <a:r>
              <a:rPr lang="zh-CN" altLang="en-US" sz="1800"/>
              <a:t>简单的预处理方法是对数据进行零中心处理，然后对它们进行规范化处理，它们以两行</a:t>
            </a:r>
            <a:r>
              <a:rPr lang="en-US" altLang="zh-CN" sz="1800"/>
              <a:t>Python</a:t>
            </a:r>
            <a:r>
              <a:rPr lang="zh-CN" altLang="en-US" sz="1800"/>
              <a:t>代码表示，如下所示：</a:t>
            </a:r>
            <a:endParaRPr lang="en-US" altLang="zh-CN" sz="1800"/>
          </a:p>
          <a:p>
            <a:pPr marL="0" indent="0">
              <a:buNone/>
            </a:pPr>
            <a:endParaRPr lang="zh-CN" altLang="en-US" sz="1800"/>
          </a:p>
          <a:p>
            <a:r>
              <a:rPr lang="en-US" altLang="zh-CN" sz="1800"/>
              <a:t>&gt;&gt;&gt; X -= np.mean(X, axis = 0) #0</a:t>
            </a:r>
            <a:r>
              <a:rPr lang="zh-CN" altLang="en-US" sz="1800"/>
              <a:t>中心化，每个值减去其平均值</a:t>
            </a:r>
          </a:p>
          <a:p>
            <a:r>
              <a:rPr lang="en-US" altLang="zh-CN" sz="1800"/>
              <a:t>&gt;&gt;&gt; X /= np.std(X, axis = 0) # normalize</a:t>
            </a:r>
            <a:r>
              <a:rPr lang="zh-CN" altLang="en-US" sz="1800"/>
              <a:t>将处理后的数据除以其标准差</a:t>
            </a:r>
            <a:endParaRPr lang="en-US" altLang="zh-CN" sz="1800"/>
          </a:p>
          <a:p>
            <a:pPr marL="0" indent="0">
              <a:buNone/>
            </a:pPr>
            <a:endParaRPr lang="zh-CN" altLang="en-US" sz="1800"/>
          </a:p>
          <a:p>
            <a:r>
              <a:rPr lang="zh-CN" altLang="en-US" sz="1800"/>
              <a:t>其中，</a:t>
            </a:r>
            <a:r>
              <a:rPr lang="en-US" altLang="zh-CN" sz="1800"/>
              <a:t>X</a:t>
            </a:r>
            <a:r>
              <a:rPr lang="zh-CN" altLang="en-US" sz="1800"/>
              <a:t>是输入数据（</a:t>
            </a:r>
            <a:r>
              <a:rPr lang="en-US" altLang="zh-CN" sz="1800"/>
              <a:t>NumIns×NumDim</a:t>
            </a:r>
            <a:r>
              <a:rPr lang="zh-CN" altLang="en-US" sz="1800"/>
              <a:t>）。此预处理的另一种形式将每个维度标准化，以使沿维度的最小值和最大值分别为</a:t>
            </a:r>
            <a:r>
              <a:rPr lang="en-US" altLang="zh-CN" sz="1800"/>
              <a:t>-1</a:t>
            </a:r>
            <a:r>
              <a:rPr lang="zh-CN" altLang="en-US" sz="1800"/>
              <a:t>和</a:t>
            </a:r>
            <a:r>
              <a:rPr lang="en-US" altLang="zh-CN" sz="1800"/>
              <a:t>1</a:t>
            </a:r>
            <a:r>
              <a:rPr lang="zh-CN" altLang="en-US" sz="1800"/>
              <a:t>。如果你的输入特征具有不同的比例尺。这个预处理方式十分有意义，和学习算法的选择可以排在相同的地位。</a:t>
            </a:r>
            <a:endParaRPr lang="zh-CN" altLang="en-US"/>
          </a:p>
        </p:txBody>
      </p:sp>
      <p:sp>
        <p:nvSpPr>
          <p:cNvPr id="9" name="矩形 8">
            <a:extLst>
              <a:ext uri="{FF2B5EF4-FFF2-40B4-BE49-F238E27FC236}">
                <a16:creationId xmlns:a16="http://schemas.microsoft.com/office/drawing/2014/main" id="{BBB3A04F-9FDA-46B2-87B4-873B72260F44}"/>
              </a:ext>
            </a:extLst>
          </p:cNvPr>
          <p:cNvSpPr/>
          <p:nvPr/>
        </p:nvSpPr>
        <p:spPr>
          <a:xfrm>
            <a:off x="3851920" y="5696525"/>
            <a:ext cx="4572000" cy="646331"/>
          </a:xfrm>
          <a:prstGeom prst="rect">
            <a:avLst/>
          </a:prstGeom>
        </p:spPr>
        <p:txBody>
          <a:bodyPr>
            <a:spAutoFit/>
          </a:bodyPr>
          <a:lstStyle/>
          <a:p>
            <a:pPr algn="just">
              <a:spcAft>
                <a:spcPts val="0"/>
              </a:spcAft>
            </a:pPr>
            <a:r>
              <a:rPr lang="en-US" altLang="zh-CN" u="sng" kern="100">
                <a:solidFill>
                  <a:srgbClr val="0563C1"/>
                </a:solidFill>
                <a:latin typeface="Times New Roman" panose="02020603050405020304" pitchFamily="18" charset="0"/>
                <a:ea typeface="宋体" panose="02010600030101010101" pitchFamily="2" charset="-122"/>
                <a:hlinkClick r:id="rId2"/>
              </a:rPr>
              <a:t>http://lamda.nju.edu.cn/weixs/project/CNNTricks/CNNTricks.html</a:t>
            </a:r>
            <a:r>
              <a:rPr lang="en-US" altLang="zh-CN" u="sng" kern="100">
                <a:solidFill>
                  <a:srgbClr val="0563C1"/>
                </a:solidFill>
                <a:latin typeface="Times New Roman" panose="02020603050405020304" pitchFamily="18" charset="0"/>
                <a:ea typeface="宋体" panose="02010600030101010101" pitchFamily="2" charset="-122"/>
              </a:rPr>
              <a:t> </a:t>
            </a:r>
            <a:endParaRPr lang="zh-CN" altLang="zh-CN" sz="1800" kern="1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384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strips(downLeft)">
                                      <p:cBhvr>
                                        <p:cTn id="17" dur="500"/>
                                        <p:tgtEl>
                                          <p:spTgt spid="3">
                                            <p:txEl>
                                              <p:pRg st="4" end="4"/>
                                            </p:txEl>
                                          </p:spTgt>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strips(downLeft)">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strips(downLeft)">
                                      <p:cBhvr>
                                        <p:cTn id="25" dur="500"/>
                                        <p:tgtEl>
                                          <p:spTgt spid="3">
                                            <p:txEl>
                                              <p:pRg st="7" end="7"/>
                                            </p:txEl>
                                          </p:spTgt>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39815-2721-48D6-A38A-313376966305}"/>
              </a:ext>
            </a:extLst>
          </p:cNvPr>
          <p:cNvSpPr>
            <a:spLocks noGrp="1"/>
          </p:cNvSpPr>
          <p:nvPr>
            <p:ph type="title"/>
          </p:nvPr>
        </p:nvSpPr>
        <p:spPr/>
        <p:txBody>
          <a:bodyPr/>
          <a:lstStyle/>
          <a:p>
            <a:r>
              <a:rPr lang="zh-CN" altLang="en-US"/>
              <a:t>数据预处理</a:t>
            </a:r>
          </a:p>
        </p:txBody>
      </p:sp>
      <p:sp>
        <p:nvSpPr>
          <p:cNvPr id="3" name="内容占位符 2">
            <a:extLst>
              <a:ext uri="{FF2B5EF4-FFF2-40B4-BE49-F238E27FC236}">
                <a16:creationId xmlns:a16="http://schemas.microsoft.com/office/drawing/2014/main" id="{E1E6BE0D-596C-4B6E-962C-2D93B889BDC3}"/>
              </a:ext>
            </a:extLst>
          </p:cNvPr>
          <p:cNvSpPr>
            <a:spLocks noGrp="1"/>
          </p:cNvSpPr>
          <p:nvPr>
            <p:ph idx="1"/>
          </p:nvPr>
        </p:nvSpPr>
        <p:spPr>
          <a:xfrm>
            <a:off x="457200" y="2060848"/>
            <a:ext cx="7715200" cy="4263752"/>
          </a:xfrm>
        </p:spPr>
        <p:txBody>
          <a:bodyPr/>
          <a:lstStyle/>
          <a:p>
            <a:r>
              <a:rPr lang="zh-CN" altLang="zh-CN"/>
              <a:t>数据的不同维度一般来说很可能来自不同的数量级</a:t>
            </a:r>
            <a:endParaRPr lang="en-US" altLang="zh-CN"/>
          </a:p>
          <a:p>
            <a:r>
              <a:rPr lang="zh-CN" altLang="zh-CN"/>
              <a:t>比如目标屈服强度数据范围为</a:t>
            </a:r>
            <a:r>
              <a:rPr lang="en-US" altLang="zh-CN"/>
              <a:t>200-600</a:t>
            </a:r>
            <a:r>
              <a:rPr lang="zh-CN" altLang="zh-CN"/>
              <a:t>，伸长率数据范围为</a:t>
            </a:r>
            <a:r>
              <a:rPr lang="en-US" altLang="zh-CN"/>
              <a:t>20-60</a:t>
            </a:r>
            <a:r>
              <a:rPr lang="zh-CN" altLang="zh-CN"/>
              <a:t>，而硼元素的数据范围一般在</a:t>
            </a:r>
            <a:r>
              <a:rPr lang="en-US" altLang="zh-CN"/>
              <a:t>0.0005-0.0025</a:t>
            </a:r>
            <a:r>
              <a:rPr lang="zh-CN" altLang="zh-CN"/>
              <a:t>之间</a:t>
            </a:r>
            <a:endParaRPr lang="en-US" altLang="zh-CN"/>
          </a:p>
          <a:p>
            <a:r>
              <a:rPr lang="zh-CN" altLang="zh-CN"/>
              <a:t>如果使用原始数据进行预测则会出现模型不拟合的后果，此时就需要上使用数据归一化处理（</a:t>
            </a:r>
            <a:r>
              <a:rPr lang="en-US" altLang="zh-CN"/>
              <a:t>max-min</a:t>
            </a:r>
            <a:r>
              <a:rPr lang="zh-CN" altLang="zh-CN"/>
              <a:t>归一化，</a:t>
            </a:r>
            <a:r>
              <a:rPr lang="en-US" altLang="zh-CN"/>
              <a:t>0</a:t>
            </a:r>
            <a:r>
              <a:rPr lang="zh-CN" altLang="zh-CN"/>
              <a:t>归一化等等）将数据各维度缩放到一个数据范围内，此处使用的是</a:t>
            </a:r>
            <a:r>
              <a:rPr lang="en-US" altLang="zh-CN"/>
              <a:t>[0,1]</a:t>
            </a:r>
            <a:r>
              <a:rPr lang="zh-CN" altLang="en-US"/>
              <a:t>归一化。使维度内数据最大值为</a:t>
            </a:r>
            <a:r>
              <a:rPr lang="en-US" altLang="zh-CN"/>
              <a:t>1</a:t>
            </a:r>
            <a:r>
              <a:rPr lang="zh-CN" altLang="en-US"/>
              <a:t>，最小值为</a:t>
            </a:r>
            <a:r>
              <a:rPr lang="en-US" altLang="zh-CN"/>
              <a:t>0.</a:t>
            </a:r>
            <a:endParaRPr lang="zh-CN" altLang="zh-CN"/>
          </a:p>
          <a:p>
            <a:endParaRPr lang="zh-CN" altLang="en-US"/>
          </a:p>
        </p:txBody>
      </p:sp>
    </p:spTree>
    <p:extLst>
      <p:ext uri="{BB962C8B-B14F-4D97-AF65-F5344CB8AC3E}">
        <p14:creationId xmlns:p14="http://schemas.microsoft.com/office/powerpoint/2010/main" val="69520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39BE-6F6D-45BA-9E40-C78601D544AF}"/>
              </a:ext>
            </a:extLst>
          </p:cNvPr>
          <p:cNvSpPr>
            <a:spLocks noGrp="1"/>
          </p:cNvSpPr>
          <p:nvPr>
            <p:ph type="title"/>
          </p:nvPr>
        </p:nvSpPr>
        <p:spPr/>
        <p:txBody>
          <a:bodyPr/>
          <a:lstStyle/>
          <a:p>
            <a:r>
              <a:rPr lang="zh-CN" altLang="en-US"/>
              <a:t>数据预处理</a:t>
            </a:r>
          </a:p>
        </p:txBody>
      </p:sp>
      <p:pic>
        <p:nvPicPr>
          <p:cNvPr id="5" name="内容占位符 4">
            <a:extLst>
              <a:ext uri="{FF2B5EF4-FFF2-40B4-BE49-F238E27FC236}">
                <a16:creationId xmlns:a16="http://schemas.microsoft.com/office/drawing/2014/main" id="{247D3840-C5F9-4253-88CF-3A4D20F7BA66}"/>
              </a:ext>
            </a:extLst>
          </p:cNvPr>
          <p:cNvPicPr>
            <a:picLocks noGrp="1"/>
          </p:cNvPicPr>
          <p:nvPr>
            <p:ph idx="1"/>
          </p:nvPr>
        </p:nvPicPr>
        <p:blipFill>
          <a:blip r:embed="rId2"/>
          <a:stretch>
            <a:fillRect/>
          </a:stretch>
        </p:blipFill>
        <p:spPr>
          <a:xfrm>
            <a:off x="1115616" y="2316113"/>
            <a:ext cx="3028950" cy="3082652"/>
          </a:xfrm>
          <a:prstGeom prst="rect">
            <a:avLst/>
          </a:prstGeom>
        </p:spPr>
      </p:pic>
      <p:pic>
        <p:nvPicPr>
          <p:cNvPr id="6" name="图片 5">
            <a:extLst>
              <a:ext uri="{FF2B5EF4-FFF2-40B4-BE49-F238E27FC236}">
                <a16:creationId xmlns:a16="http://schemas.microsoft.com/office/drawing/2014/main" id="{B968C841-2BEF-4E3D-A317-62242591A730}"/>
              </a:ext>
            </a:extLst>
          </p:cNvPr>
          <p:cNvPicPr/>
          <p:nvPr/>
        </p:nvPicPr>
        <p:blipFill>
          <a:blip r:embed="rId3"/>
          <a:stretch>
            <a:fillRect/>
          </a:stretch>
        </p:blipFill>
        <p:spPr>
          <a:xfrm>
            <a:off x="4932040" y="2322587"/>
            <a:ext cx="3313348" cy="3076178"/>
          </a:xfrm>
          <a:prstGeom prst="rect">
            <a:avLst/>
          </a:prstGeom>
        </p:spPr>
      </p:pic>
      <p:sp>
        <p:nvSpPr>
          <p:cNvPr id="7" name="文本框 6">
            <a:extLst>
              <a:ext uri="{FF2B5EF4-FFF2-40B4-BE49-F238E27FC236}">
                <a16:creationId xmlns:a16="http://schemas.microsoft.com/office/drawing/2014/main" id="{CC1DEFC3-CCB9-4BAE-9368-DDDEAB2F064A}"/>
              </a:ext>
            </a:extLst>
          </p:cNvPr>
          <p:cNvSpPr txBox="1"/>
          <p:nvPr/>
        </p:nvSpPr>
        <p:spPr>
          <a:xfrm>
            <a:off x="683568" y="1690940"/>
            <a:ext cx="3185487" cy="369332"/>
          </a:xfrm>
          <a:prstGeom prst="rect">
            <a:avLst/>
          </a:prstGeom>
          <a:noFill/>
        </p:spPr>
        <p:txBody>
          <a:bodyPr wrap="none" rtlCol="0">
            <a:spAutoFit/>
          </a:bodyPr>
          <a:lstStyle/>
          <a:p>
            <a:r>
              <a:rPr lang="zh-CN" altLang="en-US"/>
              <a:t>不使用归一化后的损失函数值</a:t>
            </a:r>
          </a:p>
        </p:txBody>
      </p:sp>
      <p:sp>
        <p:nvSpPr>
          <p:cNvPr id="8" name="文本框 7">
            <a:extLst>
              <a:ext uri="{FF2B5EF4-FFF2-40B4-BE49-F238E27FC236}">
                <a16:creationId xmlns:a16="http://schemas.microsoft.com/office/drawing/2014/main" id="{D20BB8CD-2ECF-4629-8C4A-428F5F145AE7}"/>
              </a:ext>
            </a:extLst>
          </p:cNvPr>
          <p:cNvSpPr txBox="1"/>
          <p:nvPr/>
        </p:nvSpPr>
        <p:spPr>
          <a:xfrm>
            <a:off x="2057128" y="5733256"/>
            <a:ext cx="2088232" cy="369332"/>
          </a:xfrm>
          <a:prstGeom prst="rect">
            <a:avLst/>
          </a:prstGeom>
          <a:noFill/>
        </p:spPr>
        <p:txBody>
          <a:bodyPr wrap="square" rtlCol="0">
            <a:spAutoFit/>
          </a:bodyPr>
          <a:lstStyle/>
          <a:p>
            <a:r>
              <a:rPr lang="zh-CN" altLang="en-US"/>
              <a:t>训练集</a:t>
            </a:r>
          </a:p>
        </p:txBody>
      </p:sp>
      <p:sp>
        <p:nvSpPr>
          <p:cNvPr id="9" name="文本框 8">
            <a:extLst>
              <a:ext uri="{FF2B5EF4-FFF2-40B4-BE49-F238E27FC236}">
                <a16:creationId xmlns:a16="http://schemas.microsoft.com/office/drawing/2014/main" id="{8654F374-3394-4FD9-99C0-1D96391621E6}"/>
              </a:ext>
            </a:extLst>
          </p:cNvPr>
          <p:cNvSpPr txBox="1"/>
          <p:nvPr/>
        </p:nvSpPr>
        <p:spPr>
          <a:xfrm>
            <a:off x="6084168" y="5733256"/>
            <a:ext cx="1728192" cy="369332"/>
          </a:xfrm>
          <a:prstGeom prst="rect">
            <a:avLst/>
          </a:prstGeom>
          <a:noFill/>
        </p:spPr>
        <p:txBody>
          <a:bodyPr wrap="square" rtlCol="0">
            <a:spAutoFit/>
          </a:bodyPr>
          <a:lstStyle/>
          <a:p>
            <a:r>
              <a:rPr lang="zh-CN" altLang="en-US"/>
              <a:t>测试集</a:t>
            </a:r>
          </a:p>
        </p:txBody>
      </p:sp>
    </p:spTree>
    <p:extLst>
      <p:ext uri="{BB962C8B-B14F-4D97-AF65-F5344CB8AC3E}">
        <p14:creationId xmlns:p14="http://schemas.microsoft.com/office/powerpoint/2010/main" val="351463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trips(down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5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3E56E-D0F1-4986-BCC1-14C48CC338D8}"/>
              </a:ext>
            </a:extLst>
          </p:cNvPr>
          <p:cNvSpPr>
            <a:spLocks noGrp="1"/>
          </p:cNvSpPr>
          <p:nvPr>
            <p:ph type="title"/>
          </p:nvPr>
        </p:nvSpPr>
        <p:spPr/>
        <p:txBody>
          <a:bodyPr/>
          <a:lstStyle/>
          <a:p>
            <a:r>
              <a:rPr lang="zh-CN" altLang="en-US"/>
              <a:t>数据预处理</a:t>
            </a:r>
          </a:p>
        </p:txBody>
      </p:sp>
      <p:pic>
        <p:nvPicPr>
          <p:cNvPr id="5" name="内容占位符 4">
            <a:extLst>
              <a:ext uri="{FF2B5EF4-FFF2-40B4-BE49-F238E27FC236}">
                <a16:creationId xmlns:a16="http://schemas.microsoft.com/office/drawing/2014/main" id="{84F2070D-F477-405B-89D0-5E17B34DD91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2348880"/>
            <a:ext cx="5443314" cy="3802732"/>
          </a:xfrm>
          <a:prstGeom prst="rect">
            <a:avLst/>
          </a:prstGeom>
          <a:noFill/>
          <a:ln>
            <a:noFill/>
          </a:ln>
        </p:spPr>
      </p:pic>
      <p:sp>
        <p:nvSpPr>
          <p:cNvPr id="6" name="文本框 5">
            <a:extLst>
              <a:ext uri="{FF2B5EF4-FFF2-40B4-BE49-F238E27FC236}">
                <a16:creationId xmlns:a16="http://schemas.microsoft.com/office/drawing/2014/main" id="{F0159718-F5CE-4858-8273-DB85D572E3F7}"/>
              </a:ext>
            </a:extLst>
          </p:cNvPr>
          <p:cNvSpPr txBox="1"/>
          <p:nvPr/>
        </p:nvSpPr>
        <p:spPr>
          <a:xfrm>
            <a:off x="609600" y="1762626"/>
            <a:ext cx="5443314" cy="369332"/>
          </a:xfrm>
          <a:prstGeom prst="rect">
            <a:avLst/>
          </a:prstGeom>
          <a:noFill/>
        </p:spPr>
        <p:txBody>
          <a:bodyPr wrap="square" rtlCol="0">
            <a:spAutoFit/>
          </a:bodyPr>
          <a:lstStyle/>
          <a:p>
            <a:r>
              <a:rPr lang="zh-CN" altLang="en-US"/>
              <a:t>使用归一化后的损失函数值</a:t>
            </a:r>
          </a:p>
        </p:txBody>
      </p:sp>
    </p:spTree>
    <p:extLst>
      <p:ext uri="{BB962C8B-B14F-4D97-AF65-F5344CB8AC3E}">
        <p14:creationId xmlns:p14="http://schemas.microsoft.com/office/powerpoint/2010/main" val="212788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db2004207l">
  <a:themeElements>
    <a:clrScheme name="Office 主题​​ 3">
      <a:dk1>
        <a:srgbClr val="000000"/>
      </a:dk1>
      <a:lt1>
        <a:srgbClr val="FFFFFF"/>
      </a:lt1>
      <a:dk2>
        <a:srgbClr val="003399"/>
      </a:dk2>
      <a:lt2>
        <a:srgbClr val="B2B2B2"/>
      </a:lt2>
      <a:accent1>
        <a:srgbClr val="8BBDE3"/>
      </a:accent1>
      <a:accent2>
        <a:srgbClr val="75B37E"/>
      </a:accent2>
      <a:accent3>
        <a:srgbClr val="FFFFFF"/>
      </a:accent3>
      <a:accent4>
        <a:srgbClr val="000000"/>
      </a:accent4>
      <a:accent5>
        <a:srgbClr val="C4DBEF"/>
      </a:accent5>
      <a:accent6>
        <a:srgbClr val="69A272"/>
      </a:accent6>
      <a:hlink>
        <a:srgbClr val="D5B631"/>
      </a:hlink>
      <a:folHlink>
        <a:srgbClr val="4E96E6"/>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lnSpc>
            <a:spcPct val="150000"/>
          </a:lnSpc>
          <a:spcBef>
            <a:spcPct val="20000"/>
          </a:spcBef>
          <a:buClr>
            <a:schemeClr val="accent1"/>
          </a:buClr>
          <a:defRPr sz="3000" b="0" dirty="0">
            <a:latin typeface="Times New Roman" pitchFamily="18" charset="0"/>
            <a:ea typeface="宋体" charset="-122"/>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主题​​ 1">
        <a:dk1>
          <a:srgbClr val="000000"/>
        </a:dk1>
        <a:lt1>
          <a:srgbClr val="FFFFFF"/>
        </a:lt1>
        <a:dk2>
          <a:srgbClr val="003399"/>
        </a:dk2>
        <a:lt2>
          <a:srgbClr val="C0C0C0"/>
        </a:lt2>
        <a:accent1>
          <a:srgbClr val="4EA7EA"/>
        </a:accent1>
        <a:accent2>
          <a:srgbClr val="93C052"/>
        </a:accent2>
        <a:accent3>
          <a:srgbClr val="FFFFFF"/>
        </a:accent3>
        <a:accent4>
          <a:srgbClr val="000000"/>
        </a:accent4>
        <a:accent5>
          <a:srgbClr val="B2D0F3"/>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124458"/>
        </a:dk2>
        <a:lt2>
          <a:srgbClr val="C0C0C0"/>
        </a:lt2>
        <a:accent1>
          <a:srgbClr val="76CA2A"/>
        </a:accent1>
        <a:accent2>
          <a:srgbClr val="E5772D"/>
        </a:accent2>
        <a:accent3>
          <a:srgbClr val="FFFFFF"/>
        </a:accent3>
        <a:accent4>
          <a:srgbClr val="000000"/>
        </a:accent4>
        <a:accent5>
          <a:srgbClr val="BDE1AC"/>
        </a:accent5>
        <a:accent6>
          <a:srgbClr val="CF6B28"/>
        </a:accent6>
        <a:hlink>
          <a:srgbClr val="8940DA"/>
        </a:hlink>
        <a:folHlink>
          <a:srgbClr val="2854D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3399"/>
        </a:dk2>
        <a:lt2>
          <a:srgbClr val="B2B2B2"/>
        </a:lt2>
        <a:accent1>
          <a:srgbClr val="8BBDE3"/>
        </a:accent1>
        <a:accent2>
          <a:srgbClr val="75B37E"/>
        </a:accent2>
        <a:accent3>
          <a:srgbClr val="FFFFFF"/>
        </a:accent3>
        <a:accent4>
          <a:srgbClr val="000000"/>
        </a:accent4>
        <a:accent5>
          <a:srgbClr val="C4DBEF"/>
        </a:accent5>
        <a:accent6>
          <a:srgbClr val="69A272"/>
        </a:accent6>
        <a:hlink>
          <a:srgbClr val="D5B631"/>
        </a:hlink>
        <a:folHlink>
          <a:srgbClr val="4E96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cdb2004207l</Template>
  <TotalTime>17497</TotalTime>
  <Words>2596</Words>
  <Application>Microsoft Office PowerPoint</Application>
  <PresentationFormat>全屏显示(4:3)</PresentationFormat>
  <Paragraphs>169</Paragraphs>
  <Slides>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8" baseType="lpstr">
      <vt:lpstr>黑体</vt:lpstr>
      <vt:lpstr>华文楷体</vt:lpstr>
      <vt:lpstr>楷体_GB2312</vt:lpstr>
      <vt:lpstr>宋体</vt:lpstr>
      <vt:lpstr>微软雅黑</vt:lpstr>
      <vt:lpstr>Arial</vt:lpstr>
      <vt:lpstr>Calibri</vt:lpstr>
      <vt:lpstr>Cambria Math</vt:lpstr>
      <vt:lpstr>Times New Roman</vt:lpstr>
      <vt:lpstr>Verdana</vt:lpstr>
      <vt:lpstr>Wingdings</vt:lpstr>
      <vt:lpstr>cdb2004207l</vt:lpstr>
      <vt:lpstr>Image</vt:lpstr>
      <vt:lpstr>PowerPoint 演示文稿</vt:lpstr>
      <vt:lpstr>合适的评价函数</vt:lpstr>
      <vt:lpstr>合适的评价函数</vt:lpstr>
      <vt:lpstr>合适的评价函数</vt:lpstr>
      <vt:lpstr>合适的评价函数</vt:lpstr>
      <vt:lpstr>数据预处理</vt:lpstr>
      <vt:lpstr>数据预处理</vt:lpstr>
      <vt:lpstr>数据预处理</vt:lpstr>
      <vt:lpstr>数据预处理</vt:lpstr>
      <vt:lpstr>数据预处理</vt:lpstr>
      <vt:lpstr>数据预处理</vt:lpstr>
      <vt:lpstr>数据预处理</vt:lpstr>
      <vt:lpstr>数据预处理</vt:lpstr>
      <vt:lpstr>可视化分析</vt:lpstr>
      <vt:lpstr>可视化分析</vt:lpstr>
      <vt:lpstr>可视化分析</vt:lpstr>
      <vt:lpstr>可视化分析</vt:lpstr>
      <vt:lpstr>可视化</vt:lpstr>
      <vt:lpstr>可视化分析</vt:lpstr>
      <vt:lpstr>模型保持化</vt:lpstr>
      <vt:lpstr>保存迭代参数</vt:lpstr>
      <vt:lpstr>Batch Normalization</vt:lpstr>
      <vt:lpstr>Tensorflow API</vt:lpstr>
      <vt:lpstr>学习率</vt:lpstr>
      <vt:lpstr>Batch Size</vt:lpstr>
      <vt:lpstr>准确率与过拟合</vt:lpstr>
      <vt:lpstr>结构与效果</vt:lpstr>
      <vt:lpstr>结构与效果</vt:lpstr>
      <vt:lpstr>结构与效果</vt:lpstr>
      <vt:lpstr>结构与效果</vt:lpstr>
      <vt:lpstr>结构与效果</vt:lpstr>
      <vt:lpstr>卷积核和池化层的大小</vt:lpstr>
      <vt:lpstr>最重要的一点</vt:lpstr>
      <vt:lpstr>参考文献</vt:lpstr>
      <vt:lpstr>PowerPoint 演示文稿</vt:lpstr>
    </vt:vector>
  </TitlesOfParts>
  <Company>wust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李鑫</dc:creator>
  <cp:lastModifiedBy>许cloudeva</cp:lastModifiedBy>
  <cp:revision>3687</cp:revision>
  <dcterms:created xsi:type="dcterms:W3CDTF">2011-03-09T08:16:31Z</dcterms:created>
  <dcterms:modified xsi:type="dcterms:W3CDTF">2018-03-27T02:04:49Z</dcterms:modified>
</cp:coreProperties>
</file>