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6" r:id="rId2"/>
    <p:sldId id="342" r:id="rId3"/>
    <p:sldId id="352" r:id="rId4"/>
    <p:sldId id="300" r:id="rId5"/>
    <p:sldId id="372" r:id="rId6"/>
    <p:sldId id="373" r:id="rId7"/>
    <p:sldId id="355" r:id="rId8"/>
    <p:sldId id="375" r:id="rId9"/>
    <p:sldId id="376" r:id="rId10"/>
    <p:sldId id="378" r:id="rId11"/>
    <p:sldId id="379" r:id="rId12"/>
    <p:sldId id="377" r:id="rId13"/>
    <p:sldId id="374" r:id="rId14"/>
    <p:sldId id="363" r:id="rId15"/>
    <p:sldId id="341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48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pos="4929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pos="2978" userDrawn="1">
          <p15:clr>
            <a:srgbClr val="A4A3A4"/>
          </p15:clr>
        </p15:guide>
        <p15:guide id="7" orient="horz" pos="1195">
          <p15:clr>
            <a:srgbClr val="A4A3A4"/>
          </p15:clr>
        </p15:guide>
        <p15:guide id="8" orient="horz" pos="1841">
          <p15:clr>
            <a:srgbClr val="A4A3A4"/>
          </p15:clr>
        </p15:guide>
        <p15:guide id="9" pos="311">
          <p15:clr>
            <a:srgbClr val="A4A3A4"/>
          </p15:clr>
        </p15:guide>
        <p15:guide id="10" pos="3697">
          <p15:clr>
            <a:srgbClr val="A4A3A4"/>
          </p15:clr>
        </p15:guide>
        <p15:guide id="11" pos="2880">
          <p15:clr>
            <a:srgbClr val="A4A3A4"/>
          </p15:clr>
        </p15:guide>
        <p15:guide id="12" pos="22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66FF"/>
    <a:srgbClr val="CC00FF"/>
    <a:srgbClr val="0052D6"/>
    <a:srgbClr val="0099FF"/>
    <a:srgbClr val="FFFFFF"/>
    <a:srgbClr val="1971FF"/>
    <a:srgbClr val="F5F5F5"/>
    <a:srgbClr val="0049C0"/>
    <a:srgbClr val="D2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6847" autoAdjust="0"/>
  </p:normalViewPr>
  <p:slideViewPr>
    <p:cSldViewPr snapToGrid="0" showGuides="1">
      <p:cViewPr varScale="1">
        <p:scale>
          <a:sx n="89" d="100"/>
          <a:sy n="89" d="100"/>
        </p:scale>
        <p:origin x="1080" y="67"/>
      </p:cViewPr>
      <p:guideLst>
        <p:guide orient="horz" pos="1593"/>
        <p:guide pos="415"/>
        <p:guide pos="4929"/>
        <p:guide pos="3840"/>
        <p:guide orient="horz" pos="2455"/>
        <p:guide pos="2978"/>
        <p:guide orient="horz" pos="1195"/>
        <p:guide orient="horz" pos="1841"/>
        <p:guide pos="311"/>
        <p:guide pos="3697"/>
        <p:guide pos="2880"/>
        <p:guide pos="2234"/>
      </p:guideLst>
    </p:cSldViewPr>
  </p:slideViewPr>
  <p:notesTextViewPr>
    <p:cViewPr>
      <p:scale>
        <a:sx n="150" d="100"/>
        <a:sy n="150" d="100"/>
      </p:scale>
      <p:origin x="0" y="-566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B4FE-D1FB-4EB8-86E9-B3A3E176F958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F5AA-9C31-4ED1-824B-C860FDEFB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6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5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5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8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71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8B30-C45C-4A2E-AEB3-D0CEEF704A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http://nahook.gitee.io/author1   120.79.174.129:8080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http://nahook.gitee.io/author2   134.175.20.254:8080</a:t>
            </a:r>
          </a:p>
          <a:p>
            <a:r>
              <a:rPr lang="en-US" altLang="zh-CN" dirty="0" smtClean="0"/>
              <a:t>http://ali.pancx.cn/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 Server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nohup</a:t>
            </a:r>
            <a:r>
              <a:rPr lang="en-US" altLang="zh-CN" smtClean="0"/>
              <a:t> python -u server.py &gt; out.log 2&gt;&amp;1 &amp;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C848-5ACB-4DCD-AFDD-59CD0ADC49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我们小组做的是文本分类，选择的课题是小说作者识别。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简单地讲，就是给你一段文章，让你判断这段文章是谁写的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我们的数据来自小说网站，从其中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个页面采集信息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1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采集到的数据我们整理成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5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我们的目标是作者识别，所以要知道每一个章节是哪个作者写的，所以要对小说表和章节表进行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问题是章节表非常大，直接用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，内存会不够用，导致卡死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大小表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是大数据处理常见的问题。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一种简单的方式是分批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，我们就是这么做的，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一种方式是通过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Spark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因为我们现在在学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，所以介绍一下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怎么实现大小表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2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、初始化时将小表读取到内存中，用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进行保存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方法中，实现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、不需要</a:t>
            </a:r>
            <a:r>
              <a:rPr lang="en-US" altLang="zh-CN" dirty="0" err="1" smtClean="0"/>
              <a:t>ReduceTask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4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将要排序的字段封装为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，作为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阶段对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进行排序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8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8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56348" y="41679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1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E32A-23E1-40B3-B434-148655B1CB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70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oread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1884400" y="1248517"/>
            <a:ext cx="944122" cy="447598"/>
          </a:xfrm>
          <a:prstGeom prst="roundRect">
            <a:avLst>
              <a:gd name="adj" fmla="val 15229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1948204" y="2464545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84645" y="3801105"/>
            <a:ext cx="64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Novel Authorship Recognition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39300" y="446419"/>
            <a:ext cx="451632" cy="409118"/>
          </a:xfrm>
          <a:prstGeom prst="roundRect">
            <a:avLst>
              <a:gd name="adj" fmla="val 124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9000"/>
                  <a:lumOff val="21000"/>
                </a:schemeClr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588321" y="1528588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041723" y="2187642"/>
            <a:ext cx="1147071" cy="183808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计算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1604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潘朝鑫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NeueBold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20625" y="2152625"/>
            <a:ext cx="823262" cy="246916"/>
          </a:xfrm>
          <a:prstGeom prst="rect">
            <a:avLst/>
          </a:prstGeom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/>
          </a:p>
        </p:txBody>
      </p:sp>
      <p:sp>
        <p:nvSpPr>
          <p:cNvPr id="117" name="矩形 116"/>
          <p:cNvSpPr/>
          <p:nvPr/>
        </p:nvSpPr>
        <p:spPr bwMode="auto">
          <a:xfrm>
            <a:off x="4943887" y="2137875"/>
            <a:ext cx="1306530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/>
          </a:p>
        </p:txBody>
      </p:sp>
      <p:sp>
        <p:nvSpPr>
          <p:cNvPr id="118" name="Shape 280"/>
          <p:cNvSpPr/>
          <p:nvPr/>
        </p:nvSpPr>
        <p:spPr>
          <a:xfrm>
            <a:off x="4154456" y="2206833"/>
            <a:ext cx="726087" cy="145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5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小组成员：</a:t>
            </a:r>
            <a:endParaRPr sz="105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120625" y="1296512"/>
            <a:ext cx="4071006" cy="290610"/>
          </a:xfrm>
          <a:prstGeom prst="roundRect">
            <a:avLst/>
          </a:prstGeom>
          <a:gradFill>
            <a:gsLst>
              <a:gs pos="18000">
                <a:schemeClr val="accent1"/>
              </a:gs>
              <a:gs pos="96000">
                <a:schemeClr val="accent1"/>
              </a:gs>
            </a:gsLst>
            <a:lin ang="13500000" scaled="1"/>
          </a:gra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9568" y="1312290"/>
            <a:ext cx="338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基于机器学习分类模型的小说作者身份识别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3493" y="2354279"/>
            <a:ext cx="581980" cy="582228"/>
          </a:xfrm>
          <a:prstGeom prst="roundRect">
            <a:avLst>
              <a:gd name="adj" fmla="val 21816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399868" y="305469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134769" y="844062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84000" y="191699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367306" y="2121797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47102" y="1170181"/>
            <a:ext cx="1360106" cy="545134"/>
          </a:xfrm>
          <a:prstGeom prst="rect">
            <a:avLst/>
          </a:prstGeom>
          <a:noFill/>
          <a:ln w="15875">
            <a:noFill/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Novel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470846" y="81842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 bwMode="auto">
          <a:xfrm>
            <a:off x="4951019" y="2410716"/>
            <a:ext cx="1299397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/>
          </a:p>
        </p:txBody>
      </p:sp>
      <p:sp>
        <p:nvSpPr>
          <p:cNvPr id="43" name="矩形 42"/>
          <p:cNvSpPr/>
          <p:nvPr/>
        </p:nvSpPr>
        <p:spPr bwMode="auto">
          <a:xfrm>
            <a:off x="4943886" y="2689591"/>
            <a:ext cx="1306531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/>
          </a:p>
        </p:txBody>
      </p:sp>
      <p:sp>
        <p:nvSpPr>
          <p:cNvPr id="44" name="矩形 43"/>
          <p:cNvSpPr/>
          <p:nvPr/>
        </p:nvSpPr>
        <p:spPr>
          <a:xfrm>
            <a:off x="5041723" y="2445732"/>
            <a:ext cx="1147071" cy="183808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计算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1604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侯戚通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NeueBold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42472" y="2703215"/>
            <a:ext cx="1147071" cy="183808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计算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1602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陈达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NeueBold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75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81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925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42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925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115" grpId="0"/>
      <p:bldP spid="116" grpId="0" animBg="1"/>
      <p:bldP spid="117" grpId="0" animBg="1"/>
      <p:bldP spid="118" grpId="0"/>
      <p:bldP spid="13" grpId="0" animBg="1"/>
      <p:bldP spid="93" grpId="0"/>
      <p:bldP spid="93" grpId="1"/>
      <p:bldP spid="93" grpId="2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84" grpId="0" animBg="1"/>
      <p:bldP spid="84" grpId="1" animBg="1"/>
      <p:bldP spid="84" grpId="2" animBg="1"/>
      <p:bldP spid="42" grpId="0" animBg="1"/>
      <p:bldP spid="43" grpId="0" animBg="1"/>
      <p:bldP spid="44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53819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数据预处理（按作者分类输出）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1209219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40867"/>
              </p:ext>
            </p:extLst>
          </p:nvPr>
        </p:nvGraphicFramePr>
        <p:xfrm>
          <a:off x="507594" y="1123095"/>
          <a:ext cx="46078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8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1151968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  <a:gridCol w="1151968">
                  <a:extLst>
                    <a:ext uri="{9D8B030D-6E8A-4147-A177-3AD203B41FA5}">
                      <a16:colId xmlns:a16="http://schemas.microsoft.com/office/drawing/2014/main" val="56931473"/>
                    </a:ext>
                  </a:extLst>
                </a:gridCol>
                <a:gridCol w="1151968">
                  <a:extLst>
                    <a:ext uri="{9D8B030D-6E8A-4147-A177-3AD203B41FA5}">
                      <a16:colId xmlns:a16="http://schemas.microsoft.com/office/drawing/2014/main" val="53071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章节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5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316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44550" y="3643560"/>
            <a:ext cx="532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想法：自定义</a:t>
            </a:r>
            <a:r>
              <a:rPr lang="en-US" altLang="zh-CN" sz="2000" dirty="0" err="1" smtClean="0"/>
              <a:t>Partitioner</a:t>
            </a:r>
            <a:r>
              <a:rPr lang="zh-CN" altLang="en-US" sz="2000" dirty="0" smtClean="0"/>
              <a:t>根据作者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分区？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线程</a:t>
            </a:r>
            <a:r>
              <a:rPr lang="zh-CN" altLang="en-US" sz="2000" dirty="0"/>
              <a:t>太多导致</a:t>
            </a:r>
            <a:r>
              <a:rPr lang="en-US" altLang="zh-CN" sz="2000" dirty="0"/>
              <a:t>JVM</a:t>
            </a:r>
            <a:r>
              <a:rPr lang="zh-CN" altLang="en-US" sz="2000" dirty="0" smtClean="0"/>
              <a:t>崩溃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内存不足导致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崩溃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15796" y="3643560"/>
            <a:ext cx="329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最后采取的做法：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MultipleOutputs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377078" y="1117289"/>
            <a:ext cx="1414732" cy="50638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</a:rPr>
              <a:t>作者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1.txt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377078" y="1923650"/>
            <a:ext cx="1414732" cy="506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</a:rPr>
              <a:t>作者</a:t>
            </a:r>
            <a:r>
              <a:rPr lang="en-US" altLang="zh-CN" sz="1800" b="1" dirty="0">
                <a:solidFill>
                  <a:schemeClr val="tx1"/>
                </a:solidFill>
              </a:rPr>
              <a:t>2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.txt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88148" y="2730011"/>
            <a:ext cx="1414732" cy="506387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</a:rPr>
              <a:t>作者</a:t>
            </a:r>
            <a:r>
              <a:rPr lang="en-US" altLang="zh-CN" sz="1800" b="1" dirty="0">
                <a:solidFill>
                  <a:schemeClr val="tx1"/>
                </a:solidFill>
              </a:rPr>
              <a:t>3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.txt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21431" y="1264377"/>
            <a:ext cx="912292" cy="4375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21431" y="2192216"/>
            <a:ext cx="941347" cy="99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92377" y="2971264"/>
            <a:ext cx="970401" cy="119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53819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数据预处理（按作者分类输出）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230" y="772693"/>
            <a:ext cx="868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/**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MultipleOutputs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的实现逻辑 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AuthorPartitionReducer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Reducer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&lt;...&gt;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ChapterBean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setup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out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&lt;&gt;(context);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cleanup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reduce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ChapterBean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MultipleOutputs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输出，而不是用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文件名带上前缀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key.getAuthorId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，即作者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(key, value,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output_data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getAuthorId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55" y="1519051"/>
            <a:ext cx="3736436" cy="166968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14100" y="1118941"/>
            <a:ext cx="325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生成的文件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0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4195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4098912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数据预处理（训练集测试集划分）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1209219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824124"/>
            <a:ext cx="6603488" cy="42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作者识别模型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9124" y="772693"/>
            <a:ext cx="5540375" cy="39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3039" y="966135"/>
            <a:ext cx="71708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+mn-ea"/>
              </a:rPr>
              <a:t>作者的写作风格体现在其文章的语法，词汇，语篇结构，句式以及句法等特点中，我们将这些特点分别用不同特征进行表示。其中包括标点符号，词频，句长，词性等特征，共计</a:t>
            </a:r>
            <a:r>
              <a:rPr lang="en-US" altLang="zh-CN" sz="1600" dirty="0">
                <a:latin typeface="+mn-ea"/>
              </a:rPr>
              <a:t>29</a:t>
            </a:r>
            <a:r>
              <a:rPr lang="zh-CN" altLang="zh-CN" sz="1600" dirty="0">
                <a:latin typeface="+mn-ea"/>
              </a:rPr>
              <a:t>维</a:t>
            </a:r>
            <a:r>
              <a:rPr lang="zh-CN" altLang="zh-CN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+mn-ea"/>
              </a:rPr>
              <a:t>汉语中的词分为实词和虚词，其中虚词包括副词，介词，连词，助词，叹词，拟声词。虚词通常不代表任何具体的含义，只代表一定的语法含义。大量的研究表面，虚词比实词更有规律，更能体现作者的写作风格，故我们在结巴词库中找到词性为以上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zh-CN" sz="1600" dirty="0">
                <a:latin typeface="+mn-ea"/>
              </a:rPr>
              <a:t>种的词，然后按词频进行排序，选择前</a:t>
            </a:r>
            <a:r>
              <a:rPr lang="en-US" altLang="zh-CN" sz="1600" dirty="0">
                <a:latin typeface="+mn-ea"/>
              </a:rPr>
              <a:t>300</a:t>
            </a:r>
            <a:r>
              <a:rPr lang="zh-CN" altLang="zh-CN" sz="1600" dirty="0">
                <a:latin typeface="+mn-ea"/>
              </a:rPr>
              <a:t>个词作为虚词特征，共计</a:t>
            </a:r>
            <a:r>
              <a:rPr lang="en-US" altLang="zh-CN" sz="1600" dirty="0">
                <a:latin typeface="+mn-ea"/>
              </a:rPr>
              <a:t>300</a:t>
            </a:r>
            <a:r>
              <a:rPr lang="zh-CN" altLang="zh-CN" sz="1600" dirty="0">
                <a:latin typeface="+mn-ea"/>
              </a:rPr>
              <a:t>维</a:t>
            </a:r>
            <a:r>
              <a:rPr lang="zh-CN" altLang="zh-CN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+mn-ea"/>
              </a:rPr>
              <a:t>故，共计提取</a:t>
            </a:r>
            <a:r>
              <a:rPr lang="en-US" altLang="zh-CN" sz="1600" dirty="0">
                <a:latin typeface="+mn-ea"/>
              </a:rPr>
              <a:t>329</a:t>
            </a:r>
            <a:r>
              <a:rPr lang="zh-CN" altLang="zh-CN" sz="1600" dirty="0">
                <a:latin typeface="+mn-ea"/>
              </a:rPr>
              <a:t>维特征，以特征的方式来数字化的表示作者的写作风格</a:t>
            </a:r>
            <a:r>
              <a:rPr lang="zh-CN" altLang="zh-CN" sz="1600" dirty="0" smtClean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</a:t>
            </a:r>
          </a:p>
          <a:p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Note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以一章节为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单位</a:t>
            </a:r>
            <a:endParaRPr lang="zh-CN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特征</a:t>
            </a:r>
            <a:r>
              <a:rPr lang="zh-CN" altLang="en-US" sz="2000" b="1" dirty="0">
                <a:solidFill>
                  <a:schemeClr val="accent1"/>
                </a:solidFill>
              </a:rPr>
              <a:t>提取</a:t>
            </a:r>
          </a:p>
        </p:txBody>
      </p:sp>
    </p:spTree>
    <p:extLst>
      <p:ext uri="{BB962C8B-B14F-4D97-AF65-F5344CB8AC3E}">
        <p14:creationId xmlns:p14="http://schemas.microsoft.com/office/powerpoint/2010/main" val="4793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9679" y="813635"/>
            <a:ext cx="19062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段落与句长特征（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61787"/>
              </p:ext>
            </p:extLst>
          </p:nvPr>
        </p:nvGraphicFramePr>
        <p:xfrm>
          <a:off x="687803" y="2749212"/>
          <a:ext cx="7590564" cy="226273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9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特征名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特征说明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句号占比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句号数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逗号占比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逗号数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感叹号占比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感叹号数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引号占比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引号数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冒号占比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冒号数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省略号占比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省略号数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分号占比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单括号占比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单括号数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标点符号总数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39679" y="2325727"/>
            <a:ext cx="1726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标点符号特征（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）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7316"/>
              </p:ext>
            </p:extLst>
          </p:nvPr>
        </p:nvGraphicFramePr>
        <p:xfrm>
          <a:off x="682349" y="1178448"/>
          <a:ext cx="7596018" cy="102623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98009">
                  <a:extLst>
                    <a:ext uri="{9D8B030D-6E8A-4147-A177-3AD203B41FA5}">
                      <a16:colId xmlns:a16="http://schemas.microsoft.com/office/drawing/2014/main" val="1070083936"/>
                    </a:ext>
                  </a:extLst>
                </a:gridCol>
                <a:gridCol w="3798009">
                  <a:extLst>
                    <a:ext uri="{9D8B030D-6E8A-4147-A177-3AD203B41FA5}">
                      <a16:colId xmlns:a16="http://schemas.microsoft.com/office/drawing/2014/main" val="4219283752"/>
                    </a:ext>
                  </a:extLst>
                </a:gridCol>
              </a:tblGrid>
              <a:tr h="256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特征名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特征说明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7577958"/>
                  </a:ext>
                </a:extLst>
              </a:tr>
              <a:tr h="256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段落数（已废弃）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段落数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267029"/>
                  </a:ext>
                </a:extLst>
              </a:tr>
              <a:tr h="256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段落平均长度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平均每段落字长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271509"/>
                  </a:ext>
                </a:extLst>
              </a:tr>
              <a:tr h="256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句子平均长度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平均句子长度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4320178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特征</a:t>
            </a:r>
            <a:r>
              <a:rPr lang="zh-CN" altLang="en-US" sz="2000" b="1" dirty="0">
                <a:solidFill>
                  <a:schemeClr val="accent1"/>
                </a:solidFill>
              </a:rPr>
              <a:t>提取</a:t>
            </a:r>
          </a:p>
        </p:txBody>
      </p:sp>
    </p:spTree>
    <p:extLst>
      <p:ext uri="{BB962C8B-B14F-4D97-AF65-F5344CB8AC3E}">
        <p14:creationId xmlns:p14="http://schemas.microsoft.com/office/powerpoint/2010/main" val="12465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9679" y="817811"/>
            <a:ext cx="13676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>
                <a:latin typeface="+mn-ea"/>
              </a:rPr>
              <a:t>词长特征（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zh-CN" dirty="0">
                <a:latin typeface="+mn-ea"/>
              </a:rPr>
              <a:t>）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39679" y="2648993"/>
            <a:ext cx="22254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>
                <a:latin typeface="+mn-ea"/>
              </a:rPr>
              <a:t>词性特征（</a:t>
            </a:r>
            <a:r>
              <a:rPr lang="en-US" altLang="zh-CN" dirty="0">
                <a:latin typeface="+mn-ea"/>
              </a:rPr>
              <a:t>9</a:t>
            </a:r>
            <a:r>
              <a:rPr lang="zh-CN" altLang="zh-CN" dirty="0" smtClean="0">
                <a:latin typeface="+mn-ea"/>
              </a:rPr>
              <a:t>）</a:t>
            </a:r>
            <a:endParaRPr lang="zh-CN" altLang="zh-CN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61204"/>
              </p:ext>
            </p:extLst>
          </p:nvPr>
        </p:nvGraphicFramePr>
        <p:xfrm>
          <a:off x="711867" y="1180118"/>
          <a:ext cx="7822532" cy="129257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91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特征名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特征说明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字词占比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词长为一的词数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总词数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字词占比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词长为二的词数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总词数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r>
                        <a:rPr lang="zh-CN" sz="1200" kern="100" dirty="0">
                          <a:effectLst/>
                        </a:rPr>
                        <a:t>字词占比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词长为三的词数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总词数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…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r>
                        <a:rPr lang="zh-CN" sz="1200" kern="100" dirty="0">
                          <a:effectLst/>
                        </a:rPr>
                        <a:t>字词占比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词长为八的词数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总词数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80625"/>
              </p:ext>
            </p:extLst>
          </p:nvPr>
        </p:nvGraphicFramePr>
        <p:xfrm>
          <a:off x="711869" y="2972153"/>
          <a:ext cx="7822530" cy="198999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91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特征名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特征说明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词性为名词的词数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副词占比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词性为副词的词数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形容词占比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词性为形容词的词数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介词占比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词性为介词的词数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连词占比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词性为连词的词数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助词占比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词性为助词的词数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叹词占比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词性为叹词的词数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动词占比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词性为动词的词数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总词数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拟声词占比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词性为拟声词的词数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总词数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特征</a:t>
            </a:r>
            <a:r>
              <a:rPr lang="zh-CN" altLang="en-US" sz="2000" b="1" dirty="0">
                <a:solidFill>
                  <a:schemeClr val="accent1"/>
                </a:solidFill>
              </a:rPr>
              <a:t>提取</a:t>
            </a:r>
          </a:p>
        </p:txBody>
      </p:sp>
    </p:spTree>
    <p:extLst>
      <p:ext uri="{BB962C8B-B14F-4D97-AF65-F5344CB8AC3E}">
        <p14:creationId xmlns:p14="http://schemas.microsoft.com/office/powerpoint/2010/main" val="22032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3747" y="834472"/>
            <a:ext cx="15792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latin typeface="+mn-ea"/>
              </a:rPr>
              <a:t>虚词</a:t>
            </a:r>
            <a:r>
              <a:rPr lang="zh-CN" altLang="zh-CN" dirty="0" smtClean="0">
                <a:latin typeface="+mn-ea"/>
              </a:rPr>
              <a:t>特征（</a:t>
            </a:r>
            <a:r>
              <a:rPr lang="en-US" altLang="zh-CN" dirty="0" smtClean="0">
                <a:latin typeface="+mn-ea"/>
              </a:rPr>
              <a:t>300</a:t>
            </a:r>
            <a:r>
              <a:rPr lang="zh-CN" altLang="zh-CN" dirty="0" smtClean="0">
                <a:latin typeface="+mn-ea"/>
              </a:rPr>
              <a:t>）</a:t>
            </a:r>
            <a:endParaRPr lang="zh-CN" altLang="zh-CN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05878"/>
              </p:ext>
            </p:extLst>
          </p:nvPr>
        </p:nvGraphicFramePr>
        <p:xfrm>
          <a:off x="441821" y="1299184"/>
          <a:ext cx="5654179" cy="200597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25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特征名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特征说明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‘在’（介词）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‘在’的词数</a:t>
                      </a: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词性为介词的总词数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‘和’（连词）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‘和’的词数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词性为连词的总词数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‘也’（副词）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‘也’的词数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词性为副词的总词数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‘等’（助词）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‘等’的词数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词性为助词的总词数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‘呀’（叹词）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‘呀’的词数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词性为叹词的总词数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‘叮’（拟声词）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‘叮’的词数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词性为拟声词的总词数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747" y="3598820"/>
            <a:ext cx="605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Note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结巴词库中找到词性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副词，介词，连词，助词，叹词，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拟声词的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词，然后按词频进行排序，选择前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个词作为虚词特征，共计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747" y="4252812"/>
            <a:ext cx="594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结巴词库（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dict.txt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）：一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个词占一行；每一行分三部分：词语、词频（可省略）、词性（可省略），用空格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隔开。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特征</a:t>
            </a:r>
            <a:r>
              <a:rPr lang="zh-CN" altLang="en-US" sz="2000" b="1" dirty="0">
                <a:solidFill>
                  <a:schemeClr val="accent1"/>
                </a:solidFill>
              </a:rPr>
              <a:t>提取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47" y="656988"/>
            <a:ext cx="2299605" cy="31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80999" y="645808"/>
            <a:ext cx="850432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本项目是</a:t>
            </a:r>
            <a:r>
              <a:rPr lang="zh-CN" altLang="zh-CN" sz="1200" dirty="0" smtClean="0"/>
              <a:t>以</a:t>
            </a:r>
            <a:r>
              <a:rPr lang="zh-CN" altLang="zh-CN" sz="1200" dirty="0"/>
              <a:t>作者风格为特征的分类问题，即将小说内容进行分类，标签即为作者身份。</a:t>
            </a:r>
          </a:p>
          <a:p>
            <a:pPr lvl="1"/>
            <a:r>
              <a:rPr lang="zh-CN" altLang="zh-CN" sz="1200" dirty="0"/>
              <a:t>故采用十种机器学习常用分类算法，将写作风格作为特征，作者身份为标签，进行分类，并统计准确率。</a:t>
            </a:r>
          </a:p>
          <a:p>
            <a:pPr lvl="1"/>
            <a:r>
              <a:rPr lang="zh-CN" altLang="zh-CN" sz="1200" dirty="0"/>
              <a:t>以下</a:t>
            </a:r>
            <a:r>
              <a:rPr lang="zh-CN" altLang="zh-CN" sz="1200" dirty="0" smtClean="0"/>
              <a:t>为</a:t>
            </a:r>
            <a:r>
              <a:rPr lang="zh-CN" altLang="en-US" sz="1200" dirty="0" smtClean="0"/>
              <a:t>使用到的机器学习分类模型（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种）</a:t>
            </a:r>
            <a:r>
              <a:rPr lang="zh-CN" altLang="zh-CN" sz="1200" dirty="0" smtClean="0"/>
              <a:t>，包括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zh-CN" sz="1200" dirty="0" smtClean="0">
                <a:latin typeface="+mn-ea"/>
              </a:rPr>
              <a:t>决策树</a:t>
            </a:r>
            <a:r>
              <a:rPr lang="zh-CN" altLang="zh-CN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Decision Tree</a:t>
            </a:r>
            <a:r>
              <a:rPr lang="zh-CN" altLang="zh-CN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+mn-ea"/>
              </a:rPr>
              <a:t>K</a:t>
            </a:r>
            <a:r>
              <a:rPr lang="zh-CN" altLang="zh-CN" sz="1200" dirty="0">
                <a:latin typeface="+mn-ea"/>
              </a:rPr>
              <a:t>近邻算法（</a:t>
            </a:r>
            <a:r>
              <a:rPr lang="en-US" altLang="zh-CN" sz="1200" dirty="0">
                <a:latin typeface="+mn-ea"/>
              </a:rPr>
              <a:t>K-Nearest Neighbor</a:t>
            </a:r>
            <a:r>
              <a:rPr lang="zh-CN" altLang="zh-CN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+mn-ea"/>
              </a:rPr>
              <a:t>Logistic</a:t>
            </a:r>
            <a:r>
              <a:rPr lang="zh-CN" altLang="zh-CN" sz="1200" dirty="0">
                <a:latin typeface="+mn-ea"/>
              </a:rPr>
              <a:t>回归、随机森林</a:t>
            </a:r>
            <a:r>
              <a:rPr lang="en-US" altLang="zh-CN" sz="1200" dirty="0">
                <a:latin typeface="+mn-ea"/>
              </a:rPr>
              <a:t>(Random Tress)</a:t>
            </a:r>
            <a:r>
              <a:rPr lang="zh-CN" altLang="zh-CN" sz="1200" dirty="0" smtClean="0">
                <a:latin typeface="+mn-ea"/>
              </a:rPr>
              <a:t>、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zh-CN" sz="1200" dirty="0" smtClean="0">
                <a:latin typeface="+mn-ea"/>
              </a:rPr>
              <a:t>梯度</a:t>
            </a:r>
            <a:r>
              <a:rPr lang="zh-CN" altLang="zh-CN" sz="1200" dirty="0">
                <a:latin typeface="+mn-ea"/>
              </a:rPr>
              <a:t>提升</a:t>
            </a:r>
            <a:r>
              <a:rPr lang="zh-CN" altLang="zh-CN" sz="1200" dirty="0" smtClean="0">
                <a:latin typeface="+mn-ea"/>
              </a:rPr>
              <a:t>树</a:t>
            </a:r>
            <a:r>
              <a:rPr lang="zh-CN" altLang="en-US" sz="1200" dirty="0" smtClean="0">
                <a:latin typeface="+mn-ea"/>
              </a:rPr>
              <a:t>（</a:t>
            </a:r>
            <a:r>
              <a:rPr lang="en-US" altLang="zh-CN" sz="1200" dirty="0" smtClean="0">
                <a:latin typeface="+mn-ea"/>
              </a:rPr>
              <a:t>GBDT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zh-CN" sz="1200" dirty="0" smtClean="0">
                <a:latin typeface="+mn-ea"/>
              </a:rPr>
              <a:t>多</a:t>
            </a:r>
            <a:r>
              <a:rPr lang="zh-CN" altLang="zh-CN" sz="1200" dirty="0">
                <a:latin typeface="+mn-ea"/>
              </a:rPr>
              <a:t>层感知机（</a:t>
            </a:r>
            <a:r>
              <a:rPr lang="en-US" altLang="zh-CN" sz="1200" dirty="0">
                <a:latin typeface="+mn-ea"/>
              </a:rPr>
              <a:t>MLP</a:t>
            </a:r>
            <a:r>
              <a:rPr lang="zh-CN" altLang="zh-CN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zh-CN" sz="1200" dirty="0" smtClean="0">
                <a:latin typeface="+mn-ea"/>
              </a:rPr>
              <a:t>支持</a:t>
            </a:r>
            <a:r>
              <a:rPr lang="zh-CN" altLang="zh-CN" sz="1200" dirty="0">
                <a:latin typeface="+mn-ea"/>
              </a:rPr>
              <a:t>向量机（</a:t>
            </a:r>
            <a:r>
              <a:rPr lang="en-US" altLang="zh-CN" sz="1200" dirty="0">
                <a:latin typeface="+mn-ea"/>
              </a:rPr>
              <a:t>SVM</a:t>
            </a:r>
            <a:r>
              <a:rPr lang="zh-CN" altLang="zh-CN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zh-CN" sz="1200" dirty="0" smtClean="0">
                <a:latin typeface="+mn-ea"/>
              </a:rPr>
              <a:t>朴素</a:t>
            </a:r>
            <a:r>
              <a:rPr lang="zh-CN" altLang="zh-CN" sz="1200" dirty="0">
                <a:latin typeface="+mn-ea"/>
              </a:rPr>
              <a:t>贝叶斯（</a:t>
            </a:r>
            <a:r>
              <a:rPr lang="en-US" altLang="zh-CN" sz="1200" dirty="0">
                <a:latin typeface="+mn-ea"/>
              </a:rPr>
              <a:t>Naïve Bayes</a:t>
            </a:r>
            <a:r>
              <a:rPr lang="zh-CN" altLang="zh-CN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err="1" smtClean="0">
                <a:latin typeface="+mn-ea"/>
              </a:rPr>
              <a:t>XGBoost</a:t>
            </a: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err="1" smtClean="0">
                <a:latin typeface="+mn-ea"/>
              </a:rPr>
              <a:t>Rocchio</a:t>
            </a:r>
            <a:r>
              <a:rPr lang="zh-CN" altLang="zh-CN" sz="1200" dirty="0" smtClean="0">
                <a:latin typeface="+mn-ea"/>
              </a:rPr>
              <a:t>算法</a:t>
            </a:r>
            <a:endParaRPr lang="zh-CN" altLang="zh-CN" sz="1200" dirty="0">
              <a:latin typeface="+mn-ea"/>
            </a:endParaRPr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44"/>
          <p:cNvSpPr txBox="1"/>
          <p:nvPr/>
        </p:nvSpPr>
        <p:spPr>
          <a:xfrm>
            <a:off x="3899561" y="507309"/>
            <a:ext cx="161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50" spc="70" dirty="0" smtClean="0">
                <a:solidFill>
                  <a:schemeClr val="bg1"/>
                </a:solidFill>
                <a:latin typeface="+mj-ea"/>
                <a:ea typeface="+mj-ea"/>
              </a:rPr>
              <a:t>特征说明</a:t>
            </a:r>
            <a:endParaRPr lang="zh-CN" altLang="en-US" sz="1150" spc="7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5306" y="786237"/>
            <a:ext cx="8504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以下为在不同的作者数量下，各个模型的准确率：</a:t>
            </a:r>
            <a:endParaRPr lang="en-US" altLang="zh-CN" sz="1200" dirty="0" smtClean="0"/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238"/>
              </p:ext>
            </p:extLst>
          </p:nvPr>
        </p:nvGraphicFramePr>
        <p:xfrm>
          <a:off x="739540" y="1135762"/>
          <a:ext cx="7559070" cy="37044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作者数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分类算法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K-Nearest Neighbor </a:t>
                      </a:r>
                      <a:endParaRPr lang="zh-CN" sz="12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0.94</a:t>
                      </a:r>
                      <a:endParaRPr lang="zh-CN" sz="12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Logistic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0.9860288534548216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Random Forest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0.9148063781321184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GBDT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0.9564160971905846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0.9778283978739559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MLP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0.988914198936978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Rocchio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0.9599088838268792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SVM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0.979195140470767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Bayes(GaussianNB)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0.7902809415337889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</a:t>
                      </a: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0.9249810174639331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0.9804100227790433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Decision Tree </a:t>
                      </a:r>
                      <a:endParaRPr lang="zh-CN" sz="1200" b="1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0.6813971146545178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93864" y="723881"/>
            <a:ext cx="2771986" cy="498644"/>
            <a:chOff x="5305214" y="1392661"/>
            <a:chExt cx="2376264" cy="312048"/>
          </a:xfrm>
        </p:grpSpPr>
        <p:sp>
          <p:nvSpPr>
            <p:cNvPr id="54" name="圆角矩形 53"/>
            <p:cNvSpPr/>
            <p:nvPr/>
          </p:nvSpPr>
          <p:spPr>
            <a:xfrm>
              <a:off x="5305214" y="139266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53" name="TextBox 19"/>
            <p:cNvSpPr txBox="1"/>
            <p:nvPr/>
          </p:nvSpPr>
          <p:spPr>
            <a:xfrm>
              <a:off x="5684686" y="1413196"/>
              <a:ext cx="1577310" cy="2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pc="100" dirty="0" smtClean="0">
                  <a:solidFill>
                    <a:schemeClr val="bg1"/>
                  </a:solidFill>
                </a:rPr>
                <a:t>课题背景</a:t>
              </a:r>
              <a:endParaRPr lang="zh-CN" altLang="en-US" spc="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36019" y="694739"/>
            <a:ext cx="523296" cy="506012"/>
            <a:chOff x="4747369" y="1388050"/>
            <a:chExt cx="448592" cy="316659"/>
          </a:xfrm>
        </p:grpSpPr>
        <p:sp>
          <p:nvSpPr>
            <p:cNvPr id="50" name="圆角矩形 49"/>
            <p:cNvSpPr/>
            <p:nvPr/>
          </p:nvSpPr>
          <p:spPr>
            <a:xfrm>
              <a:off x="4756955" y="139266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49" name="TextBox 76"/>
            <p:cNvSpPr txBox="1"/>
            <p:nvPr/>
          </p:nvSpPr>
          <p:spPr>
            <a:xfrm>
              <a:off x="4747369" y="1388050"/>
              <a:ext cx="448592" cy="28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85883" y="2793463"/>
            <a:ext cx="3417662" cy="679146"/>
            <a:chOff x="5305214" y="2960143"/>
            <a:chExt cx="2376264" cy="425005"/>
          </a:xfrm>
        </p:grpSpPr>
        <p:sp>
          <p:nvSpPr>
            <p:cNvPr id="94" name="圆角矩形 93"/>
            <p:cNvSpPr/>
            <p:nvPr/>
          </p:nvSpPr>
          <p:spPr>
            <a:xfrm>
              <a:off x="5305214" y="2960143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5" name="TextBox 19"/>
            <p:cNvSpPr txBox="1"/>
            <p:nvPr/>
          </p:nvSpPr>
          <p:spPr>
            <a:xfrm>
              <a:off x="5638966" y="2980678"/>
              <a:ext cx="1577310" cy="40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pc="100" dirty="0" smtClean="0">
                  <a:solidFill>
                    <a:schemeClr val="bg1"/>
                  </a:solidFill>
                </a:rPr>
                <a:t>特征工程的建立</a:t>
              </a:r>
              <a:endParaRPr lang="zh-CN" altLang="en-US" spc="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06845" y="2751662"/>
            <a:ext cx="523296" cy="526246"/>
            <a:chOff x="4726176" y="2912390"/>
            <a:chExt cx="448592" cy="329321"/>
          </a:xfrm>
        </p:grpSpPr>
        <p:sp>
          <p:nvSpPr>
            <p:cNvPr id="96" name="圆角矩形 95"/>
            <p:cNvSpPr/>
            <p:nvPr/>
          </p:nvSpPr>
          <p:spPr>
            <a:xfrm>
              <a:off x="4756955" y="2929663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7" name="TextBox 76"/>
            <p:cNvSpPr txBox="1"/>
            <p:nvPr/>
          </p:nvSpPr>
          <p:spPr>
            <a:xfrm>
              <a:off x="4726176" y="2912390"/>
              <a:ext cx="448592" cy="28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5135" y="3702766"/>
            <a:ext cx="3435546" cy="679146"/>
            <a:chOff x="5305214" y="3780497"/>
            <a:chExt cx="2376264" cy="425005"/>
          </a:xfrm>
        </p:grpSpPr>
        <p:sp>
          <p:nvSpPr>
            <p:cNvPr id="98" name="圆角矩形 97"/>
            <p:cNvSpPr/>
            <p:nvPr/>
          </p:nvSpPr>
          <p:spPr>
            <a:xfrm>
              <a:off x="5305214" y="3780497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9" name="TextBox 19"/>
            <p:cNvSpPr txBox="1"/>
            <p:nvPr/>
          </p:nvSpPr>
          <p:spPr>
            <a:xfrm>
              <a:off x="5468070" y="3801032"/>
              <a:ext cx="1748206" cy="40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pc="100" dirty="0" smtClean="0">
                  <a:solidFill>
                    <a:schemeClr val="bg1"/>
                  </a:solidFill>
                </a:rPr>
                <a:t>实验结果与模型评价</a:t>
              </a:r>
              <a:endParaRPr lang="zh-CN" altLang="en-US" spc="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18490" y="3689422"/>
            <a:ext cx="523296" cy="498643"/>
            <a:chOff x="4718569" y="3795737"/>
            <a:chExt cx="448592" cy="312048"/>
          </a:xfrm>
        </p:grpSpPr>
        <p:sp>
          <p:nvSpPr>
            <p:cNvPr id="100" name="圆角矩形 99"/>
            <p:cNvSpPr/>
            <p:nvPr/>
          </p:nvSpPr>
          <p:spPr>
            <a:xfrm>
              <a:off x="4756955" y="3795737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01" name="TextBox 76"/>
            <p:cNvSpPr txBox="1"/>
            <p:nvPr/>
          </p:nvSpPr>
          <p:spPr>
            <a:xfrm>
              <a:off x="4718569" y="3797074"/>
              <a:ext cx="448592" cy="28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4151" y="546496"/>
            <a:ext cx="1446223" cy="1617476"/>
            <a:chOff x="1889550" y="2001923"/>
            <a:chExt cx="1446223" cy="161747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889550" y="2001923"/>
              <a:ext cx="1433826" cy="1617476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2124860" y="2526661"/>
              <a:ext cx="856483" cy="400110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400" b="1" dirty="0">
                  <a:gradFill>
                    <a:gsLst>
                      <a:gs pos="0">
                        <a:schemeClr val="accent1"/>
                      </a:gs>
                      <a:gs pos="100000">
                        <a:srgbClr val="1971FF"/>
                      </a:gs>
                    </a:gsLst>
                    <a:lin ang="13500000" scaled="1"/>
                  </a:gradFill>
                </a:rPr>
                <a:t>目录</a:t>
              </a: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092145" y="2851019"/>
              <a:ext cx="1243628" cy="646331"/>
            </a:xfrm>
            <a:prstGeom prst="rect">
              <a:avLst/>
            </a:prstGeom>
            <a:noFill/>
            <a:ln w="15875">
              <a:noFill/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600" dirty="0">
                  <a:solidFill>
                    <a:schemeClr val="accent1"/>
                  </a:solidFill>
                </a:rPr>
                <a:t>CONTENTS</a:t>
              </a:r>
              <a:endParaRPr lang="zh-CN" altLang="en-US" sz="1600" dirty="0">
                <a:solidFill>
                  <a:schemeClr val="accent1"/>
                </a:solidFill>
              </a:endParaRPr>
            </a:p>
            <a:p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Freeform 7"/>
          <p:cNvSpPr>
            <a:spLocks/>
          </p:cNvSpPr>
          <p:nvPr/>
        </p:nvSpPr>
        <p:spPr bwMode="auto">
          <a:xfrm>
            <a:off x="1796719" y="1677283"/>
            <a:ext cx="468659" cy="511143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8" name="组合 7"/>
          <p:cNvGrpSpPr/>
          <p:nvPr/>
        </p:nvGrpSpPr>
        <p:grpSpPr>
          <a:xfrm>
            <a:off x="3605818" y="1747946"/>
            <a:ext cx="3503684" cy="679146"/>
            <a:chOff x="5305214" y="2177521"/>
            <a:chExt cx="2376264" cy="425005"/>
          </a:xfrm>
        </p:grpSpPr>
        <p:sp>
          <p:nvSpPr>
            <p:cNvPr id="90" name="圆角矩形 89"/>
            <p:cNvSpPr/>
            <p:nvPr/>
          </p:nvSpPr>
          <p:spPr>
            <a:xfrm>
              <a:off x="5305214" y="2177521"/>
              <a:ext cx="2376264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1" name="TextBox 19"/>
            <p:cNvSpPr txBox="1"/>
            <p:nvPr/>
          </p:nvSpPr>
          <p:spPr>
            <a:xfrm>
              <a:off x="5638966" y="2198056"/>
              <a:ext cx="1577310" cy="40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pc="100" dirty="0" smtClean="0">
                  <a:solidFill>
                    <a:schemeClr val="bg1"/>
                  </a:solidFill>
                </a:rPr>
                <a:t>数据采集及预处理</a:t>
              </a:r>
              <a:endParaRPr lang="zh-CN" altLang="en-US" spc="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38366" y="1711699"/>
            <a:ext cx="523296" cy="520297"/>
            <a:chOff x="4737762" y="2133491"/>
            <a:chExt cx="448592" cy="325598"/>
          </a:xfrm>
        </p:grpSpPr>
        <p:sp>
          <p:nvSpPr>
            <p:cNvPr id="92" name="圆角矩形 91"/>
            <p:cNvSpPr/>
            <p:nvPr/>
          </p:nvSpPr>
          <p:spPr>
            <a:xfrm>
              <a:off x="4756955" y="2147041"/>
              <a:ext cx="410206" cy="312048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3" name="TextBox 76"/>
            <p:cNvSpPr txBox="1"/>
            <p:nvPr/>
          </p:nvSpPr>
          <p:spPr>
            <a:xfrm>
              <a:off x="4737762" y="2133491"/>
              <a:ext cx="448592" cy="28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GeoSlab703 MdCn BT" panose="02060506020205050403" pitchFamily="18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DIN Mittelschrift Std" pitchFamily="50" charset="0"/>
                  <a:ea typeface="方正宋黑繁体" panose="03000509000000000000" pitchFamily="65" charset="-122"/>
                  <a:cs typeface="Arial Unicode MS" panose="020B0604020202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DIN Mittelschrift Std" pitchFamily="50" charset="0"/>
                <a:ea typeface="方正宋黑繁体" panose="03000509000000000000" pitchFamily="65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2" name="矩形 61"/>
          <p:cNvSpPr/>
          <p:nvPr/>
        </p:nvSpPr>
        <p:spPr bwMode="auto">
          <a:xfrm rot="5400000">
            <a:off x="4161558" y="4078400"/>
            <a:ext cx="1996440" cy="5669280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2.46914E-6 L 0.11076 2.46914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2.46914E-6 L -5.55556E-7 2.46914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562 -4.19753E-6 L 0.11077 -4.19753E-6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-0.01562 -4.19753E-6 L -3.88889E-6 -4.19753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563 -6.17284E-7 L 0.11076 -6.17284E-7 " pathEditMode="relative" rAng="0" ptsTypes="AA">
                                      <p:cBhvr>
                                        <p:cTn id="47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0.01563 -6.17284E-7 L 4.44444E-6 -6.17284E-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563 -2.46914E-6 L 0.11076 -2.46914E-6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0.01563 -2.46914E-6 L 1.94444E-6 -2.46914E-6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8" grpId="2" animBg="1"/>
      <p:bldP spid="62" grpId="0" animBg="1"/>
      <p:bldP spid="62" grpId="1" animBg="1"/>
      <p:bldP spid="6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5306" y="786237"/>
            <a:ext cx="8504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以下为在不同的作者数量下，各个模型的准确率：</a:t>
            </a:r>
            <a:endParaRPr lang="en-US" altLang="zh-CN" sz="1200" dirty="0" smtClean="0"/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50472"/>
              </p:ext>
            </p:extLst>
          </p:nvPr>
        </p:nvGraphicFramePr>
        <p:xfrm>
          <a:off x="739540" y="1135762"/>
          <a:ext cx="7559070" cy="37044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作者数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分类算法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10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K-Nearest Neighbor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0.9384057971014492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Logistic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0.9841897233201581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Random Forest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0.9181488801054019</a:t>
                      </a:r>
                      <a:endParaRPr lang="zh-CN" sz="1200" b="1" kern="10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GBDT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0.9288537549407114</a:t>
                      </a:r>
                      <a:endParaRPr lang="zh-CN" sz="1200" b="1" kern="10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 err="1" smtClean="0">
                          <a:effectLst/>
                        </a:rPr>
                        <a:t>XGBoost</a:t>
                      </a:r>
                      <a:r>
                        <a:rPr lang="en-US" sz="1200" b="1" kern="100" dirty="0" smtClean="0">
                          <a:effectLst/>
                        </a:rPr>
                        <a:t>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0.9713438735177866</a:t>
                      </a:r>
                      <a:endParaRPr lang="zh-CN" sz="1200" b="1" kern="10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MLP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0.9871541501976284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Rocchio</a:t>
                      </a:r>
                      <a:r>
                        <a:rPr lang="en-US" sz="1200" b="1" kern="100" dirty="0">
                          <a:effectLst/>
                        </a:rPr>
                        <a:t>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0.9562747035573123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SVM 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0.9681324110671937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Naive Bayes(GaussianNB) </a:t>
                      </a:r>
                      <a:endParaRPr lang="zh-CN" sz="1200" b="1" kern="10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0.8111824769433466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Naive Bayes(BernoulliNB) </a:t>
                      </a:r>
                      <a:endParaRPr lang="zh-CN" sz="1200" b="1" kern="10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0.944828722002635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Naive Bayes(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MultinomialNB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0.9826251646903821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</a:rPr>
                        <a:t>Decision Tree 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</a:rPr>
                        <a:t>0.6195652173913043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5306" y="786237"/>
            <a:ext cx="8504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以下为在不同的作者数量下，各个模型的准确率：</a:t>
            </a:r>
            <a:endParaRPr lang="en-US" altLang="zh-CN" sz="1200" dirty="0" smtClean="0"/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049"/>
              </p:ext>
            </p:extLst>
          </p:nvPr>
        </p:nvGraphicFramePr>
        <p:xfrm>
          <a:off x="739540" y="1135762"/>
          <a:ext cx="7559070" cy="37044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作者数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分类算法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2</a:t>
                      </a:r>
                      <a:r>
                        <a:rPr lang="en-US" sz="1200" b="1" kern="100" dirty="0" smtClean="0">
                          <a:effectLst/>
                        </a:rPr>
                        <a:t>0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K-Nearest Neighbor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0.9203102961918195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Logistic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0.9651237338120272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Random Forest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0.8398512629824336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GBDT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0.8495319912809335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0.92184895499423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MLP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0.9742915758430568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Rocchio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0.9177458648544685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SVM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0.8692781125785357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Bayes(GaussianNB)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0.7892678548531863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Bayes(BernoulliNB)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0.9159507629183229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0.9509552506731632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Decision Tree </a:t>
                      </a:r>
                      <a:endParaRPr lang="zh-CN" sz="1200" b="1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0.4733299140915502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1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5306" y="786237"/>
            <a:ext cx="8504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以下为在不同的作者数量下，各个模型的准确率：</a:t>
            </a:r>
            <a:endParaRPr lang="en-US" altLang="zh-CN" sz="1200" dirty="0" smtClean="0"/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3100"/>
              </p:ext>
            </p:extLst>
          </p:nvPr>
        </p:nvGraphicFramePr>
        <p:xfrm>
          <a:off x="739540" y="1135762"/>
          <a:ext cx="7559070" cy="37044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作者数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分类算法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5</a:t>
                      </a:r>
                      <a:r>
                        <a:rPr lang="en-US" sz="1200" b="1" kern="100" dirty="0" smtClean="0">
                          <a:effectLst/>
                        </a:rPr>
                        <a:t>0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K-Nearest Neighbor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0.8454347935930473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Logistic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0.8892931130311758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Random Forest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0.6888989944924461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GBDT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0.7651963013490981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0.8633217118892426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MLP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0.9385579303723914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Rocchio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0.8497802031226315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SVM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0.681396650277811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Bayes(GaussianNB)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0.5907230559345157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0.8787327573139305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Bayes(MultinomialNB)</a:t>
                      </a:r>
                      <a:endParaRPr lang="zh-CN" sz="1200" b="1" kern="10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0.8705977464504068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Decision Tree 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0.43014501541104544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5306" y="786237"/>
            <a:ext cx="8504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1200" dirty="0" smtClean="0"/>
              <a:t>以下为在不同的作者数量下，各个模型的准确率：</a:t>
            </a:r>
            <a:endParaRPr lang="en-US" altLang="zh-CN" sz="1200" dirty="0" smtClean="0"/>
          </a:p>
          <a:p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375" y="137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64650"/>
              </p:ext>
            </p:extLst>
          </p:nvPr>
        </p:nvGraphicFramePr>
        <p:xfrm>
          <a:off x="739540" y="1135762"/>
          <a:ext cx="7559070" cy="37044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作者数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分类算法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</a:rPr>
                        <a:t>100</a:t>
                      </a:r>
                      <a:endParaRPr lang="zh-CN" sz="1200" b="1" kern="100" dirty="0">
                        <a:effectLst/>
                        <a:latin typeface="楷体"/>
                        <a:ea typeface="等线"/>
                        <a:cs typeface="Times New Roman"/>
                      </a:endParaRPr>
                    </a:p>
                  </a:txBody>
                  <a:tcPr marL="48935" marR="489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K-Nearest Neighbor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0.7659300717295506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Logistic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0.780983627649651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Random Forest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0.5849014120750105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GBDT 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0.13274791726977386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0.6795972852134196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MLP 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0.8110585737720737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Rocchio</a:t>
                      </a: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0.7629386599761974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SVM </a:t>
                      </a:r>
                      <a:endParaRPr lang="zh-CN" sz="1200" b="1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0.06848081314934543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Bayes(GaussianNB) 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0.47055228537424815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Bayes(BernoulliNB) </a:t>
                      </a:r>
                      <a:endParaRPr lang="zh-CN" sz="1200" b="1" kern="10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0.8826272958281064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Naive Bayes(MultinomialNB)</a:t>
                      </a:r>
                      <a:endParaRPr lang="zh-CN" sz="12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0.7565376821383769</a:t>
                      </a:r>
                      <a:endParaRPr lang="zh-CN" sz="12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Decision Tree 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0.31876226317990286</a:t>
                      </a:r>
                      <a:endParaRPr lang="zh-CN" sz="1200" b="1" kern="100" dirty="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342230" y="62612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/>
          <p:cNvSpPr txBox="1"/>
          <p:nvPr/>
        </p:nvSpPr>
        <p:spPr>
          <a:xfrm>
            <a:off x="507594" y="205458"/>
            <a:ext cx="3081425" cy="650447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实验结果与模型分析</a:t>
            </a:r>
          </a:p>
          <a:p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78350" y="1701195"/>
            <a:ext cx="9303630" cy="2240264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TextBox 22"/>
          <p:cNvSpPr txBox="1"/>
          <p:nvPr/>
        </p:nvSpPr>
        <p:spPr>
          <a:xfrm>
            <a:off x="3052095" y="2653523"/>
            <a:ext cx="3058882" cy="514152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谢谢观看！</a:t>
            </a:r>
            <a:endParaRPr lang="zh-CN" altLang="en-US" sz="2800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2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42361" y="778807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601" y="1479536"/>
            <a:ext cx="7535779" cy="2691005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zh-CN" sz="1600" dirty="0" smtClean="0"/>
              <a:t>小说</a:t>
            </a:r>
            <a:r>
              <a:rPr lang="zh-CN" altLang="zh-CN" sz="1600" dirty="0"/>
              <a:t>作者识别</a:t>
            </a:r>
            <a:r>
              <a:rPr lang="zh-CN" altLang="zh-CN" sz="1600" dirty="0" smtClean="0"/>
              <a:t>是</a:t>
            </a:r>
            <a:r>
              <a:rPr lang="zh-CN" altLang="zh-CN" sz="1600" dirty="0" smtClean="0">
                <a:solidFill>
                  <a:srgbClr val="FF0000"/>
                </a:solidFill>
              </a:rPr>
              <a:t>给定一个待判定作者的小说内容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比如某一章，甚至是某一段文字，通过作品涉及到的争议作者所著的</a:t>
            </a:r>
            <a:r>
              <a:rPr lang="zh-CN" altLang="zh-CN" sz="1600" dirty="0" smtClean="0"/>
              <a:t>其他</a:t>
            </a:r>
            <a:r>
              <a:rPr lang="zh-CN" altLang="zh-CN" sz="1600" dirty="0"/>
              <a:t>作品推测作者写作风格，并</a:t>
            </a:r>
            <a:r>
              <a:rPr lang="zh-CN" altLang="zh-CN" sz="1600" dirty="0">
                <a:solidFill>
                  <a:srgbClr val="FF0000"/>
                </a:solidFill>
              </a:rPr>
              <a:t>与待判定归属的作品风格进行比较，从而识别出真正的作者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  <a:p>
            <a:r>
              <a:rPr lang="zh-CN" altLang="zh-CN" sz="1600" dirty="0" smtClean="0"/>
              <a:t>作者</a:t>
            </a:r>
            <a:r>
              <a:rPr lang="zh-CN" altLang="zh-CN" sz="1600" dirty="0"/>
              <a:t>的写作风格体现在其文章的语法，词汇，语篇结构，句式以及句法等特点中，是写作过程中所形成的个人语言特征。不同的作者风格不同，基于这一特点可以比较准确推断出某篇文章的作者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  <a:p>
            <a:r>
              <a:rPr lang="zh-CN" altLang="zh-CN" sz="1600" dirty="0"/>
              <a:t>在此背景下，我们提出将写作风格作为特征，结合机器学习分类模型的研究方法，以期获得较好的识别效果。</a:t>
            </a:r>
          </a:p>
          <a:p>
            <a:pPr algn="just">
              <a:lnSpc>
                <a:spcPct val="12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61" y="311941"/>
            <a:ext cx="2337076" cy="347133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课题背景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50" y="936420"/>
            <a:ext cx="63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>
                <a:latin typeface="+mn-ea"/>
              </a:rPr>
              <a:t>数据</a:t>
            </a:r>
            <a:r>
              <a:rPr lang="zh-CN" altLang="zh-CN" sz="1800" dirty="0">
                <a:latin typeface="+mn-ea"/>
              </a:rPr>
              <a:t>来源：悠读文学网 </a:t>
            </a:r>
            <a:r>
              <a:rPr lang="en-US" altLang="zh-CN" sz="1800" dirty="0">
                <a:latin typeface="+mn-ea"/>
                <a:hlinkClick r:id="rId3"/>
              </a:rPr>
              <a:t>https://www.yooread.net/</a:t>
            </a:r>
            <a:r>
              <a:rPr lang="zh-CN" altLang="zh-CN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50" y="1671671"/>
            <a:ext cx="8115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采集</a:t>
            </a:r>
            <a:r>
              <a:rPr lang="zh-CN" altLang="zh-CN" sz="1800" dirty="0" smtClean="0"/>
              <a:t>策略：</a:t>
            </a:r>
            <a:endParaRPr lang="en-US" altLang="zh-CN" sz="1800" dirty="0" smtClean="0"/>
          </a:p>
          <a:p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作者专区页 </a:t>
            </a:r>
            <a:r>
              <a:rPr lang="en-US" altLang="zh-CN" sz="1800" dirty="0"/>
              <a:t>https://www.yooread.net/writer/</a:t>
            </a:r>
            <a:r>
              <a:rPr lang="zh-CN" altLang="zh-CN" sz="1800" dirty="0"/>
              <a:t>，采集作者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作者详细页</a:t>
            </a:r>
            <a:r>
              <a:rPr lang="en-US" altLang="zh-CN" sz="1800" dirty="0"/>
              <a:t> https://www.yooread.net/writer/387/</a:t>
            </a:r>
            <a:r>
              <a:rPr lang="zh-CN" altLang="zh-CN" sz="1800" dirty="0"/>
              <a:t>，采集作品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作品详细页</a:t>
            </a:r>
            <a:r>
              <a:rPr lang="en-US" altLang="zh-CN" sz="1800" dirty="0"/>
              <a:t> https://www.yooread.net/1/1/</a:t>
            </a:r>
            <a:r>
              <a:rPr lang="zh-CN" altLang="zh-CN" sz="1800" dirty="0"/>
              <a:t>，采集章节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章节</a:t>
            </a:r>
            <a:r>
              <a:rPr lang="zh-CN" altLang="zh-CN" sz="1800" dirty="0"/>
              <a:t>内容页</a:t>
            </a:r>
            <a:r>
              <a:rPr lang="en-US" altLang="zh-CN" sz="1800" dirty="0"/>
              <a:t> https://www.yooread.net/1/1/1.html</a:t>
            </a:r>
            <a:r>
              <a:rPr lang="zh-CN" altLang="zh-CN" sz="1800" dirty="0"/>
              <a:t>，采集章节内容</a:t>
            </a:r>
          </a:p>
          <a:p>
            <a:endParaRPr lang="zh-CN" altLang="en-US" sz="1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595" y="274038"/>
            <a:ext cx="2337076" cy="347133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数据采集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595" y="274038"/>
            <a:ext cx="2337076" cy="347133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数据采集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90149" y="1640834"/>
            <a:ext cx="3195725" cy="2123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414527" y="1147229"/>
            <a:ext cx="34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+mn-ea"/>
              </a:rPr>
              <a:t>作者（</a:t>
            </a:r>
            <a:r>
              <a:rPr lang="en-US" altLang="zh-CN" sz="1800" dirty="0" smtClean="0">
                <a:latin typeface="+mn-ea"/>
              </a:rPr>
              <a:t>author</a:t>
            </a:r>
            <a:r>
              <a:rPr lang="zh-CN" altLang="en-US" sz="1800" dirty="0" smtClean="0">
                <a:latin typeface="+mn-ea"/>
              </a:rPr>
              <a:t>）主要信息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41414" y="1153244"/>
            <a:ext cx="35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作品</a:t>
            </a:r>
            <a:r>
              <a:rPr lang="zh-CN" altLang="en-US" sz="1800" dirty="0" smtClean="0"/>
              <a:t>（</a:t>
            </a:r>
            <a:r>
              <a:rPr lang="en-US" altLang="zh-CN" sz="1800" dirty="0" smtClean="0">
                <a:latin typeface="+mn-ea"/>
              </a:rPr>
              <a:t>novel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主要信息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902374" y="1640833"/>
            <a:ext cx="4715845" cy="2123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3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595" y="274038"/>
            <a:ext cx="2337076" cy="347133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数据采集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8708" y="838985"/>
            <a:ext cx="50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</a:rPr>
              <a:t>章节（</a:t>
            </a:r>
            <a:r>
              <a:rPr lang="en-US" altLang="zh-CN" sz="1800" dirty="0">
                <a:latin typeface="+mn-ea"/>
              </a:rPr>
              <a:t>chapter</a:t>
            </a:r>
            <a:r>
              <a:rPr lang="zh-CN" altLang="en-US" sz="1800" dirty="0" smtClean="0">
                <a:latin typeface="+mn-ea"/>
              </a:rPr>
              <a:t>）主要信息   </a:t>
            </a:r>
            <a:r>
              <a:rPr lang="zh-CN" altLang="en-US" sz="1800" dirty="0">
                <a:latin typeface="+mn-ea"/>
              </a:rPr>
              <a:t>大小</a:t>
            </a:r>
            <a:r>
              <a:rPr lang="en-US" altLang="zh-CN" sz="1800" dirty="0" smtClean="0">
                <a:latin typeface="+mn-ea"/>
              </a:rPr>
              <a:t>26GB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9464" y="1362205"/>
            <a:ext cx="7574915" cy="289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6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数据预处理（大小表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Join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80659"/>
              </p:ext>
            </p:extLst>
          </p:nvPr>
        </p:nvGraphicFramePr>
        <p:xfrm>
          <a:off x="4927979" y="1400810"/>
          <a:ext cx="29084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476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969476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  <a:gridCol w="969476">
                  <a:extLst>
                    <a:ext uri="{9D8B030D-6E8A-4147-A177-3AD203B41FA5}">
                      <a16:colId xmlns:a16="http://schemas.microsoft.com/office/drawing/2014/main" val="56931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721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8805"/>
              </p:ext>
            </p:extLst>
          </p:nvPr>
        </p:nvGraphicFramePr>
        <p:xfrm>
          <a:off x="832103" y="1400810"/>
          <a:ext cx="19389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476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969476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作者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72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76668" y="984496"/>
            <a:ext cx="1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章节表（</a:t>
            </a:r>
            <a:r>
              <a:rPr lang="en-US" altLang="zh-CN" sz="1800" dirty="0" smtClean="0"/>
              <a:t>26GB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29480" y="984496"/>
            <a:ext cx="174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小说表（</a:t>
            </a:r>
            <a:r>
              <a:rPr lang="en-US" altLang="zh-CN" sz="1800" dirty="0" smtClean="0"/>
              <a:t>10MB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87012" y="2229412"/>
            <a:ext cx="0" cy="118181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20390" y="1586984"/>
            <a:ext cx="73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Join</a:t>
            </a:r>
            <a:endParaRPr lang="zh-CN" altLang="en-US" sz="20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4032"/>
              </p:ext>
            </p:extLst>
          </p:nvPr>
        </p:nvGraphicFramePr>
        <p:xfrm>
          <a:off x="1312819" y="3653549"/>
          <a:ext cx="56228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705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1405705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  <a:gridCol w="1405705">
                  <a:extLst>
                    <a:ext uri="{9D8B030D-6E8A-4147-A177-3AD203B41FA5}">
                      <a16:colId xmlns:a16="http://schemas.microsoft.com/office/drawing/2014/main" val="56931473"/>
                    </a:ext>
                  </a:extLst>
                </a:gridCol>
                <a:gridCol w="1405705">
                  <a:extLst>
                    <a:ext uri="{9D8B030D-6E8A-4147-A177-3AD203B41FA5}">
                      <a16:colId xmlns:a16="http://schemas.microsoft.com/office/drawing/2014/main" val="53071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作者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721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913926" y="2692584"/>
            <a:ext cx="234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方式一：分段</a:t>
            </a:r>
            <a:r>
              <a:rPr lang="en-US" altLang="zh-CN" sz="2000" dirty="0" smtClean="0"/>
              <a:t>Join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309707" y="2692584"/>
            <a:ext cx="234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方式</a:t>
            </a:r>
            <a:r>
              <a:rPr lang="zh-CN" altLang="en-US" sz="2000" dirty="0"/>
              <a:t>二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Map Join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18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数据预处理（大小表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Join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1209219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070" y="1072818"/>
            <a:ext cx="810387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/** Map Join </a:t>
            </a:r>
            <a:r>
              <a:rPr lang="zh-CN" altLang="zh-CN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zh-CN" altLang="en-US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伪代码（只列出关键部分）</a:t>
            </a:r>
            <a:r>
              <a:rPr lang="en-US" altLang="zh-CN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NovelJoinDriver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NovelJoinMapper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Mapper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&lt;...&gt;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/**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保存小说表（小表）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*/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en-US" altLang="zh-CN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novelMap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kern="0" dirty="0">
                <a:solidFill>
                  <a:srgbClr val="AF00DB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&lt;&gt;();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protected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95E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setup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zh-CN" altLang="zh-CN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小说</a:t>
            </a:r>
            <a:r>
              <a:rPr lang="zh-CN" altLang="en-US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lang="zh-CN" altLang="zh-CN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保存到</a:t>
            </a:r>
            <a:r>
              <a:rPr lang="en-US" altLang="zh-CN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novelMap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protected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95E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LongWritable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中读取章节表的数据，实现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Join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95E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795E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setNumReduceTasks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9885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不需要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Reduce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42230" y="694700"/>
            <a:ext cx="3491565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2"/>
          <p:cNvSpPr txBox="1"/>
          <p:nvPr/>
        </p:nvSpPr>
        <p:spPr>
          <a:xfrm>
            <a:off x="507594" y="274038"/>
            <a:ext cx="3081425" cy="342670"/>
          </a:xfrm>
          <a:prstGeom prst="rect">
            <a:avLst/>
          </a:prstGeom>
          <a:noFill/>
        </p:spPr>
        <p:txBody>
          <a:bodyPr wrap="square" lIns="34555" tIns="17278" rIns="34555" bIns="17278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数据预处理（排序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Sort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）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1209219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7412"/>
              </p:ext>
            </p:extLst>
          </p:nvPr>
        </p:nvGraphicFramePr>
        <p:xfrm>
          <a:off x="342230" y="845621"/>
          <a:ext cx="4616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114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56931473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53071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作者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章节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7472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18102"/>
              </p:ext>
            </p:extLst>
          </p:nvPr>
        </p:nvGraphicFramePr>
        <p:xfrm>
          <a:off x="342230" y="3305685"/>
          <a:ext cx="4616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114">
                  <a:extLst>
                    <a:ext uri="{9D8B030D-6E8A-4147-A177-3AD203B41FA5}">
                      <a16:colId xmlns:a16="http://schemas.microsoft.com/office/drawing/2014/main" val="3643244359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3976531926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56931473"/>
                    </a:ext>
                  </a:extLst>
                </a:gridCol>
                <a:gridCol w="1154114">
                  <a:extLst>
                    <a:ext uri="{9D8B030D-6E8A-4147-A177-3AD203B41FA5}">
                      <a16:colId xmlns:a16="http://schemas.microsoft.com/office/drawing/2014/main" val="53071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作者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小说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章节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8782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1320368" y="2531336"/>
            <a:ext cx="0" cy="6173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98887" y="2485343"/>
            <a:ext cx="325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利用 </a:t>
            </a:r>
            <a:r>
              <a:rPr lang="en-US" altLang="zh-CN" sz="2000" dirty="0" smtClean="0"/>
              <a:t>MR </a:t>
            </a:r>
            <a:r>
              <a:rPr lang="zh-CN" altLang="en-US" sz="2000" dirty="0" smtClean="0"/>
              <a:t>按作者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、小说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、章节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升序排序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 bwMode="auto">
          <a:xfrm>
            <a:off x="5212380" y="855533"/>
            <a:ext cx="1673524" cy="828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小说无序数据集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12380" y="3960909"/>
            <a:ext cx="1673524" cy="828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小说有序数据集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2380" y="1931064"/>
            <a:ext cx="419903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ChapterBean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implements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WritableComparable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600" kern="0" dirty="0" err="1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ChapterBean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authorId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novelId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267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chapterId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1</a:t>
            </a:r>
            <a:r>
              <a:rPr lang="zh-CN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、实现序列化和反</a:t>
            </a:r>
            <a:r>
              <a:rPr lang="zh-CN" altLang="zh-CN" sz="1600" kern="0" dirty="0" smtClean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序列化</a:t>
            </a:r>
            <a:r>
              <a:rPr lang="zh-CN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2</a:t>
            </a:r>
            <a:r>
              <a:rPr lang="zh-CN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、实现比较方法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4c7732435421dbf6a6252843a45f9a13ab19dc0"/>
</p:tagLst>
</file>

<file path=ppt/theme/theme1.xml><?xml version="1.0" encoding="utf-8"?>
<a:theme xmlns:a="http://schemas.openxmlformats.org/drawingml/2006/main" name="第一PPT，www.1ppt.com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1"/>
            </a:gs>
            <a:gs pos="36000">
              <a:schemeClr val="bg1"/>
            </a:gs>
            <a:gs pos="100000">
              <a:srgbClr val="C7C7C7"/>
            </a:gs>
          </a:gsLst>
          <a:lin ang="13500000" scaled="1"/>
          <a:tileRect/>
        </a:gradFill>
        <a:ln w="22225">
          <a:solidFill>
            <a:schemeClr val="bg1"/>
          </a:solidFill>
        </a:ln>
        <a:effectLst>
          <a:outerShdw blurRad="419100" dist="571500" dir="2700000" sx="90000" sy="90000" algn="tl" rotWithShape="0">
            <a:schemeClr val="tx1">
              <a:lumMod val="50000"/>
              <a:lumOff val="50000"/>
              <a:alpha val="40000"/>
            </a:schemeClr>
          </a:outerShdw>
        </a:effectLst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1962</Words>
  <Application>Microsoft Office PowerPoint</Application>
  <PresentationFormat>全屏显示(16:9)</PresentationFormat>
  <Paragraphs>493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Agency FB</vt:lpstr>
      <vt:lpstr>Arial Unicode MS</vt:lpstr>
      <vt:lpstr>BebasNeueBold</vt:lpstr>
      <vt:lpstr>DIN Mittelschrift Std</vt:lpstr>
      <vt:lpstr>Franklin Gothic Book</vt:lpstr>
      <vt:lpstr>GeoSlab703 MdCn BT</vt:lpstr>
      <vt:lpstr>Roboto Regular</vt:lpstr>
      <vt:lpstr>等线</vt:lpstr>
      <vt:lpstr>方正宋黑繁体</vt:lpstr>
      <vt:lpstr>楷体</vt:lpstr>
      <vt:lpstr>思源黑体 CN Medium</vt:lpstr>
      <vt:lpstr>宋体</vt:lpstr>
      <vt:lpstr>微软雅黑</vt:lpstr>
      <vt:lpstr>Arial</vt:lpstr>
      <vt:lpstr>Calibri</vt:lpstr>
      <vt:lpstr>Consolas</vt:lpstr>
      <vt:lpstr>Franklin Gothic Medium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Pan Charles</cp:lastModifiedBy>
  <cp:revision>495</cp:revision>
  <dcterms:created xsi:type="dcterms:W3CDTF">2015-07-20T08:12:29Z</dcterms:created>
  <dcterms:modified xsi:type="dcterms:W3CDTF">2019-05-07T00:18:32Z</dcterms:modified>
</cp:coreProperties>
</file>