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4" r:id="rId3"/>
    <p:sldId id="257" r:id="rId4"/>
    <p:sldId id="258" r:id="rId5"/>
    <p:sldId id="308" r:id="rId6"/>
    <p:sldId id="309" r:id="rId7"/>
    <p:sldId id="310" r:id="rId8"/>
    <p:sldId id="311" r:id="rId9"/>
    <p:sldId id="313" r:id="rId10"/>
    <p:sldId id="312" r:id="rId11"/>
    <p:sldId id="315" r:id="rId12"/>
  </p:sldIdLst>
  <p:sldSz cx="4610100" cy="3460750"/>
  <p:notesSz cx="4610100" cy="34607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21 de agosto de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Azuaite A. Schneider</a:t>
            </a:r>
            <a:r>
              <a:rPr spc="-20" dirty="0"/>
              <a:t> </a:t>
            </a:r>
            <a:r>
              <a:rPr spc="-5" dirty="0"/>
              <a:t>(IFPR)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21 de agosto de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Azuaite A. Schneider</a:t>
            </a:r>
            <a:r>
              <a:rPr spc="-20" dirty="0"/>
              <a:t> </a:t>
            </a:r>
            <a:r>
              <a:rPr spc="-5" dirty="0"/>
              <a:t>(IFPR)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21 de agosto de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Azuaite A. Schneider</a:t>
            </a:r>
            <a:r>
              <a:rPr spc="-20" dirty="0"/>
              <a:t> </a:t>
            </a:r>
            <a:r>
              <a:rPr spc="-5" dirty="0"/>
              <a:t>(IFPR)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7743" y="1122286"/>
            <a:ext cx="4432935" cy="194945"/>
          </a:xfrm>
          <a:custGeom>
            <a:avLst/>
            <a:gdLst/>
            <a:ahLst/>
            <a:cxnLst/>
            <a:rect l="l" t="t" r="r" b="b"/>
            <a:pathLst>
              <a:path w="4432935" h="194944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677"/>
                </a:lnTo>
                <a:lnTo>
                  <a:pt x="4432567" y="194677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21 de agosto de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Azuaite A. Schneider</a:t>
            </a:r>
            <a:r>
              <a:rPr spc="-20" dirty="0"/>
              <a:t> </a:t>
            </a:r>
            <a:r>
              <a:rPr spc="-5" dirty="0"/>
              <a:t>(IFPR)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21 de agosto de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Azuaite A. Schneider</a:t>
            </a:r>
            <a:r>
              <a:rPr spc="-20" dirty="0"/>
              <a:t> </a:t>
            </a:r>
            <a:r>
              <a:rPr spc="-5" dirty="0"/>
              <a:t>(IFPR)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4304" y="712024"/>
            <a:ext cx="594360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979" y="732687"/>
            <a:ext cx="2454910" cy="706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9797" y="3351784"/>
            <a:ext cx="7499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21 de agosto de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Azuaite A. Schneider</a:t>
            </a:r>
            <a:r>
              <a:rPr spc="-20" dirty="0"/>
              <a:t> </a:t>
            </a:r>
            <a:r>
              <a:rPr spc="-5" dirty="0"/>
              <a:t>(IFPR)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7023" y="3351784"/>
            <a:ext cx="3067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777227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821653"/>
            <a:ext cx="4483735" cy="429259"/>
            <a:chOff x="87743" y="821653"/>
            <a:chExt cx="4483735" cy="429259"/>
          </a:xfrm>
        </p:grpSpPr>
        <p:sp>
          <p:nvSpPr>
            <p:cNvPr id="4" name="object 4"/>
            <p:cNvSpPr/>
            <p:nvPr/>
          </p:nvSpPr>
          <p:spPr>
            <a:xfrm>
              <a:off x="138544" y="1148930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344" y="1136230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311" y="827798"/>
              <a:ext cx="50749" cy="3211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43" y="821653"/>
              <a:ext cx="4432935" cy="378460"/>
            </a:xfrm>
            <a:custGeom>
              <a:avLst/>
              <a:gdLst/>
              <a:ahLst/>
              <a:cxnLst/>
              <a:rect l="l" t="t" r="r" b="b"/>
              <a:pathLst>
                <a:path w="4432935" h="378459">
                  <a:moveTo>
                    <a:pt x="4432567" y="0"/>
                  </a:moveTo>
                  <a:lnTo>
                    <a:pt x="0" y="0"/>
                  </a:lnTo>
                  <a:lnTo>
                    <a:pt x="0" y="327277"/>
                  </a:lnTo>
                  <a:lnTo>
                    <a:pt x="4008" y="347002"/>
                  </a:lnTo>
                  <a:lnTo>
                    <a:pt x="14922" y="363155"/>
                  </a:lnTo>
                  <a:lnTo>
                    <a:pt x="31075" y="374069"/>
                  </a:lnTo>
                  <a:lnTo>
                    <a:pt x="50800" y="378078"/>
                  </a:lnTo>
                  <a:lnTo>
                    <a:pt x="4381767" y="378078"/>
                  </a:lnTo>
                  <a:lnTo>
                    <a:pt x="4401492" y="374069"/>
                  </a:lnTo>
                  <a:lnTo>
                    <a:pt x="4417644" y="363155"/>
                  </a:lnTo>
                  <a:lnTo>
                    <a:pt x="4428558" y="347002"/>
                  </a:lnTo>
                  <a:lnTo>
                    <a:pt x="4432567" y="327277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1" y="865889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59">
                  <a:moveTo>
                    <a:pt x="0" y="302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1" y="8531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1" y="8404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1" y="8277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1746" y="874557"/>
            <a:ext cx="38682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en-US" sz="1400" spc="-80" dirty="0">
                <a:solidFill>
                  <a:srgbClr val="FFFFFF"/>
                </a:solidFill>
                <a:latin typeface="LM Sans 12"/>
                <a:cs typeface="LM Sans 12"/>
              </a:rPr>
              <a:t>Linear Stability Analysis of the </a:t>
            </a:r>
            <a:r>
              <a:rPr lang="en-US" sz="1400" spc="-80" dirty="0" err="1">
                <a:solidFill>
                  <a:srgbClr val="FFFFFF"/>
                </a:solidFill>
                <a:latin typeface="LM Sans 12"/>
                <a:cs typeface="LM Sans 12"/>
              </a:rPr>
              <a:t>Kuramoto</a:t>
            </a:r>
            <a:r>
              <a:rPr lang="en-US" sz="1400" spc="-80" dirty="0">
                <a:solidFill>
                  <a:srgbClr val="FFFFFF"/>
                </a:solidFill>
                <a:latin typeface="LM Sans 12"/>
                <a:cs typeface="LM Sans 12"/>
              </a:rPr>
              <a:t> model with noise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6144" y="1409813"/>
            <a:ext cx="2331085" cy="10045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90"/>
              </a:spcBef>
            </a:pPr>
            <a:r>
              <a:rPr lang="es-ES" sz="1100" spc="-35" dirty="0">
                <a:latin typeface="Arial"/>
                <a:cs typeface="Arial"/>
              </a:rPr>
              <a:t>Alexandre Sureda Croguennoc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s-ES" sz="800" spc="-5" dirty="0" err="1">
                <a:latin typeface="LM Sans 8"/>
                <a:cs typeface="LM Sans 8"/>
              </a:rPr>
              <a:t>Universitat</a:t>
            </a:r>
            <a:r>
              <a:rPr lang="es-ES" sz="800" spc="-5" dirty="0">
                <a:latin typeface="LM Sans 8"/>
                <a:cs typeface="LM Sans 8"/>
              </a:rPr>
              <a:t> de Barcelona</a:t>
            </a:r>
            <a:endParaRPr sz="800" dirty="0">
              <a:latin typeface="LM Sans 8"/>
              <a:cs typeface="LM Sans 8"/>
            </a:endParaRPr>
          </a:p>
          <a:p>
            <a:pPr marR="38100" algn="ctr">
              <a:lnSpc>
                <a:spcPct val="100000"/>
              </a:lnSpc>
              <a:spcBef>
                <a:spcPts val="585"/>
              </a:spcBef>
            </a:pPr>
            <a:r>
              <a:rPr lang="es-ES" sz="800" i="1" spc="-5" dirty="0">
                <a:latin typeface="LM Sans 8"/>
                <a:cs typeface="LM Sans 8"/>
              </a:rPr>
              <a:t>asuredcr7</a:t>
            </a:r>
            <a:r>
              <a:rPr sz="800" i="1" spc="-5" dirty="0">
                <a:latin typeface="LM Sans 8"/>
                <a:cs typeface="LM Sans 8"/>
              </a:rPr>
              <a:t>@</a:t>
            </a:r>
            <a:r>
              <a:rPr lang="es-ES" sz="800" i="1" spc="-5" dirty="0" err="1">
                <a:latin typeface="LM Sans 8"/>
                <a:cs typeface="LM Sans 8"/>
              </a:rPr>
              <a:t>alumnes.ub</a:t>
            </a:r>
            <a:r>
              <a:rPr sz="800" i="1" spc="-5" dirty="0">
                <a:latin typeface="LM Sans 8"/>
                <a:cs typeface="LM Sans 8"/>
              </a:rPr>
              <a:t>.</a:t>
            </a:r>
            <a:r>
              <a:rPr sz="800" i="1" spc="-5" dirty="0" err="1">
                <a:latin typeface="LM Sans 8"/>
                <a:cs typeface="LM Sans 8"/>
              </a:rPr>
              <a:t>edu</a:t>
            </a:r>
            <a:endParaRPr sz="800" dirty="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LM Sans 8"/>
              <a:cs typeface="LM Sans 8"/>
            </a:endParaRPr>
          </a:p>
          <a:p>
            <a:pPr marR="26670" algn="ctr">
              <a:lnSpc>
                <a:spcPct val="100000"/>
              </a:lnSpc>
              <a:spcBef>
                <a:spcPts val="5"/>
              </a:spcBef>
            </a:pPr>
            <a:r>
              <a:rPr lang="es-ES" sz="1100" spc="-70" dirty="0" err="1">
                <a:latin typeface="Arial"/>
                <a:cs typeface="Arial"/>
              </a:rPr>
              <a:t>July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lang="es-ES" sz="1100" spc="-70" dirty="0">
                <a:latin typeface="Arial"/>
                <a:cs typeface="Arial"/>
              </a:rPr>
              <a:t>2020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" action="ppaction://noaction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400132" y="3351784"/>
            <a:ext cx="7499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z="600" spc="-5" dirty="0" err="1">
                <a:solidFill>
                  <a:srgbClr val="FFFFFF"/>
                </a:solidFill>
                <a:latin typeface="LM Sans 8"/>
                <a:cs typeface="LM Sans 8"/>
              </a:rPr>
              <a:t>July</a:t>
            </a:r>
            <a:r>
              <a:rPr lang="es-ES" sz="600" spc="-5" dirty="0">
                <a:solidFill>
                  <a:srgbClr val="FFFFFF"/>
                </a:solidFill>
                <a:latin typeface="LM Sans 8"/>
                <a:cs typeface="LM Sans 8"/>
              </a:rPr>
              <a:t> 2020</a:t>
            </a:r>
            <a:endParaRPr sz="600" dirty="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Test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results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111" y="116223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585" dirty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A56551-2CAB-4A8B-A86D-692164379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574" y="748503"/>
            <a:ext cx="1978199" cy="1362872"/>
          </a:xfrm>
          <a:prstGeom prst="rect">
            <a:avLst/>
          </a:prstGeom>
        </p:spPr>
      </p:pic>
      <p:sp>
        <p:nvSpPr>
          <p:cNvPr id="28" name="object 4">
            <a:extLst>
              <a:ext uri="{FF2B5EF4-FFF2-40B4-BE49-F238E27FC236}">
                <a16:creationId xmlns:a16="http://schemas.microsoft.com/office/drawing/2014/main" id="{48A1883A-3517-4764-BBF7-C1D1A00C8BBA}"/>
              </a:ext>
            </a:extLst>
          </p:cNvPr>
          <p:cNvSpPr/>
          <p:nvPr/>
        </p:nvSpPr>
        <p:spPr>
          <a:xfrm>
            <a:off x="281089" y="50821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6B486D2-4BFC-4E8E-AF22-F62B41E75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70" y="438641"/>
            <a:ext cx="1628846" cy="22768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F6CAA57-DAE7-47BF-BF85-FAB8AB2C7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117" y="486149"/>
            <a:ext cx="510896" cy="15503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6F98365-2FAB-4F80-9AD8-70AB973CB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850" y="438641"/>
            <a:ext cx="668757" cy="20253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A54AC759-7E0A-436F-928E-711DBBA11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375" y="733852"/>
            <a:ext cx="1978199" cy="133215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EA35A2C-9B0A-4E6C-BAD9-1C66F4F87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664" y="1602743"/>
            <a:ext cx="510896" cy="20632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0678D681-3F6F-47EA-9818-E616F4EBFE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527" y="2058612"/>
            <a:ext cx="1872923" cy="12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513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Conclusions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111" y="116223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585" dirty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</a:p>
          <a:p>
            <a:pPr marL="12700">
              <a:lnSpc>
                <a:spcPts val="675"/>
              </a:lnSpc>
            </a:pPr>
            <a:r>
              <a:rPr spc="-5" dirty="0"/>
              <a:t>)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DC8F301C-C69F-4D7E-B57B-A0A3F0DC498F}"/>
              </a:ext>
            </a:extLst>
          </p:cNvPr>
          <p:cNvSpPr/>
          <p:nvPr/>
        </p:nvSpPr>
        <p:spPr>
          <a:xfrm>
            <a:off x="281089" y="65610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EA052471-0111-452F-A78C-0BA7ED43A052}"/>
              </a:ext>
            </a:extLst>
          </p:cNvPr>
          <p:cNvSpPr/>
          <p:nvPr/>
        </p:nvSpPr>
        <p:spPr>
          <a:xfrm>
            <a:off x="281089" y="9957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20260FD4-38C5-4DFD-BF6F-85288A19F50E}"/>
              </a:ext>
            </a:extLst>
          </p:cNvPr>
          <p:cNvSpPr/>
          <p:nvPr/>
        </p:nvSpPr>
        <p:spPr>
          <a:xfrm>
            <a:off x="281089" y="13761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0D8263-4ABF-4FAE-90E5-79935FE24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25" y="597079"/>
            <a:ext cx="2950079" cy="1789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37FC62-2736-4901-B79E-82D65CC40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14" y="938882"/>
            <a:ext cx="3230625" cy="1975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AB6979-2AF8-4274-869F-3617F06B6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24" y="1299174"/>
            <a:ext cx="3992625" cy="1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9482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Contents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111" y="116223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585" dirty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</a:p>
          <a:p>
            <a:pPr marL="12700">
              <a:lnSpc>
                <a:spcPts val="675"/>
              </a:lnSpc>
            </a:pPr>
            <a:r>
              <a:rPr spc="-5" dirty="0"/>
              <a:t>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400132" y="3351784"/>
            <a:ext cx="74993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21 de agosto de</a:t>
            </a:r>
            <a:r>
              <a:rPr sz="600" spc="-40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2018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DC8F301C-C69F-4D7E-B57B-A0A3F0DC498F}"/>
              </a:ext>
            </a:extLst>
          </p:cNvPr>
          <p:cNvSpPr/>
          <p:nvPr/>
        </p:nvSpPr>
        <p:spPr>
          <a:xfrm>
            <a:off x="281089" y="65610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A4913FEC-8881-413C-A27E-977040EA6D4E}"/>
              </a:ext>
            </a:extLst>
          </p:cNvPr>
          <p:cNvSpPr txBox="1"/>
          <p:nvPr/>
        </p:nvSpPr>
        <p:spPr>
          <a:xfrm>
            <a:off x="412793" y="572361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 err="1">
                <a:latin typeface="LM Sans 12"/>
                <a:cs typeface="LM Sans 12"/>
              </a:rPr>
              <a:t>Kuramoto</a:t>
            </a:r>
            <a:r>
              <a:rPr lang="es-ES" sz="1400" spc="-75" dirty="0">
                <a:latin typeface="LM Sans 12"/>
                <a:cs typeface="LM Sans 12"/>
              </a:rPr>
              <a:t> </a:t>
            </a:r>
            <a:r>
              <a:rPr lang="es-ES" sz="1400" spc="-75" dirty="0" err="1">
                <a:latin typeface="LM Sans 12"/>
                <a:cs typeface="LM Sans 12"/>
              </a:rPr>
              <a:t>model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EA052471-0111-452F-A78C-0BA7ED43A052}"/>
              </a:ext>
            </a:extLst>
          </p:cNvPr>
          <p:cNvSpPr/>
          <p:nvPr/>
        </p:nvSpPr>
        <p:spPr>
          <a:xfrm>
            <a:off x="281089" y="9957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0DF9689D-AA05-416A-8C01-BABF9AB47569}"/>
              </a:ext>
            </a:extLst>
          </p:cNvPr>
          <p:cNvSpPr txBox="1"/>
          <p:nvPr/>
        </p:nvSpPr>
        <p:spPr>
          <a:xfrm>
            <a:off x="412793" y="911967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>
                <a:latin typeface="LM Sans 12"/>
                <a:cs typeface="LM Sans 12"/>
              </a:rPr>
              <a:t>Linear </a:t>
            </a:r>
            <a:r>
              <a:rPr lang="es-ES" sz="1400" spc="-75" dirty="0" err="1">
                <a:latin typeface="LM Sans 12"/>
                <a:cs typeface="LM Sans 12"/>
              </a:rPr>
              <a:t>stability</a:t>
            </a:r>
            <a:r>
              <a:rPr lang="es-ES" sz="1400" spc="-75" dirty="0">
                <a:latin typeface="LM Sans 12"/>
                <a:cs typeface="LM Sans 12"/>
              </a:rPr>
              <a:t> </a:t>
            </a:r>
            <a:r>
              <a:rPr lang="es-ES" sz="1400" spc="-75" dirty="0" err="1">
                <a:latin typeface="LM Sans 12"/>
                <a:cs typeface="LM Sans 12"/>
              </a:rPr>
              <a:t>analysis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20260FD4-38C5-4DFD-BF6F-85288A19F50E}"/>
              </a:ext>
            </a:extLst>
          </p:cNvPr>
          <p:cNvSpPr/>
          <p:nvPr/>
        </p:nvSpPr>
        <p:spPr>
          <a:xfrm>
            <a:off x="281089" y="13761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2667F0EA-06B5-4529-9791-5D79BB699213}"/>
              </a:ext>
            </a:extLst>
          </p:cNvPr>
          <p:cNvSpPr txBox="1"/>
          <p:nvPr/>
        </p:nvSpPr>
        <p:spPr>
          <a:xfrm>
            <a:off x="412793" y="1292429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>
                <a:latin typeface="LM Sans 12"/>
                <a:cs typeface="LM Sans 12"/>
              </a:rPr>
              <a:t>Test </a:t>
            </a:r>
            <a:r>
              <a:rPr lang="es-ES" sz="1400" spc="-75" dirty="0" err="1">
                <a:latin typeface="LM Sans 12"/>
                <a:cs typeface="LM Sans 12"/>
              </a:rPr>
              <a:t>results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7A52E42D-C1EC-4B58-BAE0-F17F3A3F321D}"/>
              </a:ext>
            </a:extLst>
          </p:cNvPr>
          <p:cNvSpPr/>
          <p:nvPr/>
        </p:nvSpPr>
        <p:spPr>
          <a:xfrm>
            <a:off x="318349" y="178314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DE3182E2-B5DA-42E6-A60F-A8C6E37F1194}"/>
              </a:ext>
            </a:extLst>
          </p:cNvPr>
          <p:cNvSpPr txBox="1"/>
          <p:nvPr/>
        </p:nvSpPr>
        <p:spPr>
          <a:xfrm>
            <a:off x="450053" y="1699401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 err="1">
                <a:latin typeface="LM Sans 12"/>
                <a:cs typeface="LM Sans 12"/>
              </a:rPr>
              <a:t>Conclusions</a:t>
            </a:r>
            <a:endParaRPr sz="1400" dirty="0">
              <a:latin typeface="LM Sans 12"/>
              <a:cs typeface="LM Sans 12"/>
            </a:endParaRPr>
          </a:p>
        </p:txBody>
      </p:sp>
    </p:spTree>
    <p:extLst>
      <p:ext uri="{BB962C8B-B14F-4D97-AF65-F5344CB8AC3E}">
        <p14:creationId xmlns:p14="http://schemas.microsoft.com/office/powerpoint/2010/main" val="23227131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Kuramoto</a:t>
            </a: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model</a:t>
            </a:r>
            <a:endParaRPr sz="1400" dirty="0">
              <a:latin typeface="LM Sans 12"/>
              <a:cs typeface="LM Sans 12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3400132" y="3351784"/>
            <a:ext cx="7499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z="600" spc="-5" dirty="0" err="1">
                <a:solidFill>
                  <a:srgbClr val="FFFFFF"/>
                </a:solidFill>
                <a:latin typeface="LM Sans 8"/>
                <a:cs typeface="LM Sans 8"/>
              </a:rPr>
              <a:t>July</a:t>
            </a:r>
            <a:r>
              <a:rPr lang="es-ES" sz="600" spc="-5" dirty="0">
                <a:solidFill>
                  <a:srgbClr val="FFFFFF"/>
                </a:solidFill>
                <a:latin typeface="LM Sans 8"/>
                <a:cs typeface="LM Sans 8"/>
              </a:rPr>
              <a:t> 2020 </a:t>
            </a:r>
            <a:endParaRPr sz="600" dirty="0">
              <a:latin typeface="LM Sans 8"/>
              <a:cs typeface="LM Sans 8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9205D4F-2ECC-4217-8373-E0978974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0" y="671026"/>
            <a:ext cx="1947624" cy="27344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C267DC2-36F3-4415-94C5-D1E205F1F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01" y="1147920"/>
            <a:ext cx="2415896" cy="521176"/>
          </a:xfrm>
          <a:prstGeom prst="rect">
            <a:avLst/>
          </a:prstGeom>
        </p:spPr>
      </p:pic>
      <p:pic>
        <p:nvPicPr>
          <p:cNvPr id="28" name="Imagen 27" descr="Imagen que contiene vuelo, collar, pequeño, hombre&#10;&#10;Descripción generada automáticamente">
            <a:extLst>
              <a:ext uri="{FF2B5EF4-FFF2-40B4-BE49-F238E27FC236}">
                <a16:creationId xmlns:a16="http://schemas.microsoft.com/office/drawing/2014/main" id="{D42942CC-4A97-4477-8BE7-198857021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572654"/>
            <a:ext cx="1356367" cy="135636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E77A744-105F-4DCC-BEB2-7EE936970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55" y="2658226"/>
            <a:ext cx="1536066" cy="46561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56CA7A6-5EAE-40C6-9E51-6A38A8EAD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7384" y="2488008"/>
            <a:ext cx="1834240" cy="635831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D97AD613-1EA7-436F-AD87-FB08C37771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598" y="1878763"/>
            <a:ext cx="2415896" cy="61087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Linear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stability</a:t>
            </a: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analysis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111" y="116223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585" dirty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9205AA06-7D3E-4043-9168-4B765726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51" y="566762"/>
            <a:ext cx="2226399" cy="557244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A328EB3-45EF-40DD-B026-CB8FC9B39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51" y="1190359"/>
            <a:ext cx="3574384" cy="54001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796B916-6C0C-4197-A1E7-0975EF152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51" y="1787215"/>
            <a:ext cx="2531199" cy="39493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5147B1C-4D47-4548-9713-90190BE47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51" y="2230704"/>
            <a:ext cx="2150199" cy="36945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9EFE7B34-52E2-4AFC-931B-0933DE482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6290" y="2323609"/>
            <a:ext cx="533399" cy="18280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8EB5239F-4BB0-4227-B22C-9A0A4F9329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851" y="2629913"/>
            <a:ext cx="1692999" cy="308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Linear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stability</a:t>
            </a: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analysis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111" y="116223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585" dirty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B86020-462E-43EA-A343-AE7C0D69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517073"/>
            <a:ext cx="2438400" cy="6057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07A136-3A4D-4B0B-84F0-79947554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14" y="1196919"/>
            <a:ext cx="3020283" cy="4385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862FC2-3A94-4B2C-BCC5-0EA2CA4D1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14" y="1710324"/>
            <a:ext cx="3671735" cy="4211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3984FA7-A26B-495E-A9DF-E4447C5DC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49" y="2239756"/>
            <a:ext cx="4064493" cy="7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4195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Linear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stability</a:t>
            </a: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analysis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111" y="116223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585" dirty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043B47-AF5E-4A6D-B61A-64BE838B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98" y="481235"/>
            <a:ext cx="1824907" cy="79194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1337981-49B1-4158-8D08-FA02CCF08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98" y="1316544"/>
            <a:ext cx="2305050" cy="44327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CBCB344-78E1-4714-8C0B-9D1BF7169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99" y="1739960"/>
            <a:ext cx="2110652" cy="44761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391A62C-DB94-423C-BFBC-819C92961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650" y="1509302"/>
            <a:ext cx="1828800" cy="25052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F3A2594-0219-4827-8A0E-6C55A22D6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98" y="2187575"/>
            <a:ext cx="2644052" cy="49786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C38AEEC-E9ED-4B18-ADF7-7C5678240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603" y="2685437"/>
            <a:ext cx="1824902" cy="50309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E2CE925A-68DD-4ED2-A374-AEA0270DE5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8850" y="2894894"/>
            <a:ext cx="346798" cy="1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0799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Linear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stability</a:t>
            </a: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analysis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111" y="116223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585" dirty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9D12DF-D072-4701-B752-866E76F7D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8" y="788578"/>
            <a:ext cx="1896592" cy="470011"/>
          </a:xfrm>
          <a:prstGeom prst="rect">
            <a:avLst/>
          </a:prstGeom>
        </p:spPr>
      </p:pic>
      <p:sp>
        <p:nvSpPr>
          <p:cNvPr id="29" name="object 4">
            <a:extLst>
              <a:ext uri="{FF2B5EF4-FFF2-40B4-BE49-F238E27FC236}">
                <a16:creationId xmlns:a16="http://schemas.microsoft.com/office/drawing/2014/main" id="{593C6001-E939-49C1-A394-B8101140A9DF}"/>
              </a:ext>
            </a:extLst>
          </p:cNvPr>
          <p:cNvSpPr/>
          <p:nvPr/>
        </p:nvSpPr>
        <p:spPr>
          <a:xfrm>
            <a:off x="281089" y="65610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175065-A343-46CA-A564-A8D56E52C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9" y="588130"/>
            <a:ext cx="1161829" cy="1982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25D9D4F-042E-4FE1-9507-0D8B81D7B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98" y="1419468"/>
            <a:ext cx="1501052" cy="64936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D1CAB82-3993-4B5E-8F00-9F8555584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058" y="2178886"/>
            <a:ext cx="1605781" cy="6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176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Linear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stability</a:t>
            </a: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analysis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111" y="116223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585" dirty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</a:p>
          <a:p>
            <a:pPr marL="12700">
              <a:lnSpc>
                <a:spcPts val="675"/>
              </a:lnSpc>
            </a:pPr>
            <a:r>
              <a:rPr spc="-5" dirty="0"/>
              <a:t>)</a:t>
            </a: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593C6001-E939-49C1-A394-B8101140A9DF}"/>
              </a:ext>
            </a:extLst>
          </p:cNvPr>
          <p:cNvSpPr/>
          <p:nvPr/>
        </p:nvSpPr>
        <p:spPr>
          <a:xfrm>
            <a:off x="281089" y="50821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245F10-4427-436D-A457-D9F91D19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471074"/>
            <a:ext cx="2478853" cy="2048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C316C5-4081-48D6-8877-F80CB42BD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34" y="702863"/>
            <a:ext cx="2478853" cy="3984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41A9C34-53B4-488C-A714-E1F562589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57" y="1332432"/>
            <a:ext cx="3295650" cy="37126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881F659-E288-41BE-97B0-1B286D2DE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" y="2042625"/>
            <a:ext cx="995044" cy="20892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B1FBE3E-E7FD-470D-8FDE-27B45CC61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7328" y="1999506"/>
            <a:ext cx="2411008" cy="26426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E8ADC804-B0C2-459C-BF09-B68956EB5F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450" y="2375238"/>
            <a:ext cx="4066706" cy="4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9768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757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Linear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stability</a:t>
            </a:r>
            <a:r>
              <a:rPr lang="es-ES" sz="1400" spc="-7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s-ES" sz="1400" spc="-75" dirty="0" err="1">
                <a:solidFill>
                  <a:srgbClr val="FFFFFF"/>
                </a:solidFill>
                <a:latin typeface="LM Sans 12"/>
                <a:cs typeface="LM Sans 12"/>
              </a:rPr>
              <a:t>analysis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111" y="1162239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spc="585" dirty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48027" y="3332810"/>
            <a:ext cx="511809" cy="121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A</a:t>
            </a:r>
            <a:r>
              <a:rPr sz="900" spc="-67" baseline="13888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´</a:t>
            </a:r>
            <a:r>
              <a:rPr sz="600" spc="-4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lgebra</a:t>
            </a:r>
            <a:r>
              <a:rPr sz="600" spc="-6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Linear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270598" y="3351784"/>
            <a:ext cx="99504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s-ES" spc="-5" dirty="0"/>
              <a:t>Alexandre Sureda Croguennoc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9A7A07-A00B-46AD-A1C2-4022D5DE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8" y="445836"/>
            <a:ext cx="4553423" cy="1035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C0FA5A3-8CD8-43F3-A8D9-8E3473A51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98" y="1882775"/>
            <a:ext cx="2034452" cy="8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7725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154</Words>
  <Application>Microsoft Office PowerPoint</Application>
  <PresentationFormat>Personalizado</PresentationFormat>
  <Paragraphs>58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LM Sans 12</vt:lpstr>
      <vt:lpstr>LM Sans 8</vt:lpstr>
      <vt:lpstr>Tuffy</vt:lpstr>
      <vt:lpstr>Office Theme</vt:lpstr>
      <vt:lpstr>Linear Stability Analysis of the Kuramoto model with noise</vt:lpstr>
      <vt:lpstr>Contents</vt:lpstr>
      <vt:lpstr>Presentación de PowerPoint</vt:lpstr>
      <vt:lpstr>Linear stability analysis</vt:lpstr>
      <vt:lpstr>Linear stability analysis</vt:lpstr>
      <vt:lpstr>Linear stability analysis</vt:lpstr>
      <vt:lpstr>Linear stability analysis</vt:lpstr>
      <vt:lpstr>Linear stability analysis</vt:lpstr>
      <vt:lpstr>Linear stability analysis</vt:lpstr>
      <vt:lpstr>Test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Linear</dc:title>
  <dc:creator>Azuaite A. Schneider</dc:creator>
  <cp:lastModifiedBy>Alexandre Sureda Croguennoc</cp:lastModifiedBy>
  <cp:revision>14</cp:revision>
  <dcterms:created xsi:type="dcterms:W3CDTF">2020-07-22T02:35:58Z</dcterms:created>
  <dcterms:modified xsi:type="dcterms:W3CDTF">2020-07-22T05:06:51Z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2020-07-22T00:00:00Z</vt:filetime>
  </property>
</Properties>
</file>