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40" r:id="rId1"/>
  </p:sldMasterIdLst>
  <p:sldIdLst>
    <p:sldId id="256" r:id="rId2"/>
    <p:sldId id="263" r:id="rId3"/>
    <p:sldId id="257" r:id="rId4"/>
    <p:sldId id="258" r:id="rId5"/>
    <p:sldId id="267" r:id="rId6"/>
    <p:sldId id="259" r:id="rId7"/>
    <p:sldId id="260" r:id="rId8"/>
    <p:sldId id="276" r:id="rId9"/>
    <p:sldId id="275" r:id="rId10"/>
    <p:sldId id="278" r:id="rId11"/>
    <p:sldId id="277" r:id="rId12"/>
    <p:sldId id="261" r:id="rId13"/>
    <p:sldId id="274" r:id="rId14"/>
    <p:sldId id="262" r:id="rId15"/>
    <p:sldId id="264" r:id="rId16"/>
    <p:sldId id="279" r:id="rId17"/>
    <p:sldId id="280" r:id="rId18"/>
    <p:sldId id="265" r:id="rId19"/>
    <p:sldId id="268" r:id="rId20"/>
    <p:sldId id="281" r:id="rId21"/>
    <p:sldId id="269" r:id="rId22"/>
    <p:sldId id="27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继亮" initials="张继亮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-70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66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5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73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82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08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99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8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99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99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4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716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liang1@staff.sina.com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anyifeng.com/blog/2015/12/a-mocha-tutorial-of-examples.html" TargetMode="External"/><Relationship Id="rId2" Type="http://schemas.openxmlformats.org/officeDocument/2006/relationships/hyperlink" Target="http://mocha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nodejs.org/topic/516526766d38277306c7d277" TargetMode="External"/><Relationship Id="rId4" Type="http://schemas.openxmlformats.org/officeDocument/2006/relationships/hyperlink" Target="http://www.alloyteam.com/2013/12/hour-class-learning-costs-javascript-unit-testing-tool-matcha-mocha-and-chai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Mocha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altLang="zh-CN" sz="3600" dirty="0" smtClean="0"/>
              <a:t>--JS</a:t>
            </a:r>
            <a:r>
              <a:rPr lang="zh-CN" altLang="en-US" sz="3600" dirty="0" smtClean="0"/>
              <a:t>单元测试框架</a:t>
            </a:r>
            <a:endParaRPr lang="en-US" altLang="zh-CN" sz="3600" dirty="0" smtClean="0"/>
          </a:p>
          <a:p>
            <a:pPr algn="r"/>
            <a:endParaRPr lang="en-US" altLang="zh-CN" dirty="0"/>
          </a:p>
          <a:p>
            <a:pPr algn="r"/>
            <a:r>
              <a:rPr lang="en-US" altLang="zh-CN" dirty="0" smtClean="0"/>
              <a:t>--by </a:t>
            </a:r>
            <a:r>
              <a:rPr lang="en-US" altLang="zh-CN" dirty="0" smtClean="0">
                <a:hlinkClick r:id="rId2"/>
              </a:rPr>
              <a:t>jiliang1@staff.sina.com.cn</a:t>
            </a:r>
            <a:endParaRPr lang="en-US" altLang="zh-CN" dirty="0" smtClean="0"/>
          </a:p>
          <a:p>
            <a:pPr algn="r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5218" y="245661"/>
            <a:ext cx="10548582" cy="1173706"/>
          </a:xfrm>
        </p:spPr>
        <p:txBody>
          <a:bodyPr/>
          <a:lstStyle/>
          <a:p>
            <a:r>
              <a:rPr lang="en-US" altLang="zh-CN" dirty="0" smtClean="0"/>
              <a:t>expect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6160" y="1514901"/>
            <a:ext cx="10507639" cy="466206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// </a:t>
            </a:r>
            <a:r>
              <a:rPr lang="zh-CN" altLang="en-US" dirty="0"/>
              <a:t>相等或不相等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111111"/>
                </a:solidFill>
              </a:rPr>
              <a:t>    expect</a:t>
            </a:r>
            <a:r>
              <a:rPr lang="en-US" altLang="zh-CN" dirty="0" smtClean="0">
                <a:solidFill>
                  <a:srgbClr val="999999"/>
                </a:solidFill>
              </a:rPr>
              <a:t>(</a:t>
            </a:r>
            <a:r>
              <a:rPr lang="en-US" altLang="zh-CN" dirty="0" smtClean="0">
                <a:solidFill>
                  <a:srgbClr val="990055"/>
                </a:solidFill>
              </a:rPr>
              <a:t>4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A67F59"/>
                </a:solidFill>
              </a:rPr>
              <a:t>+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90055"/>
                </a:solidFill>
              </a:rPr>
              <a:t>5</a:t>
            </a:r>
            <a:r>
              <a:rPr lang="en-US" altLang="zh-CN" dirty="0">
                <a:solidFill>
                  <a:srgbClr val="999999"/>
                </a:solidFill>
              </a:rPr>
              <a:t>).</a:t>
            </a:r>
            <a:r>
              <a:rPr lang="en-US" altLang="zh-CN" dirty="0" err="1"/>
              <a:t>to</a:t>
            </a:r>
            <a:r>
              <a:rPr lang="en-US" altLang="zh-CN" dirty="0" err="1">
                <a:solidFill>
                  <a:srgbClr val="999999"/>
                </a:solidFill>
              </a:rPr>
              <a:t>.</a:t>
            </a:r>
            <a:r>
              <a:rPr lang="en-US" altLang="zh-CN" dirty="0" err="1"/>
              <a:t>be</a:t>
            </a:r>
            <a:r>
              <a:rPr lang="en-US" altLang="zh-CN" dirty="0" err="1">
                <a:solidFill>
                  <a:srgbClr val="999999"/>
                </a:solidFill>
              </a:rPr>
              <a:t>.</a:t>
            </a:r>
            <a:r>
              <a:rPr lang="en-US" altLang="zh-CN" dirty="0" err="1">
                <a:solidFill>
                  <a:srgbClr val="111111"/>
                </a:solidFill>
              </a:rPr>
              <a:t>equal</a:t>
            </a:r>
            <a:r>
              <a:rPr lang="en-US" altLang="zh-CN" dirty="0">
                <a:solidFill>
                  <a:srgbClr val="999999"/>
                </a:solidFill>
              </a:rPr>
              <a:t>(</a:t>
            </a:r>
            <a:r>
              <a:rPr lang="en-US" altLang="zh-CN" dirty="0">
                <a:solidFill>
                  <a:srgbClr val="990055"/>
                </a:solidFill>
              </a:rPr>
              <a:t>9</a:t>
            </a:r>
            <a:r>
              <a:rPr lang="en-US" altLang="zh-CN" dirty="0">
                <a:solidFill>
                  <a:srgbClr val="999999"/>
                </a:solidFill>
              </a:rPr>
              <a:t>);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/>
              <a:t>布尔值为</a:t>
            </a:r>
            <a:r>
              <a:rPr lang="en-US" altLang="zh-CN" dirty="0"/>
              <a:t>true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111111"/>
                </a:solidFill>
              </a:rPr>
              <a:t>    expect</a:t>
            </a:r>
            <a:r>
              <a:rPr lang="en-US" altLang="zh-CN" dirty="0">
                <a:solidFill>
                  <a:srgbClr val="999999"/>
                </a:solidFill>
              </a:rPr>
              <a:t>(</a:t>
            </a:r>
            <a:r>
              <a:rPr lang="en-US" altLang="zh-CN" dirty="0" smtClean="0">
                <a:solidFill>
                  <a:srgbClr val="669900"/>
                </a:solidFill>
              </a:rPr>
              <a:t>'everything</a:t>
            </a:r>
            <a:r>
              <a:rPr lang="en-US" altLang="zh-CN" dirty="0">
                <a:solidFill>
                  <a:srgbClr val="669900"/>
                </a:solidFill>
              </a:rPr>
              <a:t>'</a:t>
            </a:r>
            <a:r>
              <a:rPr lang="en-US" altLang="zh-CN" dirty="0">
                <a:solidFill>
                  <a:srgbClr val="999999"/>
                </a:solidFill>
              </a:rPr>
              <a:t>).</a:t>
            </a:r>
            <a:r>
              <a:rPr lang="en-US" altLang="zh-CN" dirty="0" err="1"/>
              <a:t>to</a:t>
            </a:r>
            <a:r>
              <a:rPr lang="en-US" altLang="zh-CN" dirty="0" err="1">
                <a:solidFill>
                  <a:srgbClr val="999999"/>
                </a:solidFill>
              </a:rPr>
              <a:t>.</a:t>
            </a:r>
            <a:r>
              <a:rPr lang="en-US" altLang="zh-CN" dirty="0" err="1"/>
              <a:t>be</a:t>
            </a:r>
            <a:r>
              <a:rPr lang="en-US" altLang="zh-CN" dirty="0" err="1">
                <a:solidFill>
                  <a:srgbClr val="999999"/>
                </a:solidFill>
              </a:rPr>
              <a:t>.</a:t>
            </a:r>
            <a:r>
              <a:rPr lang="en-US" altLang="zh-CN" dirty="0" err="1"/>
              <a:t>ok</a:t>
            </a:r>
            <a:r>
              <a:rPr lang="en-US" altLang="zh-CN" dirty="0">
                <a:solidFill>
                  <a:srgbClr val="999999"/>
                </a:solidFill>
              </a:rPr>
              <a:t>;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en-US" altLang="zh-CN" dirty="0" err="1"/>
              <a:t>typeof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111111"/>
                </a:solidFill>
              </a:rPr>
              <a:t>    expect</a:t>
            </a:r>
            <a:r>
              <a:rPr lang="en-US" altLang="zh-CN" dirty="0">
                <a:solidFill>
                  <a:srgbClr val="999999"/>
                </a:solidFill>
              </a:rPr>
              <a:t>(</a:t>
            </a:r>
            <a:r>
              <a:rPr lang="en-US" altLang="zh-CN" dirty="0">
                <a:solidFill>
                  <a:srgbClr val="669900"/>
                </a:solidFill>
              </a:rPr>
              <a:t>'test'</a:t>
            </a:r>
            <a:r>
              <a:rPr lang="en-US" altLang="zh-CN" dirty="0">
                <a:solidFill>
                  <a:srgbClr val="999999"/>
                </a:solidFill>
              </a:rPr>
              <a:t>).</a:t>
            </a:r>
            <a:r>
              <a:rPr lang="en-US" altLang="zh-CN" dirty="0" err="1"/>
              <a:t>to</a:t>
            </a:r>
            <a:r>
              <a:rPr lang="en-US" altLang="zh-CN" dirty="0" err="1">
                <a:solidFill>
                  <a:srgbClr val="999999"/>
                </a:solidFill>
              </a:rPr>
              <a:t>.</a:t>
            </a:r>
            <a:r>
              <a:rPr lang="en-US" altLang="zh-CN" dirty="0" err="1"/>
              <a:t>be</a:t>
            </a:r>
            <a:r>
              <a:rPr lang="en-US" altLang="zh-CN" dirty="0" err="1">
                <a:solidFill>
                  <a:srgbClr val="999999"/>
                </a:solidFill>
              </a:rPr>
              <a:t>.</a:t>
            </a:r>
            <a:r>
              <a:rPr lang="en-US" altLang="zh-CN" dirty="0" err="1">
                <a:solidFill>
                  <a:srgbClr val="111111"/>
                </a:solidFill>
              </a:rPr>
              <a:t>a</a:t>
            </a:r>
            <a:r>
              <a:rPr lang="en-US" altLang="zh-CN" dirty="0">
                <a:solidFill>
                  <a:srgbClr val="999999"/>
                </a:solidFill>
              </a:rPr>
              <a:t>(</a:t>
            </a:r>
            <a:r>
              <a:rPr lang="en-US" altLang="zh-CN" dirty="0">
                <a:solidFill>
                  <a:srgbClr val="669900"/>
                </a:solidFill>
              </a:rPr>
              <a:t>'string</a:t>
            </a:r>
            <a:r>
              <a:rPr lang="en-US" altLang="zh-CN" dirty="0" smtClean="0">
                <a:solidFill>
                  <a:srgbClr val="669900"/>
                </a:solidFill>
              </a:rPr>
              <a:t>'</a:t>
            </a:r>
            <a:r>
              <a:rPr lang="en-US" altLang="zh-CN" dirty="0" smtClean="0">
                <a:solidFill>
                  <a:srgbClr val="999999"/>
                </a:solidFill>
              </a:rPr>
              <a:t>);</a:t>
            </a:r>
            <a:endParaRPr lang="en-US" altLang="zh-CN" dirty="0" smtClean="0"/>
          </a:p>
          <a:p>
            <a:r>
              <a:rPr lang="en-US" altLang="zh-CN" dirty="0" smtClean="0"/>
              <a:t>// include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111111"/>
                </a:solidFill>
              </a:rPr>
              <a:t>    expect</a:t>
            </a:r>
            <a:r>
              <a:rPr lang="en-US" altLang="zh-CN" dirty="0">
                <a:solidFill>
                  <a:srgbClr val="999999"/>
                </a:solidFill>
              </a:rPr>
              <a:t>([</a:t>
            </a:r>
            <a:r>
              <a:rPr lang="en-US" altLang="zh-CN" dirty="0">
                <a:solidFill>
                  <a:srgbClr val="990055"/>
                </a:solidFill>
              </a:rPr>
              <a:t>1</a:t>
            </a:r>
            <a:r>
              <a:rPr lang="en-US" altLang="zh-CN" dirty="0">
                <a:solidFill>
                  <a:srgbClr val="999999"/>
                </a:solidFill>
              </a:rPr>
              <a:t>,</a:t>
            </a:r>
            <a:r>
              <a:rPr lang="en-US" altLang="zh-CN" dirty="0">
                <a:solidFill>
                  <a:srgbClr val="990055"/>
                </a:solidFill>
              </a:rPr>
              <a:t>2</a:t>
            </a:r>
            <a:r>
              <a:rPr lang="en-US" altLang="zh-CN" dirty="0">
                <a:solidFill>
                  <a:srgbClr val="999999"/>
                </a:solidFill>
              </a:rPr>
              <a:t>,</a:t>
            </a:r>
            <a:r>
              <a:rPr lang="en-US" altLang="zh-CN" dirty="0">
                <a:solidFill>
                  <a:srgbClr val="990055"/>
                </a:solidFill>
              </a:rPr>
              <a:t>3</a:t>
            </a:r>
            <a:r>
              <a:rPr lang="en-US" altLang="zh-CN" dirty="0">
                <a:solidFill>
                  <a:srgbClr val="999999"/>
                </a:solidFill>
              </a:rPr>
              <a:t>]).</a:t>
            </a:r>
            <a:r>
              <a:rPr lang="en-US" altLang="zh-CN" dirty="0" err="1"/>
              <a:t>to</a:t>
            </a:r>
            <a:r>
              <a:rPr lang="en-US" altLang="zh-CN" dirty="0" err="1">
                <a:solidFill>
                  <a:srgbClr val="999999"/>
                </a:solidFill>
              </a:rPr>
              <a:t>.</a:t>
            </a:r>
            <a:r>
              <a:rPr lang="en-US" altLang="zh-CN" dirty="0" err="1">
                <a:solidFill>
                  <a:srgbClr val="111111"/>
                </a:solidFill>
              </a:rPr>
              <a:t>include</a:t>
            </a:r>
            <a:r>
              <a:rPr lang="en-US" altLang="zh-CN" dirty="0">
                <a:solidFill>
                  <a:srgbClr val="999999"/>
                </a:solidFill>
              </a:rPr>
              <a:t>(</a:t>
            </a:r>
            <a:r>
              <a:rPr lang="en-US" altLang="zh-CN" dirty="0">
                <a:solidFill>
                  <a:srgbClr val="990055"/>
                </a:solidFill>
              </a:rPr>
              <a:t>2</a:t>
            </a:r>
            <a:r>
              <a:rPr lang="en-US" altLang="zh-CN" dirty="0">
                <a:solidFill>
                  <a:srgbClr val="999999"/>
                </a:solidFill>
              </a:rPr>
              <a:t>);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// empty </a:t>
            </a:r>
          </a:p>
          <a:p>
            <a:r>
              <a:rPr lang="en-US" altLang="zh-CN" dirty="0" smtClean="0">
                <a:solidFill>
                  <a:srgbClr val="111111"/>
                </a:solidFill>
              </a:rPr>
              <a:t>expect</a:t>
            </a:r>
            <a:r>
              <a:rPr lang="en-US" altLang="zh-CN" dirty="0">
                <a:solidFill>
                  <a:srgbClr val="999999"/>
                </a:solidFill>
              </a:rPr>
              <a:t>([]).</a:t>
            </a:r>
            <a:r>
              <a:rPr lang="en-US" altLang="zh-CN" dirty="0" err="1" smtClean="0"/>
              <a:t>to</a:t>
            </a:r>
            <a:r>
              <a:rPr lang="en-US" altLang="zh-CN" dirty="0" err="1" smtClean="0">
                <a:solidFill>
                  <a:srgbClr val="999999"/>
                </a:solidFill>
              </a:rPr>
              <a:t>.</a:t>
            </a:r>
            <a:r>
              <a:rPr lang="en-US" altLang="zh-CN" dirty="0" err="1" smtClean="0"/>
              <a:t>be</a:t>
            </a:r>
            <a:r>
              <a:rPr lang="en-US" altLang="zh-CN" dirty="0" err="1" smtClean="0">
                <a:solidFill>
                  <a:srgbClr val="999999"/>
                </a:solidFill>
              </a:rPr>
              <a:t>.</a:t>
            </a:r>
            <a:r>
              <a:rPr lang="en-US" altLang="zh-CN" dirty="0" err="1" smtClean="0"/>
              <a:t>empty</a:t>
            </a:r>
            <a:r>
              <a:rPr lang="en-US" altLang="zh-CN" dirty="0" smtClean="0">
                <a:solidFill>
                  <a:srgbClr val="999999"/>
                </a:solidFill>
              </a:rPr>
              <a:t>;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// match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111111"/>
                </a:solidFill>
              </a:rPr>
              <a:t>expect</a:t>
            </a:r>
            <a:r>
              <a:rPr lang="en-US" altLang="zh-CN" dirty="0">
                <a:solidFill>
                  <a:srgbClr val="999999"/>
                </a:solidFill>
              </a:rPr>
              <a:t>(</a:t>
            </a:r>
            <a:r>
              <a:rPr lang="en-US" altLang="zh-CN" dirty="0">
                <a:solidFill>
                  <a:srgbClr val="669900"/>
                </a:solidFill>
              </a:rPr>
              <a:t>'</a:t>
            </a:r>
            <a:r>
              <a:rPr lang="en-US" altLang="zh-CN" dirty="0" err="1">
                <a:solidFill>
                  <a:srgbClr val="669900"/>
                </a:solidFill>
              </a:rPr>
              <a:t>foobar</a:t>
            </a:r>
            <a:r>
              <a:rPr lang="en-US" altLang="zh-CN" dirty="0">
                <a:solidFill>
                  <a:srgbClr val="669900"/>
                </a:solidFill>
              </a:rPr>
              <a:t>'</a:t>
            </a:r>
            <a:r>
              <a:rPr lang="en-US" altLang="zh-CN" dirty="0">
                <a:solidFill>
                  <a:srgbClr val="999999"/>
                </a:solidFill>
              </a:rPr>
              <a:t>).</a:t>
            </a:r>
            <a:r>
              <a:rPr lang="en-US" altLang="zh-CN" dirty="0" err="1"/>
              <a:t>to</a:t>
            </a:r>
            <a:r>
              <a:rPr lang="en-US" altLang="zh-CN" dirty="0" err="1">
                <a:solidFill>
                  <a:srgbClr val="999999"/>
                </a:solidFill>
              </a:rPr>
              <a:t>.</a:t>
            </a:r>
            <a:r>
              <a:rPr lang="en-US" altLang="zh-CN" dirty="0" err="1">
                <a:solidFill>
                  <a:srgbClr val="111111"/>
                </a:solidFill>
              </a:rPr>
              <a:t>match</a:t>
            </a:r>
            <a:r>
              <a:rPr lang="en-US" altLang="zh-CN" dirty="0">
                <a:solidFill>
                  <a:srgbClr val="999999"/>
                </a:solidFill>
              </a:rPr>
              <a:t>(</a:t>
            </a:r>
            <a:r>
              <a:rPr lang="en-US" altLang="zh-CN" dirty="0">
                <a:solidFill>
                  <a:srgbClr val="EE9900"/>
                </a:solidFill>
              </a:rPr>
              <a:t>/^foo/</a:t>
            </a:r>
            <a:r>
              <a:rPr lang="en-US" altLang="zh-CN" dirty="0">
                <a:solidFill>
                  <a:srgbClr val="999999"/>
                </a:solidFill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87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改写实例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把以上实例改写成</a:t>
            </a:r>
            <a:r>
              <a:rPr lang="en-US" altLang="zh-CN" dirty="0" smtClean="0"/>
              <a:t>chai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expect</a:t>
            </a:r>
            <a:r>
              <a:rPr lang="zh-CN" altLang="en-US" dirty="0" smtClean="0"/>
              <a:t>风格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230" y="2543531"/>
            <a:ext cx="8787239" cy="2847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2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$ mocha –t 5000 async.js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77" y="1624084"/>
            <a:ext cx="843123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7257" y="337829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两个异步函数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847" y="1539022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不要在一个</a:t>
            </a:r>
            <a:r>
              <a:rPr lang="en-US" altLang="zh-CN" dirty="0" smtClean="0"/>
              <a:t>it</a:t>
            </a:r>
            <a:r>
              <a:rPr lang="zh-CN" altLang="en-US" dirty="0" smtClean="0"/>
              <a:t>里面写多个</a:t>
            </a:r>
            <a:r>
              <a:rPr lang="en-US" altLang="zh-CN" dirty="0" smtClean="0"/>
              <a:t>done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4" y="2030955"/>
            <a:ext cx="8850148" cy="454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6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Pending (</a:t>
            </a:r>
            <a:r>
              <a:rPr lang="zh-CN" altLang="en-US" dirty="0" smtClean="0"/>
              <a:t>待定的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省去测试细节，只保留函数体。适用于测试框架和实现细节的分离。默认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定义好测试内容，暂时不写测试的回调，留给开发写。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788" y="2709151"/>
            <a:ext cx="7585099" cy="1938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nly &amp; skip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Exclusive tests – only</a:t>
            </a:r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 smtClean="0"/>
              <a:t>it</a:t>
            </a:r>
            <a:r>
              <a:rPr lang="zh-CN" altLang="en-US" dirty="0" smtClean="0"/>
              <a:t>里只能有一个</a:t>
            </a:r>
            <a:r>
              <a:rPr lang="en-US" altLang="zh-CN" dirty="0" smtClean="0"/>
              <a:t>only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/>
              <a:t>同一</a:t>
            </a:r>
            <a:r>
              <a:rPr lang="zh-CN" altLang="en-US" dirty="0" smtClean="0"/>
              <a:t>层函数里，并列的函数，如果有用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的，只执行有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测试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5910"/>
            <a:ext cx="10515600" cy="563105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66" y="686519"/>
            <a:ext cx="8952931" cy="5494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7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36979"/>
            <a:ext cx="10515600" cy="5439984"/>
          </a:xfrm>
        </p:spPr>
        <p:txBody>
          <a:bodyPr/>
          <a:lstStyle/>
          <a:p>
            <a:r>
              <a:rPr lang="en-US" altLang="zh-CN" dirty="0" smtClean="0"/>
              <a:t>Inclusive tests – skip</a:t>
            </a:r>
          </a:p>
          <a:p>
            <a:endParaRPr lang="en-US" altLang="zh-CN" dirty="0"/>
          </a:p>
          <a:p>
            <a:pPr lvl="1"/>
            <a:r>
              <a:rPr lang="en-US" altLang="zh-CN" dirty="0" smtClean="0"/>
              <a:t>skip</a:t>
            </a:r>
            <a:r>
              <a:rPr lang="zh-CN" altLang="en-US" dirty="0" smtClean="0"/>
              <a:t>跟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相对，</a:t>
            </a:r>
            <a:r>
              <a:rPr lang="en-US" altLang="zh-CN" dirty="0" smtClean="0"/>
              <a:t>skip</a:t>
            </a:r>
            <a:r>
              <a:rPr lang="zh-CN" altLang="en-US" dirty="0" smtClean="0"/>
              <a:t>包裹的部分直接跳过，相当于</a:t>
            </a:r>
            <a:r>
              <a:rPr lang="en-US" altLang="zh-CN" dirty="0" smtClean="0"/>
              <a:t>pending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不要和</a:t>
            </a:r>
            <a:r>
              <a:rPr lang="en-US" altLang="zh-CN" dirty="0" smtClean="0"/>
              <a:t>only</a:t>
            </a:r>
            <a:r>
              <a:rPr lang="zh-CN" altLang="en-US" dirty="0"/>
              <a:t>共</a:t>
            </a:r>
            <a:r>
              <a:rPr lang="zh-CN" altLang="en-US" dirty="0" smtClean="0"/>
              <a:t>用，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会直接把</a:t>
            </a:r>
            <a:r>
              <a:rPr lang="en-US" altLang="zh-CN" dirty="0" smtClean="0"/>
              <a:t>skip</a:t>
            </a:r>
            <a:r>
              <a:rPr lang="zh-CN" altLang="en-US" dirty="0" smtClean="0"/>
              <a:t>屏蔽掉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用法和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相同，不用举例了吧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73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before &amp; after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595" y="1405719"/>
            <a:ext cx="8304806" cy="524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浏览器上使用</a:t>
            </a:r>
            <a:r>
              <a:rPr lang="en-US" altLang="zh-CN" dirty="0" smtClean="0"/>
              <a:t>mocha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在指定目录生成初始化文件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 mocha 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 demo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目录下生成</a:t>
            </a:r>
            <a:r>
              <a:rPr lang="en-US" altLang="zh-CN" dirty="0" smtClean="0"/>
              <a:t>index.html</a:t>
            </a:r>
            <a:r>
              <a:rPr lang="zh-CN" altLang="en-US" dirty="0" smtClean="0"/>
              <a:t>和与它相关联的</a:t>
            </a:r>
            <a:r>
              <a:rPr lang="en-US" altLang="zh-CN" dirty="0" smtClean="0"/>
              <a:t>mocha.css</a:t>
            </a:r>
            <a:r>
              <a:rPr lang="zh-CN" altLang="en-US" dirty="0"/>
              <a:t>、</a:t>
            </a:r>
            <a:r>
              <a:rPr lang="en-US" altLang="zh-CN" dirty="0" smtClean="0"/>
              <a:t>mocha.js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tests.js</a:t>
            </a:r>
          </a:p>
          <a:p>
            <a:r>
              <a:rPr lang="zh-CN" altLang="en-US" dirty="0" smtClean="0"/>
              <a:t>编辑</a:t>
            </a:r>
            <a:r>
              <a:rPr lang="en-US" altLang="zh-CN" dirty="0" smtClean="0"/>
              <a:t>tests.js</a:t>
            </a:r>
          </a:p>
          <a:p>
            <a:r>
              <a:rPr lang="zh-CN" altLang="en-US" dirty="0" smtClean="0"/>
              <a:t>编辑</a:t>
            </a:r>
            <a:r>
              <a:rPr lang="en-US" altLang="zh-CN" dirty="0" smtClean="0"/>
              <a:t>index.html</a:t>
            </a:r>
            <a:r>
              <a:rPr lang="zh-CN" altLang="en-US" dirty="0" smtClean="0">
                <a:solidFill>
                  <a:srgbClr val="FF0000"/>
                </a:solidFill>
              </a:rPr>
              <a:t>关联</a:t>
            </a:r>
            <a:r>
              <a:rPr lang="en-US" altLang="zh-CN" dirty="0" smtClean="0">
                <a:solidFill>
                  <a:srgbClr val="FF0000"/>
                </a:solidFill>
              </a:rPr>
              <a:t>chai.js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smtClean="0"/>
              <a:t>chai</a:t>
            </a:r>
            <a:r>
              <a:rPr lang="zh-CN" altLang="en-US" dirty="0" smtClean="0"/>
              <a:t>，避免</a:t>
            </a:r>
            <a:r>
              <a:rPr lang="en-US" altLang="zh-CN" dirty="0" smtClean="0"/>
              <a:t>require</a:t>
            </a:r>
            <a:r>
              <a:rPr lang="zh-CN" altLang="en-US" dirty="0" smtClean="0"/>
              <a:t>在浏览器中未定义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背景知识</a:t>
            </a:r>
            <a:endParaRPr lang="en-US" altLang="zh-CN" dirty="0" smtClean="0"/>
          </a:p>
          <a:p>
            <a:r>
              <a:rPr lang="zh-CN" altLang="en-US" dirty="0" smtClean="0"/>
              <a:t>安装方法</a:t>
            </a:r>
            <a:endParaRPr lang="en-US" altLang="zh-CN" dirty="0" smtClean="0"/>
          </a:p>
          <a:p>
            <a:r>
              <a:rPr lang="zh-CN" altLang="en-US" dirty="0"/>
              <a:t>简单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异步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断言</a:t>
            </a:r>
            <a:r>
              <a:rPr lang="zh-CN" altLang="en-US" dirty="0" smtClean="0">
                <a:solidFill>
                  <a:srgbClr val="FF0000"/>
                </a:solidFill>
              </a:rPr>
              <a:t>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Pending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o</a:t>
            </a:r>
            <a:r>
              <a:rPr lang="en-US" altLang="zh-CN" dirty="0" smtClean="0">
                <a:solidFill>
                  <a:srgbClr val="FF0000"/>
                </a:solidFill>
              </a:rPr>
              <a:t>nly</a:t>
            </a:r>
            <a:r>
              <a:rPr lang="en-US" altLang="zh-CN" dirty="0" smtClean="0"/>
              <a:t> &amp; skip</a:t>
            </a:r>
          </a:p>
          <a:p>
            <a:r>
              <a:rPr lang="en-US" altLang="zh-CN" dirty="0" smtClean="0"/>
              <a:t>before &amp; after</a:t>
            </a:r>
          </a:p>
          <a:p>
            <a:r>
              <a:rPr lang="zh-CN" altLang="en-US" dirty="0" smtClean="0"/>
              <a:t>浏览器上使用</a:t>
            </a:r>
            <a:r>
              <a:rPr lang="en-US" altLang="zh-CN" dirty="0" smtClean="0"/>
              <a:t>mocha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614" y="2338459"/>
            <a:ext cx="2257353" cy="2399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5496" y="627797"/>
            <a:ext cx="10515600" cy="512608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2" y="1113928"/>
            <a:ext cx="9473005" cy="4181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88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hlinkClick r:id="rId2"/>
              </a:rPr>
              <a:t>http://mochajs.org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3500" i="1" dirty="0">
                <a:solidFill>
                  <a:srgbClr val="FF0000"/>
                </a:solidFill>
                <a:hlinkClick r:id="rId3"/>
              </a:rPr>
              <a:t>http://</a:t>
            </a:r>
            <a:r>
              <a:rPr lang="en-US" altLang="zh-CN" sz="3500" i="1" dirty="0" smtClean="0">
                <a:solidFill>
                  <a:srgbClr val="FF0000"/>
                </a:solidFill>
                <a:hlinkClick r:id="rId3"/>
              </a:rPr>
              <a:t>www.ruanyifeng.com/blog/2015/12/a-mocha-tutorial-of-examples.html</a:t>
            </a:r>
            <a:endParaRPr lang="en-US" altLang="zh-CN" sz="3500" i="1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>
                <a:hlinkClick r:id="rId4"/>
              </a:rPr>
              <a:t>http://www.alloyteam.com/2013/12/hour-class-learning-costs-javascript-unit-testing-tool-matcha-mocha-and-chai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cnodejs.org/topic/516526766d38277306c7d277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 rot="20331696">
            <a:off x="3055727" y="2806752"/>
            <a:ext cx="603593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You!</a:t>
            </a:r>
            <a:endParaRPr lang="zh-CN" altLang="en-US" sz="9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什么是单元测试</a:t>
            </a:r>
            <a:r>
              <a:rPr lang="en-US" altLang="zh-CN" dirty="0" smtClean="0"/>
              <a:t>(Unit Testing)</a:t>
            </a:r>
            <a:r>
              <a:rPr lang="zh-CN" altLang="en-US" dirty="0" smtClean="0"/>
              <a:t>？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/>
              <a:t>也叫模块测试，针对程序模块</a:t>
            </a:r>
            <a:r>
              <a:rPr lang="en-US" altLang="zh-CN" dirty="0"/>
              <a:t>(</a:t>
            </a:r>
            <a:r>
              <a:rPr lang="zh-CN" altLang="en-US" dirty="0"/>
              <a:t>软件设计的</a:t>
            </a:r>
            <a:r>
              <a:rPr lang="zh-CN" altLang="en-US" dirty="0">
                <a:solidFill>
                  <a:srgbClr val="FF0000"/>
                </a:solidFill>
              </a:rPr>
              <a:t>最小单位</a:t>
            </a:r>
            <a:r>
              <a:rPr lang="en-US" altLang="zh-CN" dirty="0"/>
              <a:t>)</a:t>
            </a:r>
            <a:r>
              <a:rPr lang="zh-CN" altLang="en-US" dirty="0"/>
              <a:t>来进行正确性检验的测试</a:t>
            </a:r>
            <a:r>
              <a:rPr lang="zh-CN" altLang="en-US" dirty="0" smtClean="0"/>
              <a:t>工作。强调独立性。</a:t>
            </a:r>
            <a:endParaRPr lang="en-US" altLang="zh-CN" dirty="0" smtClean="0"/>
          </a:p>
          <a:p>
            <a:r>
              <a:rPr lang="zh-CN" altLang="en-US" dirty="0" smtClean="0"/>
              <a:t>为什么要进行单元测试？</a:t>
            </a:r>
            <a:r>
              <a:rPr lang="en-US" altLang="zh-CN" dirty="0" smtClean="0"/>
              <a:t>Why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检查常规错误。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降低耦合度</a:t>
            </a:r>
            <a:r>
              <a:rPr lang="zh-CN" altLang="en-US" dirty="0" smtClean="0"/>
              <a:t>，依赖性。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快速定位问题。</a:t>
            </a:r>
            <a:endParaRPr lang="en-US" altLang="zh-CN" dirty="0" smtClean="0"/>
          </a:p>
          <a:p>
            <a:r>
              <a:rPr lang="zh-CN" altLang="en-US" dirty="0" smtClean="0"/>
              <a:t>怎样做单元测试？</a:t>
            </a:r>
            <a:r>
              <a:rPr lang="en-US" altLang="zh-CN" dirty="0" smtClean="0"/>
              <a:t>How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有很多</a:t>
            </a:r>
            <a:r>
              <a:rPr lang="en-US" altLang="zh-CN" dirty="0" smtClean="0"/>
              <a:t>JS</a:t>
            </a:r>
            <a:r>
              <a:rPr lang="zh-CN" altLang="en-US" dirty="0" smtClean="0"/>
              <a:t>单元测试工具，如</a:t>
            </a:r>
            <a:r>
              <a:rPr lang="en-US" altLang="zh-CN" dirty="0" err="1"/>
              <a:t>Qunit</a:t>
            </a:r>
            <a:r>
              <a:rPr lang="zh-CN" altLang="en-US" dirty="0"/>
              <a:t>，</a:t>
            </a:r>
            <a:r>
              <a:rPr lang="en-US" altLang="zh-CN" dirty="0" err="1"/>
              <a:t>JsUnit</a:t>
            </a:r>
            <a:r>
              <a:rPr lang="zh-CN" altLang="en-US" dirty="0"/>
              <a:t>，</a:t>
            </a:r>
            <a:r>
              <a:rPr lang="en-US" altLang="zh-CN" dirty="0" err="1" smtClean="0"/>
              <a:t>JsTestDriver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mocha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现在只讲</a:t>
            </a:r>
            <a:r>
              <a:rPr lang="en-US" altLang="zh-CN" dirty="0" smtClean="0"/>
              <a:t>mocha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TDD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BDD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TDD(Test Driven Development)</a:t>
            </a:r>
            <a:r>
              <a:rPr lang="zh-CN" altLang="en-US" dirty="0" smtClean="0"/>
              <a:t>测试驱动开发</a:t>
            </a:r>
            <a:endParaRPr lang="en-US" altLang="zh-CN" dirty="0"/>
          </a:p>
          <a:p>
            <a:pPr lvl="1"/>
            <a:r>
              <a:rPr lang="zh-CN" altLang="en-US" dirty="0"/>
              <a:t>在开发功能代码之前，先编写单元测试用例代码，测试代码确定需要编写什么产品代码</a:t>
            </a:r>
            <a:r>
              <a:rPr lang="zh-CN" altLang="en-US" dirty="0" smtClean="0"/>
              <a:t>。注重输出结果。</a:t>
            </a:r>
            <a:endParaRPr lang="en-US" altLang="zh-CN" dirty="0" smtClean="0"/>
          </a:p>
          <a:p>
            <a:r>
              <a:rPr lang="en-US" altLang="zh-CN" dirty="0"/>
              <a:t>BDD(Behavior Driven Development</a:t>
            </a:r>
            <a:r>
              <a:rPr lang="en-US" altLang="zh-CN" dirty="0" smtClean="0"/>
              <a:t>)</a:t>
            </a:r>
            <a:r>
              <a:rPr lang="zh-CN" altLang="en-US" dirty="0" smtClean="0"/>
              <a:t>行为驱动开发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基于客户和开发者的“通用语言”定义</a:t>
            </a:r>
            <a:r>
              <a:rPr lang="zh-CN" altLang="en-US" dirty="0"/>
              <a:t>系统的</a:t>
            </a:r>
            <a:r>
              <a:rPr lang="zh-CN" altLang="en-US" dirty="0" smtClean="0"/>
              <a:t>行为，最大</a:t>
            </a:r>
            <a:r>
              <a:rPr lang="zh-CN" altLang="en-US" dirty="0"/>
              <a:t>程度避免表达不一致带来的</a:t>
            </a:r>
            <a:r>
              <a:rPr lang="zh-CN" altLang="en-US" dirty="0" smtClean="0"/>
              <a:t>问题，做出</a:t>
            </a:r>
            <a:r>
              <a:rPr lang="zh-CN" altLang="en-US" dirty="0"/>
              <a:t>符合客户需求的设计</a:t>
            </a:r>
            <a:r>
              <a:rPr lang="zh-CN" altLang="en-US" dirty="0" smtClean="0"/>
              <a:t>，用系统</a:t>
            </a:r>
            <a:r>
              <a:rPr lang="zh-CN" altLang="en-US" dirty="0"/>
              <a:t>行为的定义来验证实现代码。</a:t>
            </a:r>
            <a:r>
              <a:rPr lang="zh-CN" altLang="en-US" dirty="0" smtClean="0"/>
              <a:t>需求导向，</a:t>
            </a:r>
            <a:r>
              <a:rPr lang="zh-CN" altLang="en-US" dirty="0" smtClean="0">
                <a:solidFill>
                  <a:srgbClr val="FF0000"/>
                </a:solidFill>
              </a:rPr>
              <a:t>设计</a:t>
            </a:r>
            <a:r>
              <a:rPr lang="zh-CN" altLang="en-US" dirty="0" smtClean="0"/>
              <a:t>是核心，注重业务逻辑。</a:t>
            </a:r>
            <a:endParaRPr lang="en-US" altLang="zh-CN" dirty="0" smtClean="0"/>
          </a:p>
          <a:p>
            <a:r>
              <a:rPr lang="en-US" altLang="zh-CN" dirty="0" smtClean="0"/>
              <a:t>How to choose</a:t>
            </a:r>
            <a:r>
              <a:rPr lang="zh-CN" altLang="en-US" dirty="0" smtClean="0"/>
              <a:t>？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个人倾向</a:t>
            </a:r>
            <a:r>
              <a:rPr lang="en-US" altLang="zh-CN" dirty="0" smtClean="0"/>
              <a:t>BDD</a:t>
            </a:r>
          </a:p>
          <a:p>
            <a:pPr lvl="1"/>
            <a:r>
              <a:rPr lang="en-US" altLang="zh-CN" dirty="0" smtClean="0"/>
              <a:t>Mocha</a:t>
            </a:r>
            <a:r>
              <a:rPr lang="zh-CN" altLang="en-US" dirty="0" smtClean="0"/>
              <a:t>默认的是</a:t>
            </a:r>
            <a:r>
              <a:rPr lang="en-US" altLang="zh-CN" dirty="0" smtClean="0"/>
              <a:t>BDD</a:t>
            </a:r>
            <a:r>
              <a:rPr lang="zh-CN" altLang="en-US" dirty="0" smtClean="0"/>
              <a:t>，可加参数进行</a:t>
            </a:r>
            <a:r>
              <a:rPr lang="en-US" altLang="zh-CN" dirty="0" smtClean="0"/>
              <a:t>TDD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断言</a:t>
            </a:r>
            <a:r>
              <a:rPr lang="en-US" altLang="zh-CN" dirty="0" smtClean="0"/>
              <a:t>(Assert)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断言是</a:t>
            </a:r>
            <a:r>
              <a:rPr lang="zh-CN" altLang="en-US" dirty="0"/>
              <a:t>判断源码的实际执行结果与预期结果是否一致，如果不一致就抛出一个错误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一般使用情况是，假设成立时</a:t>
            </a:r>
            <a:r>
              <a:rPr lang="en-US" altLang="zh-CN" dirty="0" smtClean="0"/>
              <a:t>(true)</a:t>
            </a:r>
            <a:r>
              <a:rPr lang="zh-CN" altLang="en-US" dirty="0" smtClean="0"/>
              <a:t>，代码继续保持运行，假设不成立时</a:t>
            </a:r>
            <a:r>
              <a:rPr lang="en-US" altLang="zh-CN" dirty="0" smtClean="0"/>
              <a:t>(false)</a:t>
            </a:r>
            <a:r>
              <a:rPr lang="zh-CN" altLang="en-US" dirty="0" smtClean="0"/>
              <a:t>，中断代码，抛出错误。</a:t>
            </a:r>
            <a:endParaRPr lang="zh-CN" altLang="en-US" dirty="0"/>
          </a:p>
          <a:p>
            <a:r>
              <a:rPr lang="zh-CN" altLang="en-US" dirty="0"/>
              <a:t>使用断言可以创建更稳定、品质更好</a:t>
            </a:r>
            <a:r>
              <a:rPr lang="zh-CN" altLang="en-US" dirty="0" smtClean="0"/>
              <a:t>且不易出错</a:t>
            </a:r>
            <a:r>
              <a:rPr lang="zh-CN" altLang="en-US" dirty="0"/>
              <a:t>的代码。当需要在一个值为</a:t>
            </a:r>
            <a:r>
              <a:rPr lang="en-US" altLang="zh-CN" dirty="0"/>
              <a:t>FALSE</a:t>
            </a:r>
            <a:r>
              <a:rPr lang="zh-CN" altLang="en-US" dirty="0"/>
              <a:t>时中断当前操作的话，可以使用断言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单元测试</a:t>
            </a:r>
            <a:r>
              <a:rPr lang="zh-CN" altLang="en-US" dirty="0" smtClean="0">
                <a:solidFill>
                  <a:srgbClr val="FF0000"/>
                </a:solidFill>
              </a:rPr>
              <a:t>必须</a:t>
            </a:r>
            <a:r>
              <a:rPr lang="zh-CN" altLang="en-US" dirty="0"/>
              <a:t>使用</a:t>
            </a:r>
            <a:r>
              <a:rPr lang="zh-CN" altLang="en-US" dirty="0" smtClean="0"/>
              <a:t>断言。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Node</a:t>
            </a:r>
          </a:p>
          <a:p>
            <a:endParaRPr lang="en-US" altLang="zh-CN" dirty="0"/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npn</a:t>
            </a:r>
            <a:r>
              <a:rPr lang="en-US" altLang="zh-CN" dirty="0" smtClean="0"/>
              <a:t> </a:t>
            </a:r>
            <a:r>
              <a:rPr lang="en-US" altLang="zh-CN" dirty="0"/>
              <a:t>install –g </a:t>
            </a:r>
            <a:r>
              <a:rPr lang="en-US" altLang="zh-CN" dirty="0" smtClean="0"/>
              <a:t>mocha</a:t>
            </a:r>
          </a:p>
          <a:p>
            <a:endParaRPr lang="zh-CN" altLang="en-US" dirty="0"/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–g chai</a:t>
            </a:r>
          </a:p>
          <a:p>
            <a:endParaRPr lang="en-US" altLang="zh-CN" dirty="0"/>
          </a:p>
          <a:p>
            <a:r>
              <a:rPr lang="zh-CN" altLang="en-US" dirty="0" smtClean="0"/>
              <a:t>强调一下安装</a:t>
            </a:r>
            <a:r>
              <a:rPr lang="en-US" altLang="zh-CN" dirty="0" smtClean="0"/>
              <a:t>chai</a:t>
            </a:r>
          </a:p>
          <a:p>
            <a:pPr lvl="1"/>
            <a:r>
              <a:rPr lang="en-US" altLang="zh-CN" dirty="0" smtClean="0"/>
              <a:t>Chai</a:t>
            </a:r>
            <a:r>
              <a:rPr lang="zh-CN" altLang="en-US" dirty="0" smtClean="0"/>
              <a:t>是断言库，支持</a:t>
            </a:r>
            <a:r>
              <a:rPr lang="en-US" altLang="zh-CN" dirty="0" smtClean="0"/>
              <a:t>TDD/BDD</a:t>
            </a:r>
          </a:p>
          <a:p>
            <a:pPr lvl="1"/>
            <a:r>
              <a:rPr lang="zh-CN" altLang="en-US" dirty="0" smtClean="0"/>
              <a:t>如果不安装的话，</a:t>
            </a:r>
            <a:r>
              <a:rPr lang="en-US" altLang="zh-CN" dirty="0" smtClean="0"/>
              <a:t>chai</a:t>
            </a:r>
            <a:r>
              <a:rPr lang="zh-CN" altLang="en-US" dirty="0" smtClean="0"/>
              <a:t>模块的各种方法不能使用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官方实例源码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启动        </a:t>
            </a:r>
            <a:r>
              <a:rPr lang="en-US" altLang="zh-CN" dirty="0" smtClean="0"/>
              <a:t>$ mocha test.js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00" y="2316494"/>
            <a:ext cx="9384994" cy="304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403" y="1616202"/>
            <a:ext cx="8859600" cy="401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实例解析</a:t>
            </a:r>
          </a:p>
        </p:txBody>
      </p:sp>
      <p:pic>
        <p:nvPicPr>
          <p:cNvPr id="2051" name="Picture 3" descr="C:\Users\jiliang1\Desktop\know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54372">
            <a:off x="6038567" y="1773514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84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50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断言库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Mocha</a:t>
            </a:r>
            <a:r>
              <a:rPr lang="zh-CN" altLang="en-US" dirty="0" smtClean="0"/>
              <a:t>本身没有断言库</a:t>
            </a:r>
            <a:r>
              <a:rPr lang="zh-CN" altLang="en-US" dirty="0"/>
              <a:t>，</a:t>
            </a:r>
            <a:r>
              <a:rPr lang="zh-CN" altLang="en-US" dirty="0" smtClean="0"/>
              <a:t>可以安装</a:t>
            </a:r>
            <a:r>
              <a:rPr lang="en-US" altLang="zh-CN" dirty="0" smtClean="0"/>
              <a:t>chai</a:t>
            </a:r>
            <a:r>
              <a:rPr lang="zh-CN" altLang="en-US" dirty="0"/>
              <a:t> </a:t>
            </a:r>
            <a:r>
              <a:rPr lang="en-US" altLang="zh-CN" dirty="0" smtClean="0"/>
              <a:t>|| should.js || expect.js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chai</a:t>
            </a:r>
            <a:r>
              <a:rPr lang="zh-CN" altLang="en-US" dirty="0" smtClean="0"/>
              <a:t>为例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–g chai 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ssert</a:t>
            </a:r>
            <a:r>
              <a:rPr lang="zh-CN" altLang="en-US" dirty="0" smtClean="0"/>
              <a:t>风格</a:t>
            </a:r>
            <a:endParaRPr lang="en-US" altLang="zh-CN" dirty="0" smtClean="0"/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hould</a:t>
            </a:r>
            <a:r>
              <a:rPr lang="zh-CN" altLang="en-US" dirty="0" smtClean="0"/>
              <a:t>风格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en-US" altLang="zh-CN" dirty="0" smtClean="0">
                <a:solidFill>
                  <a:srgbClr val="FF0000"/>
                </a:solidFill>
              </a:rPr>
              <a:t>xpect</a:t>
            </a:r>
            <a:r>
              <a:rPr lang="zh-CN" altLang="en-US" dirty="0" smtClean="0"/>
              <a:t>风格</a:t>
            </a:r>
            <a:r>
              <a:rPr lang="en-US" altLang="zh-CN" dirty="0" smtClean="0"/>
              <a:t>(</a:t>
            </a:r>
            <a:r>
              <a:rPr lang="zh-CN" altLang="en-US" dirty="0" smtClean="0"/>
              <a:t>推荐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1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82CA9B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3345</TotalTime>
  <Words>685</Words>
  <Application>Microsoft Office PowerPoint</Application>
  <PresentationFormat>自定义</PresentationFormat>
  <Paragraphs>132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Mocha</vt:lpstr>
      <vt:lpstr>contents</vt:lpstr>
      <vt:lpstr>单元测试</vt:lpstr>
      <vt:lpstr>TDD vs BDD</vt:lpstr>
      <vt:lpstr>断言(Assert)</vt:lpstr>
      <vt:lpstr>安装方法</vt:lpstr>
      <vt:lpstr>简单实例</vt:lpstr>
      <vt:lpstr>实例解析</vt:lpstr>
      <vt:lpstr>断言库</vt:lpstr>
      <vt:lpstr>expect</vt:lpstr>
      <vt:lpstr>改写实例</vt:lpstr>
      <vt:lpstr>异步实例</vt:lpstr>
      <vt:lpstr>两个异步函数</vt:lpstr>
      <vt:lpstr>Pending (待定的)</vt:lpstr>
      <vt:lpstr>only &amp; skip</vt:lpstr>
      <vt:lpstr>PowerPoint 演示文稿</vt:lpstr>
      <vt:lpstr>PowerPoint 演示文稿</vt:lpstr>
      <vt:lpstr>before &amp; after</vt:lpstr>
      <vt:lpstr>浏览器上使用mocha</vt:lpstr>
      <vt:lpstr>PowerPoint 演示文稿</vt:lpstr>
      <vt:lpstr>参考资料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Mocha</dc:title>
  <dc:creator>张继亮</dc:creator>
  <cp:lastModifiedBy>张继亮</cp:lastModifiedBy>
  <cp:revision>68</cp:revision>
  <dcterms:created xsi:type="dcterms:W3CDTF">2015-05-05T08:02:00Z</dcterms:created>
  <dcterms:modified xsi:type="dcterms:W3CDTF">2016-08-11T07:39:36Z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