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alsawai" userId="298a87b58fd82045" providerId="LiveId" clId="{E12B0EC5-D218-4331-B6A7-9626EB4B7A5B}"/>
    <pc:docChg chg="modSld">
      <pc:chgData name="omar alsawai" userId="298a87b58fd82045" providerId="LiveId" clId="{E12B0EC5-D218-4331-B6A7-9626EB4B7A5B}" dt="2024-04-23T10:39:26.854" v="0" actId="1076"/>
      <pc:docMkLst>
        <pc:docMk/>
      </pc:docMkLst>
      <pc:sldChg chg="modSp mod">
        <pc:chgData name="omar alsawai" userId="298a87b58fd82045" providerId="LiveId" clId="{E12B0EC5-D218-4331-B6A7-9626EB4B7A5B}" dt="2024-04-23T10:39:26.854" v="0" actId="1076"/>
        <pc:sldMkLst>
          <pc:docMk/>
          <pc:sldMk cId="2100653359" sldId="260"/>
        </pc:sldMkLst>
        <pc:picChg chg="mod">
          <ac:chgData name="omar alsawai" userId="298a87b58fd82045" providerId="LiveId" clId="{E12B0EC5-D218-4331-B6A7-9626EB4B7A5B}" dt="2024-04-23T10:39:26.854" v="0" actId="1076"/>
          <ac:picMkLst>
            <pc:docMk/>
            <pc:sldMk cId="2100653359" sldId="260"/>
            <ac:picMk id="10" creationId="{0B1C143F-FC98-4B14-B989-D9C2136A92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0243-C8C7-44B8-9AD6-701647E23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02AEA-064C-43BD-8A7F-D3089F6DD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47E0-9FC8-4DB6-8B27-257AABAA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21F2-2786-44D9-8A21-AD367DCF58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51A4-D5D8-42B5-9B64-C4791FB3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260AF-9B92-4DD4-988F-A671647B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DB7-D71C-4DC8-87CD-28A9CF6B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1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4CDE-848D-46B9-BA26-E71E699B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17945-30BE-4B9D-9750-71A9093A6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7CC1-2F82-4448-9436-B500CDB1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21F2-2786-44D9-8A21-AD367DCF58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EDB08-AAD1-44A2-B568-BC8E0486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0EFC-89B6-4A2E-A2BB-F2AB233D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DB7-D71C-4DC8-87CD-28A9CF6B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0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AF11F-8FBB-490C-8D2F-994487E5D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EBA9E-A77F-4209-8C4C-26F34A97E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55E1B-38E0-44BE-8F7D-DB1EBAB7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21F2-2786-44D9-8A21-AD367DCF58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C30C-36AF-4285-843E-6A9C6733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0470-0823-4CE5-AE51-1094A921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DB7-D71C-4DC8-87CD-28A9CF6B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9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A8C4-B1B6-4A25-A8F2-4D5EDA0C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C400-5139-4C46-B965-FF5565332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EF76F-917E-4D78-B561-B6E07B76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21F2-2786-44D9-8A21-AD367DCF58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B5EA-6F6E-4663-ACBD-0CAD6001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18B8-3F18-45C2-B506-5ACB7C7C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DB7-D71C-4DC8-87CD-28A9CF6B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4A90-1E70-4176-8D5E-BC201D20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58F14-D3AC-4FD6-8A1C-1A726196B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2094-A778-4E4D-BD62-5767F8C1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21F2-2786-44D9-8A21-AD367DCF58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7A1C-8649-452A-BA0F-6C6B4B99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B046-A990-4A67-8814-59BC93DB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DB7-D71C-4DC8-87CD-28A9CF6B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6BED-BB73-4EAA-8F11-494DA449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8A886-580A-433A-AD51-F381FD031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638DE-316D-4FAF-9181-91DF2F13B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EDC84-1B69-4218-BE87-CD55BF23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21F2-2786-44D9-8A21-AD367DCF58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3CD25-3E3C-4FA1-8D35-96D977F7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B97E1-3445-415A-8877-378944C0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DB7-D71C-4DC8-87CD-28A9CF6B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2F73-5893-4218-ABE7-6B2DD2C0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6BAF0-0381-415B-824D-64FC68EC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611FB-0D15-4B87-B1E7-FFFAA4536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A178B-645C-4682-857D-DA47E9579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34908-A43E-47B4-BD39-430C7E298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799EA-42A6-486B-B73D-0D1F33AD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21F2-2786-44D9-8A21-AD367DCF58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0A6EE-F8BB-4052-821E-0E48315F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27CFD-3B9D-4FB8-A882-F3AF3268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DB7-D71C-4DC8-87CD-28A9CF6B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4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CA9F-CDB7-49A1-9444-1F5A5287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C1F04-59D0-44BC-903D-C84A7249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21F2-2786-44D9-8A21-AD367DCF58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377B7-0D4F-4F0D-B87B-306AD773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987F5-7EAC-404F-877F-CD487252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DB7-D71C-4DC8-87CD-28A9CF6B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3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67AE5-5E5D-4626-815F-154A0F72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21F2-2786-44D9-8A21-AD367DCF58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8B981-B1ED-45BB-8F5F-8F1AD1FA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95159-C391-4102-AC56-E3E193B8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DB7-D71C-4DC8-87CD-28A9CF6B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3C1E-2F50-4727-9C7A-E3B95A33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CE34-70F8-49C8-BA4A-907188DB5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F13C7-F8B0-421D-8EC1-05962D2C4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02299-5E88-45AA-8E2B-45EF09BC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21F2-2786-44D9-8A21-AD367DCF58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BC350-DBBF-4726-B79B-6F6620F2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D7BE5-8A2E-4442-874C-D4C050DC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DB7-D71C-4DC8-87CD-28A9CF6B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4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E8A4-EB8B-47C0-A9F9-FCCA5B9A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368B6-1831-4571-BFEE-37CF1AC53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34F51-2307-4928-88A0-A43B77CDF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564BA-E105-4BD3-BE33-44F84249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21F2-2786-44D9-8A21-AD367DCF58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43AAE-E5B6-4878-A01C-B16D75AB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CC626-06EF-4800-AF84-D08DC87D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1DB7-D71C-4DC8-87CD-28A9CF6B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A680E-2949-4F45-9DA3-65742431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88B1-67E1-443E-A02B-E05C1406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C0E6-5947-4E36-9BC4-16E0925D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21F2-2786-44D9-8A21-AD367DCF58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C318-70E0-497B-9D7E-D5CFDBC41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638BC-35A9-42B7-9E29-139B2C15B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1DB7-D71C-4DC8-87CD-28A9CF6B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1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aar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omanmetalindustrie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lhouette Of A City At Night Page Border Background Word Template And  Google Docs For Free Download">
            <a:extLst>
              <a:ext uri="{FF2B5EF4-FFF2-40B4-BE49-F238E27FC236}">
                <a16:creationId xmlns:a16="http://schemas.microsoft.com/office/drawing/2014/main" id="{BDD2F298-21EE-4493-9DB9-A3297BAD3F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659CF465-D5FB-4CFC-8B91-144632B739A8}"/>
              </a:ext>
            </a:extLst>
          </p:cNvPr>
          <p:cNvSpPr txBox="1"/>
          <p:nvPr/>
        </p:nvSpPr>
        <p:spPr>
          <a:xfrm>
            <a:off x="4619306" y="4916941"/>
            <a:ext cx="2953385" cy="200469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Aqark</a:t>
            </a:r>
            <a:endParaRPr lang="en-US" sz="1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F41CB2-2612-4055-A0D7-2D5727520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64314"/>
              </p:ext>
            </p:extLst>
          </p:nvPr>
        </p:nvGraphicFramePr>
        <p:xfrm>
          <a:off x="3183406" y="251870"/>
          <a:ext cx="6487246" cy="4385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1969">
                  <a:extLst>
                    <a:ext uri="{9D8B030D-6E8A-4147-A177-3AD203B41FA5}">
                      <a16:colId xmlns:a16="http://schemas.microsoft.com/office/drawing/2014/main" val="3232179202"/>
                    </a:ext>
                  </a:extLst>
                </a:gridCol>
                <a:gridCol w="4325277">
                  <a:extLst>
                    <a:ext uri="{9D8B030D-6E8A-4147-A177-3AD203B41FA5}">
                      <a16:colId xmlns:a16="http://schemas.microsoft.com/office/drawing/2014/main" val="1733296467"/>
                    </a:ext>
                  </a:extLst>
                </a:gridCol>
              </a:tblGrid>
              <a:tr h="31119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Table of Content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830167"/>
                  </a:ext>
                </a:extLst>
              </a:tr>
              <a:tr h="636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r>
                        <a:rPr lang="en-US" sz="3800" baseline="300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st</a:t>
                      </a: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 Page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Home Page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402320"/>
                  </a:ext>
                </a:extLst>
              </a:tr>
              <a:tr h="636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  <a:r>
                        <a:rPr lang="en-US" sz="3800" baseline="300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nd</a:t>
                      </a: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 Page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Buildings Page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113185"/>
                  </a:ext>
                </a:extLst>
              </a:tr>
              <a:tr h="636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r>
                        <a:rPr lang="en-US" sz="3800" baseline="300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rd</a:t>
                      </a: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 Page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Contracts Page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038405"/>
                  </a:ext>
                </a:extLst>
              </a:tr>
              <a:tr h="636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  <a:r>
                        <a:rPr lang="en-US" sz="3800" baseline="300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 Page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Workers Page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82526"/>
                  </a:ext>
                </a:extLst>
              </a:tr>
              <a:tr h="636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5</a:t>
                      </a:r>
                      <a:r>
                        <a:rPr lang="en-US" sz="3800" baseline="300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 Page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About us Page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29377"/>
                  </a:ext>
                </a:extLst>
              </a:tr>
              <a:tr h="636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  <a:r>
                        <a:rPr lang="en-US" sz="3800" baseline="300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 Page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Contact us Page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34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9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lhouette Of A City At Night Page Border Background Word Template And  Google Docs For Free Download">
            <a:extLst>
              <a:ext uri="{FF2B5EF4-FFF2-40B4-BE49-F238E27FC236}">
                <a16:creationId xmlns:a16="http://schemas.microsoft.com/office/drawing/2014/main" id="{BDD2F298-21EE-4493-9DB9-A3297BAD3F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659CF465-D5FB-4CFC-8B91-144632B739A8}"/>
              </a:ext>
            </a:extLst>
          </p:cNvPr>
          <p:cNvSpPr txBox="1"/>
          <p:nvPr/>
        </p:nvSpPr>
        <p:spPr>
          <a:xfrm>
            <a:off x="4619306" y="4916941"/>
            <a:ext cx="2953385" cy="200469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Aqark</a:t>
            </a:r>
            <a:endParaRPr lang="en-US" sz="1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F41CB2-2612-4055-A0D7-2D5727520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44390"/>
              </p:ext>
            </p:extLst>
          </p:nvPr>
        </p:nvGraphicFramePr>
        <p:xfrm>
          <a:off x="2342397" y="223877"/>
          <a:ext cx="7507201" cy="4760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1884">
                  <a:extLst>
                    <a:ext uri="{9D8B030D-6E8A-4147-A177-3AD203B41FA5}">
                      <a16:colId xmlns:a16="http://schemas.microsoft.com/office/drawing/2014/main" val="3232179202"/>
                    </a:ext>
                  </a:extLst>
                </a:gridCol>
                <a:gridCol w="5005317">
                  <a:extLst>
                    <a:ext uri="{9D8B030D-6E8A-4147-A177-3AD203B41FA5}">
                      <a16:colId xmlns:a16="http://schemas.microsoft.com/office/drawing/2014/main" val="1733296467"/>
                    </a:ext>
                  </a:extLst>
                </a:gridCol>
              </a:tblGrid>
              <a:tr h="38014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Website Objectives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830167"/>
                  </a:ext>
                </a:extLst>
              </a:tr>
              <a:tr h="673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r>
                        <a:rPr lang="en-US" sz="3800" baseline="300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st</a:t>
                      </a: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 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  <a:ea typeface="Aptos"/>
                          <a:cs typeface="Arial" panose="020B0604020202020204" pitchFamily="34" charset="0"/>
                        </a:rPr>
                        <a:t>Simplify the organization and order of the buildings</a:t>
                      </a:r>
                      <a:endParaRPr lang="en-US" sz="7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402320"/>
                  </a:ext>
                </a:extLst>
              </a:tr>
              <a:tr h="673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  <a:r>
                        <a:rPr lang="en-US" sz="3800" baseline="300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nd</a:t>
                      </a: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 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Allow the conduction and payment of contracts</a:t>
                      </a:r>
                      <a:endParaRPr lang="en-US" sz="7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113185"/>
                  </a:ext>
                </a:extLst>
              </a:tr>
              <a:tr h="673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r>
                        <a:rPr lang="en-US" sz="3800" baseline="300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rd</a:t>
                      </a: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 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Organize the contracts and workers</a:t>
                      </a:r>
                      <a:endParaRPr lang="en-US" sz="7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038405"/>
                  </a:ext>
                </a:extLst>
              </a:tr>
              <a:tr h="13771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8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  <a:r>
                        <a:rPr lang="en-US" sz="3800" baseline="300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8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 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</a:rPr>
                        <a:t>Reduce the effort needed to organize buildings, make contracts, and give salary payments</a:t>
                      </a:r>
                      <a:endParaRPr lang="en-US" sz="700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  <a:ea typeface="Aptos"/>
                        <a:cs typeface="Arial" panose="020B0604020202020204" pitchFamily="34" charset="0"/>
                      </a:endParaRPr>
                    </a:p>
                  </a:txBody>
                  <a:tcPr marL="54786" marR="54786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82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54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lhouette Of A City At Night Page Border Background Word Template And  Google Docs For Free Download">
            <a:extLst>
              <a:ext uri="{FF2B5EF4-FFF2-40B4-BE49-F238E27FC236}">
                <a16:creationId xmlns:a16="http://schemas.microsoft.com/office/drawing/2014/main" id="{BDD2F298-21EE-4493-9DB9-A3297BAD3F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659CF465-D5FB-4CFC-8B91-144632B739A8}"/>
              </a:ext>
            </a:extLst>
          </p:cNvPr>
          <p:cNvSpPr txBox="1"/>
          <p:nvPr/>
        </p:nvSpPr>
        <p:spPr>
          <a:xfrm>
            <a:off x="4619306" y="4916941"/>
            <a:ext cx="2953385" cy="200469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Aqark</a:t>
            </a:r>
            <a:endParaRPr lang="en-US" sz="1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0C8DBFE-95D6-40CE-95C7-E1B12479DC69}"/>
              </a:ext>
            </a:extLst>
          </p:cNvPr>
          <p:cNvSpPr txBox="1"/>
          <p:nvPr/>
        </p:nvSpPr>
        <p:spPr>
          <a:xfrm>
            <a:off x="229951" y="439085"/>
            <a:ext cx="11962049" cy="365446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There are some websites that use the same functions and are published online.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For example: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1- EMAAR (</a:t>
            </a:r>
            <a:r>
              <a:rPr lang="en-US" sz="440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  <a:hlinkClick r:id="rId3"/>
              </a:rPr>
              <a:t>https://www.emaar.com/</a:t>
            </a:r>
            <a:r>
              <a:rPr lang="en-US" sz="440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2- Oman Metal Industries (</a:t>
            </a:r>
            <a:r>
              <a:rPr lang="en-US" sz="4400" dirty="0"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  <a:hlinkClick r:id="rId4"/>
              </a:rPr>
              <a:t>https://omanmetalindustries.com/</a:t>
            </a:r>
            <a:r>
              <a:rPr lang="en-US" sz="4400" dirty="0"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050" name="Picture 2" descr="Blank note papers, pinned with a push pin on transparent background. Stock  Vector | Adobe Stock">
            <a:extLst>
              <a:ext uri="{FF2B5EF4-FFF2-40B4-BE49-F238E27FC236}">
                <a16:creationId xmlns:a16="http://schemas.microsoft.com/office/drawing/2014/main" id="{EA8D13C3-E9FC-4232-9EB1-7F849B312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2500" y1="17000" x2="74300" y2="16400"/>
                        <a14:backgroundMark x1="74300" y1="16400" x2="81600" y2="17000"/>
                        <a14:backgroundMark x1="81600" y1="17000" x2="82200" y2="20800"/>
                        <a14:backgroundMark x1="82200" y1="21100" x2="82200" y2="21100"/>
                        <a14:backgroundMark x1="82300" y1="18600" x2="82900" y2="22200"/>
                        <a14:backgroundMark x1="17000" y1="18400" x2="40600" y2="17800"/>
                        <a14:backgroundMark x1="40600" y1="17800" x2="40600" y2="17800"/>
                        <a14:backgroundMark x1="16500" y1="44400" x2="15700" y2="58900"/>
                        <a14:backgroundMark x1="16600" y1="55200" x2="17000" y2="69700"/>
                        <a14:backgroundMark x1="16900" y1="51000" x2="16300" y2="56500"/>
                        <a14:backgroundMark x1="16300" y1="43700" x2="15700" y2="23800"/>
                        <a14:backgroundMark x1="17800" y1="74400" x2="17800" y2="83500"/>
                        <a14:backgroundMark x1="17800" y1="83500" x2="24900" y2="83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78" t="15475" r="16141" b="16368"/>
          <a:stretch/>
        </p:blipFill>
        <p:spPr bwMode="auto">
          <a:xfrm rot="258348">
            <a:off x="9629193" y="4599992"/>
            <a:ext cx="1866122" cy="22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0C19D80A-813B-45BA-BCF3-FF9394FF9405}"/>
              </a:ext>
            </a:extLst>
          </p:cNvPr>
          <p:cNvSpPr txBox="1"/>
          <p:nvPr/>
        </p:nvSpPr>
        <p:spPr>
          <a:xfrm rot="181017">
            <a:off x="10137298" y="4664180"/>
            <a:ext cx="849912" cy="65396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Note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D52CBA57-A696-4F21-B2B7-5CCB543B5639}"/>
              </a:ext>
            </a:extLst>
          </p:cNvPr>
          <p:cNvSpPr txBox="1"/>
          <p:nvPr/>
        </p:nvSpPr>
        <p:spPr>
          <a:xfrm rot="181017">
            <a:off x="9662972" y="5153875"/>
            <a:ext cx="1798564" cy="172162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The functions won't be accessible as the website content is private for workers only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00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lhouette Of A City At Night Page Border Background Word Template And  Google Docs For Free Download">
            <a:extLst>
              <a:ext uri="{FF2B5EF4-FFF2-40B4-BE49-F238E27FC236}">
                <a16:creationId xmlns:a16="http://schemas.microsoft.com/office/drawing/2014/main" id="{BDD2F298-21EE-4493-9DB9-A3297BAD3F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659CF465-D5FB-4CFC-8B91-144632B739A8}"/>
              </a:ext>
            </a:extLst>
          </p:cNvPr>
          <p:cNvSpPr txBox="1"/>
          <p:nvPr/>
        </p:nvSpPr>
        <p:spPr>
          <a:xfrm>
            <a:off x="4619306" y="4916941"/>
            <a:ext cx="2953385" cy="200469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Aqark</a:t>
            </a:r>
            <a:endParaRPr lang="en-US" sz="1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pic>
        <p:nvPicPr>
          <p:cNvPr id="2050" name="Picture 2" descr="Blank note papers, pinned with a push pin on transparent background. Stock  Vector | Adobe Stock">
            <a:extLst>
              <a:ext uri="{FF2B5EF4-FFF2-40B4-BE49-F238E27FC236}">
                <a16:creationId xmlns:a16="http://schemas.microsoft.com/office/drawing/2014/main" id="{EA8D13C3-E9FC-4232-9EB1-7F849B312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52500" y1="17000" x2="74300" y2="16400"/>
                        <a14:backgroundMark x1="74300" y1="16400" x2="81600" y2="17000"/>
                        <a14:backgroundMark x1="81600" y1="17000" x2="82200" y2="20800"/>
                        <a14:backgroundMark x1="82200" y1="21100" x2="82200" y2="21100"/>
                        <a14:backgroundMark x1="82300" y1="18600" x2="82900" y2="22200"/>
                        <a14:backgroundMark x1="17000" y1="18400" x2="40600" y2="17800"/>
                        <a14:backgroundMark x1="40600" y1="17800" x2="40600" y2="17800"/>
                        <a14:backgroundMark x1="16500" y1="44400" x2="15700" y2="58900"/>
                        <a14:backgroundMark x1="16600" y1="55200" x2="17000" y2="69700"/>
                        <a14:backgroundMark x1="16900" y1="51000" x2="16300" y2="56500"/>
                        <a14:backgroundMark x1="16300" y1="43700" x2="15700" y2="23800"/>
                        <a14:backgroundMark x1="17800" y1="74400" x2="17800" y2="83500"/>
                        <a14:backgroundMark x1="17800" y1="83500" x2="24900" y2="83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78" t="15475" r="16141" b="16368"/>
          <a:stretch/>
        </p:blipFill>
        <p:spPr bwMode="auto">
          <a:xfrm rot="258348">
            <a:off x="497901" y="470368"/>
            <a:ext cx="2655385" cy="33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0C19D80A-813B-45BA-BCF3-FF9394FF9405}"/>
              </a:ext>
            </a:extLst>
          </p:cNvPr>
          <p:cNvSpPr txBox="1"/>
          <p:nvPr/>
        </p:nvSpPr>
        <p:spPr>
          <a:xfrm rot="181017">
            <a:off x="1400637" y="705497"/>
            <a:ext cx="849912" cy="65396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Note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0C8DBFE-95D6-40CE-95C7-E1B12479DC69}"/>
              </a:ext>
            </a:extLst>
          </p:cNvPr>
          <p:cNvSpPr txBox="1"/>
          <p:nvPr/>
        </p:nvSpPr>
        <p:spPr>
          <a:xfrm rot="151211">
            <a:off x="529939" y="1249379"/>
            <a:ext cx="2591308" cy="235904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The logo of the website will include the image of buildings above the design of its name.</a:t>
            </a:r>
          </a:p>
        </p:txBody>
      </p:sp>
      <p:pic>
        <p:nvPicPr>
          <p:cNvPr id="11" name="Picture 2" descr="Blank note papers, pinned with a push pin on transparent background. Stock  Vector | Adobe Stock">
            <a:extLst>
              <a:ext uri="{FF2B5EF4-FFF2-40B4-BE49-F238E27FC236}">
                <a16:creationId xmlns:a16="http://schemas.microsoft.com/office/drawing/2014/main" id="{1DE761C1-1CB6-4B1C-8979-01BA16C3F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52500" y1="17000" x2="74300" y2="16400"/>
                        <a14:backgroundMark x1="74300" y1="16400" x2="81600" y2="17000"/>
                        <a14:backgroundMark x1="81600" y1="17000" x2="82200" y2="20800"/>
                        <a14:backgroundMark x1="82200" y1="21100" x2="82200" y2="21100"/>
                        <a14:backgroundMark x1="82300" y1="18600" x2="82900" y2="22200"/>
                        <a14:backgroundMark x1="17000" y1="18400" x2="40600" y2="17800"/>
                        <a14:backgroundMark x1="40600" y1="17800" x2="40600" y2="17800"/>
                        <a14:backgroundMark x1="16500" y1="44400" x2="15700" y2="58900"/>
                        <a14:backgroundMark x1="16600" y1="55200" x2="17000" y2="69700"/>
                        <a14:backgroundMark x1="16900" y1="51000" x2="16300" y2="56500"/>
                        <a14:backgroundMark x1="16300" y1="43700" x2="15700" y2="23800"/>
                        <a14:backgroundMark x1="17800" y1="74400" x2="17800" y2="83500"/>
                        <a14:backgroundMark x1="17800" y1="83500" x2="24900" y2="83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78" t="15475" r="16141" b="16368"/>
          <a:stretch/>
        </p:blipFill>
        <p:spPr bwMode="auto">
          <a:xfrm rot="258348">
            <a:off x="6855405" y="109112"/>
            <a:ext cx="4224936" cy="404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1C143F-FC98-4B14-B989-D9C2136A9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73" b="93631" l="9632" r="90935">
                        <a14:foregroundMark x1="16997" y1="92675" x2="16997" y2="92675"/>
                        <a14:foregroundMark x1="39093" y1="93949" x2="39093" y2="93949"/>
                        <a14:foregroundMark x1="53824" y1="93312" x2="53824" y2="93312"/>
                        <a14:foregroundMark x1="71105" y1="88535" x2="71105" y2="88535"/>
                        <a14:foregroundMark x1="78754" y1="88535" x2="78754" y2="88535"/>
                        <a14:foregroundMark x1="26912" y1="61146" x2="26912" y2="61146"/>
                        <a14:foregroundMark x1="33428" y1="61465" x2="33428" y2="61465"/>
                        <a14:foregroundMark x1="33428" y1="54140" x2="33428" y2="54140"/>
                        <a14:foregroundMark x1="26912" y1="52866" x2="26912" y2="52866"/>
                        <a14:foregroundMark x1="38244" y1="29936" x2="38244" y2="29936"/>
                        <a14:foregroundMark x1="32578" y1="34076" x2="32578" y2="34076"/>
                        <a14:foregroundMark x1="37960" y1="59554" x2="37960" y2="59554"/>
                        <a14:foregroundMark x1="39093" y1="62739" x2="38527" y2="26115"/>
                        <a14:foregroundMark x1="38527" y1="26115" x2="31445" y2="37261"/>
                        <a14:foregroundMark x1="42776" y1="15924" x2="42776" y2="15924"/>
                        <a14:foregroundMark x1="61756" y1="15287" x2="61756" y2="15287"/>
                        <a14:foregroundMark x1="65439" y1="16879" x2="73371" y2="57325"/>
                        <a14:foregroundMark x1="73371" y1="57325" x2="77054" y2="59873"/>
                        <a14:foregroundMark x1="75354" y1="58280" x2="40227" y2="55096"/>
                        <a14:foregroundMark x1="40227" y1="55096" x2="24079" y2="61465"/>
                        <a14:foregroundMark x1="24079" y1="61465" x2="23229" y2="63376"/>
                        <a14:foregroundMark x1="19263" y1="66242" x2="19263" y2="66242"/>
                        <a14:foregroundMark x1="18414" y1="65924" x2="18414" y2="65924"/>
                        <a14:foregroundMark x1="12748" y1="64650" x2="12748" y2="64650"/>
                        <a14:foregroundMark x1="84136" y1="64968" x2="84136" y2="64968"/>
                        <a14:foregroundMark x1="90935" y1="65605" x2="90935" y2="656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9619">
            <a:off x="7629425" y="750929"/>
            <a:ext cx="2640421" cy="23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5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lhouette Of A City At Night Page Border Background Word Template And  Google Docs For Free Download">
            <a:extLst>
              <a:ext uri="{FF2B5EF4-FFF2-40B4-BE49-F238E27FC236}">
                <a16:creationId xmlns:a16="http://schemas.microsoft.com/office/drawing/2014/main" id="{BDD2F298-21EE-4493-9DB9-A3297BAD3F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659CF465-D5FB-4CFC-8B91-144632B739A8}"/>
              </a:ext>
            </a:extLst>
          </p:cNvPr>
          <p:cNvSpPr txBox="1"/>
          <p:nvPr/>
        </p:nvSpPr>
        <p:spPr>
          <a:xfrm>
            <a:off x="4619306" y="4916941"/>
            <a:ext cx="2953385" cy="200469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Aqark</a:t>
            </a:r>
            <a:endParaRPr lang="en-US" sz="1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D52CBA57-A696-4F21-B2B7-5CCB543B5639}"/>
              </a:ext>
            </a:extLst>
          </p:cNvPr>
          <p:cNvSpPr txBox="1"/>
          <p:nvPr/>
        </p:nvSpPr>
        <p:spPr>
          <a:xfrm rot="181017">
            <a:off x="9662972" y="5153875"/>
            <a:ext cx="1798564" cy="172162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The functions won't be accessible as the website content is private for workers only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pic>
        <p:nvPicPr>
          <p:cNvPr id="12" name="Picture 2" descr="Outline Simple Ribbon Title Background Stock Vector (Royalty Free)  2054222567 | Shutterstock">
            <a:extLst>
              <a:ext uri="{FF2B5EF4-FFF2-40B4-BE49-F238E27FC236}">
                <a16:creationId xmlns:a16="http://schemas.microsoft.com/office/drawing/2014/main" id="{B545D012-27A8-4138-A6F9-BECFE97CE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803" y1="30714" x2="55564" y2="32654"/>
                        <a14:foregroundMark x1="60353" y1="32769" x2="74786" y2="31429"/>
                        <a14:foregroundMark x1="16239" y1="37857" x2="78205" y2="36786"/>
                        <a14:foregroundMark x1="78205" y1="36786" x2="83070" y2="33533"/>
                        <a14:foregroundMark x1="80179" y1="37857" x2="76496" y2="37857"/>
                        <a14:foregroundMark x1="86752" y1="38929" x2="86752" y2="38929"/>
                        <a14:foregroundMark x1="81624" y1="32143" x2="82969" y2="32143"/>
                        <a14:foregroundMark x1="82932" y1="33739" x2="74786" y2="35000"/>
                        <a14:foregroundMark x1="74786" y1="35000" x2="74786" y2="35000"/>
                        <a14:backgroundMark x1="13248" y1="68571" x2="78632" y2="69643"/>
                        <a14:backgroundMark x1="78632" y1="69643" x2="91453" y2="66429"/>
                        <a14:backgroundMark x1="91453" y1="66429" x2="82051" y2="58214"/>
                        <a14:backgroundMark x1="82051" y1="58214" x2="59402" y2="65714"/>
                        <a14:backgroundMark x1="59402" y1="65714" x2="3846" y2="66429"/>
                        <a14:backgroundMark x1="3846" y1="66429" x2="0" y2="64643"/>
                        <a14:backgroundMark x1="76065" y1="39633" x2="76496" y2="39643"/>
                        <a14:backgroundMark x1="76496" y1="39643" x2="76685" y2="39638"/>
                        <a14:backgroundMark x1="77192" y1="38688" x2="76741" y2="38733"/>
                        <a14:backgroundMark x1="85043" y1="32143" x2="85043" y2="32143"/>
                        <a14:backgroundMark x1="83761" y1="32500" x2="91453" y2="31071"/>
                        <a14:backgroundMark x1="84188" y1="32143" x2="84188" y2="31786"/>
                        <a14:backgroundMark x1="83333" y1="32500" x2="83333" y2="32500"/>
                        <a14:backgroundMark x1="83333" y1="32500" x2="83333" y2="32500"/>
                        <a14:backgroundMark x1="87179" y1="31786" x2="84188" y2="33214"/>
                        <a14:backgroundMark x1="83333" y1="32143" x2="83333" y2="32143"/>
                        <a14:backgroundMark x1="85470" y1="31429" x2="85470" y2="31429"/>
                        <a14:backgroundMark x1="85470" y1="31429" x2="85470" y2="31429"/>
                        <a14:backgroundMark x1="85470" y1="31429" x2="85470" y2="31429"/>
                        <a14:backgroundMark x1="85470" y1="31429" x2="85470" y2="31429"/>
                        <a14:backgroundMark x1="85470" y1="31429" x2="85470" y2="31429"/>
                        <a14:backgroundMark x1="85470" y1="31429" x2="85470" y2="31429"/>
                        <a14:backgroundMark x1="91880" y1="34643" x2="85470" y2="3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33" t="26050" r="15035" b="63453"/>
          <a:stretch/>
        </p:blipFill>
        <p:spPr bwMode="auto">
          <a:xfrm>
            <a:off x="2694295" y="127661"/>
            <a:ext cx="6912691" cy="82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0C19D80A-813B-45BA-BCF3-FF9394FF9405}"/>
              </a:ext>
            </a:extLst>
          </p:cNvPr>
          <p:cNvSpPr txBox="1"/>
          <p:nvPr/>
        </p:nvSpPr>
        <p:spPr>
          <a:xfrm>
            <a:off x="3250930" y="279967"/>
            <a:ext cx="5660524" cy="65396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Website Requirement and Information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pic>
        <p:nvPicPr>
          <p:cNvPr id="13" name="Picture 2" descr="Blank note papers, pinned with a push pin on transparent background. Stock  Vector | Adobe Stock">
            <a:extLst>
              <a:ext uri="{FF2B5EF4-FFF2-40B4-BE49-F238E27FC236}">
                <a16:creationId xmlns:a16="http://schemas.microsoft.com/office/drawing/2014/main" id="{D31265A4-482F-4BE4-921A-7FBA7910E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2500" y1="17000" x2="74300" y2="16400"/>
                        <a14:backgroundMark x1="74300" y1="16400" x2="81600" y2="17000"/>
                        <a14:backgroundMark x1="81600" y1="17000" x2="82200" y2="20800"/>
                        <a14:backgroundMark x1="82200" y1="21100" x2="82200" y2="21100"/>
                        <a14:backgroundMark x1="82300" y1="18600" x2="82900" y2="22200"/>
                        <a14:backgroundMark x1="17000" y1="18400" x2="40600" y2="17800"/>
                        <a14:backgroundMark x1="40600" y1="17800" x2="40600" y2="17800"/>
                        <a14:backgroundMark x1="16500" y1="44400" x2="15700" y2="58900"/>
                        <a14:backgroundMark x1="16600" y1="55200" x2="17000" y2="69700"/>
                        <a14:backgroundMark x1="16900" y1="51000" x2="16300" y2="56500"/>
                        <a14:backgroundMark x1="16300" y1="43700" x2="15700" y2="23800"/>
                        <a14:backgroundMark x1="17800" y1="74400" x2="17800" y2="83500"/>
                        <a14:backgroundMark x1="17800" y1="83500" x2="24900" y2="83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78" t="15475" r="16141" b="16368"/>
          <a:stretch/>
        </p:blipFill>
        <p:spPr bwMode="auto">
          <a:xfrm rot="258348">
            <a:off x="278327" y="944930"/>
            <a:ext cx="2655385" cy="33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2DBC2867-563B-4E03-AA88-1B7DDC55DCBE}"/>
              </a:ext>
            </a:extLst>
          </p:cNvPr>
          <p:cNvSpPr txBox="1"/>
          <p:nvPr/>
        </p:nvSpPr>
        <p:spPr>
          <a:xfrm rot="181017">
            <a:off x="733826" y="1180059"/>
            <a:ext cx="1744388" cy="65396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Login Page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06341EAD-F154-492F-9587-8F18F6331F70}"/>
              </a:ext>
            </a:extLst>
          </p:cNvPr>
          <p:cNvSpPr txBox="1"/>
          <p:nvPr/>
        </p:nvSpPr>
        <p:spPr>
          <a:xfrm rot="181017">
            <a:off x="257715" y="1913020"/>
            <a:ext cx="1927131" cy="183954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1-Username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2-Password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3-Email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pic>
        <p:nvPicPr>
          <p:cNvPr id="16" name="Picture 2" descr="Blank note papers, pinned with a push pin on transparent background. Stock  Vector | Adobe Stock">
            <a:extLst>
              <a:ext uri="{FF2B5EF4-FFF2-40B4-BE49-F238E27FC236}">
                <a16:creationId xmlns:a16="http://schemas.microsoft.com/office/drawing/2014/main" id="{D4898E7D-9D0E-4A68-912C-3C5272E45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2500" y1="17000" x2="74300" y2="16400"/>
                        <a14:backgroundMark x1="74300" y1="16400" x2="81600" y2="17000"/>
                        <a14:backgroundMark x1="81600" y1="17000" x2="82200" y2="20800"/>
                        <a14:backgroundMark x1="82200" y1="21100" x2="82200" y2="21100"/>
                        <a14:backgroundMark x1="82300" y1="18600" x2="82900" y2="22200"/>
                        <a14:backgroundMark x1="17000" y1="18400" x2="40600" y2="17800"/>
                        <a14:backgroundMark x1="40600" y1="17800" x2="40600" y2="17800"/>
                        <a14:backgroundMark x1="16500" y1="44400" x2="15700" y2="58900"/>
                        <a14:backgroundMark x1="16600" y1="55200" x2="17000" y2="69700"/>
                        <a14:backgroundMark x1="16900" y1="51000" x2="16300" y2="56500"/>
                        <a14:backgroundMark x1="16300" y1="43700" x2="15700" y2="23800"/>
                        <a14:backgroundMark x1="17800" y1="74400" x2="17800" y2="83500"/>
                        <a14:backgroundMark x1="17800" y1="83500" x2="24900" y2="83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78" t="15475" r="16141" b="16368"/>
          <a:stretch/>
        </p:blipFill>
        <p:spPr bwMode="auto">
          <a:xfrm rot="258348">
            <a:off x="3395351" y="1100594"/>
            <a:ext cx="2655385" cy="33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9E70CD44-2BA7-4587-B00A-023BA272B4BC}"/>
              </a:ext>
            </a:extLst>
          </p:cNvPr>
          <p:cNvSpPr txBox="1"/>
          <p:nvPr/>
        </p:nvSpPr>
        <p:spPr>
          <a:xfrm rot="181017">
            <a:off x="3603989" y="1335723"/>
            <a:ext cx="2238113" cy="65396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Payment Page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8F02A9CD-D756-4557-B98B-4E807C634A51}"/>
              </a:ext>
            </a:extLst>
          </p:cNvPr>
          <p:cNvSpPr txBox="1"/>
          <p:nvPr/>
        </p:nvSpPr>
        <p:spPr>
          <a:xfrm rot="181017">
            <a:off x="3392162" y="2068684"/>
            <a:ext cx="2193229" cy="183954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1-Credit Card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2-Information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3-Email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pic>
        <p:nvPicPr>
          <p:cNvPr id="19" name="Picture 2" descr="Blank note papers, pinned with a push pin on transparent background. Stock  Vector | Adobe Stock">
            <a:extLst>
              <a:ext uri="{FF2B5EF4-FFF2-40B4-BE49-F238E27FC236}">
                <a16:creationId xmlns:a16="http://schemas.microsoft.com/office/drawing/2014/main" id="{FCAE7185-E8A9-4BED-8DDC-3C8F25FD22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2500" y1="17000" x2="74300" y2="16400"/>
                        <a14:backgroundMark x1="74300" y1="16400" x2="81600" y2="17000"/>
                        <a14:backgroundMark x1="81600" y1="17000" x2="82200" y2="20800"/>
                        <a14:backgroundMark x1="82200" y1="21100" x2="82200" y2="21100"/>
                        <a14:backgroundMark x1="82300" y1="18600" x2="82900" y2="22200"/>
                        <a14:backgroundMark x1="17000" y1="18400" x2="40600" y2="17800"/>
                        <a14:backgroundMark x1="40600" y1="17800" x2="40600" y2="17800"/>
                        <a14:backgroundMark x1="16500" y1="44400" x2="15700" y2="58900"/>
                        <a14:backgroundMark x1="16600" y1="55200" x2="17000" y2="69700"/>
                        <a14:backgroundMark x1="16900" y1="51000" x2="16300" y2="56500"/>
                        <a14:backgroundMark x1="16300" y1="43700" x2="15700" y2="23800"/>
                        <a14:backgroundMark x1="17800" y1="74400" x2="17800" y2="83500"/>
                        <a14:backgroundMark x1="17800" y1="83500" x2="24900" y2="83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78" t="15475" r="16141" b="16368"/>
          <a:stretch/>
        </p:blipFill>
        <p:spPr bwMode="auto">
          <a:xfrm rot="258348">
            <a:off x="6369513" y="1273789"/>
            <a:ext cx="2655385" cy="33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3">
            <a:extLst>
              <a:ext uri="{FF2B5EF4-FFF2-40B4-BE49-F238E27FC236}">
                <a16:creationId xmlns:a16="http://schemas.microsoft.com/office/drawing/2014/main" id="{FE079F5B-7FCB-4EF6-9693-2AAD1D8E6E56}"/>
              </a:ext>
            </a:extLst>
          </p:cNvPr>
          <p:cNvSpPr txBox="1"/>
          <p:nvPr/>
        </p:nvSpPr>
        <p:spPr>
          <a:xfrm rot="181017">
            <a:off x="6553305" y="1508918"/>
            <a:ext cx="2287807" cy="65396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Buildings Page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66DE1C5C-E745-43D3-93EB-F612EB8A2A9C}"/>
              </a:ext>
            </a:extLst>
          </p:cNvPr>
          <p:cNvSpPr txBox="1"/>
          <p:nvPr/>
        </p:nvSpPr>
        <p:spPr>
          <a:xfrm rot="181017">
            <a:off x="6402071" y="2185511"/>
            <a:ext cx="2270173" cy="1293687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1-Video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2-Building info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pic>
        <p:nvPicPr>
          <p:cNvPr id="22" name="Picture 2" descr="Blank note papers, pinned with a push pin on transparent background. Stock  Vector | Adobe Stock">
            <a:extLst>
              <a:ext uri="{FF2B5EF4-FFF2-40B4-BE49-F238E27FC236}">
                <a16:creationId xmlns:a16="http://schemas.microsoft.com/office/drawing/2014/main" id="{F0CD2D86-6663-4053-9044-01430F114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2500" y1="17000" x2="74300" y2="16400"/>
                        <a14:backgroundMark x1="74300" y1="16400" x2="81600" y2="17000"/>
                        <a14:backgroundMark x1="81600" y1="17000" x2="82200" y2="20800"/>
                        <a14:backgroundMark x1="82200" y1="21100" x2="82200" y2="21100"/>
                        <a14:backgroundMark x1="82300" y1="18600" x2="82900" y2="22200"/>
                        <a14:backgroundMark x1="17000" y1="18400" x2="40600" y2="17800"/>
                        <a14:backgroundMark x1="40600" y1="17800" x2="40600" y2="17800"/>
                        <a14:backgroundMark x1="16500" y1="44400" x2="15700" y2="58900"/>
                        <a14:backgroundMark x1="16600" y1="55200" x2="17000" y2="69700"/>
                        <a14:backgroundMark x1="16900" y1="51000" x2="16300" y2="56500"/>
                        <a14:backgroundMark x1="16300" y1="43700" x2="15700" y2="23800"/>
                        <a14:backgroundMark x1="17800" y1="74400" x2="17800" y2="83500"/>
                        <a14:backgroundMark x1="17800" y1="83500" x2="24900" y2="83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78" t="15475" r="16141" b="16368"/>
          <a:stretch/>
        </p:blipFill>
        <p:spPr bwMode="auto">
          <a:xfrm rot="258348">
            <a:off x="9325812" y="1372198"/>
            <a:ext cx="2655385" cy="33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Box 3">
            <a:extLst>
              <a:ext uri="{FF2B5EF4-FFF2-40B4-BE49-F238E27FC236}">
                <a16:creationId xmlns:a16="http://schemas.microsoft.com/office/drawing/2014/main" id="{335A6A09-3762-489F-8645-281DDFACF294}"/>
              </a:ext>
            </a:extLst>
          </p:cNvPr>
          <p:cNvSpPr txBox="1"/>
          <p:nvPr/>
        </p:nvSpPr>
        <p:spPr>
          <a:xfrm rot="181017">
            <a:off x="9681925" y="1607327"/>
            <a:ext cx="1943161" cy="65396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Profile</a:t>
            </a:r>
            <a:r>
              <a:rPr lang="en-US" sz="36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 Page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D6D21F01-B927-4177-B260-94B463FDBC30}"/>
              </a:ext>
            </a:extLst>
          </p:cNvPr>
          <p:cNvSpPr txBox="1"/>
          <p:nvPr/>
        </p:nvSpPr>
        <p:spPr>
          <a:xfrm rot="181017">
            <a:off x="9320244" y="2280751"/>
            <a:ext cx="2565639" cy="1886478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1-User info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2-Date of submission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48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lhouette Of A City At Night Page Border Background Word Template And  Google Docs For Free Download">
            <a:extLst>
              <a:ext uri="{FF2B5EF4-FFF2-40B4-BE49-F238E27FC236}">
                <a16:creationId xmlns:a16="http://schemas.microsoft.com/office/drawing/2014/main" id="{BDD2F298-21EE-4493-9DB9-A3297BAD3F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659CF465-D5FB-4CFC-8B91-144632B739A8}"/>
              </a:ext>
            </a:extLst>
          </p:cNvPr>
          <p:cNvSpPr txBox="1"/>
          <p:nvPr/>
        </p:nvSpPr>
        <p:spPr>
          <a:xfrm>
            <a:off x="4619306" y="4916941"/>
            <a:ext cx="2953385" cy="200469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Aqark</a:t>
            </a:r>
            <a:endParaRPr lang="en-US" sz="1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D52CBA57-A696-4F21-B2B7-5CCB543B5639}"/>
              </a:ext>
            </a:extLst>
          </p:cNvPr>
          <p:cNvSpPr txBox="1"/>
          <p:nvPr/>
        </p:nvSpPr>
        <p:spPr>
          <a:xfrm rot="181017">
            <a:off x="9662972" y="5153875"/>
            <a:ext cx="1798564" cy="172162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The functions won't be accessible as the website content is private for workers only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pic>
        <p:nvPicPr>
          <p:cNvPr id="12" name="Picture 2" descr="Outline Simple Ribbon Title Background Stock Vector (Royalty Free)  2054222567 | Shutterstock">
            <a:extLst>
              <a:ext uri="{FF2B5EF4-FFF2-40B4-BE49-F238E27FC236}">
                <a16:creationId xmlns:a16="http://schemas.microsoft.com/office/drawing/2014/main" id="{B545D012-27A8-4138-A6F9-BECFE97CE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803" y1="30714" x2="55564" y2="32654"/>
                        <a14:foregroundMark x1="60353" y1="32769" x2="74786" y2="31429"/>
                        <a14:foregroundMark x1="16239" y1="37857" x2="78205" y2="36786"/>
                        <a14:foregroundMark x1="78205" y1="36786" x2="83070" y2="33533"/>
                        <a14:foregroundMark x1="80179" y1="37857" x2="76496" y2="37857"/>
                        <a14:foregroundMark x1="86752" y1="38929" x2="86752" y2="38929"/>
                        <a14:foregroundMark x1="81624" y1="32143" x2="82969" y2="32143"/>
                        <a14:foregroundMark x1="82932" y1="33739" x2="74786" y2="35000"/>
                        <a14:foregroundMark x1="74786" y1="35000" x2="74786" y2="35000"/>
                        <a14:backgroundMark x1="13248" y1="68571" x2="78632" y2="69643"/>
                        <a14:backgroundMark x1="78632" y1="69643" x2="91453" y2="66429"/>
                        <a14:backgroundMark x1="91453" y1="66429" x2="82051" y2="58214"/>
                        <a14:backgroundMark x1="82051" y1="58214" x2="59402" y2="65714"/>
                        <a14:backgroundMark x1="59402" y1="65714" x2="3846" y2="66429"/>
                        <a14:backgroundMark x1="3846" y1="66429" x2="0" y2="64643"/>
                        <a14:backgroundMark x1="76065" y1="39633" x2="76496" y2="39643"/>
                        <a14:backgroundMark x1="76496" y1="39643" x2="76685" y2="39638"/>
                        <a14:backgroundMark x1="77192" y1="38688" x2="76741" y2="38733"/>
                        <a14:backgroundMark x1="85043" y1="32143" x2="85043" y2="32143"/>
                        <a14:backgroundMark x1="83761" y1="32500" x2="91453" y2="31071"/>
                        <a14:backgroundMark x1="84188" y1="32143" x2="84188" y2="31786"/>
                        <a14:backgroundMark x1="83333" y1="32500" x2="83333" y2="32500"/>
                        <a14:backgroundMark x1="83333" y1="32500" x2="83333" y2="32500"/>
                        <a14:backgroundMark x1="87179" y1="31786" x2="84188" y2="33214"/>
                        <a14:backgroundMark x1="83333" y1="32143" x2="83333" y2="32143"/>
                        <a14:backgroundMark x1="85470" y1="31429" x2="85470" y2="31429"/>
                        <a14:backgroundMark x1="85470" y1="31429" x2="85470" y2="31429"/>
                        <a14:backgroundMark x1="85470" y1="31429" x2="85470" y2="31429"/>
                        <a14:backgroundMark x1="85470" y1="31429" x2="85470" y2="31429"/>
                        <a14:backgroundMark x1="85470" y1="31429" x2="85470" y2="31429"/>
                        <a14:backgroundMark x1="85470" y1="31429" x2="85470" y2="31429"/>
                        <a14:backgroundMark x1="91880" y1="34643" x2="85470" y2="3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33" t="26050" r="15035" b="63453"/>
          <a:stretch/>
        </p:blipFill>
        <p:spPr bwMode="auto">
          <a:xfrm>
            <a:off x="2694295" y="127661"/>
            <a:ext cx="6912691" cy="82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0C19D80A-813B-45BA-BCF3-FF9394FF9405}"/>
              </a:ext>
            </a:extLst>
          </p:cNvPr>
          <p:cNvSpPr txBox="1"/>
          <p:nvPr/>
        </p:nvSpPr>
        <p:spPr>
          <a:xfrm>
            <a:off x="3985110" y="279967"/>
            <a:ext cx="4192173" cy="65396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Website Hosting Suggestion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pic>
        <p:nvPicPr>
          <p:cNvPr id="13" name="Picture 2" descr="Blank note papers, pinned with a push pin on transparent background. Stock  Vector | Adobe Stock">
            <a:extLst>
              <a:ext uri="{FF2B5EF4-FFF2-40B4-BE49-F238E27FC236}">
                <a16:creationId xmlns:a16="http://schemas.microsoft.com/office/drawing/2014/main" id="{D31265A4-482F-4BE4-921A-7FBA7910E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2500" y1="17000" x2="74300" y2="16400"/>
                        <a14:backgroundMark x1="74300" y1="16400" x2="81600" y2="17000"/>
                        <a14:backgroundMark x1="81600" y1="17000" x2="82200" y2="20800"/>
                        <a14:backgroundMark x1="82200" y1="21100" x2="82200" y2="21100"/>
                        <a14:backgroundMark x1="82300" y1="18600" x2="82900" y2="22200"/>
                        <a14:backgroundMark x1="17000" y1="18400" x2="40600" y2="17800"/>
                        <a14:backgroundMark x1="40600" y1="17800" x2="40600" y2="17800"/>
                        <a14:backgroundMark x1="16500" y1="44400" x2="15700" y2="58900"/>
                        <a14:backgroundMark x1="16600" y1="55200" x2="17000" y2="69700"/>
                        <a14:backgroundMark x1="16900" y1="51000" x2="16300" y2="56500"/>
                        <a14:backgroundMark x1="16300" y1="43700" x2="15700" y2="23800"/>
                        <a14:backgroundMark x1="17800" y1="74400" x2="17800" y2="83500"/>
                        <a14:backgroundMark x1="17800" y1="83500" x2="24900" y2="83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78" t="15475" r="16141" b="16368"/>
          <a:stretch/>
        </p:blipFill>
        <p:spPr bwMode="auto">
          <a:xfrm rot="258348">
            <a:off x="278327" y="944930"/>
            <a:ext cx="2655385" cy="33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2DBC2867-563B-4E03-AA88-1B7DDC55DCBE}"/>
              </a:ext>
            </a:extLst>
          </p:cNvPr>
          <p:cNvSpPr txBox="1"/>
          <p:nvPr/>
        </p:nvSpPr>
        <p:spPr>
          <a:xfrm rot="181017">
            <a:off x="805963" y="1064309"/>
            <a:ext cx="1600118" cy="65396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Hostinger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06341EAD-F154-492F-9587-8F18F6331F70}"/>
              </a:ext>
            </a:extLst>
          </p:cNvPr>
          <p:cNvSpPr txBox="1"/>
          <p:nvPr/>
        </p:nvSpPr>
        <p:spPr>
          <a:xfrm rot="181017">
            <a:off x="253059" y="1612009"/>
            <a:ext cx="2594503" cy="2699457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 err="1">
                <a:solidFill>
                  <a:srgbClr val="36344D"/>
                </a:solidFill>
                <a:effectLst/>
                <a:latin typeface="Agency FB" panose="020B0503020202020204" pitchFamily="34" charset="0"/>
              </a:rPr>
              <a:t>Hostinger</a:t>
            </a:r>
            <a:r>
              <a:rPr lang="en-US" sz="2000" b="0" i="0" dirty="0">
                <a:solidFill>
                  <a:srgbClr val="36344D"/>
                </a:solidFill>
                <a:effectLst/>
                <a:latin typeface="Agency FB" panose="020B0503020202020204" pitchFamily="34" charset="0"/>
              </a:rPr>
              <a:t> delivers fast, secure, and user-friendly managed web hosting services with excellent uptime. A generous list of hosting features and free extras make </a:t>
            </a:r>
            <a:r>
              <a:rPr lang="en-US" sz="2000" b="0" i="0" dirty="0" err="1">
                <a:solidFill>
                  <a:srgbClr val="36344D"/>
                </a:solidFill>
                <a:effectLst/>
                <a:latin typeface="Agency FB" panose="020B0503020202020204" pitchFamily="34" charset="0"/>
              </a:rPr>
              <a:t>Hostinger’s</a:t>
            </a:r>
            <a:r>
              <a:rPr lang="en-US" sz="2000" b="0" i="0" dirty="0">
                <a:solidFill>
                  <a:srgbClr val="36344D"/>
                </a:solidFill>
                <a:effectLst/>
                <a:latin typeface="Agency FB" panose="020B0503020202020204" pitchFamily="34" charset="0"/>
              </a:rPr>
              <a:t> offer one of the best on the market.</a:t>
            </a:r>
            <a:endParaRPr lang="en-US" sz="200" dirty="0">
              <a:effectLst/>
              <a:latin typeface="Agency FB" panose="020B0503020202020204" pitchFamily="34" charset="0"/>
              <a:ea typeface="Aptos"/>
              <a:cs typeface="Arial" panose="020B0604020202020204" pitchFamily="34" charset="0"/>
            </a:endParaRPr>
          </a:p>
        </p:txBody>
      </p:sp>
      <p:pic>
        <p:nvPicPr>
          <p:cNvPr id="25" name="Picture 2" descr="Blank note papers, pinned with a push pin on transparent background. Stock  Vector | Adobe Stock">
            <a:extLst>
              <a:ext uri="{FF2B5EF4-FFF2-40B4-BE49-F238E27FC236}">
                <a16:creationId xmlns:a16="http://schemas.microsoft.com/office/drawing/2014/main" id="{874492F6-2338-4851-80BA-754B312681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2500" y1="17000" x2="74300" y2="16400"/>
                        <a14:backgroundMark x1="74300" y1="16400" x2="81600" y2="17000"/>
                        <a14:backgroundMark x1="81600" y1="17000" x2="82200" y2="20800"/>
                        <a14:backgroundMark x1="82200" y1="21100" x2="82200" y2="21100"/>
                        <a14:backgroundMark x1="82300" y1="18600" x2="82900" y2="22200"/>
                        <a14:backgroundMark x1="17000" y1="18400" x2="40600" y2="17800"/>
                        <a14:backgroundMark x1="40600" y1="17800" x2="40600" y2="17800"/>
                        <a14:backgroundMark x1="16500" y1="44400" x2="15700" y2="58900"/>
                        <a14:backgroundMark x1="16600" y1="55200" x2="17000" y2="69700"/>
                        <a14:backgroundMark x1="16900" y1="51000" x2="16300" y2="56500"/>
                        <a14:backgroundMark x1="16300" y1="43700" x2="15700" y2="23800"/>
                        <a14:backgroundMark x1="17800" y1="74400" x2="17800" y2="83500"/>
                        <a14:backgroundMark x1="17800" y1="83500" x2="24900" y2="83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78" t="15475" r="16141" b="16368"/>
          <a:stretch/>
        </p:blipFill>
        <p:spPr bwMode="auto">
          <a:xfrm rot="258348">
            <a:off x="3305533" y="1144534"/>
            <a:ext cx="3373620" cy="33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3">
            <a:extLst>
              <a:ext uri="{FF2B5EF4-FFF2-40B4-BE49-F238E27FC236}">
                <a16:creationId xmlns:a16="http://schemas.microsoft.com/office/drawing/2014/main" id="{208E51E2-A903-48A8-824C-BEBCAB8A766B}"/>
              </a:ext>
            </a:extLst>
          </p:cNvPr>
          <p:cNvSpPr txBox="1"/>
          <p:nvPr/>
        </p:nvSpPr>
        <p:spPr>
          <a:xfrm rot="181017">
            <a:off x="4445313" y="1231087"/>
            <a:ext cx="965329" cy="65396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Ionos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sp>
        <p:nvSpPr>
          <p:cNvPr id="27" name="Text Box 3">
            <a:extLst>
              <a:ext uri="{FF2B5EF4-FFF2-40B4-BE49-F238E27FC236}">
                <a16:creationId xmlns:a16="http://schemas.microsoft.com/office/drawing/2014/main" id="{29F99352-EFC8-4F2D-A688-FB22E7387E4D}"/>
              </a:ext>
            </a:extLst>
          </p:cNvPr>
          <p:cNvSpPr txBox="1"/>
          <p:nvPr/>
        </p:nvSpPr>
        <p:spPr>
          <a:xfrm rot="181017">
            <a:off x="3243631" y="1682275"/>
            <a:ext cx="3368695" cy="2699457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>
                <a:solidFill>
                  <a:srgbClr val="36344D"/>
                </a:solidFill>
                <a:effectLst/>
                <a:latin typeface="Agency FB" panose="020B0503020202020204" pitchFamily="34" charset="0"/>
              </a:rPr>
              <a:t>The entry-level </a:t>
            </a:r>
            <a:r>
              <a:rPr lang="en-US" sz="2000" b="1" i="0" dirty="0">
                <a:solidFill>
                  <a:srgbClr val="36344D"/>
                </a:solidFill>
                <a:effectLst/>
                <a:latin typeface="Agency FB" panose="020B0503020202020204" pitchFamily="34" charset="0"/>
              </a:rPr>
              <a:t>Essential</a:t>
            </a:r>
            <a:r>
              <a:rPr lang="en-US" sz="2000" b="0" i="0" dirty="0">
                <a:solidFill>
                  <a:srgbClr val="36344D"/>
                </a:solidFill>
                <a:effectLst/>
                <a:latin typeface="Agency FB" panose="020B0503020202020204" pitchFamily="34" charset="0"/>
              </a:rPr>
              <a:t> plan offers 10 GB of storage, 10 databases, a free domain for the first year, and daily backups for one website. As for security, one free wildcard SSL certificate, a site scan, and DDoS protection are included to safeguard you from various threats.</a:t>
            </a:r>
            <a:endParaRPr lang="en-US" sz="200" dirty="0">
              <a:effectLst/>
              <a:latin typeface="Agency FB" panose="020B0503020202020204" pitchFamily="34" charset="0"/>
              <a:ea typeface="Aptos"/>
              <a:cs typeface="Arial" panose="020B0604020202020204" pitchFamily="34" charset="0"/>
            </a:endParaRPr>
          </a:p>
        </p:txBody>
      </p:sp>
      <p:pic>
        <p:nvPicPr>
          <p:cNvPr id="28" name="Picture 2" descr="Blank note papers, pinned with a push pin on transparent background. Stock  Vector | Adobe Stock">
            <a:extLst>
              <a:ext uri="{FF2B5EF4-FFF2-40B4-BE49-F238E27FC236}">
                <a16:creationId xmlns:a16="http://schemas.microsoft.com/office/drawing/2014/main" id="{B54A351A-F7C2-4ED8-874B-CB19444F75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2500" y1="17000" x2="74300" y2="16400"/>
                        <a14:backgroundMark x1="74300" y1="16400" x2="81600" y2="17000"/>
                        <a14:backgroundMark x1="81600" y1="17000" x2="82200" y2="20800"/>
                        <a14:backgroundMark x1="82200" y1="21100" x2="82200" y2="21100"/>
                        <a14:backgroundMark x1="82300" y1="18600" x2="82900" y2="22200"/>
                        <a14:backgroundMark x1="17000" y1="18400" x2="40600" y2="17800"/>
                        <a14:backgroundMark x1="40600" y1="17800" x2="40600" y2="17800"/>
                        <a14:backgroundMark x1="16500" y1="44400" x2="15700" y2="58900"/>
                        <a14:backgroundMark x1="16600" y1="55200" x2="17000" y2="69700"/>
                        <a14:backgroundMark x1="16900" y1="51000" x2="16300" y2="56500"/>
                        <a14:backgroundMark x1="16300" y1="43700" x2="15700" y2="23800"/>
                        <a14:backgroundMark x1="17800" y1="74400" x2="17800" y2="83500"/>
                        <a14:backgroundMark x1="17800" y1="83500" x2="24900" y2="83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78" t="15475" r="16141" b="16368"/>
          <a:stretch/>
        </p:blipFill>
        <p:spPr bwMode="auto">
          <a:xfrm rot="258348">
            <a:off x="7538388" y="1284612"/>
            <a:ext cx="3373620" cy="33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 Box 3">
            <a:extLst>
              <a:ext uri="{FF2B5EF4-FFF2-40B4-BE49-F238E27FC236}">
                <a16:creationId xmlns:a16="http://schemas.microsoft.com/office/drawing/2014/main" id="{57C0E18E-7D21-4114-8C51-93A3A8AFF513}"/>
              </a:ext>
            </a:extLst>
          </p:cNvPr>
          <p:cNvSpPr txBox="1"/>
          <p:nvPr/>
        </p:nvSpPr>
        <p:spPr>
          <a:xfrm rot="181017">
            <a:off x="8614851" y="1371165"/>
            <a:ext cx="1091966" cy="65396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Result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A03DC90B-C260-4883-B6A7-3D2262D756D2}"/>
              </a:ext>
            </a:extLst>
          </p:cNvPr>
          <p:cNvSpPr txBox="1"/>
          <p:nvPr/>
        </p:nvSpPr>
        <p:spPr>
          <a:xfrm rot="181017">
            <a:off x="7540850" y="2034205"/>
            <a:ext cx="3368695" cy="171149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>
                <a:solidFill>
                  <a:srgbClr val="36344D"/>
                </a:solidFill>
                <a:effectLst/>
                <a:latin typeface="Agency FB" panose="020B0503020202020204" pitchFamily="34" charset="0"/>
              </a:rPr>
              <a:t>The best one to choose is </a:t>
            </a:r>
            <a:r>
              <a:rPr lang="en-US" sz="2000" b="0" i="0" dirty="0" err="1">
                <a:solidFill>
                  <a:srgbClr val="36344D"/>
                </a:solidFill>
                <a:effectLst/>
                <a:latin typeface="Agency FB" panose="020B0503020202020204" pitchFamily="34" charset="0"/>
              </a:rPr>
              <a:t>Hostinger</a:t>
            </a:r>
            <a:r>
              <a:rPr lang="en-US" sz="2000" b="0" i="0" dirty="0">
                <a:solidFill>
                  <a:srgbClr val="36344D"/>
                </a:solidFill>
                <a:effectLst/>
                <a:latin typeface="Agency FB" panose="020B0503020202020204" pitchFamily="34" charset="0"/>
              </a:rPr>
              <a:t>, as it is classified as the best hosting-system website and the cheapest, also it has the best servers along with unlimited data storage to be used.</a:t>
            </a:r>
            <a:endParaRPr lang="en-US" sz="200" dirty="0">
              <a:effectLst/>
              <a:latin typeface="Agency FB" panose="020B0503020202020204" pitchFamily="34" charset="0"/>
              <a:ea typeface="Apto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9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lhouette Of A City At Night Page Border Background Word Template And  Google Docs For Free Download">
            <a:extLst>
              <a:ext uri="{FF2B5EF4-FFF2-40B4-BE49-F238E27FC236}">
                <a16:creationId xmlns:a16="http://schemas.microsoft.com/office/drawing/2014/main" id="{BDD2F298-21EE-4493-9DB9-A3297BAD3F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659CF465-D5FB-4CFC-8B91-144632B739A8}"/>
              </a:ext>
            </a:extLst>
          </p:cNvPr>
          <p:cNvSpPr txBox="1"/>
          <p:nvPr/>
        </p:nvSpPr>
        <p:spPr>
          <a:xfrm>
            <a:off x="4619306" y="4916941"/>
            <a:ext cx="2953385" cy="200469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Aqark</a:t>
            </a:r>
            <a:endParaRPr lang="en-US" sz="1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pic>
        <p:nvPicPr>
          <p:cNvPr id="12" name="Picture 2" descr="Outline Simple Ribbon Title Background Stock Vector (Royalty Free)  2054222567 | Shutterstock">
            <a:extLst>
              <a:ext uri="{FF2B5EF4-FFF2-40B4-BE49-F238E27FC236}">
                <a16:creationId xmlns:a16="http://schemas.microsoft.com/office/drawing/2014/main" id="{B545D012-27A8-4138-A6F9-BECFE97CE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803" y1="30714" x2="55564" y2="32654"/>
                        <a14:foregroundMark x1="60353" y1="32769" x2="74786" y2="31429"/>
                        <a14:foregroundMark x1="16239" y1="37857" x2="78205" y2="36786"/>
                        <a14:foregroundMark x1="78205" y1="36786" x2="83070" y2="33533"/>
                        <a14:foregroundMark x1="80179" y1="37857" x2="76496" y2="37857"/>
                        <a14:foregroundMark x1="86752" y1="38929" x2="86752" y2="38929"/>
                        <a14:foregroundMark x1="81624" y1="32143" x2="82969" y2="32143"/>
                        <a14:foregroundMark x1="82932" y1="33739" x2="74786" y2="35000"/>
                        <a14:foregroundMark x1="74786" y1="35000" x2="74786" y2="35000"/>
                        <a14:backgroundMark x1="13248" y1="68571" x2="78632" y2="69643"/>
                        <a14:backgroundMark x1="78632" y1="69643" x2="91453" y2="66429"/>
                        <a14:backgroundMark x1="91453" y1="66429" x2="82051" y2="58214"/>
                        <a14:backgroundMark x1="82051" y1="58214" x2="59402" y2="65714"/>
                        <a14:backgroundMark x1="59402" y1="65714" x2="3846" y2="66429"/>
                        <a14:backgroundMark x1="3846" y1="66429" x2="0" y2="64643"/>
                        <a14:backgroundMark x1="76065" y1="39633" x2="76496" y2="39643"/>
                        <a14:backgroundMark x1="76496" y1="39643" x2="76685" y2="39638"/>
                        <a14:backgroundMark x1="77192" y1="38688" x2="76741" y2="38733"/>
                        <a14:backgroundMark x1="85043" y1="32143" x2="85043" y2="32143"/>
                        <a14:backgroundMark x1="83761" y1="32500" x2="91453" y2="31071"/>
                        <a14:backgroundMark x1="84188" y1="32143" x2="84188" y2="31786"/>
                        <a14:backgroundMark x1="83333" y1="32500" x2="83333" y2="32500"/>
                        <a14:backgroundMark x1="83333" y1="32500" x2="83333" y2="32500"/>
                        <a14:backgroundMark x1="87179" y1="31786" x2="84188" y2="33214"/>
                        <a14:backgroundMark x1="83333" y1="32143" x2="83333" y2="32143"/>
                        <a14:backgroundMark x1="85470" y1="31429" x2="85470" y2="31429"/>
                        <a14:backgroundMark x1="85470" y1="31429" x2="85470" y2="31429"/>
                        <a14:backgroundMark x1="85470" y1="31429" x2="85470" y2="31429"/>
                        <a14:backgroundMark x1="85470" y1="31429" x2="85470" y2="31429"/>
                        <a14:backgroundMark x1="85470" y1="31429" x2="85470" y2="31429"/>
                        <a14:backgroundMark x1="85470" y1="31429" x2="85470" y2="31429"/>
                        <a14:backgroundMark x1="91880" y1="34643" x2="85470" y2="3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33" t="26050" r="15035" b="63453"/>
          <a:stretch/>
        </p:blipFill>
        <p:spPr bwMode="auto">
          <a:xfrm>
            <a:off x="2694295" y="127661"/>
            <a:ext cx="6912691" cy="82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0C19D80A-813B-45BA-BCF3-FF9394FF9405}"/>
              </a:ext>
            </a:extLst>
          </p:cNvPr>
          <p:cNvSpPr txBox="1"/>
          <p:nvPr/>
        </p:nvSpPr>
        <p:spPr>
          <a:xfrm>
            <a:off x="5522386" y="279967"/>
            <a:ext cx="1117615" cy="65396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Issues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pic>
        <p:nvPicPr>
          <p:cNvPr id="13" name="Picture 2" descr="Blank note papers, pinned with a push pin on transparent background. Stock  Vector | Adobe Stock">
            <a:extLst>
              <a:ext uri="{FF2B5EF4-FFF2-40B4-BE49-F238E27FC236}">
                <a16:creationId xmlns:a16="http://schemas.microsoft.com/office/drawing/2014/main" id="{D31265A4-482F-4BE4-921A-7FBA7910E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2500" y1="17000" x2="74300" y2="16400"/>
                        <a14:backgroundMark x1="74300" y1="16400" x2="81600" y2="17000"/>
                        <a14:backgroundMark x1="81600" y1="17000" x2="82200" y2="20800"/>
                        <a14:backgroundMark x1="82200" y1="21100" x2="82200" y2="21100"/>
                        <a14:backgroundMark x1="82300" y1="18600" x2="82900" y2="22200"/>
                        <a14:backgroundMark x1="17000" y1="18400" x2="40600" y2="17800"/>
                        <a14:backgroundMark x1="40600" y1="17800" x2="40600" y2="17800"/>
                        <a14:backgroundMark x1="16500" y1="44400" x2="15700" y2="58900"/>
                        <a14:backgroundMark x1="16600" y1="55200" x2="17000" y2="69700"/>
                        <a14:backgroundMark x1="16900" y1="51000" x2="16300" y2="56500"/>
                        <a14:backgroundMark x1="16300" y1="43700" x2="15700" y2="23800"/>
                        <a14:backgroundMark x1="17800" y1="74400" x2="17800" y2="83500"/>
                        <a14:backgroundMark x1="17800" y1="83500" x2="24900" y2="83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78" t="15475" r="16141" b="16368"/>
          <a:stretch/>
        </p:blipFill>
        <p:spPr bwMode="auto">
          <a:xfrm rot="258348">
            <a:off x="278327" y="944930"/>
            <a:ext cx="2655385" cy="33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2DBC2867-563B-4E03-AA88-1B7DDC55DCBE}"/>
              </a:ext>
            </a:extLst>
          </p:cNvPr>
          <p:cNvSpPr txBox="1"/>
          <p:nvPr/>
        </p:nvSpPr>
        <p:spPr>
          <a:xfrm rot="181017">
            <a:off x="509408" y="1180059"/>
            <a:ext cx="2193229" cy="65396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Impact issues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06341EAD-F154-492F-9587-8F18F6331F70}"/>
              </a:ext>
            </a:extLst>
          </p:cNvPr>
          <p:cNvSpPr txBox="1"/>
          <p:nvPr/>
        </p:nvSpPr>
        <p:spPr>
          <a:xfrm rot="181017">
            <a:off x="284855" y="1798321"/>
            <a:ext cx="2556417" cy="2380267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The website might cause problem to the organization and payment of contracts.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ea typeface="Aptos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Also it can cause workers to quit and leave due to less work needed. 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pic>
        <p:nvPicPr>
          <p:cNvPr id="16" name="Picture 2" descr="Blank note papers, pinned with a push pin on transparent background. Stock  Vector | Adobe Stock">
            <a:extLst>
              <a:ext uri="{FF2B5EF4-FFF2-40B4-BE49-F238E27FC236}">
                <a16:creationId xmlns:a16="http://schemas.microsoft.com/office/drawing/2014/main" id="{D4898E7D-9D0E-4A68-912C-3C5272E45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2500" y1="17000" x2="74300" y2="16400"/>
                        <a14:backgroundMark x1="74300" y1="16400" x2="81600" y2="17000"/>
                        <a14:backgroundMark x1="81600" y1="17000" x2="82200" y2="20800"/>
                        <a14:backgroundMark x1="82200" y1="21100" x2="82200" y2="21100"/>
                        <a14:backgroundMark x1="82300" y1="18600" x2="82900" y2="22200"/>
                        <a14:backgroundMark x1="17000" y1="18400" x2="40600" y2="17800"/>
                        <a14:backgroundMark x1="40600" y1="17800" x2="40600" y2="17800"/>
                        <a14:backgroundMark x1="16500" y1="44400" x2="15700" y2="58900"/>
                        <a14:backgroundMark x1="16600" y1="55200" x2="17000" y2="69700"/>
                        <a14:backgroundMark x1="16900" y1="51000" x2="16300" y2="56500"/>
                        <a14:backgroundMark x1="16300" y1="43700" x2="15700" y2="23800"/>
                        <a14:backgroundMark x1="17800" y1="74400" x2="17800" y2="83500"/>
                        <a14:backgroundMark x1="17800" y1="83500" x2="24900" y2="83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78" t="15475" r="16141" b="16368"/>
          <a:stretch/>
        </p:blipFill>
        <p:spPr bwMode="auto">
          <a:xfrm rot="258348">
            <a:off x="5958495" y="1018149"/>
            <a:ext cx="3673512" cy="355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9E70CD44-2BA7-4587-B00A-023BA272B4BC}"/>
              </a:ext>
            </a:extLst>
          </p:cNvPr>
          <p:cNvSpPr txBox="1"/>
          <p:nvPr/>
        </p:nvSpPr>
        <p:spPr>
          <a:xfrm rot="181017">
            <a:off x="6088957" y="1169035"/>
            <a:ext cx="3588452" cy="123623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Ethical and Professional </a:t>
            </a:r>
            <a:r>
              <a:rPr lang="en-US" sz="3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Issues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053FE504-8AB1-4699-8B42-84253D03C429}"/>
              </a:ext>
            </a:extLst>
          </p:cNvPr>
          <p:cNvSpPr txBox="1"/>
          <p:nvPr/>
        </p:nvSpPr>
        <p:spPr>
          <a:xfrm rot="181017">
            <a:off x="5921864" y="2432031"/>
            <a:ext cx="3589757" cy="215129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The company will require less workers, which will cause the less cost of salaries.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ea typeface="Aptos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Also the creation of contracts will be simpler.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ea typeface="Aptos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ptos"/>
                <a:cs typeface="Arial" panose="020B0604020202020204" pitchFamily="34" charset="0"/>
              </a:rPr>
              <a:t>Also Less effort will be needed to make buildings and share information.  </a:t>
            </a:r>
            <a:endParaRPr lang="en-US" sz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7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410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Agency FB</vt:lpstr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alsawai</dc:creator>
  <cp:lastModifiedBy>omar alsawai</cp:lastModifiedBy>
  <cp:revision>1</cp:revision>
  <dcterms:created xsi:type="dcterms:W3CDTF">2024-04-22T08:02:21Z</dcterms:created>
  <dcterms:modified xsi:type="dcterms:W3CDTF">2024-04-23T10:39:27Z</dcterms:modified>
</cp:coreProperties>
</file>