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PT Sans Narrow"/>
      <p:regular r:id="rId47"/>
      <p:bold r:id="rId48"/>
    </p:embeddedFont>
    <p:embeddedFont>
      <p:font typeface="Playfair Display Regular"/>
      <p:bold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TSansNarrow-bold.fntdata"/><Relationship Id="rId47" Type="http://schemas.openxmlformats.org/officeDocument/2006/relationships/font" Target="fonts/PTSansNarrow-regular.fntdata"/><Relationship Id="rId49" Type="http://schemas.openxmlformats.org/officeDocument/2006/relationships/font" Target="fonts/PlayfairDisplayRegula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PlayfairDisplayRegular-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45a69f1a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45a69f1a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45a69f1a3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45a69f1a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45a69f1a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45a69f1a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45a69f1a3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45a69f1a3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45a69f1a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45a69f1a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45a69f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45a69f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d3d6cff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6d3d6cff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d3d6cff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d3d6cff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d3d6cff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6d3d6cff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d3d6cff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d3d6cf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45a69f1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45a69f1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6d3d6cf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6d3d6cf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6d3d6cff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6d3d6cf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6d3d6cff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d3d6cf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45a69f1a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45a69f1a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45a69f1a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45a69f1a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45a69f1a3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45a69f1a3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45a69f1a3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45a69f1a3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45a69f1a3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45a69f1a3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45a69f1a3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45a69f1a3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45a69f1a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45a69f1a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45a69f1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45a69f1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d3d6cf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d3d6cf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t>The Black-Scholes functional equation becomes a tool to help us understand how the market estimates the volatility of a stock, also known as the </a:t>
            </a:r>
            <a:r>
              <a:rPr b="1" lang="en-GB" sz="900"/>
              <a:t>implied volatility</a:t>
            </a:r>
            <a:r>
              <a:rPr lang="en-GB" sz="900"/>
              <a:t> of the option.</a:t>
            </a:r>
            <a:endParaRPr sz="900"/>
          </a:p>
          <a:p>
            <a:pPr indent="0" lvl="0" marL="0" rtl="0" algn="l">
              <a:spcBef>
                <a:spcPts val="0"/>
              </a:spcBef>
              <a:spcAft>
                <a:spcPts val="0"/>
              </a:spcAft>
              <a:buNone/>
            </a:pPr>
            <a:r>
              <a:rPr lang="en-GB" sz="900"/>
              <a:t>This is information we can disagree over, and trade against.</a:t>
            </a:r>
            <a:endParaRPr sz="900"/>
          </a:p>
          <a:p>
            <a:pPr indent="0" lvl="0" marL="0" rtl="0" algn="l">
              <a:spcBef>
                <a:spcPts val="0"/>
              </a:spcBef>
              <a:spcAft>
                <a:spcPts val="0"/>
              </a:spcAft>
              <a:buNone/>
            </a:pPr>
            <a:r>
              <a:t/>
            </a:r>
            <a:endParaRPr sz="9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d3d6cff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d3d6cff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6d3d6cff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6d3d6cff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6d3d6cff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6d3d6cff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6d3d6cff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6d3d6cff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6d3d6cff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6d3d6cff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6d3d6cff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6d3d6cff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6d3d6cff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6d3d6cff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6d3d6cff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6d3d6cff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6d3d6cff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6d3d6cff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45a69f1a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45a69f1a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6d3d6cff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6d3d6cff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6d3d6cff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6d3d6cff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45a69f1a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45a69f1a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45a69f1a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45a69f1a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45a69f1a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45a69f1a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45a69f1a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45a69f1a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45a69f1a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45a69f1a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en.wikipedia.org/wiki/Black%E2%80%93Scholes_equation" TargetMode="External"/><Relationship Id="rId4" Type="http://schemas.openxmlformats.org/officeDocument/2006/relationships/hyperlink" Target="https://en.wikipedia.org/wiki/Black%E2%80%93Scholes_model#Black%E2%80%93Scholes_formul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hyperlink" Target="https://en.wikipedia.org/wiki/Black%E2%80%93Scholes_equation#Deriv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s://en.wikipedia.org/wiki/Volatility_(finance)" TargetMode="External"/><Relationship Id="rId4" Type="http://schemas.openxmlformats.org/officeDocument/2006/relationships/image" Target="../media/image25.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669650" y="2133150"/>
            <a:ext cx="3995400" cy="8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0" lang="en-GB" sz="4470">
                <a:solidFill>
                  <a:srgbClr val="000000"/>
                </a:solidFill>
                <a:latin typeface="Arial"/>
                <a:ea typeface="Arial"/>
                <a:cs typeface="Arial"/>
                <a:sym typeface="Arial"/>
              </a:rPr>
              <a:t>Derivatives</a:t>
            </a:r>
            <a:endParaRPr b="0" sz="447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nvSpPr>
        <p:spPr>
          <a:xfrm>
            <a:off x="2968225" y="326975"/>
            <a:ext cx="36111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u="sng"/>
              <a:t>Greeks</a:t>
            </a:r>
            <a:endParaRPr b="1" sz="2900" u="sng"/>
          </a:p>
        </p:txBody>
      </p:sp>
      <p:sp>
        <p:nvSpPr>
          <p:cNvPr id="137" name="Google Shape;137;p22"/>
          <p:cNvSpPr txBox="1"/>
          <p:nvPr/>
        </p:nvSpPr>
        <p:spPr>
          <a:xfrm>
            <a:off x="3042625" y="1642050"/>
            <a:ext cx="3462300" cy="1859400"/>
          </a:xfrm>
          <a:prstGeom prst="rect">
            <a:avLst/>
          </a:prstGeom>
          <a:solidFill>
            <a:srgbClr val="EAD1D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111111"/>
                </a:solidFill>
              </a:rPr>
              <a:t>A set of </a:t>
            </a:r>
            <a:r>
              <a:rPr b="1" lang="en-GB" sz="1200">
                <a:solidFill>
                  <a:srgbClr val="111111"/>
                </a:solidFill>
              </a:rPr>
              <a:t>risk measures </a:t>
            </a:r>
            <a:r>
              <a:rPr lang="en-GB" sz="1200">
                <a:solidFill>
                  <a:srgbClr val="111111"/>
                </a:solidFill>
              </a:rPr>
              <a:t>so named after the Greek letters that denote them, which indicate how sensitive an option is to time-value decay, changes in implied volatility, and movements in the price its underlying security.</a:t>
            </a:r>
            <a:endParaRPr sz="1200">
              <a:solidFill>
                <a:srgbClr val="111111"/>
              </a:solidFill>
            </a:endParaRPr>
          </a:p>
          <a:p>
            <a:pPr indent="0" lvl="0" marL="0" rtl="0" algn="l">
              <a:lnSpc>
                <a:spcPct val="115000"/>
              </a:lnSpc>
              <a:spcBef>
                <a:spcPts val="0"/>
              </a:spcBef>
              <a:spcAft>
                <a:spcPts val="0"/>
              </a:spcAft>
              <a:buNone/>
            </a:pPr>
            <a:r>
              <a:t/>
            </a:r>
            <a:endParaRPr sz="1200">
              <a:solidFill>
                <a:srgbClr val="111111"/>
              </a:solidFill>
            </a:endParaRPr>
          </a:p>
          <a:p>
            <a:pPr indent="0" lvl="0" marL="0" rtl="0" algn="l">
              <a:spcBef>
                <a:spcPts val="0"/>
              </a:spcBef>
              <a:spcAft>
                <a:spcPts val="0"/>
              </a:spcAft>
              <a:buNone/>
            </a:pPr>
            <a:r>
              <a:rPr lang="en-GB" sz="1300"/>
              <a:t>The four primary greek measures are known as </a:t>
            </a:r>
            <a:r>
              <a:rPr b="1" lang="en-GB" sz="1300"/>
              <a:t>Delta, Gamma, Theta and Vega</a:t>
            </a:r>
            <a:endParaRPr sz="1200">
              <a:solidFill>
                <a:srgbClr val="111111"/>
              </a:solidFill>
            </a:endParaRPr>
          </a:p>
        </p:txBody>
      </p:sp>
      <p:pic>
        <p:nvPicPr>
          <p:cNvPr id="138" name="Google Shape;138;p22"/>
          <p:cNvPicPr preferRelativeResize="0"/>
          <p:nvPr/>
        </p:nvPicPr>
        <p:blipFill rotWithShape="1">
          <a:blip r:embed="rId3">
            <a:alphaModFix/>
          </a:blip>
          <a:srcRect b="0" l="0" r="-24999" t="-25000"/>
          <a:stretch/>
        </p:blipFill>
        <p:spPr>
          <a:xfrm>
            <a:off x="2830050" y="1708275"/>
            <a:ext cx="212575" cy="212575"/>
          </a:xfrm>
          <a:prstGeom prst="rect">
            <a:avLst/>
          </a:prstGeom>
          <a:noFill/>
          <a:ln>
            <a:noFill/>
          </a:ln>
        </p:spPr>
      </p:pic>
      <p:pic>
        <p:nvPicPr>
          <p:cNvPr id="139" name="Google Shape;139;p22"/>
          <p:cNvPicPr preferRelativeResize="0"/>
          <p:nvPr/>
        </p:nvPicPr>
        <p:blipFill rotWithShape="1">
          <a:blip r:embed="rId3">
            <a:alphaModFix/>
          </a:blip>
          <a:srcRect b="0" l="0" r="-24999" t="-25000"/>
          <a:stretch/>
        </p:blipFill>
        <p:spPr>
          <a:xfrm>
            <a:off x="2830050" y="2985825"/>
            <a:ext cx="212575" cy="21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546475" y="783200"/>
            <a:ext cx="6783000" cy="46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rPr>
              <a:t>An option's </a:t>
            </a:r>
            <a:r>
              <a:rPr b="1" lang="en-GB" sz="1200">
                <a:highlight>
                  <a:srgbClr val="FFFFFF"/>
                </a:highlight>
              </a:rPr>
              <a:t>sensitivity to the underlying stock's movement</a:t>
            </a:r>
            <a:r>
              <a:rPr lang="en-GB" sz="1200">
                <a:highlight>
                  <a:srgbClr val="FFFFFF"/>
                </a:highlight>
              </a:rPr>
              <a:t> is called delta. A delta of 1.0 tells investors that the option will likely move dollar for dollar with the stock, whereas a delta of 0.6 means the option will move approximately 60 cents for every dollar the stock moves.</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200">
                <a:highlight>
                  <a:srgbClr val="FFFFFF"/>
                </a:highlight>
              </a:rPr>
              <a:t>For </a:t>
            </a:r>
            <a:r>
              <a:rPr b="1" lang="en-GB" sz="1200">
                <a:highlight>
                  <a:srgbClr val="FFFFFF"/>
                </a:highlight>
              </a:rPr>
              <a:t>Puts</a:t>
            </a:r>
            <a:r>
              <a:rPr lang="en-GB" sz="1200">
                <a:highlight>
                  <a:srgbClr val="FFFFFF"/>
                </a:highlight>
              </a:rPr>
              <a:t>, Delta is a </a:t>
            </a:r>
            <a:r>
              <a:rPr b="1" lang="en-GB" sz="1200">
                <a:highlight>
                  <a:srgbClr val="FFFFFF"/>
                </a:highlight>
              </a:rPr>
              <a:t>negative</a:t>
            </a:r>
            <a:r>
              <a:rPr lang="en-GB" sz="1200">
                <a:highlight>
                  <a:srgbClr val="FFFFFF"/>
                </a:highlight>
              </a:rPr>
              <a:t> number - demonstrates the inverse relationship of the put compared to the stock movement. A put with a delta of -0.4 should increase by 40 cents in value if the stock drops $1 per share.</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200">
                <a:highlight>
                  <a:srgbClr val="FFFFFF"/>
                </a:highlight>
              </a:rPr>
              <a:t>An </a:t>
            </a:r>
            <a:r>
              <a:rPr b="1" lang="en-GB" sz="1200">
                <a:highlight>
                  <a:srgbClr val="FFFFFF"/>
                </a:highlight>
              </a:rPr>
              <a:t>at-the-money option</a:t>
            </a:r>
            <a:r>
              <a:rPr lang="en-GB" sz="1200">
                <a:highlight>
                  <a:srgbClr val="FFFFFF"/>
                </a:highlight>
              </a:rPr>
              <a:t>, meaning the option's strike price and the underlying asset's price are equal, has a delta value of approximately </a:t>
            </a:r>
            <a:r>
              <a:rPr b="1" lang="en-GB" sz="1200">
                <a:highlight>
                  <a:srgbClr val="FFFFFF"/>
                </a:highlight>
              </a:rPr>
              <a:t>0.5</a:t>
            </a:r>
            <a:r>
              <a:rPr lang="en-GB" sz="1200">
                <a:highlight>
                  <a:srgbClr val="FFFFFF"/>
                </a:highlight>
              </a:rPr>
              <a:t>.</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200">
                <a:highlight>
                  <a:srgbClr val="FFFFFF"/>
                </a:highlight>
              </a:rPr>
              <a:t>Delta changes as the options become more profitable or in-the-money. As the option gets further in the money, delta approaches 1.00 on a call and -1.00 on a put with the extremes eliciting a one-for-one relationship between changes in the option price and changes in the price of the underlying.</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300">
                <a:solidFill>
                  <a:srgbClr val="111111"/>
                </a:solidFill>
                <a:highlight>
                  <a:srgbClr val="FFFFFF"/>
                </a:highlight>
              </a:rPr>
              <a:t>When a stock option gets </a:t>
            </a:r>
            <a:r>
              <a:rPr b="1" lang="en-GB" sz="1300">
                <a:solidFill>
                  <a:srgbClr val="111111"/>
                </a:solidFill>
                <a:highlight>
                  <a:srgbClr val="FFFFFF"/>
                </a:highlight>
              </a:rPr>
              <a:t>very deep in the money</a:t>
            </a:r>
            <a:r>
              <a:rPr lang="en-GB" sz="1300">
                <a:solidFill>
                  <a:srgbClr val="111111"/>
                </a:solidFill>
                <a:highlight>
                  <a:srgbClr val="FFFFFF"/>
                </a:highlight>
              </a:rPr>
              <a:t> (</a:t>
            </a:r>
            <a:r>
              <a:rPr b="1" lang="en-GB" sz="1300">
                <a:solidFill>
                  <a:srgbClr val="111111"/>
                </a:solidFill>
                <a:highlight>
                  <a:srgbClr val="FFFFFF"/>
                </a:highlight>
              </a:rPr>
              <a:t>delta near 1</a:t>
            </a:r>
            <a:r>
              <a:rPr lang="en-GB" sz="1300">
                <a:solidFill>
                  <a:srgbClr val="111111"/>
                </a:solidFill>
                <a:highlight>
                  <a:srgbClr val="FFFFFF"/>
                </a:highlight>
              </a:rPr>
              <a:t>), it will begin to trade like the stock, moving almost dollar-for-dollar with the stock price. </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p>
        </p:txBody>
      </p:sp>
      <p:pic>
        <p:nvPicPr>
          <p:cNvPr id="145" name="Google Shape;145;p23"/>
          <p:cNvPicPr preferRelativeResize="0"/>
          <p:nvPr/>
        </p:nvPicPr>
        <p:blipFill rotWithShape="1">
          <a:blip r:embed="rId3">
            <a:alphaModFix/>
          </a:blip>
          <a:srcRect b="0" l="0" r="-24999" t="-25000"/>
          <a:stretch/>
        </p:blipFill>
        <p:spPr>
          <a:xfrm>
            <a:off x="207725" y="836775"/>
            <a:ext cx="338750" cy="338750"/>
          </a:xfrm>
          <a:prstGeom prst="rect">
            <a:avLst/>
          </a:prstGeom>
          <a:noFill/>
          <a:ln>
            <a:noFill/>
          </a:ln>
        </p:spPr>
      </p:pic>
      <p:pic>
        <p:nvPicPr>
          <p:cNvPr id="146" name="Google Shape;146;p23"/>
          <p:cNvPicPr preferRelativeResize="0"/>
          <p:nvPr/>
        </p:nvPicPr>
        <p:blipFill rotWithShape="1">
          <a:blip r:embed="rId3">
            <a:alphaModFix/>
          </a:blip>
          <a:srcRect b="0" l="0" r="-24999" t="-25000"/>
          <a:stretch/>
        </p:blipFill>
        <p:spPr>
          <a:xfrm>
            <a:off x="207725" y="1660100"/>
            <a:ext cx="338750" cy="338750"/>
          </a:xfrm>
          <a:prstGeom prst="rect">
            <a:avLst/>
          </a:prstGeom>
          <a:noFill/>
          <a:ln>
            <a:noFill/>
          </a:ln>
        </p:spPr>
      </p:pic>
      <p:pic>
        <p:nvPicPr>
          <p:cNvPr id="147" name="Google Shape;147;p23"/>
          <p:cNvPicPr preferRelativeResize="0"/>
          <p:nvPr/>
        </p:nvPicPr>
        <p:blipFill rotWithShape="1">
          <a:blip r:embed="rId3">
            <a:alphaModFix/>
          </a:blip>
          <a:srcRect b="0" l="0" r="-24999" t="-25000"/>
          <a:stretch/>
        </p:blipFill>
        <p:spPr>
          <a:xfrm>
            <a:off x="207725" y="2515600"/>
            <a:ext cx="338750" cy="338750"/>
          </a:xfrm>
          <a:prstGeom prst="rect">
            <a:avLst/>
          </a:prstGeom>
          <a:noFill/>
          <a:ln>
            <a:noFill/>
          </a:ln>
        </p:spPr>
      </p:pic>
      <p:pic>
        <p:nvPicPr>
          <p:cNvPr id="148" name="Google Shape;148;p23"/>
          <p:cNvPicPr preferRelativeResize="0"/>
          <p:nvPr/>
        </p:nvPicPr>
        <p:blipFill rotWithShape="1">
          <a:blip r:embed="rId3">
            <a:alphaModFix/>
          </a:blip>
          <a:srcRect b="0" l="0" r="-24999" t="-25000"/>
          <a:stretch/>
        </p:blipFill>
        <p:spPr>
          <a:xfrm>
            <a:off x="207725" y="3124625"/>
            <a:ext cx="338750" cy="338750"/>
          </a:xfrm>
          <a:prstGeom prst="rect">
            <a:avLst/>
          </a:prstGeom>
          <a:noFill/>
          <a:ln>
            <a:noFill/>
          </a:ln>
        </p:spPr>
      </p:pic>
      <p:pic>
        <p:nvPicPr>
          <p:cNvPr id="149" name="Google Shape;149;p23"/>
          <p:cNvPicPr preferRelativeResize="0"/>
          <p:nvPr/>
        </p:nvPicPr>
        <p:blipFill rotWithShape="1">
          <a:blip r:embed="rId3">
            <a:alphaModFix/>
          </a:blip>
          <a:srcRect b="0" l="0" r="-24999" t="-25000"/>
          <a:stretch/>
        </p:blipFill>
        <p:spPr>
          <a:xfrm>
            <a:off x="207725" y="4194425"/>
            <a:ext cx="338750" cy="338750"/>
          </a:xfrm>
          <a:prstGeom prst="rect">
            <a:avLst/>
          </a:prstGeom>
          <a:noFill/>
          <a:ln>
            <a:noFill/>
          </a:ln>
        </p:spPr>
      </p:pic>
      <p:sp>
        <p:nvSpPr>
          <p:cNvPr id="150" name="Google Shape;150;p23"/>
          <p:cNvSpPr/>
          <p:nvPr/>
        </p:nvSpPr>
        <p:spPr>
          <a:xfrm>
            <a:off x="6161475" y="10725"/>
            <a:ext cx="2979000" cy="621600"/>
          </a:xfrm>
          <a:prstGeom prst="round2DiagRect">
            <a:avLst>
              <a:gd fmla="val 16667" name="adj1"/>
              <a:gd fmla="val 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Delta</a:t>
            </a:r>
            <a:endParaRPr b="1" sz="18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600050" y="878550"/>
            <a:ext cx="6783000" cy="396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111111"/>
                </a:solidFill>
                <a:highlight>
                  <a:srgbClr val="FFFFFF"/>
                </a:highlight>
              </a:rPr>
              <a:t>Gamma measures the </a:t>
            </a:r>
            <a:r>
              <a:rPr b="1" lang="en-GB" sz="1300">
                <a:solidFill>
                  <a:srgbClr val="111111"/>
                </a:solidFill>
                <a:highlight>
                  <a:srgbClr val="FFFFFF"/>
                </a:highlight>
              </a:rPr>
              <a:t>rate of changes in delta</a:t>
            </a:r>
            <a:r>
              <a:rPr lang="en-GB" sz="1300">
                <a:solidFill>
                  <a:srgbClr val="111111"/>
                </a:solidFill>
                <a:highlight>
                  <a:srgbClr val="FFFFFF"/>
                </a:highlight>
              </a:rPr>
              <a:t> over time. </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300">
                <a:solidFill>
                  <a:srgbClr val="111111"/>
                </a:solidFill>
                <a:highlight>
                  <a:srgbClr val="FFFFFF"/>
                </a:highlight>
              </a:rPr>
              <a:t>Gamma values are </a:t>
            </a:r>
            <a:r>
              <a:rPr b="1" lang="en-GB" sz="1300">
                <a:solidFill>
                  <a:srgbClr val="111111"/>
                </a:solidFill>
                <a:highlight>
                  <a:srgbClr val="FFFFFF"/>
                </a:highlight>
              </a:rPr>
              <a:t>highest for at-the-money</a:t>
            </a:r>
            <a:r>
              <a:rPr lang="en-GB" sz="1300">
                <a:solidFill>
                  <a:srgbClr val="111111"/>
                </a:solidFill>
                <a:highlight>
                  <a:srgbClr val="FFFFFF"/>
                </a:highlight>
              </a:rPr>
              <a:t> options and </a:t>
            </a:r>
            <a:r>
              <a:rPr b="1" lang="en-GB" sz="1300">
                <a:solidFill>
                  <a:srgbClr val="111111"/>
                </a:solidFill>
                <a:highlight>
                  <a:srgbClr val="FFFFFF"/>
                </a:highlight>
              </a:rPr>
              <a:t>lowest for those deep in- or out-of-the-money.</a:t>
            </a:r>
            <a:endParaRPr b="1"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300">
                <a:solidFill>
                  <a:srgbClr val="111111"/>
                </a:solidFill>
                <a:highlight>
                  <a:srgbClr val="FFFFFF"/>
                </a:highlight>
              </a:rPr>
              <a:t>While delta changes based on the underlying asset price, </a:t>
            </a:r>
            <a:r>
              <a:rPr b="1" lang="en-GB" sz="1300">
                <a:solidFill>
                  <a:srgbClr val="111111"/>
                </a:solidFill>
                <a:highlight>
                  <a:srgbClr val="FFFFFF"/>
                </a:highlight>
              </a:rPr>
              <a:t>gamma is a constant</a:t>
            </a:r>
            <a:r>
              <a:rPr lang="en-GB" sz="1300">
                <a:solidFill>
                  <a:srgbClr val="111111"/>
                </a:solidFill>
                <a:highlight>
                  <a:srgbClr val="FFFFFF"/>
                </a:highlight>
              </a:rPr>
              <a:t> that represents the rate of change of delta. Useful for determining the stability of delta, which can be used to determine the likelihood of an option reaching the strike price at expiration.</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en-GB" sz="1300">
                <a:solidFill>
                  <a:srgbClr val="111111"/>
                </a:solidFill>
                <a:highlight>
                  <a:srgbClr val="FFFFFF"/>
                </a:highlight>
              </a:rPr>
              <a:t>Eg:  Suppose that two options have the same delta value, but one option has a high gamma, and one has a low gamma. The option with the </a:t>
            </a:r>
            <a:r>
              <a:rPr b="1" lang="en-GB" sz="1300">
                <a:solidFill>
                  <a:srgbClr val="111111"/>
                </a:solidFill>
                <a:highlight>
                  <a:srgbClr val="FFFFFF"/>
                </a:highlight>
              </a:rPr>
              <a:t>higher gamma</a:t>
            </a:r>
            <a:r>
              <a:rPr lang="en-GB" sz="1300">
                <a:solidFill>
                  <a:srgbClr val="111111"/>
                </a:solidFill>
                <a:highlight>
                  <a:srgbClr val="FFFFFF"/>
                </a:highlight>
              </a:rPr>
              <a:t> will have a </a:t>
            </a:r>
            <a:r>
              <a:rPr b="1" lang="en-GB" sz="1300">
                <a:solidFill>
                  <a:srgbClr val="111111"/>
                </a:solidFill>
                <a:highlight>
                  <a:srgbClr val="FFFFFF"/>
                </a:highlight>
              </a:rPr>
              <a:t>higher risk</a:t>
            </a:r>
            <a:r>
              <a:rPr lang="en-GB" sz="1300">
                <a:solidFill>
                  <a:srgbClr val="111111"/>
                </a:solidFill>
                <a:highlight>
                  <a:srgbClr val="FFFFFF"/>
                </a:highlight>
              </a:rPr>
              <a:t> since an unfavorable move in the underlying asset will have an oversized impact. High gamma values mean that the option tends to experience volatile swings, which is a bad thing for most traders looking for predictable opportunities.</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p>
        </p:txBody>
      </p:sp>
      <p:pic>
        <p:nvPicPr>
          <p:cNvPr id="156" name="Google Shape;156;p24"/>
          <p:cNvPicPr preferRelativeResize="0"/>
          <p:nvPr/>
        </p:nvPicPr>
        <p:blipFill rotWithShape="1">
          <a:blip r:embed="rId3">
            <a:alphaModFix/>
          </a:blip>
          <a:srcRect b="0" l="0" r="-24999" t="-25000"/>
          <a:stretch/>
        </p:blipFill>
        <p:spPr>
          <a:xfrm>
            <a:off x="207725" y="858225"/>
            <a:ext cx="338750" cy="338750"/>
          </a:xfrm>
          <a:prstGeom prst="rect">
            <a:avLst/>
          </a:prstGeom>
          <a:noFill/>
          <a:ln>
            <a:noFill/>
          </a:ln>
        </p:spPr>
      </p:pic>
      <p:pic>
        <p:nvPicPr>
          <p:cNvPr id="157" name="Google Shape;157;p24"/>
          <p:cNvPicPr preferRelativeResize="0"/>
          <p:nvPr/>
        </p:nvPicPr>
        <p:blipFill rotWithShape="1">
          <a:blip r:embed="rId3">
            <a:alphaModFix/>
          </a:blip>
          <a:srcRect b="0" l="0" r="-24999" t="-25000"/>
          <a:stretch/>
        </p:blipFill>
        <p:spPr>
          <a:xfrm>
            <a:off x="207725" y="1327950"/>
            <a:ext cx="338750" cy="338750"/>
          </a:xfrm>
          <a:prstGeom prst="rect">
            <a:avLst/>
          </a:prstGeom>
          <a:noFill/>
          <a:ln>
            <a:noFill/>
          </a:ln>
        </p:spPr>
      </p:pic>
      <p:pic>
        <p:nvPicPr>
          <p:cNvPr id="158" name="Google Shape;158;p24"/>
          <p:cNvPicPr preferRelativeResize="0"/>
          <p:nvPr/>
        </p:nvPicPr>
        <p:blipFill rotWithShape="1">
          <a:blip r:embed="rId3">
            <a:alphaModFix/>
          </a:blip>
          <a:srcRect b="0" l="0" r="-24999" t="-25000"/>
          <a:stretch/>
        </p:blipFill>
        <p:spPr>
          <a:xfrm>
            <a:off x="207725" y="2022675"/>
            <a:ext cx="338750" cy="338750"/>
          </a:xfrm>
          <a:prstGeom prst="rect">
            <a:avLst/>
          </a:prstGeom>
          <a:noFill/>
          <a:ln>
            <a:noFill/>
          </a:ln>
        </p:spPr>
      </p:pic>
      <p:pic>
        <p:nvPicPr>
          <p:cNvPr id="159" name="Google Shape;159;p24"/>
          <p:cNvPicPr preferRelativeResize="0"/>
          <p:nvPr/>
        </p:nvPicPr>
        <p:blipFill rotWithShape="1">
          <a:blip r:embed="rId3">
            <a:alphaModFix/>
          </a:blip>
          <a:srcRect b="0" l="0" r="-24999" t="-25000"/>
          <a:stretch/>
        </p:blipFill>
        <p:spPr>
          <a:xfrm>
            <a:off x="207725" y="2929975"/>
            <a:ext cx="338750" cy="338750"/>
          </a:xfrm>
          <a:prstGeom prst="rect">
            <a:avLst/>
          </a:prstGeom>
          <a:noFill/>
          <a:ln>
            <a:noFill/>
          </a:ln>
        </p:spPr>
      </p:pic>
      <p:sp>
        <p:nvSpPr>
          <p:cNvPr id="160" name="Google Shape;160;p24"/>
          <p:cNvSpPr/>
          <p:nvPr/>
        </p:nvSpPr>
        <p:spPr>
          <a:xfrm>
            <a:off x="6161475" y="10725"/>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Gamma</a:t>
            </a:r>
            <a:endParaRPr b="1" sz="18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nvSpPr>
        <p:spPr>
          <a:xfrm>
            <a:off x="621475" y="782125"/>
            <a:ext cx="6783000" cy="41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111111"/>
                </a:solidFill>
                <a:highlight>
                  <a:srgbClr val="FFFFFF"/>
                </a:highlight>
              </a:rPr>
              <a:t>Theta measures the </a:t>
            </a:r>
            <a:r>
              <a:rPr b="1" lang="en-GB" sz="1300">
                <a:solidFill>
                  <a:srgbClr val="111111"/>
                </a:solidFill>
                <a:highlight>
                  <a:srgbClr val="FFFFFF"/>
                </a:highlight>
              </a:rPr>
              <a:t>rate of time decay</a:t>
            </a:r>
            <a:r>
              <a:rPr lang="en-GB" sz="1300">
                <a:solidFill>
                  <a:srgbClr val="111111"/>
                </a:solidFill>
                <a:highlight>
                  <a:srgbClr val="FFFFFF"/>
                </a:highlight>
              </a:rPr>
              <a:t> in the value of an option or its premium. As time passes, the chance of an option being profitable or in-the-money lessens. </a:t>
            </a:r>
            <a:endParaRPr sz="1300">
              <a:solidFill>
                <a:srgbClr val="111111"/>
              </a:solidFill>
              <a:highlight>
                <a:srgbClr val="FFFFFF"/>
              </a:highlight>
            </a:endParaRPr>
          </a:p>
          <a:p>
            <a:pPr indent="0" lvl="0" marL="0" rtl="0" algn="l">
              <a:lnSpc>
                <a:spcPct val="115000"/>
              </a:lnSpc>
              <a:spcBef>
                <a:spcPts val="0"/>
              </a:spcBef>
              <a:spcAft>
                <a:spcPts val="0"/>
              </a:spcAft>
              <a:buNone/>
            </a:pPr>
            <a:r>
              <a:t/>
            </a:r>
            <a:endParaRPr sz="1300">
              <a:solidFill>
                <a:srgbClr val="111111"/>
              </a:solidFill>
              <a:highlight>
                <a:srgbClr val="FFFFFF"/>
              </a:highlight>
            </a:endParaRPr>
          </a:p>
          <a:p>
            <a:pPr indent="0" lvl="0" marL="0" rtl="0" algn="l">
              <a:lnSpc>
                <a:spcPct val="115000"/>
              </a:lnSpc>
              <a:spcBef>
                <a:spcPts val="0"/>
              </a:spcBef>
              <a:spcAft>
                <a:spcPts val="0"/>
              </a:spcAft>
              <a:buNone/>
            </a:pPr>
            <a:r>
              <a:rPr lang="en-GB" sz="1300">
                <a:solidFill>
                  <a:srgbClr val="111111"/>
                </a:solidFill>
                <a:highlight>
                  <a:srgbClr val="FFFFFF"/>
                </a:highlight>
              </a:rPr>
              <a:t>Theta is always </a:t>
            </a:r>
            <a:r>
              <a:rPr b="1" lang="en-GB" sz="1300">
                <a:solidFill>
                  <a:srgbClr val="111111"/>
                </a:solidFill>
                <a:highlight>
                  <a:srgbClr val="FFFFFF"/>
                </a:highlight>
              </a:rPr>
              <a:t>negative</a:t>
            </a:r>
            <a:r>
              <a:rPr lang="en-GB" sz="1300">
                <a:solidFill>
                  <a:srgbClr val="111111"/>
                </a:solidFill>
                <a:highlight>
                  <a:srgbClr val="FFFFFF"/>
                </a:highlight>
              </a:rPr>
              <a:t> for a single option since time moves in the same direction. Theta values appear smooth and linear over the long-term, but the slopes become much steeper for at-the-money options as the expiration date grows near.</a:t>
            </a:r>
            <a:endParaRPr sz="1300">
              <a:solidFill>
                <a:srgbClr val="111111"/>
              </a:solidFill>
              <a:highlight>
                <a:srgbClr val="FFFFFF"/>
              </a:highlight>
            </a:endParaRPr>
          </a:p>
          <a:p>
            <a:pPr indent="0" lvl="0" marL="0" rtl="0" algn="l">
              <a:lnSpc>
                <a:spcPct val="115000"/>
              </a:lnSpc>
              <a:spcBef>
                <a:spcPts val="0"/>
              </a:spcBef>
              <a:spcAft>
                <a:spcPts val="0"/>
              </a:spcAft>
              <a:buNone/>
            </a:pPr>
            <a:r>
              <a:t/>
            </a:r>
            <a:endParaRPr sz="1300">
              <a:solidFill>
                <a:srgbClr val="111111"/>
              </a:solidFill>
              <a:highlight>
                <a:srgbClr val="FFFFFF"/>
              </a:highlight>
            </a:endParaRPr>
          </a:p>
          <a:p>
            <a:pPr indent="0" lvl="0" marL="0" rtl="0" algn="l">
              <a:lnSpc>
                <a:spcPct val="115000"/>
              </a:lnSpc>
              <a:spcBef>
                <a:spcPts val="0"/>
              </a:spcBef>
              <a:spcAft>
                <a:spcPts val="0"/>
              </a:spcAft>
              <a:buNone/>
            </a:pPr>
            <a:r>
              <a:rPr lang="en-GB" sz="1300">
                <a:solidFill>
                  <a:srgbClr val="111111"/>
                </a:solidFill>
                <a:highlight>
                  <a:srgbClr val="FFFFFF"/>
                </a:highlight>
              </a:rPr>
              <a:t>Theta is typically </a:t>
            </a:r>
            <a:r>
              <a:rPr b="1" lang="en-GB" sz="1300">
                <a:solidFill>
                  <a:srgbClr val="111111"/>
                </a:solidFill>
                <a:highlight>
                  <a:srgbClr val="FFFFFF"/>
                </a:highlight>
              </a:rPr>
              <a:t>highest for at-the-money</a:t>
            </a:r>
            <a:r>
              <a:rPr lang="en-GB" sz="1300">
                <a:solidFill>
                  <a:srgbClr val="111111"/>
                </a:solidFill>
                <a:highlight>
                  <a:srgbClr val="FFFFFF"/>
                </a:highlight>
              </a:rPr>
              <a:t> options since less time is needed to earn a profit with a price move in the underlying.</a:t>
            </a:r>
            <a:endParaRPr sz="1300">
              <a:solidFill>
                <a:srgbClr val="111111"/>
              </a:solidFill>
              <a:highlight>
                <a:srgbClr val="FFFFFF"/>
              </a:highlight>
            </a:endParaRPr>
          </a:p>
          <a:p>
            <a:pPr indent="0" lvl="0" marL="0" rtl="0" algn="l">
              <a:lnSpc>
                <a:spcPct val="115000"/>
              </a:lnSpc>
              <a:spcBef>
                <a:spcPts val="2100"/>
              </a:spcBef>
              <a:spcAft>
                <a:spcPts val="0"/>
              </a:spcAft>
              <a:buNone/>
            </a:pPr>
            <a:r>
              <a:rPr lang="en-GB" sz="1300">
                <a:solidFill>
                  <a:srgbClr val="111111"/>
                </a:solidFill>
                <a:highlight>
                  <a:srgbClr val="FFFFFF"/>
                </a:highlight>
              </a:rPr>
              <a:t>Theta will increase sharply as time decay accelerates in the last few weeks before expiration and can severely undermine a long option holder's position, especially if implied volatility declines at the same time.</a:t>
            </a:r>
            <a:endParaRPr sz="1300">
              <a:solidFill>
                <a:srgbClr val="111111"/>
              </a:solidFill>
              <a:highlight>
                <a:srgbClr val="FFFFFF"/>
              </a:highlight>
            </a:endParaRPr>
          </a:p>
          <a:p>
            <a:pPr indent="0" lvl="0" marL="0" rtl="0" algn="l">
              <a:lnSpc>
                <a:spcPct val="115000"/>
              </a:lnSpc>
              <a:spcBef>
                <a:spcPts val="2100"/>
              </a:spcBef>
              <a:spcAft>
                <a:spcPts val="2100"/>
              </a:spcAft>
              <a:buNone/>
            </a:pPr>
            <a:r>
              <a:rPr lang="en-GB" sz="1300">
                <a:solidFill>
                  <a:srgbClr val="111111"/>
                </a:solidFill>
                <a:highlight>
                  <a:srgbClr val="FFFFFF"/>
                </a:highlight>
              </a:rPr>
              <a:t>For at-the-money options, theta increases as an option approaches the expiration date. For in- and out-of-the-money options, theta decreases as an option approaches expiration.</a:t>
            </a:r>
            <a:endParaRPr sz="1300">
              <a:solidFill>
                <a:srgbClr val="111111"/>
              </a:solidFill>
              <a:highlight>
                <a:srgbClr val="FFFFFF"/>
              </a:highlight>
            </a:endParaRPr>
          </a:p>
        </p:txBody>
      </p:sp>
      <p:pic>
        <p:nvPicPr>
          <p:cNvPr id="166" name="Google Shape;166;p25"/>
          <p:cNvPicPr preferRelativeResize="0"/>
          <p:nvPr/>
        </p:nvPicPr>
        <p:blipFill rotWithShape="1">
          <a:blip r:embed="rId3">
            <a:alphaModFix/>
          </a:blip>
          <a:srcRect b="0" l="0" r="-24999" t="-25000"/>
          <a:stretch/>
        </p:blipFill>
        <p:spPr>
          <a:xfrm>
            <a:off x="207725" y="832625"/>
            <a:ext cx="338750" cy="338750"/>
          </a:xfrm>
          <a:prstGeom prst="rect">
            <a:avLst/>
          </a:prstGeom>
          <a:noFill/>
          <a:ln>
            <a:noFill/>
          </a:ln>
        </p:spPr>
      </p:pic>
      <p:pic>
        <p:nvPicPr>
          <p:cNvPr id="167" name="Google Shape;167;p25"/>
          <p:cNvPicPr preferRelativeResize="0"/>
          <p:nvPr/>
        </p:nvPicPr>
        <p:blipFill rotWithShape="1">
          <a:blip r:embed="rId3">
            <a:alphaModFix/>
          </a:blip>
          <a:srcRect b="0" l="0" r="-24999" t="-25000"/>
          <a:stretch/>
        </p:blipFill>
        <p:spPr>
          <a:xfrm>
            <a:off x="207725" y="1499425"/>
            <a:ext cx="338750" cy="338750"/>
          </a:xfrm>
          <a:prstGeom prst="rect">
            <a:avLst/>
          </a:prstGeom>
          <a:noFill/>
          <a:ln>
            <a:noFill/>
          </a:ln>
        </p:spPr>
      </p:pic>
      <p:pic>
        <p:nvPicPr>
          <p:cNvPr id="168" name="Google Shape;168;p25"/>
          <p:cNvPicPr preferRelativeResize="0"/>
          <p:nvPr/>
        </p:nvPicPr>
        <p:blipFill rotWithShape="1">
          <a:blip r:embed="rId3">
            <a:alphaModFix/>
          </a:blip>
          <a:srcRect b="0" l="0" r="-24999" t="-25000"/>
          <a:stretch/>
        </p:blipFill>
        <p:spPr>
          <a:xfrm>
            <a:off x="207725" y="2402375"/>
            <a:ext cx="338750" cy="338750"/>
          </a:xfrm>
          <a:prstGeom prst="rect">
            <a:avLst/>
          </a:prstGeom>
          <a:noFill/>
          <a:ln>
            <a:noFill/>
          </a:ln>
        </p:spPr>
      </p:pic>
      <p:pic>
        <p:nvPicPr>
          <p:cNvPr id="169" name="Google Shape;169;p25"/>
          <p:cNvPicPr preferRelativeResize="0"/>
          <p:nvPr/>
        </p:nvPicPr>
        <p:blipFill rotWithShape="1">
          <a:blip r:embed="rId3">
            <a:alphaModFix/>
          </a:blip>
          <a:srcRect b="0" l="0" r="-24999" t="-25000"/>
          <a:stretch/>
        </p:blipFill>
        <p:spPr>
          <a:xfrm>
            <a:off x="207725" y="3155000"/>
            <a:ext cx="338750" cy="338750"/>
          </a:xfrm>
          <a:prstGeom prst="rect">
            <a:avLst/>
          </a:prstGeom>
          <a:noFill/>
          <a:ln>
            <a:noFill/>
          </a:ln>
        </p:spPr>
      </p:pic>
      <p:pic>
        <p:nvPicPr>
          <p:cNvPr id="170" name="Google Shape;170;p25"/>
          <p:cNvPicPr preferRelativeResize="0"/>
          <p:nvPr/>
        </p:nvPicPr>
        <p:blipFill rotWithShape="1">
          <a:blip r:embed="rId3">
            <a:alphaModFix/>
          </a:blip>
          <a:srcRect b="0" l="0" r="-24999" t="-25000"/>
          <a:stretch/>
        </p:blipFill>
        <p:spPr>
          <a:xfrm>
            <a:off x="207725" y="4036075"/>
            <a:ext cx="338750" cy="338750"/>
          </a:xfrm>
          <a:prstGeom prst="rect">
            <a:avLst/>
          </a:prstGeom>
          <a:noFill/>
          <a:ln>
            <a:noFill/>
          </a:ln>
        </p:spPr>
      </p:pic>
      <p:sp>
        <p:nvSpPr>
          <p:cNvPr id="171" name="Google Shape;171;p25"/>
          <p:cNvSpPr/>
          <p:nvPr/>
        </p:nvSpPr>
        <p:spPr>
          <a:xfrm>
            <a:off x="6161475" y="10725"/>
            <a:ext cx="2979000" cy="621600"/>
          </a:xfrm>
          <a:prstGeom prst="round2Diag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Theta</a:t>
            </a:r>
            <a:endParaRPr b="1" sz="1800"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7629525" y="175950"/>
            <a:ext cx="1364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300">
                <a:latin typeface="Playfair Display Regular"/>
                <a:ea typeface="Playfair Display Regular"/>
                <a:cs typeface="Playfair Display Regular"/>
                <a:sym typeface="Playfair Display Regular"/>
              </a:rPr>
              <a:t>Vega</a:t>
            </a:r>
            <a:endParaRPr sz="2300">
              <a:latin typeface="Playfair Display Regular"/>
              <a:ea typeface="Playfair Display Regular"/>
              <a:cs typeface="Playfair Display Regular"/>
              <a:sym typeface="Playfair Display Regular"/>
            </a:endParaRPr>
          </a:p>
        </p:txBody>
      </p:sp>
      <p:sp>
        <p:nvSpPr>
          <p:cNvPr id="177" name="Google Shape;177;p26"/>
          <p:cNvSpPr txBox="1"/>
          <p:nvPr/>
        </p:nvSpPr>
        <p:spPr>
          <a:xfrm>
            <a:off x="610750" y="998700"/>
            <a:ext cx="6783000" cy="3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111111"/>
                </a:solidFill>
                <a:highlight>
                  <a:srgbClr val="FFFFFF"/>
                </a:highlight>
              </a:rPr>
              <a:t>Vega measures the </a:t>
            </a:r>
            <a:r>
              <a:rPr b="1" lang="en-GB">
                <a:solidFill>
                  <a:srgbClr val="111111"/>
                </a:solidFill>
                <a:highlight>
                  <a:srgbClr val="FFFFFF"/>
                </a:highlight>
              </a:rPr>
              <a:t>risk of changes in implied volatility</a:t>
            </a:r>
            <a:r>
              <a:rPr lang="en-GB">
                <a:solidFill>
                  <a:srgbClr val="111111"/>
                </a:solidFill>
                <a:highlight>
                  <a:srgbClr val="FFFFFF"/>
                </a:highlight>
              </a:rPr>
              <a:t> or the forward-looking expected volatility of the underlying asset price. </a:t>
            </a:r>
            <a:endParaRPr>
              <a:solidFill>
                <a:srgbClr val="111111"/>
              </a:solidFill>
              <a:highlight>
                <a:srgbClr val="FFFFFF"/>
              </a:highlight>
            </a:endParaRPr>
          </a:p>
          <a:p>
            <a:pPr indent="0" lvl="0" marL="0" rtl="0" algn="l">
              <a:lnSpc>
                <a:spcPct val="115000"/>
              </a:lnSpc>
              <a:spcBef>
                <a:spcPts val="0"/>
              </a:spcBef>
              <a:spcAft>
                <a:spcPts val="0"/>
              </a:spcAft>
              <a:buNone/>
            </a:pPr>
            <a:r>
              <a:t/>
            </a:r>
            <a:endParaRPr>
              <a:solidFill>
                <a:srgbClr val="111111"/>
              </a:solidFill>
              <a:highlight>
                <a:srgbClr val="FFFFFF"/>
              </a:highlight>
            </a:endParaRPr>
          </a:p>
          <a:p>
            <a:pPr indent="0" lvl="0" marL="0" rtl="0" algn="l">
              <a:lnSpc>
                <a:spcPct val="115000"/>
              </a:lnSpc>
              <a:spcBef>
                <a:spcPts val="0"/>
              </a:spcBef>
              <a:spcAft>
                <a:spcPts val="0"/>
              </a:spcAft>
              <a:buNone/>
            </a:pPr>
            <a:r>
              <a:rPr lang="en-GB">
                <a:solidFill>
                  <a:srgbClr val="111111"/>
                </a:solidFill>
                <a:highlight>
                  <a:srgbClr val="FFFFFF"/>
                </a:highlight>
              </a:rPr>
              <a:t>Volatility measures fluctuations in the underlying asset. Vega measures the </a:t>
            </a:r>
            <a:r>
              <a:rPr b="1" lang="en-GB">
                <a:solidFill>
                  <a:srgbClr val="111111"/>
                </a:solidFill>
                <a:highlight>
                  <a:srgbClr val="FFFFFF"/>
                </a:highlight>
              </a:rPr>
              <a:t>sensitivity of the price of an option to changes in volatility</a:t>
            </a:r>
            <a:r>
              <a:rPr lang="en-GB">
                <a:solidFill>
                  <a:srgbClr val="111111"/>
                </a:solidFill>
                <a:highlight>
                  <a:srgbClr val="FFFFFF"/>
                </a:highlight>
              </a:rPr>
              <a:t>. A change in volatility will affect both calls and puts the same way. An increase in volatility will increase the prices of all the options on an asset.</a:t>
            </a:r>
            <a:endParaRPr>
              <a:solidFill>
                <a:srgbClr val="111111"/>
              </a:solidFill>
              <a:highlight>
                <a:srgbClr val="FFFFFF"/>
              </a:highlight>
            </a:endParaRPr>
          </a:p>
          <a:p>
            <a:pPr indent="0" lvl="0" marL="0" rtl="0" algn="l">
              <a:lnSpc>
                <a:spcPct val="115000"/>
              </a:lnSpc>
              <a:spcBef>
                <a:spcPts val="0"/>
              </a:spcBef>
              <a:spcAft>
                <a:spcPts val="0"/>
              </a:spcAft>
              <a:buNone/>
            </a:pPr>
            <a:r>
              <a:t/>
            </a:r>
            <a:endParaRPr>
              <a:solidFill>
                <a:srgbClr val="111111"/>
              </a:solidFill>
              <a:highlight>
                <a:srgbClr val="FFFFFF"/>
              </a:highlight>
            </a:endParaRPr>
          </a:p>
          <a:p>
            <a:pPr indent="0" lvl="0" marL="0" rtl="0" algn="l">
              <a:lnSpc>
                <a:spcPct val="115000"/>
              </a:lnSpc>
              <a:spcBef>
                <a:spcPts val="0"/>
              </a:spcBef>
              <a:spcAft>
                <a:spcPts val="0"/>
              </a:spcAft>
              <a:buNone/>
            </a:pPr>
            <a:r>
              <a:rPr lang="en-GB">
                <a:solidFill>
                  <a:srgbClr val="111111"/>
                </a:solidFill>
                <a:highlight>
                  <a:srgbClr val="FFFFFF"/>
                </a:highlight>
              </a:rPr>
              <a:t>Higher volatility makes options more expensive since there’s a greater likelihood of hitting the strike price at some point.</a:t>
            </a:r>
            <a:endParaRPr>
              <a:solidFill>
                <a:srgbClr val="111111"/>
              </a:solidFill>
              <a:highlight>
                <a:srgbClr val="FFFFFF"/>
              </a:highlight>
            </a:endParaRPr>
          </a:p>
          <a:p>
            <a:pPr indent="0" lvl="0" marL="0" rtl="0" algn="l">
              <a:lnSpc>
                <a:spcPct val="115000"/>
              </a:lnSpc>
              <a:spcBef>
                <a:spcPts val="0"/>
              </a:spcBef>
              <a:spcAft>
                <a:spcPts val="0"/>
              </a:spcAft>
              <a:buNone/>
            </a:pPr>
            <a:r>
              <a:t/>
            </a:r>
            <a:endParaRPr>
              <a:solidFill>
                <a:srgbClr val="111111"/>
              </a:solidFill>
              <a:highlight>
                <a:srgbClr val="FFFFFF"/>
              </a:highlight>
            </a:endParaRPr>
          </a:p>
          <a:p>
            <a:pPr indent="0" lvl="0" marL="0" rtl="0" algn="l">
              <a:lnSpc>
                <a:spcPct val="115000"/>
              </a:lnSpc>
              <a:spcBef>
                <a:spcPts val="0"/>
              </a:spcBef>
              <a:spcAft>
                <a:spcPts val="2100"/>
              </a:spcAft>
              <a:buNone/>
            </a:pPr>
            <a:r>
              <a:rPr lang="en-GB">
                <a:solidFill>
                  <a:srgbClr val="111111"/>
                </a:solidFill>
                <a:highlight>
                  <a:srgbClr val="FFFFFF"/>
                </a:highlight>
              </a:rPr>
              <a:t>Vega can increase or decrease without price changes of the underlying asset, due to changes in implied volatility.</a:t>
            </a:r>
            <a:endParaRPr>
              <a:solidFill>
                <a:srgbClr val="111111"/>
              </a:solidFill>
              <a:highlight>
                <a:srgbClr val="FFFFFF"/>
              </a:highlight>
            </a:endParaRPr>
          </a:p>
        </p:txBody>
      </p:sp>
      <p:pic>
        <p:nvPicPr>
          <p:cNvPr id="178" name="Google Shape;178;p26"/>
          <p:cNvPicPr preferRelativeResize="0"/>
          <p:nvPr/>
        </p:nvPicPr>
        <p:blipFill rotWithShape="1">
          <a:blip r:embed="rId3">
            <a:alphaModFix/>
          </a:blip>
          <a:srcRect b="0" l="0" r="-24999" t="-25000"/>
          <a:stretch/>
        </p:blipFill>
        <p:spPr>
          <a:xfrm>
            <a:off x="272000" y="1046925"/>
            <a:ext cx="338750" cy="338750"/>
          </a:xfrm>
          <a:prstGeom prst="rect">
            <a:avLst/>
          </a:prstGeom>
          <a:noFill/>
          <a:ln>
            <a:noFill/>
          </a:ln>
        </p:spPr>
      </p:pic>
      <p:pic>
        <p:nvPicPr>
          <p:cNvPr id="179" name="Google Shape;179;p26"/>
          <p:cNvPicPr preferRelativeResize="0"/>
          <p:nvPr/>
        </p:nvPicPr>
        <p:blipFill rotWithShape="1">
          <a:blip r:embed="rId3">
            <a:alphaModFix/>
          </a:blip>
          <a:srcRect b="0" l="0" r="-24999" t="-25000"/>
          <a:stretch/>
        </p:blipFill>
        <p:spPr>
          <a:xfrm>
            <a:off x="272000" y="1799450"/>
            <a:ext cx="338750" cy="338750"/>
          </a:xfrm>
          <a:prstGeom prst="rect">
            <a:avLst/>
          </a:prstGeom>
          <a:noFill/>
          <a:ln>
            <a:noFill/>
          </a:ln>
        </p:spPr>
      </p:pic>
      <p:pic>
        <p:nvPicPr>
          <p:cNvPr id="180" name="Google Shape;180;p26"/>
          <p:cNvPicPr preferRelativeResize="0"/>
          <p:nvPr/>
        </p:nvPicPr>
        <p:blipFill rotWithShape="1">
          <a:blip r:embed="rId3">
            <a:alphaModFix/>
          </a:blip>
          <a:srcRect b="0" l="0" r="-24999" t="-25000"/>
          <a:stretch/>
        </p:blipFill>
        <p:spPr>
          <a:xfrm>
            <a:off x="272000" y="3034600"/>
            <a:ext cx="338750" cy="338750"/>
          </a:xfrm>
          <a:prstGeom prst="rect">
            <a:avLst/>
          </a:prstGeom>
          <a:noFill/>
          <a:ln>
            <a:noFill/>
          </a:ln>
        </p:spPr>
      </p:pic>
      <p:pic>
        <p:nvPicPr>
          <p:cNvPr id="181" name="Google Shape;181;p26"/>
          <p:cNvPicPr preferRelativeResize="0"/>
          <p:nvPr/>
        </p:nvPicPr>
        <p:blipFill rotWithShape="1">
          <a:blip r:embed="rId3">
            <a:alphaModFix/>
          </a:blip>
          <a:srcRect b="0" l="0" r="-24999" t="-25000"/>
          <a:stretch/>
        </p:blipFill>
        <p:spPr>
          <a:xfrm>
            <a:off x="272000" y="3744350"/>
            <a:ext cx="338750" cy="338750"/>
          </a:xfrm>
          <a:prstGeom prst="rect">
            <a:avLst/>
          </a:prstGeom>
          <a:noFill/>
          <a:ln>
            <a:noFill/>
          </a:ln>
        </p:spPr>
      </p:pic>
      <p:sp>
        <p:nvSpPr>
          <p:cNvPr id="182" name="Google Shape;182;p26"/>
          <p:cNvSpPr/>
          <p:nvPr/>
        </p:nvSpPr>
        <p:spPr>
          <a:xfrm>
            <a:off x="6161475" y="10725"/>
            <a:ext cx="2979000" cy="621600"/>
          </a:xfrm>
          <a:prstGeom prst="round2DiagRect">
            <a:avLst>
              <a:gd fmla="val 16667" name="adj1"/>
              <a:gd fmla="val 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Vega</a:t>
            </a:r>
            <a:endParaRPr b="1" sz="18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066800" y="1576375"/>
            <a:ext cx="7010400" cy="1990725"/>
          </a:xfrm>
          <a:prstGeom prst="rect">
            <a:avLst/>
          </a:prstGeom>
          <a:noFill/>
          <a:ln>
            <a:noFill/>
          </a:ln>
        </p:spPr>
      </p:pic>
      <p:sp>
        <p:nvSpPr>
          <p:cNvPr id="188" name="Google Shape;188;p27"/>
          <p:cNvSpPr/>
          <p:nvPr/>
        </p:nvSpPr>
        <p:spPr>
          <a:xfrm>
            <a:off x="1071575" y="1585925"/>
            <a:ext cx="6986700" cy="1982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p:nvPr/>
        </p:nvSpPr>
        <p:spPr>
          <a:xfrm>
            <a:off x="6161475" y="10725"/>
            <a:ext cx="2979000" cy="621600"/>
          </a:xfrm>
          <a:prstGeom prst="round2DiagRect">
            <a:avLst>
              <a:gd fmla="val 16667" name="adj1"/>
              <a:gd fmla="val 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Option Chain Data</a:t>
            </a:r>
            <a:endParaRPr b="1" sz="1800" u="sng"/>
          </a:p>
        </p:txBody>
      </p:sp>
      <p:pic>
        <p:nvPicPr>
          <p:cNvPr id="194" name="Google Shape;194;p28"/>
          <p:cNvPicPr preferRelativeResize="0"/>
          <p:nvPr/>
        </p:nvPicPr>
        <p:blipFill>
          <a:blip r:embed="rId3">
            <a:alphaModFix/>
          </a:blip>
          <a:stretch>
            <a:fillRect/>
          </a:stretch>
        </p:blipFill>
        <p:spPr>
          <a:xfrm>
            <a:off x="152400" y="784725"/>
            <a:ext cx="8839198" cy="416532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p:nvPr/>
        </p:nvSpPr>
        <p:spPr>
          <a:xfrm>
            <a:off x="6161475" y="10725"/>
            <a:ext cx="2979000" cy="621600"/>
          </a:xfrm>
          <a:prstGeom prst="round2DiagRect">
            <a:avLst>
              <a:gd fmla="val 16667" name="adj1"/>
              <a:gd fmla="val 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Option Chain Data</a:t>
            </a:r>
            <a:endParaRPr b="1" sz="1800" u="sng"/>
          </a:p>
        </p:txBody>
      </p:sp>
      <p:sp>
        <p:nvSpPr>
          <p:cNvPr id="200" name="Google Shape;200;p29"/>
          <p:cNvSpPr txBox="1"/>
          <p:nvPr/>
        </p:nvSpPr>
        <p:spPr>
          <a:xfrm>
            <a:off x="1017975" y="1168000"/>
            <a:ext cx="6836700" cy="3386400"/>
          </a:xfrm>
          <a:prstGeom prst="rect">
            <a:avLst/>
          </a:prstGeom>
          <a:solidFill>
            <a:srgbClr val="EAD1D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02124"/>
                </a:solidFill>
              </a:rPr>
              <a:t>◘</a:t>
            </a:r>
            <a:r>
              <a:rPr lang="en-GB" sz="1150">
                <a:solidFill>
                  <a:srgbClr val="202124"/>
                </a:solidFill>
              </a:rPr>
              <a:t> </a:t>
            </a:r>
            <a:r>
              <a:rPr lang="en-GB" sz="1300">
                <a:solidFill>
                  <a:srgbClr val="111111"/>
                </a:solidFill>
              </a:rPr>
              <a:t>Options chains are listed in </a:t>
            </a:r>
            <a:r>
              <a:rPr b="1" lang="en-GB" sz="1300">
                <a:solidFill>
                  <a:srgbClr val="111111"/>
                </a:solidFill>
              </a:rPr>
              <a:t>two sections</a:t>
            </a:r>
            <a:r>
              <a:rPr lang="en-GB" sz="1300">
                <a:solidFill>
                  <a:srgbClr val="111111"/>
                </a:solidFill>
              </a:rPr>
              <a:t>: Calls and Puts.</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lang="en-GB" sz="1300">
                <a:solidFill>
                  <a:srgbClr val="111111"/>
                </a:solidFill>
              </a:rPr>
              <a:t>LTP is the </a:t>
            </a:r>
            <a:r>
              <a:rPr b="1" lang="en-GB" sz="1300">
                <a:solidFill>
                  <a:srgbClr val="111111"/>
                </a:solidFill>
              </a:rPr>
              <a:t>Last Traded Price</a:t>
            </a:r>
            <a:r>
              <a:rPr lang="en-GB" sz="1300">
                <a:solidFill>
                  <a:srgbClr val="111111"/>
                </a:solidFill>
              </a:rPr>
              <a:t>.</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b="1" lang="en-GB" sz="1300">
                <a:solidFill>
                  <a:srgbClr val="111111"/>
                </a:solidFill>
              </a:rPr>
              <a:t>Bid</a:t>
            </a:r>
            <a:r>
              <a:rPr lang="en-GB" sz="1300">
                <a:solidFill>
                  <a:srgbClr val="111111"/>
                </a:solidFill>
              </a:rPr>
              <a:t> and </a:t>
            </a:r>
            <a:r>
              <a:rPr b="1" lang="en-GB" sz="1300">
                <a:solidFill>
                  <a:srgbClr val="111111"/>
                </a:solidFill>
              </a:rPr>
              <a:t>Ask</a:t>
            </a:r>
            <a:r>
              <a:rPr lang="en-GB" sz="1300">
                <a:solidFill>
                  <a:srgbClr val="111111"/>
                </a:solidFill>
              </a:rPr>
              <a:t> show the prices that buyers and sellers, respectively, are willing to trade at.</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lang="en-GB" sz="1300">
                <a:solidFill>
                  <a:srgbClr val="111111"/>
                </a:solidFill>
              </a:rPr>
              <a:t>The </a:t>
            </a:r>
            <a:r>
              <a:rPr b="1" lang="en-GB" sz="1300">
                <a:solidFill>
                  <a:srgbClr val="111111"/>
                </a:solidFill>
              </a:rPr>
              <a:t>volume </a:t>
            </a:r>
            <a:r>
              <a:rPr lang="en-GB" sz="1300">
                <a:solidFill>
                  <a:srgbClr val="111111"/>
                </a:solidFill>
              </a:rPr>
              <a:t>column shows how many options were traded in a particular day.</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lang="en-GB" sz="1300">
                <a:solidFill>
                  <a:srgbClr val="111111"/>
                </a:solidFill>
              </a:rPr>
              <a:t>The </a:t>
            </a:r>
            <a:r>
              <a:rPr b="1" lang="en-GB" sz="1300">
                <a:solidFill>
                  <a:srgbClr val="111111"/>
                </a:solidFill>
              </a:rPr>
              <a:t>open interest</a:t>
            </a:r>
            <a:r>
              <a:rPr lang="en-GB" sz="1300">
                <a:solidFill>
                  <a:srgbClr val="111111"/>
                </a:solidFill>
              </a:rPr>
              <a:t> column shows how many options are outstanding. Open interest is the </a:t>
            </a:r>
            <a:r>
              <a:rPr b="1" lang="en-GB" sz="1300">
                <a:solidFill>
                  <a:srgbClr val="111111"/>
                </a:solidFill>
              </a:rPr>
              <a:t>number of options that exist</a:t>
            </a:r>
            <a:r>
              <a:rPr lang="en-GB" sz="1300">
                <a:solidFill>
                  <a:srgbClr val="111111"/>
                </a:solidFill>
              </a:rPr>
              <a:t> for a stock and include options that were opened in days prior. A </a:t>
            </a:r>
            <a:r>
              <a:rPr b="1" lang="en-GB" sz="1300">
                <a:solidFill>
                  <a:srgbClr val="111111"/>
                </a:solidFill>
              </a:rPr>
              <a:t>high number of open interest</a:t>
            </a:r>
            <a:r>
              <a:rPr lang="en-GB" sz="1300">
                <a:solidFill>
                  <a:srgbClr val="111111"/>
                </a:solidFill>
              </a:rPr>
              <a:t> means that </a:t>
            </a:r>
            <a:r>
              <a:rPr b="1" lang="en-GB" sz="1300">
                <a:solidFill>
                  <a:srgbClr val="111111"/>
                </a:solidFill>
              </a:rPr>
              <a:t>investors are interested</a:t>
            </a:r>
            <a:r>
              <a:rPr lang="en-GB" sz="1300">
                <a:solidFill>
                  <a:srgbClr val="111111"/>
                </a:solidFill>
              </a:rPr>
              <a:t> in that stock for that particular strike price and expiration date.</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lang="en-GB" sz="1300">
                <a:solidFill>
                  <a:srgbClr val="111111"/>
                </a:solidFill>
              </a:rPr>
              <a:t>Open interest is important because investors want to see </a:t>
            </a:r>
            <a:r>
              <a:rPr b="1" lang="en-GB" sz="1300">
                <a:solidFill>
                  <a:srgbClr val="111111"/>
                </a:solidFill>
              </a:rPr>
              <a:t>liquidity</a:t>
            </a:r>
            <a:r>
              <a:rPr lang="en-GB" sz="1300">
                <a:solidFill>
                  <a:srgbClr val="111111"/>
                </a:solidFill>
              </a:rPr>
              <a:t>, meaning there's enough demand for that option so that they can easily enter and exit a position.</a:t>
            </a:r>
            <a:endParaRPr sz="1300">
              <a:solidFill>
                <a:srgbClr val="111111"/>
              </a:solidFill>
            </a:endParaRPr>
          </a:p>
          <a:p>
            <a:pPr indent="0" lvl="0" marL="0" rtl="0" algn="l">
              <a:spcBef>
                <a:spcPts val="0"/>
              </a:spcBef>
              <a:spcAft>
                <a:spcPts val="0"/>
              </a:spcAft>
              <a:buNone/>
            </a:pPr>
            <a:r>
              <a:t/>
            </a:r>
            <a:endParaRPr sz="1300">
              <a:solidFill>
                <a:srgbClr val="11111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nvSpPr>
        <p:spPr>
          <a:xfrm>
            <a:off x="1135875" y="1050125"/>
            <a:ext cx="6461400" cy="3836400"/>
          </a:xfrm>
          <a:prstGeom prst="rect">
            <a:avLst/>
          </a:prstGeom>
          <a:solidFill>
            <a:srgbClr val="EAD1D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111111"/>
                </a:solidFill>
              </a:rPr>
              <a:t>◍</a:t>
            </a:r>
            <a:r>
              <a:rPr lang="en-GB" sz="1300">
                <a:solidFill>
                  <a:srgbClr val="111111"/>
                </a:solidFill>
              </a:rPr>
              <a:t> Open interest is commonly associated with the </a:t>
            </a:r>
            <a:r>
              <a:rPr b="1" lang="en-GB" sz="1300">
                <a:solidFill>
                  <a:srgbClr val="111111"/>
                </a:solidFill>
              </a:rPr>
              <a:t>futures and options markets</a:t>
            </a:r>
            <a:r>
              <a:rPr lang="en-GB" sz="1300">
                <a:solidFill>
                  <a:srgbClr val="111111"/>
                </a:solidFill>
              </a:rPr>
              <a:t>, where the number of existing contracts changes from day to day. These markets differ from the stock market, where the outstanding shares of a company's stock remain constant once a stock issuance has been completed.</a:t>
            </a:r>
            <a:endParaRPr sz="1300">
              <a:solidFill>
                <a:srgbClr val="111111"/>
              </a:solidFill>
            </a:endParaRPr>
          </a:p>
          <a:p>
            <a:pPr indent="0" lvl="0" marL="0" rtl="0" algn="l">
              <a:lnSpc>
                <a:spcPct val="115000"/>
              </a:lnSpc>
              <a:spcBef>
                <a:spcPts val="0"/>
              </a:spcBef>
              <a:spcAft>
                <a:spcPts val="0"/>
              </a:spcAft>
              <a:buNone/>
            </a:pPr>
            <a:r>
              <a:t/>
            </a:r>
            <a:endParaRPr sz="1300">
              <a:solidFill>
                <a:srgbClr val="111111"/>
              </a:solidFill>
            </a:endParaRPr>
          </a:p>
          <a:p>
            <a:pPr indent="0" lvl="0" marL="0" rtl="0" algn="l">
              <a:lnSpc>
                <a:spcPct val="115000"/>
              </a:lnSpc>
              <a:spcBef>
                <a:spcPts val="0"/>
              </a:spcBef>
              <a:spcAft>
                <a:spcPts val="0"/>
              </a:spcAft>
              <a:buNone/>
            </a:pPr>
            <a:r>
              <a:rPr b="1" lang="en-GB" sz="1300">
                <a:solidFill>
                  <a:srgbClr val="111111"/>
                </a:solidFill>
              </a:rPr>
              <a:t>◍</a:t>
            </a:r>
            <a:r>
              <a:rPr lang="en-GB" sz="1300">
                <a:solidFill>
                  <a:srgbClr val="111111"/>
                </a:solidFill>
              </a:rPr>
              <a:t> </a:t>
            </a:r>
            <a:r>
              <a:rPr b="1" lang="en-GB" sz="1300">
                <a:solidFill>
                  <a:srgbClr val="111111"/>
                </a:solidFill>
              </a:rPr>
              <a:t>Increasing open interest</a:t>
            </a:r>
            <a:r>
              <a:rPr lang="en-GB" sz="1300">
                <a:solidFill>
                  <a:srgbClr val="111111"/>
                </a:solidFill>
              </a:rPr>
              <a:t> represents </a:t>
            </a:r>
            <a:r>
              <a:rPr b="1" lang="en-GB" sz="1300">
                <a:solidFill>
                  <a:srgbClr val="111111"/>
                </a:solidFill>
              </a:rPr>
              <a:t>new or additional money</a:t>
            </a:r>
            <a:r>
              <a:rPr lang="en-GB" sz="1300">
                <a:solidFill>
                  <a:srgbClr val="111111"/>
                </a:solidFill>
              </a:rPr>
              <a:t> coming into the market while decreasing open interest indicates money flowing out of the market. </a:t>
            </a:r>
            <a:endParaRPr sz="1300">
              <a:solidFill>
                <a:srgbClr val="111111"/>
              </a:solidFill>
            </a:endParaRPr>
          </a:p>
          <a:p>
            <a:pPr indent="0" lvl="0" marL="0" rtl="0" algn="l">
              <a:lnSpc>
                <a:spcPct val="115000"/>
              </a:lnSpc>
              <a:spcBef>
                <a:spcPts val="0"/>
              </a:spcBef>
              <a:spcAft>
                <a:spcPts val="0"/>
              </a:spcAft>
              <a:buNone/>
            </a:pPr>
            <a:r>
              <a:t/>
            </a:r>
            <a:endParaRPr sz="1300">
              <a:solidFill>
                <a:srgbClr val="111111"/>
              </a:solidFill>
            </a:endParaRPr>
          </a:p>
          <a:p>
            <a:pPr indent="0" lvl="0" marL="0" rtl="0" algn="l">
              <a:lnSpc>
                <a:spcPct val="115000"/>
              </a:lnSpc>
              <a:spcBef>
                <a:spcPts val="0"/>
              </a:spcBef>
              <a:spcAft>
                <a:spcPts val="0"/>
              </a:spcAft>
              <a:buNone/>
            </a:pPr>
            <a:r>
              <a:rPr b="1" lang="en-GB" sz="1300">
                <a:solidFill>
                  <a:srgbClr val="111111"/>
                </a:solidFill>
              </a:rPr>
              <a:t>◍</a:t>
            </a:r>
            <a:r>
              <a:rPr lang="en-GB" sz="1300">
                <a:solidFill>
                  <a:srgbClr val="111111"/>
                </a:solidFill>
              </a:rPr>
              <a:t> The open interest number only changes when a new buyer and seller enter the market, creating a new contract, or when a buyer and seller meet, thereby closing both positions.</a:t>
            </a:r>
            <a:endParaRPr sz="1300">
              <a:solidFill>
                <a:srgbClr val="111111"/>
              </a:solidFill>
            </a:endParaRPr>
          </a:p>
          <a:p>
            <a:pPr indent="0" lvl="0" marL="0" rtl="0" algn="l">
              <a:lnSpc>
                <a:spcPct val="115000"/>
              </a:lnSpc>
              <a:spcBef>
                <a:spcPts val="0"/>
              </a:spcBef>
              <a:spcAft>
                <a:spcPts val="0"/>
              </a:spcAft>
              <a:buNone/>
            </a:pPr>
            <a:r>
              <a:t/>
            </a:r>
            <a:endParaRPr sz="1300">
              <a:solidFill>
                <a:srgbClr val="111111"/>
              </a:solidFill>
            </a:endParaRPr>
          </a:p>
          <a:p>
            <a:pPr indent="0" lvl="0" marL="0" rtl="0" algn="l">
              <a:lnSpc>
                <a:spcPct val="115000"/>
              </a:lnSpc>
              <a:spcBef>
                <a:spcPts val="0"/>
              </a:spcBef>
              <a:spcAft>
                <a:spcPts val="0"/>
              </a:spcAft>
              <a:buNone/>
            </a:pPr>
            <a:r>
              <a:rPr b="1" lang="en-GB" sz="1300">
                <a:solidFill>
                  <a:srgbClr val="111111"/>
                </a:solidFill>
              </a:rPr>
              <a:t>◍ </a:t>
            </a:r>
            <a:r>
              <a:rPr lang="en-GB" sz="1300">
                <a:solidFill>
                  <a:srgbClr val="111111"/>
                </a:solidFill>
              </a:rPr>
              <a:t>Open interest is also used as an</a:t>
            </a:r>
            <a:r>
              <a:rPr b="1" lang="en-GB" sz="1300">
                <a:solidFill>
                  <a:srgbClr val="111111"/>
                </a:solidFill>
              </a:rPr>
              <a:t> indicator of trend strength</a:t>
            </a:r>
            <a:r>
              <a:rPr lang="en-GB" sz="1300">
                <a:solidFill>
                  <a:srgbClr val="111111"/>
                </a:solidFill>
              </a:rPr>
              <a:t>. Rising open interest is generally interpreted to be an indication that the existing market trend is gaining momentum or is likely to continue.</a:t>
            </a:r>
            <a:endParaRPr sz="1300">
              <a:solidFill>
                <a:srgbClr val="111111"/>
              </a:solidFill>
            </a:endParaRPr>
          </a:p>
          <a:p>
            <a:pPr indent="0" lvl="0" marL="0" rtl="0" algn="l">
              <a:spcBef>
                <a:spcPts val="0"/>
              </a:spcBef>
              <a:spcAft>
                <a:spcPts val="0"/>
              </a:spcAft>
              <a:buNone/>
            </a:pPr>
            <a:r>
              <a:t/>
            </a:r>
            <a:endParaRPr sz="1300"/>
          </a:p>
        </p:txBody>
      </p:sp>
      <p:sp>
        <p:nvSpPr>
          <p:cNvPr id="206" name="Google Shape;206;p30"/>
          <p:cNvSpPr/>
          <p:nvPr/>
        </p:nvSpPr>
        <p:spPr>
          <a:xfrm>
            <a:off x="6161475" y="10725"/>
            <a:ext cx="2979000" cy="621600"/>
          </a:xfrm>
          <a:prstGeom prst="round2DiagRect">
            <a:avLst>
              <a:gd fmla="val 16667" name="adj1"/>
              <a:gd fmla="val 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Open Interest</a:t>
            </a:r>
            <a:endParaRPr b="1" sz="1800"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p:nvPr/>
        </p:nvSpPr>
        <p:spPr>
          <a:xfrm>
            <a:off x="6161475" y="10725"/>
            <a:ext cx="2979000" cy="621600"/>
          </a:xfrm>
          <a:prstGeom prst="round2DiagRect">
            <a:avLst>
              <a:gd fmla="val 16667" name="adj1"/>
              <a:gd fmla="val 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Put-Call Parity</a:t>
            </a:r>
            <a:endParaRPr b="1" sz="1800" u="sng"/>
          </a:p>
        </p:txBody>
      </p:sp>
      <p:sp>
        <p:nvSpPr>
          <p:cNvPr id="212" name="Google Shape;212;p31"/>
          <p:cNvSpPr txBox="1"/>
          <p:nvPr/>
        </p:nvSpPr>
        <p:spPr>
          <a:xfrm>
            <a:off x="825100" y="782250"/>
            <a:ext cx="7468500" cy="1308300"/>
          </a:xfrm>
          <a:prstGeom prst="rect">
            <a:avLst/>
          </a:prstGeom>
          <a:solidFill>
            <a:srgbClr val="D0E0E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t>Put-call parity is a principle that defines the relationship between the price of European put options and European call options with the same underlying asset, strike price, and expiration date.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Put-call parity states that simultaneously holding a </a:t>
            </a:r>
            <a:r>
              <a:rPr b="1" lang="en-GB" sz="1200"/>
              <a:t>short</a:t>
            </a:r>
            <a:r>
              <a:rPr lang="en-GB" sz="1300">
                <a:solidFill>
                  <a:srgbClr val="111111"/>
                </a:solidFill>
              </a:rPr>
              <a:t> (or "write" or "sell")</a:t>
            </a:r>
            <a:r>
              <a:rPr b="1" lang="en-GB" sz="1200"/>
              <a:t> European put and long European call</a:t>
            </a:r>
            <a:r>
              <a:rPr lang="en-GB" sz="1200"/>
              <a:t> of the same class will deliver the </a:t>
            </a:r>
            <a:r>
              <a:rPr b="1" lang="en-GB" sz="1200"/>
              <a:t>same return</a:t>
            </a:r>
            <a:r>
              <a:rPr lang="en-GB" sz="1200"/>
              <a:t> as holding </a:t>
            </a:r>
            <a:r>
              <a:rPr b="1" lang="en-GB" sz="1200"/>
              <a:t>one forward contract</a:t>
            </a:r>
            <a:r>
              <a:rPr lang="en-GB" sz="1200"/>
              <a:t> on the same underlying asset, with the same expiration, and a forward price equal to the option's strike price.</a:t>
            </a:r>
            <a:endParaRPr sz="1200"/>
          </a:p>
        </p:txBody>
      </p:sp>
      <p:pic>
        <p:nvPicPr>
          <p:cNvPr id="213" name="Google Shape;213;p31"/>
          <p:cNvPicPr preferRelativeResize="0"/>
          <p:nvPr/>
        </p:nvPicPr>
        <p:blipFill>
          <a:blip r:embed="rId3">
            <a:alphaModFix/>
          </a:blip>
          <a:stretch>
            <a:fillRect/>
          </a:stretch>
        </p:blipFill>
        <p:spPr>
          <a:xfrm>
            <a:off x="825100" y="2507450"/>
            <a:ext cx="3031500" cy="2187600"/>
          </a:xfrm>
          <a:prstGeom prst="rect">
            <a:avLst/>
          </a:prstGeom>
          <a:noFill/>
          <a:ln>
            <a:noFill/>
          </a:ln>
        </p:spPr>
      </p:pic>
      <p:pic>
        <p:nvPicPr>
          <p:cNvPr id="214" name="Google Shape;214;p31"/>
          <p:cNvPicPr preferRelativeResize="0"/>
          <p:nvPr/>
        </p:nvPicPr>
        <p:blipFill>
          <a:blip r:embed="rId4">
            <a:alphaModFix/>
          </a:blip>
          <a:stretch>
            <a:fillRect/>
          </a:stretch>
        </p:blipFill>
        <p:spPr>
          <a:xfrm>
            <a:off x="4919825" y="2571749"/>
            <a:ext cx="3160825" cy="2187601"/>
          </a:xfrm>
          <a:prstGeom prst="rect">
            <a:avLst/>
          </a:prstGeom>
          <a:noFill/>
          <a:ln>
            <a:noFill/>
          </a:ln>
        </p:spPr>
      </p:pic>
      <p:sp>
        <p:nvSpPr>
          <p:cNvPr id="215" name="Google Shape;215;p31"/>
          <p:cNvSpPr txBox="1"/>
          <p:nvPr/>
        </p:nvSpPr>
        <p:spPr>
          <a:xfrm>
            <a:off x="4361050" y="3301100"/>
            <a:ext cx="396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latin typeface="Open Sans"/>
                <a:ea typeface="Open Sans"/>
                <a:cs typeface="Open Sans"/>
                <a:sym typeface="Open Sans"/>
              </a:rPr>
              <a:t>+</a:t>
            </a:r>
            <a:endParaRPr b="1" sz="27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553775" y="1232300"/>
            <a:ext cx="5636400" cy="2134800"/>
          </a:xfrm>
          <a:prstGeom prst="rect">
            <a:avLst/>
          </a:prstGeom>
          <a:solidFill>
            <a:srgbClr val="EFEFEF"/>
          </a:solid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rgbClr val="111111"/>
                </a:solidFill>
              </a:rPr>
              <a:t>◍ </a:t>
            </a:r>
            <a:r>
              <a:rPr lang="en-GB"/>
              <a:t>Financial contracts which derive their value from an underlying asset or a group of assets.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GB">
                <a:solidFill>
                  <a:srgbClr val="111111"/>
                </a:solidFill>
              </a:rPr>
              <a:t>◍ </a:t>
            </a:r>
            <a:r>
              <a:rPr lang="en-GB"/>
              <a:t>The assets could be stocks, bonds, currencies, commodities and market indices.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GB">
                <a:solidFill>
                  <a:srgbClr val="111111"/>
                </a:solidFill>
              </a:rPr>
              <a:t>◍ </a:t>
            </a:r>
            <a:r>
              <a:rPr lang="en-GB">
                <a:solidFill>
                  <a:srgbClr val="111111"/>
                </a:solidFill>
              </a:rPr>
              <a:t>Can be used to hedge a position, speculate on the directional movement of an underlying asset, or give leverage to holdings.</a:t>
            </a:r>
            <a:endParaRPr/>
          </a:p>
        </p:txBody>
      </p:sp>
      <p:sp>
        <p:nvSpPr>
          <p:cNvPr id="72" name="Google Shape;72;p14"/>
          <p:cNvSpPr/>
          <p:nvPr/>
        </p:nvSpPr>
        <p:spPr>
          <a:xfrm>
            <a:off x="6165000" y="0"/>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Introduction</a:t>
            </a:r>
            <a:endParaRPr b="1" sz="18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nvPicPr>
        <p:blipFill>
          <a:blip r:embed="rId3">
            <a:alphaModFix/>
          </a:blip>
          <a:stretch>
            <a:fillRect/>
          </a:stretch>
        </p:blipFill>
        <p:spPr>
          <a:xfrm>
            <a:off x="3180663" y="653650"/>
            <a:ext cx="2782675" cy="2159800"/>
          </a:xfrm>
          <a:prstGeom prst="rect">
            <a:avLst/>
          </a:prstGeom>
          <a:noFill/>
          <a:ln cap="flat" cmpd="sng" w="19050">
            <a:solidFill>
              <a:schemeClr val="dk2"/>
            </a:solidFill>
            <a:prstDash val="solid"/>
            <a:round/>
            <a:headEnd len="sm" w="sm" type="none"/>
            <a:tailEnd len="sm" w="sm" type="none"/>
          </a:ln>
        </p:spPr>
      </p:pic>
      <p:sp>
        <p:nvSpPr>
          <p:cNvPr id="221" name="Google Shape;221;p32"/>
          <p:cNvSpPr txBox="1"/>
          <p:nvPr/>
        </p:nvSpPr>
        <p:spPr>
          <a:xfrm>
            <a:off x="1864525" y="3364700"/>
            <a:ext cx="5229300" cy="86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1300">
                <a:solidFill>
                  <a:srgbClr val="111111"/>
                </a:solidFill>
                <a:highlight>
                  <a:srgbClr val="FFFFFF"/>
                </a:highlight>
              </a:rPr>
              <a:t>When the prices of put and call options diverge, </a:t>
            </a:r>
            <a:r>
              <a:rPr b="1" lang="en-GB" sz="1300">
                <a:solidFill>
                  <a:srgbClr val="111111"/>
                </a:solidFill>
                <a:highlight>
                  <a:srgbClr val="FFFFFF"/>
                </a:highlight>
              </a:rPr>
              <a:t>an opportunity for arbitrage</a:t>
            </a:r>
            <a:r>
              <a:rPr lang="en-GB" sz="1300">
                <a:solidFill>
                  <a:srgbClr val="111111"/>
                </a:solidFill>
                <a:highlight>
                  <a:srgbClr val="FFFFFF"/>
                </a:highlight>
              </a:rPr>
              <a:t> exists, enabling some traders to earn a risk-free profit.</a:t>
            </a:r>
            <a:endParaRPr sz="1300">
              <a:solidFill>
                <a:srgbClr val="111111"/>
              </a:solidFill>
              <a:highlight>
                <a:srgbClr val="FFFFFF"/>
              </a:highlight>
            </a:endParaRPr>
          </a:p>
          <a:p>
            <a:pPr indent="0" lvl="0" marL="0" rtl="0" algn="ctr">
              <a:spcBef>
                <a:spcPts val="0"/>
              </a:spcBef>
              <a:spcAft>
                <a:spcPts val="0"/>
              </a:spcAft>
              <a:buNone/>
            </a:pPr>
            <a:r>
              <a:t/>
            </a:r>
            <a:endParaRPr/>
          </a:p>
        </p:txBody>
      </p:sp>
      <p:sp>
        <p:nvSpPr>
          <p:cNvPr id="222" name="Google Shape;222;p32"/>
          <p:cNvSpPr/>
          <p:nvPr/>
        </p:nvSpPr>
        <p:spPr>
          <a:xfrm>
            <a:off x="6161475" y="10725"/>
            <a:ext cx="2979000" cy="621600"/>
          </a:xfrm>
          <a:prstGeom prst="round2DiagRect">
            <a:avLst>
              <a:gd fmla="val 16667" name="adj1"/>
              <a:gd fmla="val 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Put-Call Parity</a:t>
            </a:r>
            <a:endParaRPr b="1" sz="18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1178725" y="1279500"/>
            <a:ext cx="6965100" cy="2584500"/>
          </a:xfrm>
          <a:prstGeom prst="rect">
            <a:avLst/>
          </a:prstGeom>
          <a:solidFill>
            <a:srgbClr val="CFE2F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111111"/>
                </a:solidFill>
              </a:rPr>
              <a:t>The equation expressing put-call parity is:</a:t>
            </a:r>
            <a:endParaRPr sz="1300">
              <a:solidFill>
                <a:srgbClr val="111111"/>
              </a:solidFill>
            </a:endParaRPr>
          </a:p>
          <a:p>
            <a:pPr indent="0" lvl="0" marL="0" rtl="0" algn="ctr">
              <a:lnSpc>
                <a:spcPct val="115000"/>
              </a:lnSpc>
              <a:spcBef>
                <a:spcPts val="2100"/>
              </a:spcBef>
              <a:spcAft>
                <a:spcPts val="0"/>
              </a:spcAft>
              <a:buNone/>
            </a:pPr>
            <a:r>
              <a:rPr b="1" lang="en-GB" sz="1300">
                <a:solidFill>
                  <a:srgbClr val="111111"/>
                </a:solidFill>
              </a:rPr>
              <a:t>C + PV(X) = P + S</a:t>
            </a:r>
            <a:endParaRPr b="1" sz="1300">
              <a:solidFill>
                <a:srgbClr val="111111"/>
              </a:solidFill>
            </a:endParaRPr>
          </a:p>
          <a:p>
            <a:pPr indent="0" lvl="0" marL="0" rtl="0" algn="l">
              <a:lnSpc>
                <a:spcPct val="100000"/>
              </a:lnSpc>
              <a:spcBef>
                <a:spcPts val="2100"/>
              </a:spcBef>
              <a:spcAft>
                <a:spcPts val="0"/>
              </a:spcAft>
              <a:buNone/>
            </a:pPr>
            <a:r>
              <a:rPr lang="en-GB" sz="1300">
                <a:solidFill>
                  <a:srgbClr val="111111"/>
                </a:solidFill>
              </a:rPr>
              <a:t>Where:</a:t>
            </a:r>
            <a:endParaRPr sz="1300">
              <a:solidFill>
                <a:srgbClr val="111111"/>
              </a:solidFill>
            </a:endParaRPr>
          </a:p>
          <a:p>
            <a:pPr indent="0" lvl="0" marL="0" rtl="0" algn="l">
              <a:lnSpc>
                <a:spcPct val="100000"/>
              </a:lnSpc>
              <a:spcBef>
                <a:spcPts val="0"/>
              </a:spcBef>
              <a:spcAft>
                <a:spcPts val="0"/>
              </a:spcAft>
              <a:buNone/>
            </a:pPr>
            <a:r>
              <a:rPr lang="en-GB" sz="1300">
                <a:solidFill>
                  <a:srgbClr val="111111"/>
                </a:solidFill>
              </a:rPr>
              <a:t>C = Price of the European Call option</a:t>
            </a:r>
            <a:endParaRPr sz="1300">
              <a:solidFill>
                <a:srgbClr val="111111"/>
              </a:solidFill>
            </a:endParaRPr>
          </a:p>
          <a:p>
            <a:pPr indent="0" lvl="0" marL="0" rtl="0" algn="l">
              <a:lnSpc>
                <a:spcPct val="100000"/>
              </a:lnSpc>
              <a:spcBef>
                <a:spcPts val="0"/>
              </a:spcBef>
              <a:spcAft>
                <a:spcPts val="0"/>
              </a:spcAft>
              <a:buNone/>
            </a:pPr>
            <a:r>
              <a:rPr lang="en-GB" sz="1300">
                <a:solidFill>
                  <a:srgbClr val="111111"/>
                </a:solidFill>
              </a:rPr>
              <a:t>PV(x) = the present value of the strike price (X), discounted from the value on the expiration date at the risk-free rate</a:t>
            </a:r>
            <a:endParaRPr sz="1300" u="sng">
              <a:solidFill>
                <a:srgbClr val="2C40D0"/>
              </a:solidFill>
            </a:endParaRPr>
          </a:p>
          <a:p>
            <a:pPr indent="0" lvl="0" marL="0" rtl="0" algn="l">
              <a:lnSpc>
                <a:spcPct val="100000"/>
              </a:lnSpc>
              <a:spcBef>
                <a:spcPts val="0"/>
              </a:spcBef>
              <a:spcAft>
                <a:spcPts val="0"/>
              </a:spcAft>
              <a:buNone/>
            </a:pPr>
            <a:r>
              <a:rPr lang="en-GB" sz="1300">
                <a:solidFill>
                  <a:srgbClr val="111111"/>
                </a:solidFill>
              </a:rPr>
              <a:t>P = price of the European put</a:t>
            </a:r>
            <a:endParaRPr sz="1300">
              <a:solidFill>
                <a:srgbClr val="111111"/>
              </a:solidFill>
            </a:endParaRPr>
          </a:p>
          <a:p>
            <a:pPr indent="0" lvl="0" marL="0" rtl="0" algn="l">
              <a:lnSpc>
                <a:spcPct val="100000"/>
              </a:lnSpc>
              <a:spcBef>
                <a:spcPts val="0"/>
              </a:spcBef>
              <a:spcAft>
                <a:spcPts val="0"/>
              </a:spcAft>
              <a:buNone/>
            </a:pPr>
            <a:r>
              <a:rPr lang="en-GB" sz="1300">
                <a:solidFill>
                  <a:srgbClr val="111111"/>
                </a:solidFill>
              </a:rPr>
              <a:t>S = spot price of the underlying asset</a:t>
            </a:r>
            <a:endParaRPr sz="1300">
              <a:solidFill>
                <a:srgbClr val="111111"/>
              </a:solidFill>
            </a:endParaRPr>
          </a:p>
          <a:p>
            <a:pPr indent="0" lvl="0" marL="0" rtl="0" algn="l">
              <a:spcBef>
                <a:spcPts val="0"/>
              </a:spcBef>
              <a:spcAft>
                <a:spcPts val="0"/>
              </a:spcAft>
              <a:buNone/>
            </a:pPr>
            <a:r>
              <a:t/>
            </a:r>
            <a:endParaRPr sz="1300"/>
          </a:p>
        </p:txBody>
      </p:sp>
      <p:sp>
        <p:nvSpPr>
          <p:cNvPr id="228" name="Google Shape;228;p33"/>
          <p:cNvSpPr/>
          <p:nvPr/>
        </p:nvSpPr>
        <p:spPr>
          <a:xfrm>
            <a:off x="6161475" y="10725"/>
            <a:ext cx="2979000" cy="621600"/>
          </a:xfrm>
          <a:prstGeom prst="round2DiagRect">
            <a:avLst>
              <a:gd fmla="val 16667" name="adj1"/>
              <a:gd fmla="val 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Put-Call Parity</a:t>
            </a:r>
            <a:endParaRPr b="1" sz="18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1114425" y="417900"/>
            <a:ext cx="4031400" cy="2885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rgbClr val="111111"/>
                </a:solidFill>
                <a:highlight>
                  <a:srgbClr val="FFFFFF"/>
                </a:highlight>
              </a:rPr>
              <a:t>C + PV(X) = P + S</a:t>
            </a:r>
            <a:endParaRPr b="1" sz="1300">
              <a:solidFill>
                <a:srgbClr val="111111"/>
              </a:solidFill>
              <a:highlight>
                <a:srgbClr val="FFFFFF"/>
              </a:highlight>
            </a:endParaRPr>
          </a:p>
          <a:p>
            <a:pPr indent="0" lvl="0" marL="0" rtl="0" algn="l">
              <a:lnSpc>
                <a:spcPct val="100000"/>
              </a:lnSpc>
              <a:spcBef>
                <a:spcPts val="2100"/>
              </a:spcBef>
              <a:spcAft>
                <a:spcPts val="0"/>
              </a:spcAft>
              <a:buNone/>
            </a:pPr>
            <a:r>
              <a:rPr lang="en-GB" sz="1300">
                <a:solidFill>
                  <a:srgbClr val="111111"/>
                </a:solidFill>
                <a:highlight>
                  <a:srgbClr val="FFFFFF"/>
                </a:highlight>
              </a:rPr>
              <a:t>X (Strike Price) = 15100</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S = 15174.8</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C = 314.45</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P = 207.75</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Expiration = 26th March 2021</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T = 16 days</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r (risk free rate) -&gt; 10 yr govt bond yield = 6.25%</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PV(X) = 15100/(1+r)^(16/365) = 15059.93</a:t>
            </a:r>
            <a:endParaRPr sz="1300">
              <a:solidFill>
                <a:srgbClr val="111111"/>
              </a:solidFill>
              <a:highlight>
                <a:srgbClr val="FFFFFF"/>
              </a:highlight>
            </a:endParaRPr>
          </a:p>
          <a:p>
            <a:pPr indent="0" lvl="0" marL="0" rtl="0" algn="l">
              <a:lnSpc>
                <a:spcPct val="100000"/>
              </a:lnSpc>
              <a:spcBef>
                <a:spcPts val="0"/>
              </a:spcBef>
              <a:spcAft>
                <a:spcPts val="0"/>
              </a:spcAft>
              <a:buNone/>
            </a:pPr>
            <a:r>
              <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314.45+15059.93 = 207.75+ 15174.8</a:t>
            </a:r>
            <a:endParaRPr sz="1300">
              <a:solidFill>
                <a:srgbClr val="111111"/>
              </a:solidFill>
              <a:highlight>
                <a:srgbClr val="FFFFFF"/>
              </a:highlight>
            </a:endParaRPr>
          </a:p>
          <a:p>
            <a:pPr indent="0" lvl="0" marL="0" rtl="0" algn="l">
              <a:lnSpc>
                <a:spcPct val="100000"/>
              </a:lnSpc>
              <a:spcBef>
                <a:spcPts val="0"/>
              </a:spcBef>
              <a:spcAft>
                <a:spcPts val="0"/>
              </a:spcAft>
              <a:buNone/>
            </a:pPr>
            <a:r>
              <a:rPr lang="en-GB" sz="1300">
                <a:solidFill>
                  <a:srgbClr val="111111"/>
                </a:solidFill>
                <a:highlight>
                  <a:srgbClr val="FFFFFF"/>
                </a:highlight>
              </a:rPr>
              <a:t>15374.38 = 15382.55</a:t>
            </a:r>
            <a:endParaRPr sz="1300">
              <a:solidFill>
                <a:srgbClr val="111111"/>
              </a:solidFill>
              <a:highlight>
                <a:srgbClr val="FFFFFF"/>
              </a:highlight>
            </a:endParaRPr>
          </a:p>
        </p:txBody>
      </p:sp>
      <p:pic>
        <p:nvPicPr>
          <p:cNvPr id="234" name="Google Shape;234;p34"/>
          <p:cNvPicPr preferRelativeResize="0"/>
          <p:nvPr/>
        </p:nvPicPr>
        <p:blipFill>
          <a:blip r:embed="rId3">
            <a:alphaModFix/>
          </a:blip>
          <a:stretch>
            <a:fillRect/>
          </a:stretch>
        </p:blipFill>
        <p:spPr>
          <a:xfrm>
            <a:off x="5145825" y="998925"/>
            <a:ext cx="3384976" cy="2006902"/>
          </a:xfrm>
          <a:prstGeom prst="rect">
            <a:avLst/>
          </a:prstGeom>
          <a:noFill/>
          <a:ln cap="flat" cmpd="sng" w="19050">
            <a:solidFill>
              <a:schemeClr val="dk2"/>
            </a:solidFill>
            <a:prstDash val="solid"/>
            <a:round/>
            <a:headEnd len="sm" w="sm" type="none"/>
            <a:tailEnd len="sm" w="sm" type="none"/>
          </a:ln>
        </p:spPr>
      </p:pic>
      <p:sp>
        <p:nvSpPr>
          <p:cNvPr id="235" name="Google Shape;235;p34"/>
          <p:cNvSpPr txBox="1"/>
          <p:nvPr/>
        </p:nvSpPr>
        <p:spPr>
          <a:xfrm>
            <a:off x="953700" y="3836200"/>
            <a:ext cx="6804300" cy="7389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GB" sz="1200">
                <a:solidFill>
                  <a:srgbClr val="111111"/>
                </a:solidFill>
              </a:rPr>
              <a:t>In reality, opportunities for arbitrage are short-lived and difficult to find. In addition, the margins they offer may be so thin that an enormous amount of capital is required to take advantage of them.</a:t>
            </a:r>
            <a:endParaRPr sz="1200"/>
          </a:p>
        </p:txBody>
      </p:sp>
      <p:sp>
        <p:nvSpPr>
          <p:cNvPr id="236" name="Google Shape;236;p34"/>
          <p:cNvSpPr txBox="1"/>
          <p:nvPr/>
        </p:nvSpPr>
        <p:spPr>
          <a:xfrm>
            <a:off x="150025" y="203600"/>
            <a:ext cx="964500" cy="3387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t>11-03-21</a:t>
            </a:r>
            <a:endParaRPr b="1" sz="1000"/>
          </a:p>
        </p:txBody>
      </p:sp>
      <p:sp>
        <p:nvSpPr>
          <p:cNvPr id="237" name="Google Shape;237;p34"/>
          <p:cNvSpPr/>
          <p:nvPr/>
        </p:nvSpPr>
        <p:spPr>
          <a:xfrm>
            <a:off x="6161475" y="10725"/>
            <a:ext cx="2979000" cy="621600"/>
          </a:xfrm>
          <a:prstGeom prst="round2DiagRect">
            <a:avLst>
              <a:gd fmla="val 16667" name="adj1"/>
              <a:gd fmla="val 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Put-Call Parity</a:t>
            </a:r>
            <a:endParaRPr b="1" sz="1800"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p:nvPr/>
        </p:nvSpPr>
        <p:spPr>
          <a:xfrm>
            <a:off x="2803050" y="2057400"/>
            <a:ext cx="3537900" cy="1028700"/>
          </a:xfrm>
          <a:prstGeom prst="roundRect">
            <a:avLst>
              <a:gd fmla="val 16667" name="adj"/>
            </a:avLst>
          </a:prstGeom>
          <a:solidFill>
            <a:srgbClr val="D9EAD3"/>
          </a:solidFill>
          <a:ln cap="flat" cmpd="sng" w="28575">
            <a:solidFill>
              <a:srgbClr val="000000"/>
            </a:solidFill>
            <a:prstDash val="solid"/>
            <a:round/>
            <a:headEnd len="sm" w="sm" type="none"/>
            <a:tailEnd len="sm" w="sm" type="none"/>
          </a:ln>
          <a:effectLst>
            <a:outerShdw blurRad="57150" rotWithShape="0" algn="bl"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txBox="1"/>
          <p:nvPr/>
        </p:nvSpPr>
        <p:spPr>
          <a:xfrm>
            <a:off x="2970000" y="2317800"/>
            <a:ext cx="3204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300"/>
              <a:t>Black Scholes Model</a:t>
            </a:r>
            <a:endParaRPr b="1"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nvSpPr>
        <p:spPr>
          <a:xfrm>
            <a:off x="1378750" y="1078650"/>
            <a:ext cx="6172200" cy="2986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Mathematical model simulating the dynamics of a financial market containing derivative financial instruments.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Introduced in 1973 in the Journal of Political Economy, by </a:t>
            </a:r>
            <a:r>
              <a:rPr b="1" lang="en-GB"/>
              <a:t>Fischer Black and Myron Scholes</a:t>
            </a:r>
            <a:r>
              <a:rPr lang="en-GB"/>
              <a:t>, and later built upon by Robert Merton, the model won the Nobel Prize in economics in 1997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The model is based on a partial differential equation (PDE), the so-called </a:t>
            </a:r>
            <a:r>
              <a:rPr b="1" lang="en-GB" u="sng">
                <a:hlinkClick r:id="rId3"/>
              </a:rPr>
              <a:t>Black-Scholes equation</a:t>
            </a:r>
            <a:r>
              <a:rPr lang="en-GB"/>
              <a:t>, from which one can deduce the </a:t>
            </a:r>
            <a:r>
              <a:rPr b="1" lang="en-GB" u="sng">
                <a:hlinkClick r:id="rId4"/>
              </a:rPr>
              <a:t>Black-Scholes formula</a:t>
            </a:r>
            <a:r>
              <a:rPr lang="en-GB"/>
              <a:t>, which gives a theoretical estimate of the correct price of European stock options.</a:t>
            </a:r>
            <a:endParaRPr/>
          </a:p>
        </p:txBody>
      </p:sp>
      <p:sp>
        <p:nvSpPr>
          <p:cNvPr id="249" name="Google Shape;249;p36"/>
          <p:cNvSpPr/>
          <p:nvPr/>
        </p:nvSpPr>
        <p:spPr>
          <a:xfrm>
            <a:off x="6161475" y="10725"/>
            <a:ext cx="2979000" cy="621600"/>
          </a:xfrm>
          <a:prstGeom prst="round2DiagRect">
            <a:avLst>
              <a:gd fmla="val 16667" name="adj1"/>
              <a:gd fmla="val 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Introduction</a:t>
            </a:r>
            <a:endParaRPr b="1" sz="1800"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7"/>
          <p:cNvPicPr preferRelativeResize="0"/>
          <p:nvPr/>
        </p:nvPicPr>
        <p:blipFill>
          <a:blip r:embed="rId3">
            <a:alphaModFix/>
          </a:blip>
          <a:stretch>
            <a:fillRect/>
          </a:stretch>
        </p:blipFill>
        <p:spPr>
          <a:xfrm>
            <a:off x="2070550" y="1766325"/>
            <a:ext cx="4809992" cy="1996600"/>
          </a:xfrm>
          <a:prstGeom prst="rect">
            <a:avLst/>
          </a:prstGeom>
          <a:noFill/>
          <a:ln>
            <a:noFill/>
          </a:ln>
        </p:spPr>
      </p:pic>
      <p:sp>
        <p:nvSpPr>
          <p:cNvPr id="255" name="Google Shape;255;p37"/>
          <p:cNvSpPr txBox="1"/>
          <p:nvPr/>
        </p:nvSpPr>
        <p:spPr>
          <a:xfrm>
            <a:off x="1907375" y="3064675"/>
            <a:ext cx="12108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FFFFF"/>
                </a:highlight>
              </a:rPr>
              <a:t>The market consists of at least </a:t>
            </a:r>
            <a:r>
              <a:rPr b="1" lang="en-GB" sz="1100">
                <a:highlight>
                  <a:srgbClr val="FFFFFF"/>
                </a:highlight>
              </a:rPr>
              <a:t>one risky asset</a:t>
            </a:r>
            <a:r>
              <a:rPr lang="en-GB" sz="1100">
                <a:highlight>
                  <a:srgbClr val="FFFFFF"/>
                </a:highlight>
              </a:rPr>
              <a:t> (such as a stock) and one (essentially) </a:t>
            </a:r>
            <a:r>
              <a:rPr b="1" lang="en-GB" sz="1100">
                <a:highlight>
                  <a:srgbClr val="FFFFFF"/>
                </a:highlight>
              </a:rPr>
              <a:t>risk-free asset</a:t>
            </a:r>
            <a:r>
              <a:rPr lang="en-GB" sz="1100">
                <a:highlight>
                  <a:srgbClr val="FFFFFF"/>
                </a:highlight>
              </a:rPr>
              <a:t>, such as a govt bond.</a:t>
            </a:r>
            <a:endParaRPr sz="1100"/>
          </a:p>
        </p:txBody>
      </p:sp>
      <p:sp>
        <p:nvSpPr>
          <p:cNvPr id="256" name="Google Shape;256;p37"/>
          <p:cNvSpPr txBox="1"/>
          <p:nvPr/>
        </p:nvSpPr>
        <p:spPr>
          <a:xfrm>
            <a:off x="3307600" y="694050"/>
            <a:ext cx="12108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292929"/>
                </a:solidFill>
                <a:highlight>
                  <a:srgbClr val="FFFFFF"/>
                </a:highlight>
              </a:rPr>
              <a:t>The </a:t>
            </a:r>
            <a:r>
              <a:rPr b="1" lang="en-GB" sz="1100">
                <a:solidFill>
                  <a:srgbClr val="292929"/>
                </a:solidFill>
                <a:highlight>
                  <a:srgbClr val="FFFFFF"/>
                </a:highlight>
              </a:rPr>
              <a:t>rate of return</a:t>
            </a:r>
            <a:r>
              <a:rPr lang="en-GB" sz="1100">
                <a:solidFill>
                  <a:srgbClr val="292929"/>
                </a:solidFill>
                <a:highlight>
                  <a:srgbClr val="FFFFFF"/>
                </a:highlight>
              </a:rPr>
              <a:t> on the risk-free asset is </a:t>
            </a:r>
            <a:r>
              <a:rPr b="1" lang="en-GB" sz="1100">
                <a:solidFill>
                  <a:srgbClr val="292929"/>
                </a:solidFill>
                <a:highlight>
                  <a:srgbClr val="FFFFFF"/>
                </a:highlight>
              </a:rPr>
              <a:t>constant</a:t>
            </a:r>
            <a:r>
              <a:rPr lang="en-GB" sz="1100">
                <a:solidFill>
                  <a:srgbClr val="292929"/>
                </a:solidFill>
                <a:highlight>
                  <a:srgbClr val="FFFFFF"/>
                </a:highlight>
              </a:rPr>
              <a:t> (thus effectively behaves as an interest rate).</a:t>
            </a:r>
            <a:endParaRPr sz="1100">
              <a:solidFill>
                <a:srgbClr val="292929"/>
              </a:solidFill>
              <a:highlight>
                <a:srgbClr val="FFFFFF"/>
              </a:highlight>
            </a:endParaRPr>
          </a:p>
          <a:p>
            <a:pPr indent="0" lvl="0" marL="0" rtl="0" algn="l">
              <a:spcBef>
                <a:spcPts val="0"/>
              </a:spcBef>
              <a:spcAft>
                <a:spcPts val="0"/>
              </a:spcAft>
              <a:buNone/>
            </a:pPr>
            <a:r>
              <a:rPr lang="en-GB" sz="1100">
                <a:solidFill>
                  <a:srgbClr val="292929"/>
                </a:solidFill>
                <a:highlight>
                  <a:srgbClr val="FFFFFF"/>
                </a:highlight>
              </a:rPr>
              <a:t>Also, t</a:t>
            </a:r>
            <a:r>
              <a:rPr lang="en-GB" sz="1100">
                <a:solidFill>
                  <a:srgbClr val="292929"/>
                </a:solidFill>
              </a:rPr>
              <a:t>he risky asset </a:t>
            </a:r>
            <a:r>
              <a:rPr b="1" lang="en-GB" sz="1100">
                <a:solidFill>
                  <a:srgbClr val="292929"/>
                </a:solidFill>
              </a:rPr>
              <a:t>does not pay a dividend.</a:t>
            </a:r>
            <a:endParaRPr b="1" sz="1100">
              <a:solidFill>
                <a:srgbClr val="292929"/>
              </a:solidFill>
            </a:endParaRPr>
          </a:p>
        </p:txBody>
      </p:sp>
      <p:sp>
        <p:nvSpPr>
          <p:cNvPr id="257" name="Google Shape;257;p37"/>
          <p:cNvSpPr/>
          <p:nvPr/>
        </p:nvSpPr>
        <p:spPr>
          <a:xfrm>
            <a:off x="6161475" y="10725"/>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Assumptions</a:t>
            </a:r>
            <a:endParaRPr b="1" sz="1800" u="sng"/>
          </a:p>
        </p:txBody>
      </p:sp>
      <p:sp>
        <p:nvSpPr>
          <p:cNvPr id="258" name="Google Shape;258;p37"/>
          <p:cNvSpPr txBox="1"/>
          <p:nvPr/>
        </p:nvSpPr>
        <p:spPr>
          <a:xfrm>
            <a:off x="4464825" y="2980075"/>
            <a:ext cx="1150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There are </a:t>
            </a:r>
            <a:r>
              <a:rPr b="1" lang="en-GB" sz="1100"/>
              <a:t>no arbitrage </a:t>
            </a:r>
            <a:r>
              <a:rPr lang="en-GB" sz="1100"/>
              <a:t>(risk-free profit) opportunities in the market.It is possible to buy and sell any amount of the stock (including short selling)</a:t>
            </a:r>
            <a:endParaRPr sz="1100"/>
          </a:p>
        </p:txBody>
      </p:sp>
      <p:sp>
        <p:nvSpPr>
          <p:cNvPr id="259" name="Google Shape;259;p37"/>
          <p:cNvSpPr txBox="1"/>
          <p:nvPr/>
        </p:nvSpPr>
        <p:spPr>
          <a:xfrm>
            <a:off x="5787650" y="863250"/>
            <a:ext cx="12108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There are </a:t>
            </a:r>
            <a:r>
              <a:rPr b="1" lang="en-GB" sz="1100"/>
              <a:t>no transaction costs</a:t>
            </a:r>
            <a:r>
              <a:rPr lang="en-GB" sz="1100"/>
              <a:t> in the market (i.e. no commission for buying or selling securities or derivative instruments)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p:nvPr/>
        </p:nvSpPr>
        <p:spPr>
          <a:xfrm>
            <a:off x="6161475" y="10725"/>
            <a:ext cx="2979000" cy="621600"/>
          </a:xfrm>
          <a:prstGeom prst="round2DiagRect">
            <a:avLst>
              <a:gd fmla="val 16667" name="adj1"/>
              <a:gd fmla="val 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Black Scholes PDE</a:t>
            </a:r>
            <a:endParaRPr b="1" sz="1800" u="sng"/>
          </a:p>
        </p:txBody>
      </p:sp>
      <p:sp>
        <p:nvSpPr>
          <p:cNvPr id="265" name="Google Shape;265;p38"/>
          <p:cNvSpPr txBox="1"/>
          <p:nvPr/>
        </p:nvSpPr>
        <p:spPr>
          <a:xfrm>
            <a:off x="1135875" y="1060850"/>
            <a:ext cx="638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highlight>
                  <a:srgbClr val="FFFFFF"/>
                </a:highlight>
              </a:rPr>
              <a:t>The Black-Scholes equation is the </a:t>
            </a:r>
            <a:r>
              <a:rPr b="1" i="1" lang="en-GB" sz="1200">
                <a:highlight>
                  <a:srgbClr val="FFFFFF"/>
                </a:highlight>
              </a:rPr>
              <a:t>partial differential equation (PDE)</a:t>
            </a:r>
            <a:r>
              <a:rPr lang="en-GB" sz="1200">
                <a:highlight>
                  <a:srgbClr val="FFFFFF"/>
                </a:highlight>
              </a:rPr>
              <a:t> that governs the price evolution of European stock options.</a:t>
            </a:r>
            <a:endParaRPr sz="1200"/>
          </a:p>
        </p:txBody>
      </p:sp>
      <p:pic>
        <p:nvPicPr>
          <p:cNvPr id="266" name="Google Shape;266;p38"/>
          <p:cNvPicPr preferRelativeResize="0"/>
          <p:nvPr/>
        </p:nvPicPr>
        <p:blipFill>
          <a:blip r:embed="rId3">
            <a:alphaModFix/>
          </a:blip>
          <a:stretch>
            <a:fillRect/>
          </a:stretch>
        </p:blipFill>
        <p:spPr>
          <a:xfrm>
            <a:off x="1984800" y="1805475"/>
            <a:ext cx="3983825" cy="679725"/>
          </a:xfrm>
          <a:prstGeom prst="rect">
            <a:avLst/>
          </a:prstGeom>
          <a:noFill/>
          <a:ln cap="flat" cmpd="sng" w="19050">
            <a:solidFill>
              <a:schemeClr val="dk2"/>
            </a:solidFill>
            <a:prstDash val="solid"/>
            <a:round/>
            <a:headEnd len="sm" w="sm" type="none"/>
            <a:tailEnd len="sm" w="sm" type="none"/>
          </a:ln>
        </p:spPr>
      </p:pic>
      <p:sp>
        <p:nvSpPr>
          <p:cNvPr id="267" name="Google Shape;267;p38"/>
          <p:cNvSpPr txBox="1"/>
          <p:nvPr/>
        </p:nvSpPr>
        <p:spPr>
          <a:xfrm>
            <a:off x="1350175" y="2978925"/>
            <a:ext cx="556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V - Price of the option</a:t>
            </a:r>
            <a:endParaRPr sz="1200"/>
          </a:p>
          <a:p>
            <a:pPr indent="0" lvl="0" marL="0" rtl="0" algn="l">
              <a:spcBef>
                <a:spcPts val="0"/>
              </a:spcBef>
              <a:spcAft>
                <a:spcPts val="0"/>
              </a:spcAft>
              <a:buNone/>
            </a:pPr>
            <a:r>
              <a:rPr lang="en-GB" sz="1200"/>
              <a:t>S - Stock Price</a:t>
            </a:r>
            <a:endParaRPr sz="1200"/>
          </a:p>
          <a:p>
            <a:pPr indent="0" lvl="0" marL="0" rtl="0" algn="l">
              <a:spcBef>
                <a:spcPts val="0"/>
              </a:spcBef>
              <a:spcAft>
                <a:spcPts val="0"/>
              </a:spcAft>
              <a:buNone/>
            </a:pPr>
            <a:r>
              <a:rPr lang="en-GB" sz="1200"/>
              <a:t>r </a:t>
            </a:r>
            <a:r>
              <a:rPr lang="en-GB" sz="1200"/>
              <a:t>- Risk free interest rate</a:t>
            </a:r>
            <a:endParaRPr sz="1200"/>
          </a:p>
          <a:p>
            <a:pPr indent="0" lvl="0" marL="0" rtl="0" algn="l">
              <a:spcBef>
                <a:spcPts val="0"/>
              </a:spcBef>
              <a:spcAft>
                <a:spcPts val="0"/>
              </a:spcAft>
              <a:buNone/>
            </a:pPr>
            <a:r>
              <a:rPr lang="en-GB" sz="1200">
                <a:highlight>
                  <a:srgbClr val="FFFFFF"/>
                </a:highlight>
              </a:rPr>
              <a:t>σ - Volatility of the log returns of the underlying security</a:t>
            </a:r>
            <a:endParaRPr sz="1200"/>
          </a:p>
        </p:txBody>
      </p:sp>
      <p:sp>
        <p:nvSpPr>
          <p:cNvPr id="268" name="Google Shape;268;p38"/>
          <p:cNvSpPr txBox="1"/>
          <p:nvPr/>
        </p:nvSpPr>
        <p:spPr>
          <a:xfrm>
            <a:off x="1071575" y="4468425"/>
            <a:ext cx="99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solidFill>
                  <a:schemeClr val="hlink"/>
                </a:solidFill>
                <a:hlinkClick r:id="rId4"/>
              </a:rPr>
              <a:t>Derivation</a:t>
            </a:r>
            <a:endParaRPr b="1" sz="1200"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p:nvPr/>
        </p:nvSpPr>
        <p:spPr>
          <a:xfrm>
            <a:off x="6161475" y="10725"/>
            <a:ext cx="2979000" cy="621600"/>
          </a:xfrm>
          <a:prstGeom prst="round2DiagRect">
            <a:avLst>
              <a:gd fmla="val 16667" name="adj1"/>
              <a:gd fmla="val 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Black Scholes PDE</a:t>
            </a:r>
            <a:endParaRPr b="1" sz="1800" u="sng"/>
          </a:p>
        </p:txBody>
      </p:sp>
      <p:sp>
        <p:nvSpPr>
          <p:cNvPr id="274" name="Google Shape;274;p39"/>
          <p:cNvSpPr txBox="1"/>
          <p:nvPr/>
        </p:nvSpPr>
        <p:spPr>
          <a:xfrm>
            <a:off x="1114425" y="1007275"/>
            <a:ext cx="535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If we rewrite the equation to the following form:-</a:t>
            </a:r>
            <a:endParaRPr sz="1200"/>
          </a:p>
        </p:txBody>
      </p:sp>
      <p:pic>
        <p:nvPicPr>
          <p:cNvPr id="275" name="Google Shape;275;p39"/>
          <p:cNvPicPr preferRelativeResize="0"/>
          <p:nvPr/>
        </p:nvPicPr>
        <p:blipFill>
          <a:blip r:embed="rId3">
            <a:alphaModFix/>
          </a:blip>
          <a:stretch>
            <a:fillRect/>
          </a:stretch>
        </p:blipFill>
        <p:spPr>
          <a:xfrm>
            <a:off x="2224813" y="1661900"/>
            <a:ext cx="3822718" cy="740875"/>
          </a:xfrm>
          <a:prstGeom prst="rect">
            <a:avLst/>
          </a:prstGeom>
          <a:noFill/>
          <a:ln cap="flat" cmpd="sng" w="19050">
            <a:solidFill>
              <a:schemeClr val="dk2"/>
            </a:solidFill>
            <a:prstDash val="solid"/>
            <a:round/>
            <a:headEnd len="sm" w="sm" type="none"/>
            <a:tailEnd len="sm" w="sm" type="none"/>
          </a:ln>
        </p:spPr>
      </p:pic>
      <p:sp>
        <p:nvSpPr>
          <p:cNvPr id="276" name="Google Shape;276;p39"/>
          <p:cNvSpPr txBox="1"/>
          <p:nvPr/>
        </p:nvSpPr>
        <p:spPr>
          <a:xfrm>
            <a:off x="1114425" y="2925375"/>
            <a:ext cx="6043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Then the left side represents the </a:t>
            </a:r>
            <a:r>
              <a:rPr b="1" lang="en-GB" sz="1200"/>
              <a:t>change in the value/price of the option </a:t>
            </a:r>
            <a:r>
              <a:rPr b="1" i="1" lang="en-GB" sz="1200"/>
              <a:t>V</a:t>
            </a:r>
            <a:r>
              <a:rPr b="1" lang="en-GB" sz="1200"/>
              <a:t> due to time </a:t>
            </a:r>
            <a:r>
              <a:rPr b="1" i="1" lang="en-GB" sz="1200"/>
              <a:t>t</a:t>
            </a:r>
            <a:r>
              <a:rPr lang="en-GB" sz="1200"/>
              <a:t> </a:t>
            </a:r>
            <a:r>
              <a:rPr b="1" lang="en-GB" sz="1200"/>
              <a:t>increasing</a:t>
            </a:r>
            <a:r>
              <a:rPr lang="en-GB" sz="1200"/>
              <a:t> + </a:t>
            </a:r>
            <a:r>
              <a:rPr b="1" lang="en-GB" sz="1200"/>
              <a:t>the convexity of the option’s value relative to the price of the stock. </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The right hand side represents</a:t>
            </a:r>
            <a:r>
              <a:rPr b="1" lang="en-GB" sz="1200"/>
              <a:t> </a:t>
            </a:r>
            <a:r>
              <a:rPr lang="en-GB" sz="1200"/>
              <a:t>the </a:t>
            </a:r>
            <a:r>
              <a:rPr b="1" lang="en-GB" sz="1200"/>
              <a:t>risk-free return from a long position in the option and a short position consisting of ∂V/∂S shares of the stock.</a:t>
            </a:r>
            <a:r>
              <a:rPr lang="en-GB" sz="1200"/>
              <a:t> </a:t>
            </a:r>
            <a:endParaRPr sz="1200"/>
          </a:p>
          <a:p>
            <a:pPr indent="0" lvl="0" marL="0" rtl="0" algn="l">
              <a:spcBef>
                <a:spcPts val="0"/>
              </a:spcBef>
              <a:spcAft>
                <a:spcPts val="0"/>
              </a:spcAft>
              <a:buNone/>
            </a:pPr>
            <a:r>
              <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nvSpPr>
        <p:spPr>
          <a:xfrm>
            <a:off x="1028700" y="11037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In terms of the greeks:</a:t>
            </a:r>
            <a:endParaRPr sz="1200"/>
          </a:p>
        </p:txBody>
      </p:sp>
      <p:sp>
        <p:nvSpPr>
          <p:cNvPr id="282" name="Google Shape;282;p40"/>
          <p:cNvSpPr/>
          <p:nvPr/>
        </p:nvSpPr>
        <p:spPr>
          <a:xfrm>
            <a:off x="6161475" y="10725"/>
            <a:ext cx="2979000" cy="621600"/>
          </a:xfrm>
          <a:prstGeom prst="round2DiagRect">
            <a:avLst>
              <a:gd fmla="val 16667" name="adj1"/>
              <a:gd fmla="val 0" name="adj2"/>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Black Scholes PDE</a:t>
            </a:r>
            <a:endParaRPr b="1" sz="1800" u="sng"/>
          </a:p>
        </p:txBody>
      </p:sp>
      <p:pic>
        <p:nvPicPr>
          <p:cNvPr id="283" name="Google Shape;283;p40"/>
          <p:cNvPicPr preferRelativeResize="0"/>
          <p:nvPr/>
        </p:nvPicPr>
        <p:blipFill>
          <a:blip r:embed="rId3">
            <a:alphaModFix/>
          </a:blip>
          <a:stretch>
            <a:fillRect/>
          </a:stretch>
        </p:blipFill>
        <p:spPr>
          <a:xfrm>
            <a:off x="2434825" y="1727650"/>
            <a:ext cx="2981267" cy="621600"/>
          </a:xfrm>
          <a:prstGeom prst="rect">
            <a:avLst/>
          </a:prstGeom>
          <a:noFill/>
          <a:ln cap="flat" cmpd="sng" w="19050">
            <a:solidFill>
              <a:schemeClr val="dk2"/>
            </a:solidFill>
            <a:prstDash val="solid"/>
            <a:round/>
            <a:headEnd len="sm" w="sm" type="none"/>
            <a:tailEnd len="sm" w="sm" type="none"/>
          </a:ln>
        </p:spPr>
      </p:pic>
      <p:sp>
        <p:nvSpPr>
          <p:cNvPr id="284" name="Google Shape;284;p40"/>
          <p:cNvSpPr txBox="1"/>
          <p:nvPr/>
        </p:nvSpPr>
        <p:spPr>
          <a:xfrm>
            <a:off x="1093000" y="2603900"/>
            <a:ext cx="6965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The risk-free return of the combined portfolio of stocks and options on the right hand side over any infinitesimal time interval could be expressed as the sum of theta (Θ) and a term incorporating gamma (Γ).</a:t>
            </a:r>
            <a:r>
              <a:rPr lang="en-GB" sz="1200"/>
              <a:t>                  </a:t>
            </a:r>
            <a:r>
              <a:rPr b="1" lang="en-GB" sz="1200" u="sng">
                <a:solidFill>
                  <a:srgbClr val="0B5394"/>
                </a:solidFill>
              </a:rPr>
              <a:t>“Risk Neutral Argument”</a:t>
            </a:r>
            <a:endParaRPr b="1" sz="1200" u="sng">
              <a:solidFill>
                <a:srgbClr val="0B5394"/>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GB" sz="1200"/>
              <a:t>This is because the value of theta (Θ) is typically negative (because the value of the option decreases as time moves closer to expiration) and the value of gamma (Γ) is typically positive. </a:t>
            </a:r>
            <a:endParaRPr sz="1200"/>
          </a:p>
          <a:p>
            <a:pPr indent="0" lvl="0" marL="0" rtl="0" algn="l">
              <a:spcBef>
                <a:spcPts val="0"/>
              </a:spcBef>
              <a:spcAft>
                <a:spcPts val="0"/>
              </a:spcAft>
              <a:buNone/>
            </a:pPr>
            <a:r>
              <a:rPr lang="en-GB" sz="1200"/>
              <a:t>In sum, the losses from theta and the gains from gamma offset one another, resulting in returns at a risk-free rate.</a:t>
            </a:r>
            <a:endParaRPr sz="1200"/>
          </a:p>
        </p:txBody>
      </p:sp>
      <p:cxnSp>
        <p:nvCxnSpPr>
          <p:cNvPr id="285" name="Google Shape;285;p40"/>
          <p:cNvCxnSpPr/>
          <p:nvPr/>
        </p:nvCxnSpPr>
        <p:spPr>
          <a:xfrm>
            <a:off x="2025250" y="3150400"/>
            <a:ext cx="685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p:nvPr/>
        </p:nvSpPr>
        <p:spPr>
          <a:xfrm>
            <a:off x="6161475" y="10725"/>
            <a:ext cx="2979000" cy="621600"/>
          </a:xfrm>
          <a:prstGeom prst="round2Diag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Black Scholes Formula</a:t>
            </a:r>
            <a:endParaRPr b="1" sz="1800" u="sng"/>
          </a:p>
        </p:txBody>
      </p:sp>
      <p:sp>
        <p:nvSpPr>
          <p:cNvPr id="291" name="Google Shape;291;p41"/>
          <p:cNvSpPr txBox="1"/>
          <p:nvPr/>
        </p:nvSpPr>
        <p:spPr>
          <a:xfrm>
            <a:off x="1050125" y="672563"/>
            <a:ext cx="629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The Black-Scholes formula is a solution to the Black-Scholes PDE, given the boundary conditions below:-</a:t>
            </a:r>
            <a:endParaRPr sz="1200"/>
          </a:p>
        </p:txBody>
      </p:sp>
      <p:pic>
        <p:nvPicPr>
          <p:cNvPr id="292" name="Google Shape;292;p41"/>
          <p:cNvPicPr preferRelativeResize="0"/>
          <p:nvPr/>
        </p:nvPicPr>
        <p:blipFill>
          <a:blip r:embed="rId3">
            <a:alphaModFix/>
          </a:blip>
          <a:stretch>
            <a:fillRect/>
          </a:stretch>
        </p:blipFill>
        <p:spPr>
          <a:xfrm>
            <a:off x="1534700" y="1389900"/>
            <a:ext cx="2590800" cy="355725"/>
          </a:xfrm>
          <a:prstGeom prst="rect">
            <a:avLst/>
          </a:prstGeom>
          <a:noFill/>
          <a:ln>
            <a:noFill/>
          </a:ln>
        </p:spPr>
      </p:pic>
      <p:pic>
        <p:nvPicPr>
          <p:cNvPr id="293" name="Google Shape;293;p41"/>
          <p:cNvPicPr preferRelativeResize="0"/>
          <p:nvPr/>
        </p:nvPicPr>
        <p:blipFill>
          <a:blip r:embed="rId4">
            <a:alphaModFix/>
          </a:blip>
          <a:stretch>
            <a:fillRect/>
          </a:stretch>
        </p:blipFill>
        <p:spPr>
          <a:xfrm>
            <a:off x="4845825" y="1389900"/>
            <a:ext cx="2412260" cy="355725"/>
          </a:xfrm>
          <a:prstGeom prst="rect">
            <a:avLst/>
          </a:prstGeom>
          <a:noFill/>
          <a:ln>
            <a:noFill/>
          </a:ln>
        </p:spPr>
      </p:pic>
      <p:sp>
        <p:nvSpPr>
          <p:cNvPr id="294" name="Google Shape;294;p41"/>
          <p:cNvSpPr txBox="1"/>
          <p:nvPr/>
        </p:nvSpPr>
        <p:spPr>
          <a:xfrm>
            <a:off x="1076975" y="1843100"/>
            <a:ext cx="623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The functional form of the analytic solution to the Black-Scholes equation is :-</a:t>
            </a:r>
            <a:endParaRPr sz="1200"/>
          </a:p>
        </p:txBody>
      </p:sp>
      <p:pic>
        <p:nvPicPr>
          <p:cNvPr id="295" name="Google Shape;295;p41"/>
          <p:cNvPicPr preferRelativeResize="0"/>
          <p:nvPr/>
        </p:nvPicPr>
        <p:blipFill>
          <a:blip r:embed="rId5">
            <a:alphaModFix/>
          </a:blip>
          <a:stretch>
            <a:fillRect/>
          </a:stretch>
        </p:blipFill>
        <p:spPr>
          <a:xfrm>
            <a:off x="2396088" y="2309875"/>
            <a:ext cx="3780225" cy="426600"/>
          </a:xfrm>
          <a:prstGeom prst="rect">
            <a:avLst/>
          </a:prstGeom>
          <a:noFill/>
          <a:ln cap="flat" cmpd="sng" w="19050">
            <a:solidFill>
              <a:schemeClr val="dk2"/>
            </a:solidFill>
            <a:prstDash val="solid"/>
            <a:round/>
            <a:headEnd len="sm" w="sm" type="none"/>
            <a:tailEnd len="sm" w="sm" type="none"/>
          </a:ln>
        </p:spPr>
      </p:pic>
      <p:sp>
        <p:nvSpPr>
          <p:cNvPr id="296" name="Google Shape;296;p41"/>
          <p:cNvSpPr txBox="1"/>
          <p:nvPr/>
        </p:nvSpPr>
        <p:spPr>
          <a:xfrm>
            <a:off x="1050125" y="3011100"/>
            <a:ext cx="674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The function N(・) represents the cumulative distribution function for a Normal/Gaussian distribution and may be thought of as the probability that a random variable is less or equal to its input (i.e. d₁ and d₂) for a normal distribution.</a:t>
            </a:r>
            <a:endParaRPr sz="1200"/>
          </a:p>
        </p:txBody>
      </p:sp>
      <p:pic>
        <p:nvPicPr>
          <p:cNvPr id="297" name="Google Shape;297;p41"/>
          <p:cNvPicPr preferRelativeResize="0"/>
          <p:nvPr/>
        </p:nvPicPr>
        <p:blipFill>
          <a:blip r:embed="rId6">
            <a:alphaModFix/>
          </a:blip>
          <a:stretch>
            <a:fillRect/>
          </a:stretch>
        </p:blipFill>
        <p:spPr>
          <a:xfrm>
            <a:off x="1637113" y="3883726"/>
            <a:ext cx="5869777" cy="68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1591275" y="908150"/>
            <a:ext cx="5961449" cy="4099626"/>
          </a:xfrm>
          <a:prstGeom prst="rect">
            <a:avLst/>
          </a:prstGeom>
          <a:noFill/>
          <a:ln>
            <a:noFill/>
          </a:ln>
        </p:spPr>
      </p:pic>
      <p:sp>
        <p:nvSpPr>
          <p:cNvPr id="78" name="Google Shape;78;p15"/>
          <p:cNvSpPr/>
          <p:nvPr/>
        </p:nvSpPr>
        <p:spPr>
          <a:xfrm>
            <a:off x="6165000" y="0"/>
            <a:ext cx="2979000" cy="621600"/>
          </a:xfrm>
          <a:prstGeom prst="round2DiagRect">
            <a:avLst>
              <a:gd fmla="val 16667" name="adj1"/>
              <a:gd fmla="val 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Types of Derivatives</a:t>
            </a:r>
            <a:endParaRPr b="1" sz="18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p:nvPr/>
        </p:nvSpPr>
        <p:spPr>
          <a:xfrm>
            <a:off x="6161475" y="10725"/>
            <a:ext cx="2979000" cy="621600"/>
          </a:xfrm>
          <a:prstGeom prst="round2Diag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Limitations of BS</a:t>
            </a:r>
            <a:endParaRPr b="1" sz="1800" u="sng"/>
          </a:p>
        </p:txBody>
      </p:sp>
      <p:sp>
        <p:nvSpPr>
          <p:cNvPr id="303" name="Google Shape;303;p42"/>
          <p:cNvSpPr txBox="1"/>
          <p:nvPr/>
        </p:nvSpPr>
        <p:spPr>
          <a:xfrm>
            <a:off x="1443900" y="1135850"/>
            <a:ext cx="6256200" cy="33531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t>R</a:t>
            </a:r>
            <a:r>
              <a:rPr b="1" lang="en-GB" sz="1100"/>
              <a:t>isk free rate of return and volatility is assumed to be constant </a:t>
            </a:r>
            <a:r>
              <a:rPr lang="en-GB" sz="1100"/>
              <a:t>over the option duration none of those may remain constant in the real world.</a:t>
            </a:r>
            <a:endParaRPr sz="1100"/>
          </a:p>
          <a:p>
            <a:pPr indent="0" lvl="0" marL="0" rtl="0" algn="l">
              <a:lnSpc>
                <a:spcPct val="115000"/>
              </a:lnSpc>
              <a:spcBef>
                <a:spcPts val="2100"/>
              </a:spcBef>
              <a:spcAft>
                <a:spcPts val="0"/>
              </a:spcAft>
              <a:buNone/>
            </a:pPr>
            <a:r>
              <a:rPr lang="en-GB" sz="1100"/>
              <a:t>D</a:t>
            </a:r>
            <a:r>
              <a:rPr b="1" lang="en-GB" sz="1100"/>
              <a:t>ividend payout</a:t>
            </a:r>
            <a:r>
              <a:rPr lang="en-GB" sz="1100"/>
              <a:t> is not taken into consideration, ignoring its impact on the change in valuations</a:t>
            </a:r>
            <a:endParaRPr sz="1100"/>
          </a:p>
          <a:p>
            <a:pPr indent="0" lvl="0" marL="0" rtl="0" algn="l">
              <a:lnSpc>
                <a:spcPct val="115000"/>
              </a:lnSpc>
              <a:spcBef>
                <a:spcPts val="2100"/>
              </a:spcBef>
              <a:spcAft>
                <a:spcPts val="0"/>
              </a:spcAft>
              <a:buNone/>
            </a:pPr>
            <a:r>
              <a:rPr lang="en-GB" sz="1100"/>
              <a:t>Assumption that </a:t>
            </a:r>
            <a:r>
              <a:rPr b="1" lang="en-GB" sz="1100"/>
              <a:t>stock prices to follow lognormal pattern</a:t>
            </a:r>
            <a:r>
              <a:rPr lang="en-GB" sz="1100"/>
              <a:t>, i.e. a random walk (or geometric Brownian motion pattern) </a:t>
            </a:r>
            <a:r>
              <a:rPr b="1" lang="en-GB" sz="1100"/>
              <a:t>ignoring large price swings</a:t>
            </a:r>
            <a:r>
              <a:rPr lang="en-GB" sz="1100"/>
              <a:t> that are observed more frequently in the real world. Real-world distributions are skewed. This discrepancy leads to the Black-Scholes model substantially underpricing or overpricing an option.</a:t>
            </a:r>
            <a:endParaRPr sz="1100"/>
          </a:p>
          <a:p>
            <a:pPr indent="0" lvl="0" marL="0" rtl="0" algn="l">
              <a:lnSpc>
                <a:spcPct val="115000"/>
              </a:lnSpc>
              <a:spcBef>
                <a:spcPts val="2100"/>
              </a:spcBef>
              <a:spcAft>
                <a:spcPts val="0"/>
              </a:spcAft>
              <a:buNone/>
            </a:pPr>
            <a:r>
              <a:rPr lang="en-GB" sz="1100"/>
              <a:t>Assumes </a:t>
            </a:r>
            <a:r>
              <a:rPr b="1" lang="en-GB" sz="1100"/>
              <a:t>no early exercise </a:t>
            </a:r>
            <a:r>
              <a:rPr lang="en-GB" sz="1100"/>
              <a:t>(fits only European options) the model is unsuitable for American options</a:t>
            </a:r>
            <a:endParaRPr sz="1100"/>
          </a:p>
          <a:p>
            <a:pPr indent="0" lvl="0" marL="0" rtl="0" algn="l">
              <a:spcBef>
                <a:spcPts val="2100"/>
              </a:spcBef>
              <a:spcAft>
                <a:spcPts val="0"/>
              </a:spcAft>
              <a:buNone/>
            </a:pPr>
            <a:r>
              <a:rPr lang="en-GB" sz="1100"/>
              <a:t>Underlying stock price, volatility, risk-free rate, and dividend are unknown, and may change in short duration with high variance. This leads to </a:t>
            </a:r>
            <a:r>
              <a:rPr b="1" lang="en-GB" sz="1100"/>
              <a:t>high fluctuations in option prices</a:t>
            </a:r>
            <a:r>
              <a:rPr lang="en-GB" sz="1100"/>
              <a:t>.</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p:nvPr/>
        </p:nvSpPr>
        <p:spPr>
          <a:xfrm>
            <a:off x="6161475" y="10725"/>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Volatility Smile</a:t>
            </a:r>
            <a:endParaRPr b="1" sz="1800" u="sng"/>
          </a:p>
        </p:txBody>
      </p:sp>
      <p:pic>
        <p:nvPicPr>
          <p:cNvPr id="309" name="Google Shape;309;p43"/>
          <p:cNvPicPr preferRelativeResize="0"/>
          <p:nvPr/>
        </p:nvPicPr>
        <p:blipFill>
          <a:blip r:embed="rId3">
            <a:alphaModFix/>
          </a:blip>
          <a:stretch>
            <a:fillRect/>
          </a:stretch>
        </p:blipFill>
        <p:spPr>
          <a:xfrm>
            <a:off x="4449225" y="1278749"/>
            <a:ext cx="4347202" cy="2586000"/>
          </a:xfrm>
          <a:prstGeom prst="rect">
            <a:avLst/>
          </a:prstGeom>
          <a:noFill/>
          <a:ln cap="flat" cmpd="sng" w="19050">
            <a:solidFill>
              <a:schemeClr val="dk2"/>
            </a:solidFill>
            <a:prstDash val="solid"/>
            <a:round/>
            <a:headEnd len="sm" w="sm" type="none"/>
            <a:tailEnd len="sm" w="sm" type="none"/>
          </a:ln>
        </p:spPr>
      </p:pic>
      <p:sp>
        <p:nvSpPr>
          <p:cNvPr id="310" name="Google Shape;310;p43"/>
          <p:cNvSpPr txBox="1"/>
          <p:nvPr/>
        </p:nvSpPr>
        <p:spPr>
          <a:xfrm>
            <a:off x="1050150" y="1478850"/>
            <a:ext cx="2979000" cy="23859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111111"/>
                </a:solidFill>
              </a:rPr>
              <a:t>Graph shape that results from plotting </a:t>
            </a:r>
            <a:r>
              <a:rPr b="1" lang="en-GB" sz="1300">
                <a:solidFill>
                  <a:srgbClr val="111111"/>
                </a:solidFill>
              </a:rPr>
              <a:t>the strike price and implied volatility</a:t>
            </a:r>
            <a:r>
              <a:rPr lang="en-GB" sz="1300">
                <a:solidFill>
                  <a:srgbClr val="111111"/>
                </a:solidFill>
              </a:rPr>
              <a:t> of a group of options with the </a:t>
            </a:r>
            <a:r>
              <a:rPr b="1" lang="en-GB" sz="1300">
                <a:solidFill>
                  <a:srgbClr val="111111"/>
                </a:solidFill>
              </a:rPr>
              <a:t>same underlying asset and expiration date.</a:t>
            </a:r>
            <a:endParaRPr b="1"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111111"/>
                </a:solidFill>
              </a:rPr>
              <a:t>Implied volatility rises when the underlying asset of an option is further out of the money (OTM) or in the money (ITM), compared to at the money (ATM).</a:t>
            </a:r>
            <a:endParaRPr>
              <a:latin typeface="Open Sans"/>
              <a:ea typeface="Open Sans"/>
              <a:cs typeface="Open Sans"/>
              <a:sym typeface="Open Sans"/>
            </a:endParaRPr>
          </a:p>
        </p:txBody>
      </p:sp>
      <p:sp>
        <p:nvSpPr>
          <p:cNvPr id="311" name="Google Shape;311;p43"/>
          <p:cNvSpPr txBox="1"/>
          <p:nvPr/>
        </p:nvSpPr>
        <p:spPr>
          <a:xfrm>
            <a:off x="4972675" y="3986225"/>
            <a:ext cx="330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rgbClr val="111111"/>
                </a:solidFill>
                <a:highlight>
                  <a:srgbClr val="FFFFFF"/>
                </a:highlight>
              </a:rPr>
              <a:t>*The u-shape is not always perfectly formed as depicted in the graph.</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p:nvPr/>
        </p:nvSpPr>
        <p:spPr>
          <a:xfrm>
            <a:off x="6161475" y="10725"/>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Volatility Smile</a:t>
            </a:r>
            <a:endParaRPr b="1" sz="1800" u="sng"/>
          </a:p>
        </p:txBody>
      </p:sp>
      <p:sp>
        <p:nvSpPr>
          <p:cNvPr id="317" name="Google Shape;317;p44"/>
          <p:cNvSpPr txBox="1"/>
          <p:nvPr/>
        </p:nvSpPr>
        <p:spPr>
          <a:xfrm>
            <a:off x="1478750" y="964400"/>
            <a:ext cx="5958000" cy="31863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02124"/>
                </a:solidFill>
              </a:rPr>
              <a:t>◘ </a:t>
            </a:r>
            <a:r>
              <a:rPr b="1" lang="en-GB" sz="1300">
                <a:solidFill>
                  <a:srgbClr val="111111"/>
                </a:solidFill>
              </a:rPr>
              <a:t>According to the Black-Scholes</a:t>
            </a:r>
            <a:r>
              <a:rPr lang="en-GB" sz="1300">
                <a:solidFill>
                  <a:srgbClr val="111111"/>
                </a:solidFill>
              </a:rPr>
              <a:t> model the </a:t>
            </a:r>
            <a:r>
              <a:rPr b="1" lang="en-GB" sz="1300">
                <a:solidFill>
                  <a:srgbClr val="111111"/>
                </a:solidFill>
              </a:rPr>
              <a:t>implied volatility curve</a:t>
            </a:r>
            <a:r>
              <a:rPr lang="en-GB" sz="1300">
                <a:solidFill>
                  <a:srgbClr val="111111"/>
                </a:solidFill>
              </a:rPr>
              <a:t> should be </a:t>
            </a:r>
            <a:r>
              <a:rPr b="1" lang="en-GB" sz="1300">
                <a:solidFill>
                  <a:srgbClr val="111111"/>
                </a:solidFill>
              </a:rPr>
              <a:t>flat </a:t>
            </a:r>
            <a:r>
              <a:rPr lang="en-GB" sz="1300">
                <a:solidFill>
                  <a:srgbClr val="111111"/>
                </a:solidFill>
              </a:rPr>
              <a:t>when plotted against varying strike prices. i.e. implied volatility would be the same for all options expiring on the same date with the same underlying asset regardless of the strike price. Yet, in the real-world, this is not the case.</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b="1" lang="en-GB" sz="1300">
                <a:solidFill>
                  <a:srgbClr val="111111"/>
                </a:solidFill>
              </a:rPr>
              <a:t>The volatility smile is not predicted by the Black-Scholes model. </a:t>
            </a:r>
            <a:endParaRPr b="1" sz="1300">
              <a:solidFill>
                <a:srgbClr val="111111"/>
              </a:solidFill>
            </a:endParaRPr>
          </a:p>
          <a:p>
            <a:pPr indent="0" lvl="0" marL="0" rtl="0" algn="l">
              <a:spcBef>
                <a:spcPts val="0"/>
              </a:spcBef>
              <a:spcAft>
                <a:spcPts val="0"/>
              </a:spcAft>
              <a:buNone/>
            </a:pPr>
            <a:r>
              <a:t/>
            </a:r>
            <a:endParaRPr b="1" sz="1300">
              <a:solidFill>
                <a:srgbClr val="111111"/>
              </a:solidFill>
            </a:endParaRPr>
          </a:p>
          <a:p>
            <a:pPr indent="0" lvl="0" marL="0" rtl="0" algn="l">
              <a:spcBef>
                <a:spcPts val="0"/>
              </a:spcBef>
              <a:spcAft>
                <a:spcPts val="0"/>
              </a:spcAft>
              <a:buNone/>
            </a:pPr>
            <a:r>
              <a:rPr lang="en-GB" sz="1300">
                <a:solidFill>
                  <a:srgbClr val="202124"/>
                </a:solidFill>
              </a:rPr>
              <a:t>◘ </a:t>
            </a:r>
            <a:r>
              <a:rPr lang="en-GB" sz="1300">
                <a:solidFill>
                  <a:srgbClr val="111111"/>
                </a:solidFill>
              </a:rPr>
              <a:t>Volatility smiles started occurring in option pricing after the </a:t>
            </a:r>
            <a:r>
              <a:rPr b="1" lang="en-GB" sz="1300">
                <a:solidFill>
                  <a:srgbClr val="111111"/>
                </a:solidFill>
              </a:rPr>
              <a:t>1987 stock market crash</a:t>
            </a:r>
            <a:r>
              <a:rPr lang="en-GB" sz="1300">
                <a:solidFill>
                  <a:srgbClr val="111111"/>
                </a:solidFill>
              </a:rPr>
              <a:t>. They were not present in U.S. markets prior to this, indicating a market structure more in line with what the Black-Scholes model predicts. </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202124"/>
                </a:solidFill>
              </a:rPr>
              <a:t>◘ </a:t>
            </a:r>
            <a:r>
              <a:rPr lang="en-GB" sz="1300">
                <a:solidFill>
                  <a:srgbClr val="111111"/>
                </a:solidFill>
              </a:rPr>
              <a:t>After 1987, traders realized that </a:t>
            </a:r>
            <a:r>
              <a:rPr b="1" lang="en-GB" sz="1300">
                <a:solidFill>
                  <a:srgbClr val="111111"/>
                </a:solidFill>
              </a:rPr>
              <a:t>extreme events</a:t>
            </a:r>
            <a:r>
              <a:rPr lang="en-GB" sz="1300">
                <a:solidFill>
                  <a:srgbClr val="111111"/>
                </a:solidFill>
              </a:rPr>
              <a:t> can occur causing significant price shifts in options. The possibility for extreme events needed to be factored into options pricing. </a:t>
            </a:r>
            <a:endParaRPr sz="1300">
              <a:solidFill>
                <a:srgbClr val="111111"/>
              </a:solidFill>
            </a:endParaRPr>
          </a:p>
          <a:p>
            <a:pPr indent="0" lvl="0" marL="0" rtl="0" algn="l">
              <a:spcBef>
                <a:spcPts val="0"/>
              </a:spcBef>
              <a:spcAft>
                <a:spcPts val="0"/>
              </a:spcAft>
              <a:buNone/>
            </a:pPr>
            <a:r>
              <a:t/>
            </a:r>
            <a:endParaRPr sz="1300">
              <a:solidFill>
                <a:srgbClr val="11111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nvSpPr>
        <p:spPr>
          <a:xfrm>
            <a:off x="2290500" y="1478850"/>
            <a:ext cx="4563000" cy="21858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111111"/>
                </a:solidFill>
              </a:rPr>
              <a:t>Not all options align with the volatility smile</a:t>
            </a:r>
            <a:r>
              <a:rPr lang="en-GB" sz="1300">
                <a:solidFill>
                  <a:srgbClr val="111111"/>
                </a:solidFill>
              </a:rPr>
              <a:t>. Before using the volatility smile to aid in making trading decisions, check to make sure the option's implied volatility actually follows the smile model.</a:t>
            </a:r>
            <a:endParaRPr sz="1300">
              <a:solidFill>
                <a:srgbClr val="111111"/>
              </a:solidFill>
            </a:endParaRPr>
          </a:p>
          <a:p>
            <a:pPr indent="0" lvl="0" marL="0" rtl="0" algn="l">
              <a:spcBef>
                <a:spcPts val="0"/>
              </a:spcBef>
              <a:spcAft>
                <a:spcPts val="0"/>
              </a:spcAft>
              <a:buNone/>
            </a:pPr>
            <a:r>
              <a:t/>
            </a:r>
            <a:endParaRPr sz="1300">
              <a:solidFill>
                <a:srgbClr val="111111"/>
              </a:solidFill>
            </a:endParaRPr>
          </a:p>
          <a:p>
            <a:pPr indent="0" lvl="0" marL="0" rtl="0" algn="l">
              <a:spcBef>
                <a:spcPts val="0"/>
              </a:spcBef>
              <a:spcAft>
                <a:spcPts val="0"/>
              </a:spcAft>
              <a:buNone/>
            </a:pPr>
            <a:r>
              <a:rPr lang="en-GB" sz="1300">
                <a:solidFill>
                  <a:srgbClr val="111111"/>
                </a:solidFill>
              </a:rPr>
              <a:t>Also, due to other market factors, such as </a:t>
            </a:r>
            <a:r>
              <a:rPr b="1" lang="en-GB" sz="1300">
                <a:solidFill>
                  <a:srgbClr val="111111"/>
                </a:solidFill>
              </a:rPr>
              <a:t>supply and demand</a:t>
            </a:r>
            <a:r>
              <a:rPr lang="en-GB" sz="1300">
                <a:solidFill>
                  <a:srgbClr val="111111"/>
                </a:solidFill>
              </a:rPr>
              <a:t>, the volatility smile may not be a clean u-shape. It may have a basic u-shape, but could be irregular with certain options showing more or less implied volatility than would be expected based on the model.</a:t>
            </a:r>
            <a:endParaRPr sz="1300">
              <a:solidFill>
                <a:srgbClr val="111111"/>
              </a:solidFill>
            </a:endParaRPr>
          </a:p>
        </p:txBody>
      </p:sp>
      <p:sp>
        <p:nvSpPr>
          <p:cNvPr id="323" name="Google Shape;323;p45"/>
          <p:cNvSpPr/>
          <p:nvPr/>
        </p:nvSpPr>
        <p:spPr>
          <a:xfrm>
            <a:off x="6161475" y="10725"/>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Volatility Smile</a:t>
            </a:r>
            <a:endParaRPr b="1" sz="1800" u="sng"/>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555751" y="1050150"/>
            <a:ext cx="8032500" cy="3874900"/>
          </a:xfrm>
          <a:prstGeom prst="rect">
            <a:avLst/>
          </a:prstGeom>
          <a:noFill/>
          <a:ln cap="flat" cmpd="sng" w="19050">
            <a:solidFill>
              <a:schemeClr val="dk2"/>
            </a:solidFill>
            <a:prstDash val="solid"/>
            <a:round/>
            <a:headEnd len="sm" w="sm" type="none"/>
            <a:tailEnd len="sm" w="sm" type="none"/>
          </a:ln>
        </p:spPr>
      </p:pic>
      <p:sp>
        <p:nvSpPr>
          <p:cNvPr id="329" name="Google Shape;329;p46"/>
          <p:cNvSpPr/>
          <p:nvPr/>
        </p:nvSpPr>
        <p:spPr>
          <a:xfrm>
            <a:off x="6161475" y="10725"/>
            <a:ext cx="2979000" cy="621600"/>
          </a:xfrm>
          <a:prstGeom prst="round2DiagRect">
            <a:avLst>
              <a:gd fmla="val 16667" name="adj1"/>
              <a:gd fmla="val 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Volatility Smile</a:t>
            </a:r>
            <a:endParaRPr b="1" sz="1800" u="sng"/>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p:nvPr/>
        </p:nvSpPr>
        <p:spPr>
          <a:xfrm>
            <a:off x="2803050" y="2057400"/>
            <a:ext cx="3537900" cy="1028700"/>
          </a:xfrm>
          <a:prstGeom prst="roundRect">
            <a:avLst>
              <a:gd fmla="val 16667" name="adj"/>
            </a:avLst>
          </a:prstGeom>
          <a:solidFill>
            <a:srgbClr val="E6B8AF"/>
          </a:solidFill>
          <a:ln cap="flat" cmpd="sng" w="28575">
            <a:solidFill>
              <a:srgbClr val="000000"/>
            </a:solidFill>
            <a:prstDash val="solid"/>
            <a:round/>
            <a:headEnd len="sm" w="sm" type="none"/>
            <a:tailEnd len="sm" w="sm" type="none"/>
          </a:ln>
          <a:effectLst>
            <a:outerShdw blurRad="57150" rotWithShape="0" algn="bl"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txBox="1"/>
          <p:nvPr/>
        </p:nvSpPr>
        <p:spPr>
          <a:xfrm>
            <a:off x="3173550" y="2110050"/>
            <a:ext cx="2796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latin typeface="Open Sans"/>
                <a:ea typeface="Open Sans"/>
                <a:cs typeface="Open Sans"/>
                <a:sym typeface="Open Sans"/>
              </a:rPr>
              <a:t>Binomial Option Pricing Model</a:t>
            </a:r>
            <a:endParaRPr b="1" sz="24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p:nvPr/>
        </p:nvSpPr>
        <p:spPr>
          <a:xfrm>
            <a:off x="6161475" y="10725"/>
            <a:ext cx="2979000" cy="621600"/>
          </a:xfrm>
          <a:prstGeom prst="round2Diag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Binomial Option Pricing Model</a:t>
            </a:r>
            <a:endParaRPr b="1" sz="1800" u="sng"/>
          </a:p>
        </p:txBody>
      </p:sp>
      <p:sp>
        <p:nvSpPr>
          <p:cNvPr id="341" name="Google Shape;341;p48"/>
          <p:cNvSpPr txBox="1"/>
          <p:nvPr/>
        </p:nvSpPr>
        <p:spPr>
          <a:xfrm>
            <a:off x="975125" y="909450"/>
            <a:ext cx="3889800" cy="3509400"/>
          </a:xfrm>
          <a:prstGeom prst="rect">
            <a:avLst/>
          </a:prstGeom>
          <a:solidFill>
            <a:srgbClr val="D9EAD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t>Based on the simple idea that, in any period of time, the </a:t>
            </a:r>
            <a:r>
              <a:rPr b="1" lang="en-GB" sz="1200"/>
              <a:t>asset price can move to one of two possible prices</a:t>
            </a:r>
            <a:r>
              <a:rPr lang="en-GB"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U</a:t>
            </a:r>
            <a:r>
              <a:rPr lang="en-GB" sz="1200"/>
              <a:t>ses an </a:t>
            </a:r>
            <a:r>
              <a:rPr b="1" lang="en-GB" sz="1200"/>
              <a:t>iterative procedure</a:t>
            </a:r>
            <a:r>
              <a:rPr lang="en-GB" sz="1200"/>
              <a:t>, specifying nodes in time, during the time span between the current date and the option's expiration date.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Here, </a:t>
            </a:r>
            <a:r>
              <a:rPr lang="en-GB" sz="1200"/>
              <a:t>S is the current stock price; the price moves</a:t>
            </a:r>
            <a:r>
              <a:rPr b="1" lang="en-GB" sz="1200"/>
              <a:t> up to Su with probability p and down to Sd with probability 1-p</a:t>
            </a:r>
            <a:r>
              <a:rPr lang="en-GB" sz="1200"/>
              <a:t> in any time period. Here p is called the </a:t>
            </a:r>
            <a:r>
              <a:rPr b="1" lang="en-GB" sz="1200"/>
              <a:t>Risk Neutral Probability</a:t>
            </a:r>
            <a:r>
              <a:rPr lang="en-GB"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BOPM is computationally slower than the Black–Scholes formula, but is more usually accurate. For these reasons, various versions of the binomial model are widely used by practitioners in the options markets.</a:t>
            </a:r>
            <a:endParaRPr sz="1200"/>
          </a:p>
        </p:txBody>
      </p:sp>
      <p:pic>
        <p:nvPicPr>
          <p:cNvPr id="342" name="Google Shape;342;p48"/>
          <p:cNvPicPr preferRelativeResize="0"/>
          <p:nvPr/>
        </p:nvPicPr>
        <p:blipFill>
          <a:blip r:embed="rId3">
            <a:alphaModFix/>
          </a:blip>
          <a:stretch>
            <a:fillRect/>
          </a:stretch>
        </p:blipFill>
        <p:spPr>
          <a:xfrm>
            <a:off x="5360175" y="1443950"/>
            <a:ext cx="2730100" cy="2255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nvSpPr>
        <p:spPr>
          <a:xfrm>
            <a:off x="2432450" y="1318025"/>
            <a:ext cx="3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a:t>
            </a:r>
            <a:endParaRPr/>
          </a:p>
        </p:txBody>
      </p:sp>
      <p:cxnSp>
        <p:nvCxnSpPr>
          <p:cNvPr id="348" name="Google Shape;348;p49"/>
          <p:cNvCxnSpPr>
            <a:stCxn id="347" idx="3"/>
          </p:cNvCxnSpPr>
          <p:nvPr/>
        </p:nvCxnSpPr>
        <p:spPr>
          <a:xfrm flipH="1" rot="10800000">
            <a:off x="2732450" y="739325"/>
            <a:ext cx="1628700" cy="7788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49"/>
          <p:cNvCxnSpPr>
            <a:stCxn id="347" idx="3"/>
          </p:cNvCxnSpPr>
          <p:nvPr/>
        </p:nvCxnSpPr>
        <p:spPr>
          <a:xfrm>
            <a:off x="2732450" y="1518125"/>
            <a:ext cx="1618200" cy="6144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49"/>
          <p:cNvSpPr txBox="1"/>
          <p:nvPr/>
        </p:nvSpPr>
        <p:spPr>
          <a:xfrm>
            <a:off x="4404125" y="535775"/>
            <a:ext cx="4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uS</a:t>
            </a:r>
            <a:endParaRPr/>
          </a:p>
        </p:txBody>
      </p:sp>
      <p:sp>
        <p:nvSpPr>
          <p:cNvPr id="351" name="Google Shape;351;p49"/>
          <p:cNvSpPr txBox="1"/>
          <p:nvPr/>
        </p:nvSpPr>
        <p:spPr>
          <a:xfrm>
            <a:off x="4404125" y="1952625"/>
            <a:ext cx="4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a:t>
            </a:r>
            <a:r>
              <a:rPr lang="en-GB"/>
              <a:t>S</a:t>
            </a:r>
            <a:endParaRPr/>
          </a:p>
        </p:txBody>
      </p:sp>
      <p:sp>
        <p:nvSpPr>
          <p:cNvPr id="352" name="Google Shape;352;p49"/>
          <p:cNvSpPr txBox="1"/>
          <p:nvPr/>
        </p:nvSpPr>
        <p:spPr>
          <a:xfrm>
            <a:off x="3327050" y="807375"/>
            <a:ext cx="43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p</a:t>
            </a:r>
            <a:endParaRPr sz="1200"/>
          </a:p>
        </p:txBody>
      </p:sp>
      <p:sp>
        <p:nvSpPr>
          <p:cNvPr id="353" name="Google Shape;353;p49"/>
          <p:cNvSpPr txBox="1"/>
          <p:nvPr/>
        </p:nvSpPr>
        <p:spPr>
          <a:xfrm>
            <a:off x="3327050" y="1892050"/>
            <a:ext cx="43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1-</a:t>
            </a:r>
            <a:r>
              <a:rPr lang="en-GB" sz="1200"/>
              <a:t>p</a:t>
            </a:r>
            <a:endParaRPr sz="1200"/>
          </a:p>
        </p:txBody>
      </p:sp>
      <p:sp>
        <p:nvSpPr>
          <p:cNvPr id="354" name="Google Shape;354;p49"/>
          <p:cNvSpPr txBox="1"/>
          <p:nvPr/>
        </p:nvSpPr>
        <p:spPr>
          <a:xfrm>
            <a:off x="1607350" y="2818200"/>
            <a:ext cx="4425600" cy="1385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300"/>
              <a:t>Expected Payoff = p*uS + (1-p)*dS</a:t>
            </a:r>
            <a:endParaRPr sz="1300"/>
          </a:p>
          <a:p>
            <a:pPr indent="0" lvl="0" marL="0" rtl="0" algn="l">
              <a:spcBef>
                <a:spcPts val="0"/>
              </a:spcBef>
              <a:spcAft>
                <a:spcPts val="0"/>
              </a:spcAft>
              <a:buNone/>
            </a:pPr>
            <a:r>
              <a:rPr lang="en-GB" sz="1300"/>
              <a:t>Risk Free Rate = 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(1+r)*S = puS+(1-p)*dS         (Risk Neutral Return)</a:t>
            </a:r>
            <a:endParaRPr sz="1300"/>
          </a:p>
          <a:p>
            <a:pPr indent="0" lvl="0" marL="0" rtl="0" algn="l">
              <a:spcBef>
                <a:spcPts val="0"/>
              </a:spcBef>
              <a:spcAft>
                <a:spcPts val="0"/>
              </a:spcAft>
              <a:buNone/>
            </a:pPr>
            <a:r>
              <a:rPr lang="en-GB" sz="1300"/>
              <a:t>1+r = pu + (1-p)*d</a:t>
            </a:r>
            <a:endParaRPr sz="1300"/>
          </a:p>
          <a:p>
            <a:pPr indent="0" lvl="0" marL="0" rtl="0" algn="l">
              <a:spcBef>
                <a:spcPts val="0"/>
              </a:spcBef>
              <a:spcAft>
                <a:spcPts val="0"/>
              </a:spcAft>
              <a:buNone/>
            </a:pPr>
            <a:r>
              <a:rPr lang="en-GB" sz="1300"/>
              <a:t>p</a:t>
            </a:r>
            <a:r>
              <a:rPr lang="en-GB" sz="1300"/>
              <a:t> = (1+r-d)/(u-d) </a:t>
            </a:r>
            <a:endParaRPr sz="1300"/>
          </a:p>
        </p:txBody>
      </p:sp>
      <p:sp>
        <p:nvSpPr>
          <p:cNvPr id="355" name="Google Shape;355;p49"/>
          <p:cNvSpPr/>
          <p:nvPr/>
        </p:nvSpPr>
        <p:spPr>
          <a:xfrm>
            <a:off x="6161475" y="10725"/>
            <a:ext cx="2979000" cy="621600"/>
          </a:xfrm>
          <a:prstGeom prst="round2Diag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Binomial Option Pricing Model</a:t>
            </a:r>
            <a:endParaRPr b="1" sz="1800" u="sng"/>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516725" y="1182425"/>
            <a:ext cx="2751550" cy="2828200"/>
          </a:xfrm>
          <a:prstGeom prst="rect">
            <a:avLst/>
          </a:prstGeom>
          <a:noFill/>
          <a:ln cap="flat" cmpd="sng" w="19050">
            <a:solidFill>
              <a:schemeClr val="dk2"/>
            </a:solidFill>
            <a:prstDash val="solid"/>
            <a:round/>
            <a:headEnd len="sm" w="sm" type="none"/>
            <a:tailEnd len="sm" w="sm" type="none"/>
          </a:ln>
        </p:spPr>
      </p:pic>
      <p:sp>
        <p:nvSpPr>
          <p:cNvPr id="361" name="Google Shape;361;p50"/>
          <p:cNvSpPr txBox="1"/>
          <p:nvPr/>
        </p:nvSpPr>
        <p:spPr>
          <a:xfrm>
            <a:off x="3825475" y="1530175"/>
            <a:ext cx="4618500" cy="21327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GB" sz="1200"/>
              <a:t>Divide the total time between valuation and expiration date into </a:t>
            </a:r>
            <a:r>
              <a:rPr b="1" i="1" lang="en-GB" sz="1200" u="sng"/>
              <a:t>n time steps</a:t>
            </a:r>
            <a:r>
              <a:rPr lang="en-GB" sz="1200"/>
              <a:t>. At each time step, the stock price can either move up by a factor u or down by a factor d. </a:t>
            </a:r>
            <a:r>
              <a:rPr lang="en-GB" sz="1200"/>
              <a:t>Each node in the lattice represents a possible price of the underlying at a given point in time.</a:t>
            </a:r>
            <a:endParaRPr sz="1200"/>
          </a:p>
          <a:p>
            <a:pPr indent="0" lvl="0" marL="0" rtl="0" algn="l">
              <a:lnSpc>
                <a:spcPct val="115000"/>
              </a:lnSpc>
              <a:spcBef>
                <a:spcPts val="500"/>
              </a:spcBef>
              <a:spcAft>
                <a:spcPts val="500"/>
              </a:spcAft>
              <a:buNone/>
            </a:pPr>
            <a:r>
              <a:rPr lang="en-GB" sz="1200"/>
              <a:t>Valuation is performed </a:t>
            </a:r>
            <a:r>
              <a:rPr b="1" i="1" lang="en-GB" sz="1200"/>
              <a:t>iteratively</a:t>
            </a:r>
            <a:r>
              <a:rPr lang="en-GB" sz="1200"/>
              <a:t>, starting at each of the final nodes, and then working backwards through the tree towards the first node. The value computed at each stage is the value of the option at that point in time.</a:t>
            </a:r>
            <a:endParaRPr sz="1200"/>
          </a:p>
        </p:txBody>
      </p:sp>
      <p:sp>
        <p:nvSpPr>
          <p:cNvPr id="362" name="Google Shape;362;p50"/>
          <p:cNvSpPr txBox="1"/>
          <p:nvPr/>
        </p:nvSpPr>
        <p:spPr>
          <a:xfrm>
            <a:off x="938800" y="4114800"/>
            <a:ext cx="190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500"/>
              </a:spcBef>
              <a:spcAft>
                <a:spcPts val="500"/>
              </a:spcAft>
              <a:buNone/>
            </a:pPr>
            <a:r>
              <a:rPr b="1" lang="en-GB" sz="1000">
                <a:solidFill>
                  <a:srgbClr val="202122"/>
                </a:solidFill>
                <a:highlight>
                  <a:srgbClr val="FFFFFF"/>
                </a:highlight>
              </a:rPr>
              <a:t>B</a:t>
            </a:r>
            <a:r>
              <a:rPr b="1" lang="en-GB" sz="1000">
                <a:solidFill>
                  <a:srgbClr val="202122"/>
                </a:solidFill>
                <a:highlight>
                  <a:srgbClr val="FFFFFF"/>
                </a:highlight>
              </a:rPr>
              <a:t>inomial lattice (Tree)</a:t>
            </a:r>
            <a:endParaRPr b="1" sz="1000"/>
          </a:p>
        </p:txBody>
      </p:sp>
      <p:sp>
        <p:nvSpPr>
          <p:cNvPr id="363" name="Google Shape;363;p50"/>
          <p:cNvSpPr/>
          <p:nvPr/>
        </p:nvSpPr>
        <p:spPr>
          <a:xfrm>
            <a:off x="6161475" y="10725"/>
            <a:ext cx="2979000" cy="621600"/>
          </a:xfrm>
          <a:prstGeom prst="round2Diag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Binomial Option Pricing Model</a:t>
            </a:r>
            <a:endParaRPr b="1" sz="1800" u="sng"/>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nvSpPr>
        <p:spPr>
          <a:xfrm>
            <a:off x="1100100" y="1318000"/>
            <a:ext cx="694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The up and down factors are calculated using the </a:t>
            </a:r>
            <a:r>
              <a:rPr b="1" lang="en-GB" sz="1200"/>
              <a:t>underlying volatil</a:t>
            </a:r>
            <a:r>
              <a:rPr b="1" lang="en-GB" sz="1200">
                <a:uFill>
                  <a:noFill/>
                </a:uFill>
                <a:hlinkClick r:id="rId3"/>
              </a:rPr>
              <a:t>ity</a:t>
            </a:r>
            <a:r>
              <a:rPr b="1" lang="en-GB" sz="1200"/>
              <a:t>, σ</a:t>
            </a:r>
            <a:r>
              <a:rPr lang="en-GB" sz="1200"/>
              <a:t> and the duration of a time step. i.e. t/n </a:t>
            </a:r>
            <a:endParaRPr sz="1200"/>
          </a:p>
        </p:txBody>
      </p:sp>
      <p:pic>
        <p:nvPicPr>
          <p:cNvPr id="369" name="Google Shape;369;p51"/>
          <p:cNvPicPr preferRelativeResize="0"/>
          <p:nvPr/>
        </p:nvPicPr>
        <p:blipFill>
          <a:blip r:embed="rId4">
            <a:alphaModFix/>
          </a:blip>
          <a:stretch>
            <a:fillRect/>
          </a:stretch>
        </p:blipFill>
        <p:spPr>
          <a:xfrm>
            <a:off x="3670700" y="1763325"/>
            <a:ext cx="1197775" cy="1184250"/>
          </a:xfrm>
          <a:prstGeom prst="rect">
            <a:avLst/>
          </a:prstGeom>
          <a:noFill/>
          <a:ln cap="flat" cmpd="sng" w="19050">
            <a:solidFill>
              <a:srgbClr val="000000"/>
            </a:solidFill>
            <a:prstDash val="solid"/>
            <a:round/>
            <a:headEnd len="sm" w="sm" type="none"/>
            <a:tailEnd len="sm" w="sm" type="none"/>
          </a:ln>
        </p:spPr>
      </p:pic>
      <p:sp>
        <p:nvSpPr>
          <p:cNvPr id="370" name="Google Shape;370;p51"/>
          <p:cNvSpPr txBox="1"/>
          <p:nvPr/>
        </p:nvSpPr>
        <p:spPr>
          <a:xfrm>
            <a:off x="1068000" y="3056338"/>
            <a:ext cx="7008000" cy="1108200"/>
          </a:xfrm>
          <a:prstGeom prst="rect">
            <a:avLst/>
          </a:prstGeom>
          <a:solidFill>
            <a:srgbClr val="EFEFEF"/>
          </a:solid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This method ensures that the</a:t>
            </a:r>
            <a:r>
              <a:rPr b="1" lang="en-GB" sz="1200"/>
              <a:t> tree is recombinant</a:t>
            </a:r>
            <a:r>
              <a:rPr lang="en-GB" sz="1200"/>
              <a:t>, i.e. if the underlying asset moves up and then down (u,d) the price will be the same as if it had moved down and then up (d,u). This property reduces the number of tree nodes, and </a:t>
            </a:r>
            <a:r>
              <a:rPr b="1" lang="en-GB" sz="1200"/>
              <a:t>accelerates the computation of the option price</a:t>
            </a:r>
            <a:r>
              <a:rPr lang="en-GB" sz="1200"/>
              <a:t>.</a:t>
            </a:r>
            <a:endParaRPr sz="1200"/>
          </a:p>
          <a:p>
            <a:pPr indent="0" lvl="0" marL="0" rtl="0" algn="l">
              <a:spcBef>
                <a:spcPts val="0"/>
              </a:spcBef>
              <a:spcAft>
                <a:spcPts val="0"/>
              </a:spcAft>
              <a:buNone/>
            </a:pPr>
            <a:r>
              <a:rPr lang="en-GB" sz="1200"/>
              <a:t>This property also allows that the value of the underlying asset at each node can be calculated directly via formula, and does not require that the tree be built first. The node-value will be:</a:t>
            </a:r>
            <a:endParaRPr sz="1200"/>
          </a:p>
        </p:txBody>
      </p:sp>
      <p:pic>
        <p:nvPicPr>
          <p:cNvPr id="371" name="Google Shape;371;p51"/>
          <p:cNvPicPr preferRelativeResize="0"/>
          <p:nvPr/>
        </p:nvPicPr>
        <p:blipFill>
          <a:blip r:embed="rId5">
            <a:alphaModFix/>
          </a:blip>
          <a:stretch>
            <a:fillRect/>
          </a:stretch>
        </p:blipFill>
        <p:spPr>
          <a:xfrm>
            <a:off x="3481399" y="4273325"/>
            <a:ext cx="1576375" cy="360325"/>
          </a:xfrm>
          <a:prstGeom prst="rect">
            <a:avLst/>
          </a:prstGeom>
          <a:noFill/>
          <a:ln cap="flat" cmpd="sng" w="19050">
            <a:solidFill>
              <a:schemeClr val="dk2"/>
            </a:solidFill>
            <a:prstDash val="solid"/>
            <a:round/>
            <a:headEnd len="sm" w="sm" type="none"/>
            <a:tailEnd len="sm" w="sm" type="none"/>
          </a:ln>
        </p:spPr>
      </p:pic>
      <p:sp>
        <p:nvSpPr>
          <p:cNvPr id="372" name="Google Shape;372;p51"/>
          <p:cNvSpPr/>
          <p:nvPr/>
        </p:nvSpPr>
        <p:spPr>
          <a:xfrm>
            <a:off x="6161475" y="10725"/>
            <a:ext cx="2979000" cy="621600"/>
          </a:xfrm>
          <a:prstGeom prst="round2Diag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Binomial Option Pricing Model</a:t>
            </a:r>
            <a:endParaRPr b="1" sz="18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1738350" y="1094100"/>
            <a:ext cx="5667300" cy="2955300"/>
          </a:xfrm>
          <a:prstGeom prst="rect">
            <a:avLst/>
          </a:prstGeom>
          <a:solidFill>
            <a:srgbClr val="D9D9D9"/>
          </a:solidFill>
          <a:ln cap="flat" cmpd="sng" w="19050">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t>Strike Price</a:t>
            </a:r>
            <a:r>
              <a:rPr lang="en-GB" sz="1200"/>
              <a:t>: It is the fixed price at which the owner of the option can buy, or sell, the underlying security or commodity.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GB" sz="1200" u="sng"/>
              <a:t>Expiration Date</a:t>
            </a:r>
            <a:r>
              <a:rPr lang="en-GB" sz="1200"/>
              <a:t>: The last date on which the holder of the option may exercise it according to its terms.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GB" sz="1200" u="sng"/>
              <a:t>Spot Price</a:t>
            </a:r>
            <a:r>
              <a:rPr lang="en-GB" sz="1200"/>
              <a:t>: The current price of the underlying asset.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GB" sz="1200" u="sng"/>
              <a:t>Call vs Put Options</a:t>
            </a:r>
            <a:r>
              <a:rPr lang="en-GB" sz="1200"/>
              <a:t>: A </a:t>
            </a:r>
            <a:r>
              <a:rPr b="1" lang="en-GB" sz="1200"/>
              <a:t>call option</a:t>
            </a:r>
            <a:r>
              <a:rPr lang="en-GB" sz="1200"/>
              <a:t> gives the holder the right to buy a stock and a </a:t>
            </a:r>
            <a:r>
              <a:rPr b="1" lang="en-GB" sz="1200"/>
              <a:t>put option</a:t>
            </a:r>
            <a:r>
              <a:rPr lang="en-GB" sz="1200"/>
              <a:t> gives the holder the right to sell a stock.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If the stock's price is </a:t>
            </a:r>
            <a:r>
              <a:rPr b="1" lang="en-GB" sz="1200"/>
              <a:t>below</a:t>
            </a:r>
            <a:r>
              <a:rPr lang="en-GB" sz="1200"/>
              <a:t> the strike price at expiration, the </a:t>
            </a:r>
            <a:r>
              <a:rPr b="1" lang="en-GB" sz="1200"/>
              <a:t>Call will expire worthless</a:t>
            </a:r>
            <a:r>
              <a:rPr lang="en-GB" sz="1200"/>
              <a:t> and the call seller will keep the premium. If a stock's price is </a:t>
            </a:r>
            <a:r>
              <a:rPr b="1" lang="en-GB" sz="1200"/>
              <a:t>above</a:t>
            </a:r>
            <a:r>
              <a:rPr lang="en-GB" sz="1200"/>
              <a:t> the strike price at expiration, the </a:t>
            </a:r>
            <a:r>
              <a:rPr b="1" lang="en-GB" sz="1200"/>
              <a:t>Put will be worthless</a:t>
            </a:r>
            <a:r>
              <a:rPr lang="en-GB" sz="1200"/>
              <a:t> and the seller gets to keep the premium as the option expires.</a:t>
            </a:r>
            <a:endParaRPr sz="1200"/>
          </a:p>
        </p:txBody>
      </p:sp>
      <p:sp>
        <p:nvSpPr>
          <p:cNvPr id="84" name="Google Shape;84;p16"/>
          <p:cNvSpPr/>
          <p:nvPr/>
        </p:nvSpPr>
        <p:spPr>
          <a:xfrm>
            <a:off x="6165000" y="0"/>
            <a:ext cx="2979000" cy="621600"/>
          </a:xfrm>
          <a:prstGeom prst="round2DiagRect">
            <a:avLst>
              <a:gd fmla="val 16667" name="adj1"/>
              <a:gd fmla="val 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Option Terminology</a:t>
            </a:r>
            <a:endParaRPr b="1" sz="1800" u="sng"/>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nvSpPr>
        <p:spPr>
          <a:xfrm>
            <a:off x="639300" y="844600"/>
            <a:ext cx="7865400" cy="2100000"/>
          </a:xfrm>
          <a:prstGeom prst="rect">
            <a:avLst/>
          </a:prstGeom>
          <a:solidFill>
            <a:srgbClr val="EFEFEF"/>
          </a:solidFill>
          <a:ln cap="flat" cmpd="sng" w="19050">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GB" sz="1200"/>
              <a:t>At each final node of the tree (expiration date) the option value is simply its </a:t>
            </a:r>
            <a:r>
              <a:rPr b="1" lang="en-GB" sz="1200"/>
              <a:t>payoff</a:t>
            </a:r>
            <a:r>
              <a:rPr lang="en-GB" sz="1200"/>
              <a:t>:</a:t>
            </a:r>
            <a:endParaRPr sz="1200"/>
          </a:p>
          <a:p>
            <a:pPr indent="0" lvl="0" marL="215900" rtl="0" algn="l">
              <a:lnSpc>
                <a:spcPct val="115000"/>
              </a:lnSpc>
              <a:spcBef>
                <a:spcPts val="500"/>
              </a:spcBef>
              <a:spcAft>
                <a:spcPts val="0"/>
              </a:spcAft>
              <a:buNone/>
            </a:pPr>
            <a:r>
              <a:rPr lang="en-GB" sz="1200"/>
              <a:t>Max [ (</a:t>
            </a:r>
            <a:r>
              <a:rPr i="1" lang="en-GB" sz="1200"/>
              <a:t>S</a:t>
            </a:r>
            <a:r>
              <a:rPr baseline="-25000" i="1" lang="en-GB" sz="1200"/>
              <a:t>n</a:t>
            </a:r>
            <a:r>
              <a:rPr i="1" lang="en-GB" sz="1200"/>
              <a:t> </a:t>
            </a:r>
            <a:r>
              <a:rPr lang="en-GB" sz="1200"/>
              <a:t>− </a:t>
            </a:r>
            <a:r>
              <a:rPr i="1" lang="en-GB" sz="1200"/>
              <a:t>K</a:t>
            </a:r>
            <a:r>
              <a:rPr lang="en-GB" sz="1200"/>
              <a:t>), 0 ], for a call option</a:t>
            </a:r>
            <a:endParaRPr sz="1200"/>
          </a:p>
          <a:p>
            <a:pPr indent="0" lvl="0" marL="215900" rtl="0" algn="l">
              <a:lnSpc>
                <a:spcPct val="115000"/>
              </a:lnSpc>
              <a:spcBef>
                <a:spcPts val="700"/>
              </a:spcBef>
              <a:spcAft>
                <a:spcPts val="0"/>
              </a:spcAft>
              <a:buNone/>
            </a:pPr>
            <a:r>
              <a:rPr lang="en-GB" sz="1200"/>
              <a:t>Max [ (</a:t>
            </a:r>
            <a:r>
              <a:rPr i="1" lang="en-GB" sz="1200"/>
              <a:t>K</a:t>
            </a:r>
            <a:r>
              <a:rPr lang="en-GB" sz="1200"/>
              <a:t> − </a:t>
            </a:r>
            <a:r>
              <a:rPr i="1" lang="en-GB" sz="1200"/>
              <a:t>S</a:t>
            </a:r>
            <a:r>
              <a:rPr baseline="-25000" i="1" lang="en-GB" sz="1200"/>
              <a:t>n</a:t>
            </a:r>
            <a:r>
              <a:rPr lang="en-GB" sz="1200"/>
              <a:t>), 0 ], for a put option</a:t>
            </a:r>
            <a:endParaRPr sz="1200"/>
          </a:p>
          <a:p>
            <a:pPr indent="0" lvl="0" marL="0" rtl="0" algn="l">
              <a:lnSpc>
                <a:spcPct val="115000"/>
              </a:lnSpc>
              <a:spcBef>
                <a:spcPts val="700"/>
              </a:spcBef>
              <a:spcAft>
                <a:spcPts val="700"/>
              </a:spcAft>
              <a:buNone/>
            </a:pPr>
            <a:r>
              <a:rPr lang="en-GB" sz="1200"/>
              <a:t>Under the </a:t>
            </a:r>
            <a:r>
              <a:rPr b="1" lang="en-GB" sz="1200"/>
              <a:t>risk neutrality assumption</a:t>
            </a:r>
            <a:r>
              <a:rPr lang="en-GB" sz="1200"/>
              <a:t>, today's fair price of a derivative is equal to the </a:t>
            </a:r>
            <a:r>
              <a:rPr b="1" lang="en-GB" sz="1200"/>
              <a:t>expected value of its future payoff discounted by the risk free rate</a:t>
            </a:r>
            <a:r>
              <a:rPr lang="en-GB" sz="1200"/>
              <a:t>. Therefore, expected value is calculated using the option values from the later two nodes (</a:t>
            </a:r>
            <a:r>
              <a:rPr i="1" lang="en-GB" sz="1200"/>
              <a:t>up and down</a:t>
            </a:r>
            <a:r>
              <a:rPr lang="en-GB" sz="1200"/>
              <a:t>) weighted by their respective probabilities </a:t>
            </a:r>
            <a:r>
              <a:rPr b="1" lang="en-GB" sz="1200"/>
              <a:t>p</a:t>
            </a:r>
            <a:r>
              <a:rPr lang="en-GB" sz="1200"/>
              <a:t> of an up move in the underlying, </a:t>
            </a:r>
            <a:r>
              <a:rPr b="1" lang="en-GB" sz="1200"/>
              <a:t>(1−p)</a:t>
            </a:r>
            <a:r>
              <a:rPr lang="en-GB" sz="1200"/>
              <a:t> of a down move. The expected value is then discounted at </a:t>
            </a:r>
            <a:r>
              <a:rPr b="1" lang="en-GB" sz="1200"/>
              <a:t>r</a:t>
            </a:r>
            <a:r>
              <a:rPr lang="en-GB" sz="1200"/>
              <a:t>, the risk free rate corresponding to the life of the option.</a:t>
            </a:r>
            <a:endParaRPr sz="1200"/>
          </a:p>
        </p:txBody>
      </p:sp>
      <p:pic>
        <p:nvPicPr>
          <p:cNvPr id="378" name="Google Shape;378;p52"/>
          <p:cNvPicPr preferRelativeResize="0"/>
          <p:nvPr/>
        </p:nvPicPr>
        <p:blipFill>
          <a:blip r:embed="rId3">
            <a:alphaModFix/>
          </a:blip>
          <a:stretch>
            <a:fillRect/>
          </a:stretch>
        </p:blipFill>
        <p:spPr>
          <a:xfrm>
            <a:off x="2680075" y="3214200"/>
            <a:ext cx="2934900" cy="352200"/>
          </a:xfrm>
          <a:prstGeom prst="rect">
            <a:avLst/>
          </a:prstGeom>
          <a:noFill/>
          <a:ln cap="flat" cmpd="sng" w="19050">
            <a:solidFill>
              <a:schemeClr val="dk2"/>
            </a:solidFill>
            <a:prstDash val="solid"/>
            <a:round/>
            <a:headEnd len="sm" w="sm" type="none"/>
            <a:tailEnd len="sm" w="sm" type="none"/>
          </a:ln>
        </p:spPr>
      </p:pic>
      <p:sp>
        <p:nvSpPr>
          <p:cNvPr id="379" name="Google Shape;379;p52"/>
          <p:cNvSpPr txBox="1"/>
          <p:nvPr/>
        </p:nvSpPr>
        <p:spPr>
          <a:xfrm>
            <a:off x="639300" y="3566400"/>
            <a:ext cx="454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Here C(t,i) is the option value for i-th node at time t.</a:t>
            </a:r>
            <a:endParaRPr sz="1200"/>
          </a:p>
          <a:p>
            <a:pPr indent="0" lvl="0" marL="0" rtl="0" algn="l">
              <a:spcBef>
                <a:spcPts val="0"/>
              </a:spcBef>
              <a:spcAft>
                <a:spcPts val="0"/>
              </a:spcAft>
              <a:buNone/>
            </a:pPr>
            <a:r>
              <a:rPr lang="en-GB" sz="1200"/>
              <a:t>Probability p is given by :-</a:t>
            </a:r>
            <a:endParaRPr sz="1200"/>
          </a:p>
        </p:txBody>
      </p:sp>
      <p:pic>
        <p:nvPicPr>
          <p:cNvPr id="380" name="Google Shape;380;p52"/>
          <p:cNvPicPr preferRelativeResize="0"/>
          <p:nvPr/>
        </p:nvPicPr>
        <p:blipFill>
          <a:blip r:embed="rId4">
            <a:alphaModFix/>
          </a:blip>
          <a:stretch>
            <a:fillRect/>
          </a:stretch>
        </p:blipFill>
        <p:spPr>
          <a:xfrm>
            <a:off x="3579300" y="4185100"/>
            <a:ext cx="1136450" cy="584225"/>
          </a:xfrm>
          <a:prstGeom prst="rect">
            <a:avLst/>
          </a:prstGeom>
          <a:noFill/>
          <a:ln cap="flat" cmpd="sng" w="19050">
            <a:solidFill>
              <a:schemeClr val="dk2"/>
            </a:solidFill>
            <a:prstDash val="solid"/>
            <a:round/>
            <a:headEnd len="sm" w="sm" type="none"/>
            <a:tailEnd len="sm" w="sm" type="none"/>
          </a:ln>
        </p:spPr>
      </p:pic>
      <p:sp>
        <p:nvSpPr>
          <p:cNvPr id="381" name="Google Shape;381;p52"/>
          <p:cNvSpPr/>
          <p:nvPr/>
        </p:nvSpPr>
        <p:spPr>
          <a:xfrm>
            <a:off x="6161475" y="10725"/>
            <a:ext cx="2979000" cy="621600"/>
          </a:xfrm>
          <a:prstGeom prst="round2DiagRect">
            <a:avLst>
              <a:gd fmla="val 16667" name="adj1"/>
              <a:gd fmla="val 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Binomial Option Pricing Model</a:t>
            </a:r>
            <a:endParaRPr b="1" sz="1800" u="sng"/>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nvSpPr>
        <p:spPr>
          <a:xfrm>
            <a:off x="2536050" y="2371650"/>
            <a:ext cx="4071900" cy="723300"/>
          </a:xfrm>
          <a:prstGeom prst="rect">
            <a:avLst/>
          </a:prstGeom>
          <a:solidFill>
            <a:srgbClr val="CFE2F3"/>
          </a:solidFill>
          <a:ln cap="flat" cmpd="sng" w="9525">
            <a:solidFill>
              <a:srgbClr val="A4C2F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i="1" lang="en-GB" sz="3500" u="sng">
                <a:solidFill>
                  <a:srgbClr val="073763"/>
                </a:solidFill>
              </a:rPr>
              <a:t>Thank You</a:t>
            </a:r>
            <a:endParaRPr b="1" i="1" sz="3500" u="sng">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1386813" y="1412088"/>
            <a:ext cx="87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Options</a:t>
            </a:r>
            <a:endParaRPr b="1" sz="1200"/>
          </a:p>
        </p:txBody>
      </p:sp>
      <p:sp>
        <p:nvSpPr>
          <p:cNvPr id="90" name="Google Shape;90;p17"/>
          <p:cNvSpPr txBox="1"/>
          <p:nvPr/>
        </p:nvSpPr>
        <p:spPr>
          <a:xfrm>
            <a:off x="2850088" y="1047763"/>
            <a:ext cx="489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t>American Options</a:t>
            </a:r>
            <a:r>
              <a:rPr lang="en-GB" sz="1200"/>
              <a:t>: Can be exercised anytime before the expiration date.</a:t>
            </a:r>
            <a:endParaRPr sz="1200"/>
          </a:p>
        </p:txBody>
      </p:sp>
      <p:sp>
        <p:nvSpPr>
          <p:cNvPr id="91" name="Google Shape;91;p17"/>
          <p:cNvSpPr txBox="1"/>
          <p:nvPr/>
        </p:nvSpPr>
        <p:spPr>
          <a:xfrm>
            <a:off x="2850088" y="1651788"/>
            <a:ext cx="495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u="sng"/>
              <a:t>European </a:t>
            </a:r>
            <a:r>
              <a:rPr b="1" lang="en-GB" sz="1200" u="sng"/>
              <a:t>Options</a:t>
            </a:r>
            <a:r>
              <a:rPr lang="en-GB" sz="1200"/>
              <a:t>: </a:t>
            </a:r>
            <a:r>
              <a:rPr lang="en-GB" sz="1200">
                <a:highlight>
                  <a:srgbClr val="FFFFFF"/>
                </a:highlight>
              </a:rPr>
              <a:t>Can be exercised only on the expiration date. Most of the options are European style.</a:t>
            </a:r>
            <a:endParaRPr sz="1200"/>
          </a:p>
        </p:txBody>
      </p:sp>
      <p:cxnSp>
        <p:nvCxnSpPr>
          <p:cNvPr id="92" name="Google Shape;92;p17"/>
          <p:cNvCxnSpPr>
            <a:stCxn id="89" idx="0"/>
            <a:endCxn id="90" idx="1"/>
          </p:cNvCxnSpPr>
          <p:nvPr/>
        </p:nvCxnSpPr>
        <p:spPr>
          <a:xfrm flipH="1" rot="10800000">
            <a:off x="1826163" y="1324788"/>
            <a:ext cx="1023900" cy="87300"/>
          </a:xfrm>
          <a:prstGeom prst="straightConnector1">
            <a:avLst/>
          </a:prstGeom>
          <a:noFill/>
          <a:ln cap="flat" cmpd="sng" w="19050">
            <a:solidFill>
              <a:srgbClr val="0B5394"/>
            </a:solidFill>
            <a:prstDash val="solid"/>
            <a:round/>
            <a:headEnd len="med" w="med" type="none"/>
            <a:tailEnd len="med" w="med" type="triangle"/>
          </a:ln>
        </p:spPr>
      </p:cxnSp>
      <p:cxnSp>
        <p:nvCxnSpPr>
          <p:cNvPr id="93" name="Google Shape;93;p17"/>
          <p:cNvCxnSpPr>
            <a:stCxn id="89" idx="2"/>
            <a:endCxn id="91" idx="1"/>
          </p:cNvCxnSpPr>
          <p:nvPr/>
        </p:nvCxnSpPr>
        <p:spPr>
          <a:xfrm>
            <a:off x="1826163" y="1781388"/>
            <a:ext cx="1023900" cy="147600"/>
          </a:xfrm>
          <a:prstGeom prst="straightConnector1">
            <a:avLst/>
          </a:prstGeom>
          <a:noFill/>
          <a:ln cap="flat" cmpd="sng" w="19050">
            <a:solidFill>
              <a:srgbClr val="0B5394"/>
            </a:solidFill>
            <a:prstDash val="solid"/>
            <a:round/>
            <a:headEnd len="med" w="med" type="none"/>
            <a:tailEnd len="med" w="med" type="triangle"/>
          </a:ln>
        </p:spPr>
      </p:cxnSp>
      <p:sp>
        <p:nvSpPr>
          <p:cNvPr id="94" name="Google Shape;94;p17"/>
          <p:cNvSpPr txBox="1"/>
          <p:nvPr/>
        </p:nvSpPr>
        <p:spPr>
          <a:xfrm>
            <a:off x="1386813" y="2598738"/>
            <a:ext cx="6000900" cy="222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Option Prices/Premiums</a:t>
            </a:r>
            <a:r>
              <a:rPr lang="en-GB" sz="1200"/>
              <a:t> :- Composed of Sum of its </a:t>
            </a:r>
            <a:r>
              <a:rPr b="1" lang="en-GB" sz="1200"/>
              <a:t>Intrinsic</a:t>
            </a:r>
            <a:r>
              <a:rPr lang="en-GB" sz="1200"/>
              <a:t> and </a:t>
            </a:r>
            <a:r>
              <a:rPr b="1" lang="en-GB" sz="1200"/>
              <a:t>Time Value</a:t>
            </a:r>
            <a:r>
              <a:rPr lang="en-GB" sz="1200"/>
              <a:t>.</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b="1" lang="en-GB" sz="1200">
                <a:solidFill>
                  <a:srgbClr val="111111"/>
                </a:solidFill>
                <a:highlight>
                  <a:srgbClr val="FFFFFF"/>
                </a:highlight>
              </a:rPr>
              <a:t>Intrinsic value</a:t>
            </a:r>
            <a:r>
              <a:rPr lang="en-GB" sz="1200">
                <a:solidFill>
                  <a:srgbClr val="111111"/>
                </a:solidFill>
                <a:highlight>
                  <a:srgbClr val="FFFFFF"/>
                </a:highlight>
              </a:rPr>
              <a:t> is the price difference between the current stock price and the strike price.</a:t>
            </a:r>
            <a:endParaRPr sz="1200">
              <a:solidFill>
                <a:srgbClr val="111111"/>
              </a:solidFill>
              <a:highlight>
                <a:srgbClr val="FFFFFF"/>
              </a:highlight>
            </a:endParaRPr>
          </a:p>
          <a:p>
            <a:pPr indent="0" lvl="0" marL="0" rtl="0" algn="l">
              <a:lnSpc>
                <a:spcPct val="115000"/>
              </a:lnSpc>
              <a:spcBef>
                <a:spcPts val="0"/>
              </a:spcBef>
              <a:spcAft>
                <a:spcPts val="0"/>
              </a:spcAft>
              <a:buNone/>
            </a:pPr>
            <a:r>
              <a:t/>
            </a:r>
            <a:endParaRPr sz="1200">
              <a:solidFill>
                <a:srgbClr val="111111"/>
              </a:solidFill>
              <a:highlight>
                <a:srgbClr val="FFFFFF"/>
              </a:highlight>
            </a:endParaRPr>
          </a:p>
          <a:p>
            <a:pPr indent="0" lvl="0" marL="0" rtl="0" algn="l">
              <a:lnSpc>
                <a:spcPct val="115000"/>
              </a:lnSpc>
              <a:spcBef>
                <a:spcPts val="0"/>
              </a:spcBef>
              <a:spcAft>
                <a:spcPts val="0"/>
              </a:spcAft>
              <a:buNone/>
            </a:pPr>
            <a:r>
              <a:rPr lang="en-GB" sz="1200">
                <a:solidFill>
                  <a:srgbClr val="111111"/>
                </a:solidFill>
                <a:highlight>
                  <a:srgbClr val="FFFFFF"/>
                </a:highlight>
              </a:rPr>
              <a:t>An option's </a:t>
            </a:r>
            <a:r>
              <a:rPr b="1" lang="en-GB" sz="1200">
                <a:solidFill>
                  <a:srgbClr val="111111"/>
                </a:solidFill>
                <a:highlight>
                  <a:srgbClr val="FFFFFF"/>
                </a:highlight>
              </a:rPr>
              <a:t>time value or extrinsic value</a:t>
            </a:r>
            <a:r>
              <a:rPr lang="en-GB" sz="1200">
                <a:solidFill>
                  <a:srgbClr val="111111"/>
                </a:solidFill>
                <a:highlight>
                  <a:srgbClr val="FFFFFF"/>
                </a:highlight>
              </a:rPr>
              <a:t> of an option is the amount of premium above its intrinsic value.</a:t>
            </a:r>
            <a:endParaRPr sz="1200">
              <a:solidFill>
                <a:srgbClr val="111111"/>
              </a:solidFill>
              <a:highlight>
                <a:srgbClr val="FFFFFF"/>
              </a:highlight>
            </a:endParaRPr>
          </a:p>
          <a:p>
            <a:pPr indent="0" lvl="0" marL="0" rtl="0" algn="l">
              <a:lnSpc>
                <a:spcPct val="115000"/>
              </a:lnSpc>
              <a:spcBef>
                <a:spcPts val="0"/>
              </a:spcBef>
              <a:spcAft>
                <a:spcPts val="0"/>
              </a:spcAft>
              <a:buNone/>
            </a:pPr>
            <a:r>
              <a:t/>
            </a:r>
            <a:endParaRPr sz="1200">
              <a:solidFill>
                <a:srgbClr val="111111"/>
              </a:solidFill>
              <a:highlight>
                <a:srgbClr val="FFFFFF"/>
              </a:highlight>
            </a:endParaRPr>
          </a:p>
          <a:p>
            <a:pPr indent="0" lvl="0" marL="0" rtl="0" algn="l">
              <a:lnSpc>
                <a:spcPct val="115000"/>
              </a:lnSpc>
              <a:spcBef>
                <a:spcPts val="0"/>
              </a:spcBef>
              <a:spcAft>
                <a:spcPts val="0"/>
              </a:spcAft>
              <a:buNone/>
            </a:pPr>
            <a:r>
              <a:rPr b="1" lang="en-GB" sz="1200">
                <a:solidFill>
                  <a:srgbClr val="111111"/>
                </a:solidFill>
                <a:highlight>
                  <a:srgbClr val="FFFFFF"/>
                </a:highlight>
              </a:rPr>
              <a:t>Time value </a:t>
            </a:r>
            <a:r>
              <a:rPr lang="en-GB" sz="1200">
                <a:solidFill>
                  <a:srgbClr val="111111"/>
                </a:solidFill>
                <a:highlight>
                  <a:srgbClr val="FFFFFF"/>
                </a:highlight>
              </a:rPr>
              <a:t>is </a:t>
            </a:r>
            <a:r>
              <a:rPr b="1" lang="en-GB" sz="1200">
                <a:solidFill>
                  <a:srgbClr val="111111"/>
                </a:solidFill>
                <a:highlight>
                  <a:srgbClr val="FFFFFF"/>
                </a:highlight>
              </a:rPr>
              <a:t>high </a:t>
            </a:r>
            <a:r>
              <a:rPr lang="en-GB" sz="1200">
                <a:solidFill>
                  <a:srgbClr val="111111"/>
                </a:solidFill>
                <a:highlight>
                  <a:srgbClr val="FFFFFF"/>
                </a:highlight>
              </a:rPr>
              <a:t>when more time is remaining until expiry since investors have a higher probability that the contract will be profitable.</a:t>
            </a:r>
            <a:endParaRPr sz="1200">
              <a:solidFill>
                <a:srgbClr val="111111"/>
              </a:solidFill>
              <a:highlight>
                <a:srgbClr val="FFFFFF"/>
              </a:highlight>
            </a:endParaRPr>
          </a:p>
        </p:txBody>
      </p:sp>
      <p:sp>
        <p:nvSpPr>
          <p:cNvPr id="95" name="Google Shape;95;p17"/>
          <p:cNvSpPr/>
          <p:nvPr/>
        </p:nvSpPr>
        <p:spPr>
          <a:xfrm>
            <a:off x="1082300" y="975150"/>
            <a:ext cx="6717900" cy="3932700"/>
          </a:xfrm>
          <a:prstGeom prst="roundRect">
            <a:avLst>
              <a:gd fmla="val 16667" name="adj"/>
            </a:avLst>
          </a:prstGeom>
          <a:noFill/>
          <a:ln cap="flat" cmpd="sng" w="19050">
            <a:solidFill>
              <a:srgbClr val="0B539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165000" y="0"/>
            <a:ext cx="2979000" cy="621600"/>
          </a:xfrm>
          <a:prstGeom prst="round2DiagRect">
            <a:avLst>
              <a:gd fmla="val 16667" name="adj1"/>
              <a:gd fmla="val 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Option Terminology</a:t>
            </a:r>
            <a:endParaRPr b="1" sz="18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2616450" y="1264450"/>
            <a:ext cx="3911100" cy="32817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t>Any option that </a:t>
            </a:r>
            <a:r>
              <a:rPr b="1" lang="en-GB" sz="1200"/>
              <a:t>has an intrinsic value</a:t>
            </a:r>
            <a:r>
              <a:rPr lang="en-GB" sz="1200"/>
              <a:t> is classified as </a:t>
            </a:r>
            <a:r>
              <a:rPr b="1" lang="en-GB" sz="1200"/>
              <a:t>‘In the Money’ (ITM) option</a:t>
            </a:r>
            <a:r>
              <a:rPr lang="en-GB" sz="1200"/>
              <a:t>.</a:t>
            </a:r>
            <a:endParaRPr sz="1200"/>
          </a:p>
          <a:p>
            <a:pPr indent="0" lvl="0" marL="0" rtl="0" algn="l">
              <a:lnSpc>
                <a:spcPct val="115000"/>
              </a:lnSpc>
              <a:spcBef>
                <a:spcPts val="2600"/>
              </a:spcBef>
              <a:spcAft>
                <a:spcPts val="0"/>
              </a:spcAft>
              <a:buNone/>
            </a:pPr>
            <a:r>
              <a:rPr lang="en-GB" sz="1200"/>
              <a:t>If the </a:t>
            </a:r>
            <a:r>
              <a:rPr b="1" lang="en-GB" sz="1200"/>
              <a:t>strike price is almost equal to spot price</a:t>
            </a:r>
            <a:r>
              <a:rPr lang="en-GB" sz="1200"/>
              <a:t>, then the option is considered as </a:t>
            </a:r>
            <a:r>
              <a:rPr b="1" lang="en-GB" sz="1200"/>
              <a:t>‘At the money’ (ATM) option</a:t>
            </a:r>
            <a:r>
              <a:rPr lang="en-GB" sz="1200"/>
              <a:t>.</a:t>
            </a:r>
            <a:endParaRPr sz="1200"/>
          </a:p>
          <a:p>
            <a:pPr indent="0" lvl="0" marL="0" rtl="0" algn="l">
              <a:lnSpc>
                <a:spcPct val="115000"/>
              </a:lnSpc>
              <a:spcBef>
                <a:spcPts val="2600"/>
              </a:spcBef>
              <a:spcAft>
                <a:spcPts val="0"/>
              </a:spcAft>
              <a:buNone/>
            </a:pPr>
            <a:r>
              <a:rPr lang="en-GB" sz="1200"/>
              <a:t>Any option that </a:t>
            </a:r>
            <a:r>
              <a:rPr b="1" lang="en-GB" sz="1200"/>
              <a:t>does not have an intrinsic value</a:t>
            </a:r>
            <a:r>
              <a:rPr lang="en-GB" sz="1200"/>
              <a:t> is classified as </a:t>
            </a:r>
            <a:r>
              <a:rPr b="1" lang="en-GB" sz="1200"/>
              <a:t>‘Out of the Money’ (OTM) option</a:t>
            </a:r>
            <a:r>
              <a:rPr lang="en-GB" sz="1200"/>
              <a:t>.</a:t>
            </a:r>
            <a:endParaRPr sz="1200"/>
          </a:p>
          <a:p>
            <a:pPr indent="0" lvl="0" marL="0" rtl="0" algn="l">
              <a:lnSpc>
                <a:spcPct val="115000"/>
              </a:lnSpc>
              <a:spcBef>
                <a:spcPts val="2600"/>
              </a:spcBef>
              <a:spcAft>
                <a:spcPts val="0"/>
              </a:spcAft>
              <a:buNone/>
            </a:pPr>
            <a:r>
              <a:rPr lang="en-GB" sz="1200"/>
              <a:t>Options with </a:t>
            </a:r>
            <a:r>
              <a:rPr b="1" lang="en-GB" sz="1200"/>
              <a:t>more extrinsic value</a:t>
            </a:r>
            <a:r>
              <a:rPr lang="en-GB" sz="1200"/>
              <a:t> are </a:t>
            </a:r>
            <a:r>
              <a:rPr b="1" lang="en-GB" sz="1200"/>
              <a:t>less sensitive </a:t>
            </a:r>
            <a:r>
              <a:rPr lang="en-GB" sz="1200"/>
              <a:t>to the stock's price movement while options with a lot of intrinsic value are more in sync with the stock price.</a:t>
            </a:r>
            <a:endParaRPr sz="1200"/>
          </a:p>
        </p:txBody>
      </p:sp>
      <p:sp>
        <p:nvSpPr>
          <p:cNvPr id="102" name="Google Shape;102;p18"/>
          <p:cNvSpPr/>
          <p:nvPr/>
        </p:nvSpPr>
        <p:spPr>
          <a:xfrm>
            <a:off x="6165000" y="0"/>
            <a:ext cx="2979000" cy="621600"/>
          </a:xfrm>
          <a:prstGeom prst="round2DiagRect">
            <a:avLst>
              <a:gd fmla="val 16667" name="adj1"/>
              <a:gd fmla="val 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Option Terminology</a:t>
            </a:r>
            <a:endParaRPr b="1" sz="18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420300" y="1323425"/>
            <a:ext cx="3639450" cy="2735025"/>
          </a:xfrm>
          <a:prstGeom prst="rect">
            <a:avLst/>
          </a:prstGeom>
          <a:noFill/>
          <a:ln cap="flat" cmpd="sng" w="19050">
            <a:solidFill>
              <a:schemeClr val="dk2"/>
            </a:solidFill>
            <a:prstDash val="solid"/>
            <a:round/>
            <a:headEnd len="sm" w="sm" type="none"/>
            <a:tailEnd len="sm" w="sm" type="none"/>
          </a:ln>
        </p:spPr>
      </p:pic>
      <p:pic>
        <p:nvPicPr>
          <p:cNvPr id="108" name="Google Shape;108;p19"/>
          <p:cNvPicPr preferRelativeResize="0"/>
          <p:nvPr/>
        </p:nvPicPr>
        <p:blipFill>
          <a:blip r:embed="rId4">
            <a:alphaModFix/>
          </a:blip>
          <a:stretch>
            <a:fillRect/>
          </a:stretch>
        </p:blipFill>
        <p:spPr>
          <a:xfrm>
            <a:off x="4647050" y="1323425"/>
            <a:ext cx="3989776" cy="2735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89338" y="1218150"/>
            <a:ext cx="1315600" cy="226600"/>
          </a:xfrm>
          <a:prstGeom prst="rect">
            <a:avLst/>
          </a:prstGeom>
          <a:noFill/>
          <a:ln>
            <a:noFill/>
          </a:ln>
        </p:spPr>
      </p:pic>
      <p:sp>
        <p:nvSpPr>
          <p:cNvPr id="114" name="Google Shape;114;p20"/>
          <p:cNvSpPr txBox="1"/>
          <p:nvPr/>
        </p:nvSpPr>
        <p:spPr>
          <a:xfrm>
            <a:off x="1343013" y="4137000"/>
            <a:ext cx="62901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111111"/>
                </a:solidFill>
                <a:highlight>
                  <a:srgbClr val="FFFFFF"/>
                </a:highlight>
              </a:rPr>
              <a:t>Another form of volatility that affects options is </a:t>
            </a:r>
            <a:r>
              <a:rPr b="1" lang="en-GB" sz="1200">
                <a:solidFill>
                  <a:srgbClr val="111111"/>
                </a:solidFill>
                <a:highlight>
                  <a:srgbClr val="FFFFFF"/>
                </a:highlight>
              </a:rPr>
              <a:t>historic volatility</a:t>
            </a:r>
            <a:r>
              <a:rPr lang="en-GB" sz="1200">
                <a:solidFill>
                  <a:srgbClr val="111111"/>
                </a:solidFill>
                <a:highlight>
                  <a:srgbClr val="FFFFFF"/>
                </a:highlight>
              </a:rPr>
              <a:t>, also known as statistical volatility. Historical volatility is often calculated annually, but can also be calculated daily and for shorter time frame.</a:t>
            </a:r>
            <a:endParaRPr sz="1200">
              <a:solidFill>
                <a:srgbClr val="111111"/>
              </a:solidFill>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p:txBody>
      </p:sp>
      <p:sp>
        <p:nvSpPr>
          <p:cNvPr id="115" name="Google Shape;115;p20"/>
          <p:cNvSpPr txBox="1"/>
          <p:nvPr/>
        </p:nvSpPr>
        <p:spPr>
          <a:xfrm>
            <a:off x="1458513" y="1169175"/>
            <a:ext cx="60114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rPr>
              <a:t>How much an option's premium, or market value, fluctuates leading up to its expiration is called volatility.</a:t>
            </a:r>
            <a:endParaRPr>
              <a:latin typeface="Open Sans"/>
              <a:ea typeface="Open Sans"/>
              <a:cs typeface="Open Sans"/>
              <a:sym typeface="Open Sans"/>
            </a:endParaRPr>
          </a:p>
        </p:txBody>
      </p:sp>
      <p:pic>
        <p:nvPicPr>
          <p:cNvPr id="116" name="Google Shape;116;p20"/>
          <p:cNvPicPr preferRelativeResize="0"/>
          <p:nvPr/>
        </p:nvPicPr>
        <p:blipFill>
          <a:blip r:embed="rId3">
            <a:alphaModFix/>
          </a:blip>
          <a:stretch>
            <a:fillRect/>
          </a:stretch>
        </p:blipFill>
        <p:spPr>
          <a:xfrm rot="10800000">
            <a:off x="7469913" y="2016525"/>
            <a:ext cx="1315600" cy="226600"/>
          </a:xfrm>
          <a:prstGeom prst="rect">
            <a:avLst/>
          </a:prstGeom>
          <a:noFill/>
          <a:ln>
            <a:noFill/>
          </a:ln>
        </p:spPr>
      </p:pic>
      <p:sp>
        <p:nvSpPr>
          <p:cNvPr id="117" name="Google Shape;117;p20"/>
          <p:cNvSpPr txBox="1"/>
          <p:nvPr/>
        </p:nvSpPr>
        <p:spPr>
          <a:xfrm>
            <a:off x="1458513" y="1967550"/>
            <a:ext cx="6059100" cy="581700"/>
          </a:xfrm>
          <a:prstGeom prst="rect">
            <a:avLst/>
          </a:prstGeom>
          <a:noFill/>
          <a:ln>
            <a:noFill/>
          </a:ln>
        </p:spPr>
        <p:txBody>
          <a:bodyPr anchorCtr="0" anchor="t" bIns="91425" lIns="91425" spcFirstLastPara="1" rIns="82625" wrap="square" tIns="91425">
            <a:spAutoFit/>
          </a:bodyPr>
          <a:lstStyle/>
          <a:p>
            <a:pPr indent="0" lvl="0" marL="0" rtl="0" algn="l">
              <a:lnSpc>
                <a:spcPct val="115000"/>
              </a:lnSpc>
              <a:spcBef>
                <a:spcPts val="0"/>
              </a:spcBef>
              <a:spcAft>
                <a:spcPts val="0"/>
              </a:spcAft>
              <a:buNone/>
            </a:pPr>
            <a:r>
              <a:rPr lang="en-GB" sz="1200">
                <a:highlight>
                  <a:srgbClr val="FFFFFF"/>
                </a:highlight>
              </a:rPr>
              <a:t>In the stock market world, we define ‘Volatility’ as the riskiness of the stock or an index. Volatility is a % number as measured by the </a:t>
            </a:r>
            <a:r>
              <a:rPr b="1" lang="en-GB" sz="1200">
                <a:highlight>
                  <a:srgbClr val="FFFFFF"/>
                </a:highlight>
              </a:rPr>
              <a:t>standard deviation</a:t>
            </a:r>
            <a:r>
              <a:rPr lang="en-GB" sz="1200">
                <a:highlight>
                  <a:srgbClr val="FFFFFF"/>
                </a:highlight>
              </a:rPr>
              <a:t>.</a:t>
            </a:r>
            <a:endParaRPr>
              <a:latin typeface="Open Sans"/>
              <a:ea typeface="Open Sans"/>
              <a:cs typeface="Open Sans"/>
              <a:sym typeface="Open Sans"/>
            </a:endParaRPr>
          </a:p>
        </p:txBody>
      </p:sp>
      <p:pic>
        <p:nvPicPr>
          <p:cNvPr id="118" name="Google Shape;118;p20"/>
          <p:cNvPicPr preferRelativeResize="0"/>
          <p:nvPr/>
        </p:nvPicPr>
        <p:blipFill>
          <a:blip r:embed="rId3">
            <a:alphaModFix/>
          </a:blip>
          <a:stretch>
            <a:fillRect/>
          </a:stretch>
        </p:blipFill>
        <p:spPr>
          <a:xfrm>
            <a:off x="142913" y="2908950"/>
            <a:ext cx="1315600" cy="226600"/>
          </a:xfrm>
          <a:prstGeom prst="rect">
            <a:avLst/>
          </a:prstGeom>
          <a:noFill/>
          <a:ln>
            <a:noFill/>
          </a:ln>
        </p:spPr>
      </p:pic>
      <p:sp>
        <p:nvSpPr>
          <p:cNvPr id="119" name="Google Shape;119;p20"/>
          <p:cNvSpPr txBox="1"/>
          <p:nvPr/>
        </p:nvSpPr>
        <p:spPr>
          <a:xfrm>
            <a:off x="1458513" y="2839875"/>
            <a:ext cx="60114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highlight>
                  <a:srgbClr val="FFFFFF"/>
                </a:highlight>
              </a:rPr>
              <a:t>Two common types of volatility affect option prices. </a:t>
            </a:r>
            <a:r>
              <a:rPr b="1" lang="en-GB" sz="1200">
                <a:highlight>
                  <a:srgbClr val="FFFFFF"/>
                </a:highlight>
              </a:rPr>
              <a:t>Implied volatility</a:t>
            </a:r>
            <a:r>
              <a:rPr lang="en-GB" sz="1200">
                <a:highlight>
                  <a:srgbClr val="FFFFFF"/>
                </a:highlight>
              </a:rPr>
              <a:t> is a concept specific to options and is a prediction made by market participants of the degree to which underlying securities move in the future. Implied volatility is essentially the real-time estimation of an asset’s price as it trades.</a:t>
            </a:r>
            <a:endParaRPr>
              <a:latin typeface="Open Sans"/>
              <a:ea typeface="Open Sans"/>
              <a:cs typeface="Open Sans"/>
              <a:sym typeface="Open Sans"/>
            </a:endParaRPr>
          </a:p>
        </p:txBody>
      </p:sp>
      <p:pic>
        <p:nvPicPr>
          <p:cNvPr id="120" name="Google Shape;120;p20"/>
          <p:cNvPicPr preferRelativeResize="0"/>
          <p:nvPr/>
        </p:nvPicPr>
        <p:blipFill>
          <a:blip r:embed="rId3">
            <a:alphaModFix/>
          </a:blip>
          <a:stretch>
            <a:fillRect/>
          </a:stretch>
        </p:blipFill>
        <p:spPr>
          <a:xfrm rot="10800000">
            <a:off x="7581938" y="4247750"/>
            <a:ext cx="1315600" cy="226600"/>
          </a:xfrm>
          <a:prstGeom prst="rect">
            <a:avLst/>
          </a:prstGeom>
          <a:noFill/>
          <a:ln>
            <a:noFill/>
          </a:ln>
        </p:spPr>
      </p:pic>
      <p:sp>
        <p:nvSpPr>
          <p:cNvPr id="121" name="Google Shape;121;p20"/>
          <p:cNvSpPr txBox="1"/>
          <p:nvPr/>
        </p:nvSpPr>
        <p:spPr>
          <a:xfrm>
            <a:off x="3203973" y="182500"/>
            <a:ext cx="2389500" cy="461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u="sng"/>
              <a:t>Volatility</a:t>
            </a:r>
            <a:endParaRPr b="1" sz="18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5861450" y="10725"/>
            <a:ext cx="3279000" cy="782100"/>
          </a:xfrm>
          <a:prstGeom prst="round2DiagRect">
            <a:avLst>
              <a:gd fmla="val 16667"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u="sng"/>
              <a:t>Volatility Calculation</a:t>
            </a:r>
            <a:endParaRPr b="1" sz="1800" u="sng"/>
          </a:p>
        </p:txBody>
      </p:sp>
      <p:pic>
        <p:nvPicPr>
          <p:cNvPr id="127" name="Google Shape;127;p21"/>
          <p:cNvPicPr preferRelativeResize="0"/>
          <p:nvPr/>
        </p:nvPicPr>
        <p:blipFill>
          <a:blip r:embed="rId3">
            <a:alphaModFix/>
          </a:blip>
          <a:stretch>
            <a:fillRect/>
          </a:stretch>
        </p:blipFill>
        <p:spPr>
          <a:xfrm>
            <a:off x="2160975" y="1192575"/>
            <a:ext cx="4822051" cy="3600450"/>
          </a:xfrm>
          <a:prstGeom prst="rect">
            <a:avLst/>
          </a:prstGeom>
          <a:noFill/>
          <a:ln>
            <a:noFill/>
          </a:ln>
        </p:spPr>
      </p:pic>
      <p:sp>
        <p:nvSpPr>
          <p:cNvPr id="128" name="Google Shape;128;p21"/>
          <p:cNvSpPr txBox="1"/>
          <p:nvPr/>
        </p:nvSpPr>
        <p:spPr>
          <a:xfrm>
            <a:off x="2228850" y="1950225"/>
            <a:ext cx="2343000" cy="28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FFFFFF"/>
                </a:solidFill>
              </a:rPr>
              <a:t>Download Data and </a:t>
            </a:r>
            <a:r>
              <a:rPr b="1" lang="en-GB" sz="1100">
                <a:solidFill>
                  <a:srgbClr val="FFFFFF"/>
                </a:solidFill>
              </a:rPr>
              <a:t>Calculate Daily Returns</a:t>
            </a:r>
            <a:r>
              <a:rPr lang="en-GB" sz="1100">
                <a:solidFill>
                  <a:srgbClr val="FFFFFF"/>
                </a:solidFill>
              </a:rPr>
              <a:t> using closing price.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lnSpc>
                <a:spcPct val="115000"/>
              </a:lnSpc>
              <a:spcBef>
                <a:spcPts val="0"/>
              </a:spcBef>
              <a:spcAft>
                <a:spcPts val="0"/>
              </a:spcAft>
              <a:buNone/>
            </a:pPr>
            <a:r>
              <a:rPr b="1" lang="en-GB" sz="1100">
                <a:solidFill>
                  <a:srgbClr val="FFFFFF"/>
                </a:solidFill>
              </a:rPr>
              <a:t>Return = (Today’s Price / Yesterday’s Price) – 1</a:t>
            </a:r>
            <a:endParaRPr b="1" sz="1100">
              <a:solidFill>
                <a:srgbClr val="FFFFFF"/>
              </a:solidFill>
            </a:endParaRPr>
          </a:p>
          <a:p>
            <a:pPr indent="0" lvl="0" marL="0" rtl="0" algn="l">
              <a:lnSpc>
                <a:spcPct val="115000"/>
              </a:lnSpc>
              <a:spcBef>
                <a:spcPts val="1100"/>
              </a:spcBef>
              <a:spcAft>
                <a:spcPts val="0"/>
              </a:spcAft>
              <a:buNone/>
            </a:pPr>
            <a:r>
              <a:rPr lang="en-GB" sz="1100">
                <a:solidFill>
                  <a:srgbClr val="FFFFFF"/>
                </a:solidFill>
              </a:rPr>
              <a:t>For all practical purposes and ease of calculation:</a:t>
            </a:r>
            <a:endParaRPr sz="1100">
              <a:solidFill>
                <a:srgbClr val="FFFFFF"/>
              </a:solidFill>
            </a:endParaRPr>
          </a:p>
          <a:p>
            <a:pPr indent="0" lvl="0" marL="0" rtl="0" algn="l">
              <a:lnSpc>
                <a:spcPct val="115000"/>
              </a:lnSpc>
              <a:spcBef>
                <a:spcPts val="1100"/>
              </a:spcBef>
              <a:spcAft>
                <a:spcPts val="0"/>
              </a:spcAft>
              <a:buNone/>
            </a:pPr>
            <a:r>
              <a:rPr b="1" lang="en-GB" sz="1100">
                <a:solidFill>
                  <a:srgbClr val="FFFFFF"/>
                </a:solidFill>
              </a:rPr>
              <a:t>Return = LN (Ending Price / Beginning Price)</a:t>
            </a:r>
            <a:r>
              <a:rPr lang="en-GB" sz="1100">
                <a:solidFill>
                  <a:srgbClr val="FFFFFF"/>
                </a:solidFill>
              </a:rPr>
              <a:t>, where LN denotes Logarithm to Base ‘e’,also called </a:t>
            </a:r>
            <a:r>
              <a:rPr b="1" lang="en-GB" sz="1100">
                <a:solidFill>
                  <a:srgbClr val="FFFFFF"/>
                </a:solidFill>
              </a:rPr>
              <a:t>‘Log Returns’.</a:t>
            </a:r>
            <a:endParaRPr b="1" sz="1100">
              <a:solidFill>
                <a:srgbClr val="FFFFFF"/>
              </a:solidFill>
            </a:endParaRPr>
          </a:p>
          <a:p>
            <a:pPr indent="0" lvl="0" marL="0" rtl="0" algn="l">
              <a:spcBef>
                <a:spcPts val="1100"/>
              </a:spcBef>
              <a:spcAft>
                <a:spcPts val="0"/>
              </a:spcAft>
              <a:buNone/>
            </a:pPr>
            <a:r>
              <a:t/>
            </a:r>
            <a:endParaRPr sz="1100">
              <a:solidFill>
                <a:srgbClr val="FFFFFF"/>
              </a:solidFill>
            </a:endParaRPr>
          </a:p>
        </p:txBody>
      </p:sp>
      <p:sp>
        <p:nvSpPr>
          <p:cNvPr id="129" name="Google Shape;129;p21"/>
          <p:cNvSpPr txBox="1"/>
          <p:nvPr/>
        </p:nvSpPr>
        <p:spPr>
          <a:xfrm>
            <a:off x="4763775" y="2605125"/>
            <a:ext cx="2047800" cy="153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FFFFF"/>
                </a:solidFill>
              </a:rPr>
              <a:t>Find </a:t>
            </a:r>
            <a:r>
              <a:rPr b="1" lang="en-GB" sz="1200">
                <a:solidFill>
                  <a:srgbClr val="FFFFFF"/>
                </a:solidFill>
              </a:rPr>
              <a:t>Standard Deviation</a:t>
            </a:r>
            <a:r>
              <a:rPr lang="en-GB" sz="1200">
                <a:solidFill>
                  <a:srgbClr val="FFFFFF"/>
                </a:solidFill>
              </a:rPr>
              <a:t> of calculated log returns to get </a:t>
            </a:r>
            <a:r>
              <a:rPr b="1" lang="en-GB" sz="1200">
                <a:solidFill>
                  <a:srgbClr val="FFFFFF"/>
                </a:solidFill>
              </a:rPr>
              <a:t>Daily Volatility</a:t>
            </a:r>
            <a:endParaRPr b="1"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lnSpc>
                <a:spcPct val="115000"/>
              </a:lnSpc>
              <a:spcBef>
                <a:spcPts val="0"/>
              </a:spcBef>
              <a:spcAft>
                <a:spcPts val="0"/>
              </a:spcAft>
              <a:buNone/>
            </a:pPr>
            <a:r>
              <a:rPr lang="en-GB" sz="1200">
                <a:solidFill>
                  <a:srgbClr val="FFFFFF"/>
                </a:solidFill>
              </a:rPr>
              <a:t>Now to get annual volatility, multiply by sqrt(t)  (t = 252 days)</a:t>
            </a:r>
            <a:endParaRPr sz="1200">
              <a:solidFill>
                <a:srgbClr val="FFFFFF"/>
              </a:solidFill>
            </a:endParaRPr>
          </a:p>
        </p:txBody>
      </p:sp>
      <p:sp>
        <p:nvSpPr>
          <p:cNvPr id="130" name="Google Shape;130;p21"/>
          <p:cNvSpPr txBox="1"/>
          <p:nvPr/>
        </p:nvSpPr>
        <p:spPr>
          <a:xfrm>
            <a:off x="2596650" y="1414475"/>
            <a:ext cx="16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u="sng">
                <a:solidFill>
                  <a:srgbClr val="FFFFFF"/>
                </a:solidFill>
              </a:rPr>
              <a:t>Step-1</a:t>
            </a:r>
            <a:endParaRPr b="1" u="sng">
              <a:solidFill>
                <a:srgbClr val="FFFFFF"/>
              </a:solidFill>
            </a:endParaRPr>
          </a:p>
        </p:txBody>
      </p:sp>
      <p:sp>
        <p:nvSpPr>
          <p:cNvPr id="131" name="Google Shape;131;p21"/>
          <p:cNvSpPr txBox="1"/>
          <p:nvPr/>
        </p:nvSpPr>
        <p:spPr>
          <a:xfrm>
            <a:off x="4983975" y="1414475"/>
            <a:ext cx="16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u="sng">
                <a:solidFill>
                  <a:srgbClr val="FFFFFF"/>
                </a:solidFill>
              </a:rPr>
              <a:t>Step-2</a:t>
            </a:r>
            <a:endParaRPr b="1" u="sng">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