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  <p:sldMasterId id="2147483654" r:id="rId4"/>
    <p:sldMasterId id="2147483657" r:id="rId5"/>
    <p:sldMasterId id="2147483660" r:id="rId6"/>
    <p:sldMasterId id="2147483663" r:id="rId7"/>
    <p:sldMasterId id="2147483666" r:id="rId8"/>
    <p:sldMasterId id="2147483669" r:id="rId9"/>
    <p:sldMasterId id="2147483672" r:id="rId10"/>
    <p:sldMasterId id="2147483675" r:id="rId11"/>
    <p:sldMasterId id="2147483678" r:id="rId12"/>
    <p:sldMasterId id="2147483681" r:id="rId13"/>
    <p:sldMasterId id="2147483684" r:id="rId14"/>
    <p:sldMasterId id="2147483687" r:id="rId15"/>
    <p:sldMasterId id="2147483690" r:id="rId16"/>
    <p:sldMasterId id="2147483693" r:id="rId17"/>
    <p:sldMasterId id="2147483696" r:id="rId18"/>
    <p:sldMasterId id="2147483699" r:id="rId19"/>
    <p:sldMasterId id="2147483702" r:id="rId20"/>
  </p:sldMasterIdLst>
  <p:notesMasterIdLst>
    <p:notesMasterId r:id="rId22"/>
  </p:notesMasterIdLst>
  <p:handoutMasterIdLst>
    <p:handoutMasterId r:id="rId40"/>
  </p:handoutMasterIdLst>
  <p:sldIdLst>
    <p:sldId id="590" r:id="rId21"/>
    <p:sldId id="591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2" r:id="rId32"/>
    <p:sldId id="604" r:id="rId33"/>
    <p:sldId id="603" r:id="rId34"/>
    <p:sldId id="605" r:id="rId35"/>
    <p:sldId id="607" r:id="rId36"/>
    <p:sldId id="608" r:id="rId37"/>
    <p:sldId id="610" r:id="rId38"/>
    <p:sldId id="611" r:id="rId39"/>
  </p:sldIdLst>
  <p:sldSz cx="12192000" cy="6858000"/>
  <p:notesSz cx="6858000" cy="9144000"/>
  <p:embeddedFontLst>
    <p:embeddedFont>
      <p:font typeface="汉仪霸蛮体 W" panose="00020600040101010101" pitchFamily="18" charset="-122"/>
      <p:bold r:id="rId44"/>
    </p:embeddedFont>
    <p:embeddedFont>
      <p:font typeface="汉仪全唐诗简" panose="00020600040101010101" pitchFamily="18" charset="-122"/>
      <p:regular r:id="rId45"/>
    </p:embeddedFont>
    <p:embeddedFont>
      <p:font typeface="汉仪雅酷黑W" panose="00020600040101010101" charset="-122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微软雅黑" panose="020B0503020204020204" charset="-122"/>
      <p:regular r:id="rId51"/>
    </p:embeddedFont>
    <p:embeddedFont>
      <p:font typeface="等线" panose="02010600030101010101" charset="-122"/>
      <p:regular r:id="rId52"/>
    </p:embeddedFont>
  </p:embeddedFontLst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0436" autoAdjust="0"/>
  </p:normalViewPr>
  <p:slideViewPr>
    <p:cSldViewPr snapToGrid="0" showGuides="1">
      <p:cViewPr varScale="1">
        <p:scale>
          <a:sx n="77" d="100"/>
          <a:sy n="77" d="100"/>
        </p:scale>
        <p:origin x="840" y="62"/>
      </p:cViewPr>
      <p:guideLst>
        <p:guide pos="415"/>
        <p:guide pos="7242"/>
        <p:guide orient="horz" pos="822"/>
        <p:guide orient="horz" pos="709"/>
        <p:guide orient="horz" pos="3838"/>
        <p:guide orient="horz" pos="18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3" Type="http://schemas.openxmlformats.org/officeDocument/2006/relationships/tags" Target="tags/tag35.xml"/><Relationship Id="rId52" Type="http://schemas.openxmlformats.org/officeDocument/2006/relationships/font" Target="fonts/font9.fntdata"/><Relationship Id="rId51" Type="http://schemas.openxmlformats.org/officeDocument/2006/relationships/font" Target="fonts/font8.fntdata"/><Relationship Id="rId50" Type="http://schemas.openxmlformats.org/officeDocument/2006/relationships/font" Target="fonts/font7.fntdata"/><Relationship Id="rId5" Type="http://schemas.openxmlformats.org/officeDocument/2006/relationships/slideMaster" Target="slideMasters/slideMaster4.xml"/><Relationship Id="rId49" Type="http://schemas.openxmlformats.org/officeDocument/2006/relationships/font" Target="fonts/font6.fntdata"/><Relationship Id="rId48" Type="http://schemas.openxmlformats.org/officeDocument/2006/relationships/font" Target="fonts/font5.fntdata"/><Relationship Id="rId47" Type="http://schemas.openxmlformats.org/officeDocument/2006/relationships/font" Target="fonts/font4.fntdata"/><Relationship Id="rId46" Type="http://schemas.openxmlformats.org/officeDocument/2006/relationships/font" Target="fonts/font3.fntdata"/><Relationship Id="rId45" Type="http://schemas.openxmlformats.org/officeDocument/2006/relationships/font" Target="fonts/font2.fntdata"/><Relationship Id="rId44" Type="http://schemas.openxmlformats.org/officeDocument/2006/relationships/font" Target="fonts/font1.fntdata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46419-BED5-4D90-B819-54EF09D263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45A97-C472-4A39-93EB-22ACB3B463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211532" cy="6858000"/>
          </a:xfrm>
        </p:grpSpPr>
        <p:sp>
          <p:nvSpPr>
            <p:cNvPr id="3" name="矩形 1"/>
            <p:cNvSpPr/>
            <p:nvPr userDrawn="1"/>
          </p:nvSpPr>
          <p:spPr>
            <a:xfrm flipH="1" flipV="1">
              <a:off x="827901" y="0"/>
              <a:ext cx="11383631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矩形 1"/>
            <p:cNvSpPr/>
            <p:nvPr userDrawn="1"/>
          </p:nvSpPr>
          <p:spPr>
            <a:xfrm>
              <a:off x="0" y="0"/>
              <a:ext cx="9576486" cy="6858000"/>
            </a:xfrm>
            <a:custGeom>
              <a:avLst/>
              <a:gdLst>
                <a:gd name="connsiteX0" fmla="*/ 0 w 9576486"/>
                <a:gd name="connsiteY0" fmla="*/ 0 h 4676102"/>
                <a:gd name="connsiteX1" fmla="*/ 9576486 w 9576486"/>
                <a:gd name="connsiteY1" fmla="*/ 0 h 4676102"/>
                <a:gd name="connsiteX2" fmla="*/ 9576486 w 9576486"/>
                <a:gd name="connsiteY2" fmla="*/ 4676102 h 4676102"/>
                <a:gd name="connsiteX3" fmla="*/ 0 w 9576486"/>
                <a:gd name="connsiteY3" fmla="*/ 4676102 h 4676102"/>
                <a:gd name="connsiteX4" fmla="*/ 0 w 9576486"/>
                <a:gd name="connsiteY4" fmla="*/ 0 h 4676102"/>
                <a:gd name="connsiteX0-1" fmla="*/ 0 w 9576486"/>
                <a:gd name="connsiteY0-2" fmla="*/ 0 h 4676102"/>
                <a:gd name="connsiteX1-3" fmla="*/ 9576486 w 9576486"/>
                <a:gd name="connsiteY1-4" fmla="*/ 0 h 4676102"/>
                <a:gd name="connsiteX2-5" fmla="*/ 4683210 w 9576486"/>
                <a:gd name="connsiteY2-6" fmla="*/ 4663746 h 4676102"/>
                <a:gd name="connsiteX3-7" fmla="*/ 0 w 9576486"/>
                <a:gd name="connsiteY3-8" fmla="*/ 4676102 h 4676102"/>
                <a:gd name="connsiteX4-9" fmla="*/ 0 w 9576486"/>
                <a:gd name="connsiteY4-10" fmla="*/ 0 h 4676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6486" h="4676102">
                  <a:moveTo>
                    <a:pt x="0" y="0"/>
                  </a:moveTo>
                  <a:lnTo>
                    <a:pt x="9576486" y="0"/>
                  </a:lnTo>
                  <a:lnTo>
                    <a:pt x="4683210" y="4663746"/>
                  </a:lnTo>
                  <a:lnTo>
                    <a:pt x="0" y="4676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5481" y="556054"/>
              <a:ext cx="10960443" cy="5684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0.jpe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1.xml"/><Relationship Id="rId3" Type="http://schemas.openxmlformats.org/officeDocument/2006/relationships/image" Target="../media/image11.jpe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3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7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.jpe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jpe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jpe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7.jpe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180590" y="3767455"/>
            <a:ext cx="2946400" cy="473075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 smtClean="0">
                <a:solidFill>
                  <a:schemeClr val="dk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     </a:t>
            </a:r>
            <a:endParaRPr lang="zh-CN" altLang="en-US" sz="2400" b="1" spc="300" dirty="0" smtClean="0">
              <a:solidFill>
                <a:schemeClr val="dk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1481" y="2901844"/>
            <a:ext cx="78108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00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子宫肌瘤手术的相关护理</a:t>
            </a:r>
            <a:endParaRPr lang="zh-CN" altLang="en-US" sz="4000" b="1" dirty="0" smtClean="0">
              <a:solidFill>
                <a:srgbClr val="000000"/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115967" y="4113729"/>
            <a:ext cx="57823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演讲人：王树娇</a:t>
            </a:r>
            <a:r>
              <a:rPr lang="zh-CN" altLang="en-US" b="1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         时间</a:t>
            </a:r>
            <a:r>
              <a:rPr lang="zh-CN" altLang="en-US" b="1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：</a:t>
            </a:r>
            <a:r>
              <a:rPr lang="en-US" altLang="zh-CN" b="1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2022.7</a:t>
            </a:r>
            <a:r>
              <a:rPr lang="zh-CN" altLang="en-US" b="1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   </a:t>
            </a:r>
            <a:endParaRPr lang="zh-CN" altLang="en-US" b="1" dirty="0" smtClean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3" name="图片 2" descr="微信图片_202207161436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670" y="3616325"/>
            <a:ext cx="2901315" cy="1905000"/>
          </a:xfrm>
          <a:prstGeom prst="rect">
            <a:avLst/>
          </a:prstGeom>
        </p:spPr>
      </p:pic>
      <p:pic>
        <p:nvPicPr>
          <p:cNvPr id="5" name="图片 4" descr="微信图片_202207161436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20" y="3608705"/>
            <a:ext cx="2433320" cy="1912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5291933" y="1130300"/>
            <a:ext cx="1610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手术</a:t>
            </a:r>
            <a:r>
              <a:rPr lang="zh-CN" altLang="en-US" sz="28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配合</a:t>
            </a:r>
            <a:endParaRPr lang="zh-CN" altLang="en-US" sz="2800" dirty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8725" y="1748790"/>
            <a:ext cx="9254490" cy="296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1.</a:t>
            </a:r>
            <a:r>
              <a:rPr lang="zh-CN" altLang="en-US"/>
              <a:t>检查手术器械，提前15分钟洗手。铺2个无菌台，与巡回护士清点器械、敷料、缝针</a:t>
            </a:r>
            <a:endParaRPr lang="zh-CN" altLang="en-US"/>
          </a:p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2.</a:t>
            </a:r>
            <a:r>
              <a:rPr lang="zh-CN" altLang="en-US"/>
              <a:t>置举宫器，协助术者经阴道安置举宫器</a:t>
            </a:r>
            <a:endParaRPr lang="zh-CN" altLang="en-US"/>
          </a:p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3.</a:t>
            </a:r>
            <a:r>
              <a:rPr lang="zh-CN" altLang="en-US"/>
              <a:t>建立人工气腹递尖刀片 取脐部1cm纵形切口，递气腹针穿刺入腹，充气至腹压12</a:t>
            </a:r>
            <a:r>
              <a:rPr lang="en-US" altLang="zh-CN"/>
              <a:t>-</a:t>
            </a:r>
            <a:r>
              <a:rPr lang="zh-CN" altLang="en-US"/>
              <a:t>14mmHg。递10mm戳卡穿刺进腹，给腹腔镜探查子宫肌瘤大小。</a:t>
            </a:r>
            <a:endParaRPr lang="zh-CN" altLang="en-US"/>
          </a:p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4.</a:t>
            </a:r>
            <a:r>
              <a:rPr lang="zh-CN" altLang="en-US"/>
              <a:t>选择切口依次取麦氏点0.5cm切口，5mm戳卡穿刺入腹。左侧对应1.5cm切口，10mm戳卡穿刺入腹。</a:t>
            </a:r>
            <a:endParaRPr lang="zh-CN" altLang="en-US"/>
          </a:p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5.</a:t>
            </a:r>
            <a:r>
              <a:rPr lang="zh-CN" altLang="en-US"/>
              <a:t>递5mI注射器加长针尖抽垂体后叶素两支宫体注入子宫肌瘤假包膜内，收缩周围血管减少出血。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8980"/>
            <a:ext cx="10515600" cy="1251585"/>
          </a:xfrm>
        </p:spPr>
        <p:txBody>
          <a:bodyPr/>
          <a:p>
            <a:pPr algn="ctr"/>
            <a:r>
              <a:rPr lang="zh-CN" altLang="en-US" sz="2800" b="1">
                <a:solidFill>
                  <a:schemeClr val="tx1"/>
                </a:solidFill>
              </a:rPr>
              <a:t>手术</a:t>
            </a:r>
            <a:r>
              <a:rPr lang="zh-CN" altLang="en-US" sz="2800" b="1">
                <a:solidFill>
                  <a:schemeClr val="tx1"/>
                </a:solidFill>
              </a:rPr>
              <a:t>配合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>
                <a:sym typeface="+mn-ea"/>
              </a:rPr>
              <a:t>6.</a:t>
            </a:r>
            <a:r>
              <a:rPr lang="zh-CN" altLang="en-US" sz="1800">
                <a:sym typeface="+mn-ea"/>
              </a:rPr>
              <a:t>递单极电凝自瘤体部切一切口，并用分离钳分离包膜，并用螺旋器完整剥除肌瘤。</a:t>
            </a:r>
            <a:endParaRPr lang="zh-CN" altLang="en-US" sz="1800"/>
          </a:p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>
                <a:sym typeface="+mn-ea"/>
              </a:rPr>
              <a:t>7.</a:t>
            </a:r>
            <a:r>
              <a:rPr lang="zh-CN" altLang="en-US" sz="1800">
                <a:sym typeface="+mn-ea"/>
              </a:rPr>
              <a:t>递持针器、1号可吸收缝线缝合创口。</a:t>
            </a:r>
            <a:endParaRPr lang="zh-CN" altLang="en-US" sz="1800"/>
          </a:p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>
                <a:sym typeface="+mn-ea"/>
              </a:rPr>
              <a:t>8.</a:t>
            </a:r>
            <a:r>
              <a:rPr lang="zh-CN" altLang="en-US" sz="1800">
                <a:sym typeface="+mn-ea"/>
              </a:rPr>
              <a:t>扩大左下腹切口，置悬切器，旋取出肌瘤。递尖刀片、转换器、引导棒、大抓钳、肌瘤砖。用弯盘和钳子留取肌瘤。</a:t>
            </a:r>
            <a:endParaRPr lang="zh-CN" altLang="en-US" sz="1800"/>
          </a:p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>
                <a:sym typeface="+mn-ea"/>
              </a:rPr>
              <a:t>9.</a:t>
            </a:r>
            <a:r>
              <a:rPr lang="zh-CN" altLang="en-US" sz="1800">
                <a:sym typeface="+mn-ea"/>
              </a:rPr>
              <a:t>双极电凝局部创面止血</a:t>
            </a:r>
            <a:endParaRPr lang="zh-CN" altLang="en-US" sz="1800"/>
          </a:p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>
                <a:sym typeface="+mn-ea"/>
              </a:rPr>
              <a:t>10.</a:t>
            </a:r>
            <a:r>
              <a:rPr lang="zh-CN" altLang="en-US" sz="1800">
                <a:sym typeface="+mn-ea"/>
              </a:rPr>
              <a:t>查看有无活动性出血，生理盐水、低分子右旋糖酐、替硝唑冲洗腹</a:t>
            </a:r>
            <a:r>
              <a:rPr lang="zh-CN" altLang="en-US" sz="2000">
                <a:sym typeface="+mn-ea"/>
              </a:rPr>
              <a:t>腔。</a:t>
            </a:r>
            <a:endParaRPr lang="zh-CN" altLang="en-US" sz="2000">
              <a:sym typeface="+mn-ea"/>
            </a:endParaRPr>
          </a:p>
          <a:p>
            <a:pPr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>
                <a:solidFill>
                  <a:schemeClr val="dk1"/>
                </a:solidFill>
              </a:rPr>
              <a:t>11.取镜头和戳卡，消毒。3-0可吸收缝线皮内缝合脐部切口，用爱立斯闭合其余切口，贴敷</a:t>
            </a:r>
            <a:endParaRPr lang="en-US" altLang="zh-CN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3647" y="3685735"/>
            <a:ext cx="471360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accent1">
                    <a:lumMod val="7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Part03  </a:t>
            </a:r>
            <a:r>
              <a:rPr lang="zh-CN" altLang="en-US" sz="4400" b="1" dirty="0" smtClean="0">
                <a:solidFill>
                  <a:schemeClr val="accent1">
                    <a:lumMod val="7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术后护理</a:t>
            </a:r>
            <a:endParaRPr lang="zh-CN" altLang="en-US" sz="4400" b="1" dirty="0" smtClean="0">
              <a:solidFill>
                <a:schemeClr val="accent1">
                  <a:lumMod val="7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1" y="956603"/>
            <a:ext cx="4184668" cy="2729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447051" y="1304925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术后常见症状和并发症</a:t>
            </a:r>
            <a:endParaRPr lang="zh-CN" altLang="en-US" sz="2800" dirty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sp>
        <p:nvSpPr>
          <p:cNvPr id="4" name="文本框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61679" y="2574149"/>
            <a:ext cx="4100136" cy="18015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伤口疼痛、恶心、呕吐、腹胀、尿潴留、便秘、食欲不振、头昏失眠、咳嗽、发热、阴道出血流液、腹部切口感染血肿裂开、阴道残端感染、内出血、呼吸道感染、泌尿道感染、盆腔炎症、血栓性静脉炎、褥疮。</a:t>
            </a:r>
            <a:endParaRPr lang="zh-CN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3" name="图片 2" descr="微信图片_202207172347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16295" y="2645410"/>
            <a:ext cx="3027680" cy="2708910"/>
          </a:xfrm>
          <a:prstGeom prst="rect">
            <a:avLst/>
          </a:prstGeom>
        </p:spPr>
      </p:pic>
      <p:pic>
        <p:nvPicPr>
          <p:cNvPr id="6" name="图片 5" descr="微信图片_202207172347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855" y="3083560"/>
            <a:ext cx="2534285" cy="253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14:prism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04900" y="2302510"/>
            <a:ext cx="5795010" cy="299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1、一般护理 ：</a:t>
            </a:r>
            <a:r>
              <a:rPr lang="zh-CN" altLang="en-US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检查伤口</a:t>
            </a: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敷料，静脉通路，受压皮肤情况，接好引流管，</a:t>
            </a:r>
            <a:r>
              <a:rPr lang="zh-CN" altLang="en-US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保持引流通畅</a:t>
            </a: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，了解术中情况</a:t>
            </a:r>
            <a:r>
              <a:rPr lang="zh-CN" altLang="en-US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</a:t>
            </a: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、卧位：按麻醉方式安置病人于适当体 位，</a:t>
            </a:r>
            <a:r>
              <a:rPr lang="zh-CN" altLang="en-US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术后取平卧位头偏一侧</a:t>
            </a: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，术后次晨采取半卧位。当麻醉消失，病人清醒后，应协助病人勤翻身，至少</a:t>
            </a:r>
            <a:r>
              <a:rPr lang="zh-CN" altLang="en-US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每2小时翻身一次</a:t>
            </a: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，减少粘连机会。</a:t>
            </a:r>
            <a:endParaRPr lang="zh-CN" altLang="en-US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zh-CN" altLang="en-US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291933" y="1304925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dk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一般护理</a:t>
            </a:r>
            <a:endParaRPr lang="zh-CN" altLang="en-US" sz="2800" dirty="0">
              <a:solidFill>
                <a:schemeClr val="dk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pic>
        <p:nvPicPr>
          <p:cNvPr id="2" name="图片 1" descr="微信图片_202207172354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945" y="2424430"/>
            <a:ext cx="3900805" cy="260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000">
        <p14:doors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88000" y="2416947"/>
            <a:ext cx="4376696" cy="9446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1.注意观察病人的</a:t>
            </a:r>
            <a:r>
              <a:rPr lang="zh-CN" altLang="en-US" sz="20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面色、神志、表情、生命体征变化</a:t>
            </a: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，每</a:t>
            </a:r>
            <a:r>
              <a:rPr lang="zh-CN" altLang="en-US" sz="20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15-30分钟</a:t>
            </a: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巡视一次至病情稳定。</a:t>
            </a:r>
            <a:endParaRPr lang="zh-CN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观察切口有无出血</a:t>
            </a: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、渗血渗液或敷料脱落，如有，应及时寻找原因。</a:t>
            </a:r>
            <a:endParaRPr lang="zh-CN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291933" y="1043315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病情观察</a:t>
            </a:r>
            <a:endParaRPr lang="zh-CN" altLang="en-US" sz="2800" dirty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96" y="2559300"/>
            <a:ext cx="4633291" cy="3088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prism isInverted="1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49935" y="1800225"/>
            <a:ext cx="10356215" cy="2656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3.观察尿量变化：</a:t>
            </a:r>
            <a:endParaRPr lang="zh-CN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术后应注意保持留置导尿管通畅并认真观察尿量及性质，</a:t>
            </a:r>
            <a:r>
              <a:rPr lang="zh-CN" altLang="en-US" sz="20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术后病人每小时尿量至少50ml 以上</a:t>
            </a: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，通常次全子宫切除术后48小时拔除尿管，全子宫切除术后72小时拔除尿管，肌瘤挖除24小时后拔除尿管，拔管前应指导病人定时夹闭尿管，锻炼膀胱功能，防止尿潴留的发生。如</a:t>
            </a:r>
            <a:r>
              <a:rPr lang="zh-CN" altLang="en-US" sz="20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每小时尿量少于30ml，伴血压逐渐下降，脉搏细速，病人烦躁不安或诉说腰背疼痛或肛门处下坠感，应考虑有腹腔内出血。</a:t>
            </a:r>
            <a:endParaRPr lang="zh-CN" altLang="en-US" sz="2000" dirty="0">
              <a:solidFill>
                <a:srgbClr val="FF0000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fontAlgn="auto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4.阴道出血： 术后2~3天可有少量阴道流血，色暗红;行子宫切除术患者，术后10~14天因阴道残端</a:t>
            </a:r>
            <a:r>
              <a:rPr lang="zh-CN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缝线吸收化线，可有少量淡红色出血，持续一周左右时间，无需特殊处理</a:t>
            </a:r>
            <a:r>
              <a:rPr lang="zh-CN" altLang="en-US" sz="2000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291933" y="1130300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病情观察</a:t>
            </a:r>
            <a:endParaRPr lang="zh-CN" altLang="en-US" sz="2800" dirty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prism isInverted="1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87485" y="2506213"/>
            <a:ext cx="10154889" cy="246253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1.</a:t>
            </a: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术后早期活动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有助于促进整个机体的恢复，促进血液循环，防止血栓形成，促进胃肠蠕动，防止腹胀便秘，促进排尿功能的恢复，防止尿潴留等。</a:t>
            </a:r>
            <a:endParaRPr lang="zh-CN" altLang="en-US" sz="18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2.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第一次起床活动时，家属或护士要搀扶站立并注意观察患者的面色脉搏，</a:t>
            </a: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防止直立性低血压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(起床三步曲)</a:t>
            </a: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术后禁性生活、盆浴2个月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3个月内避免剧烈运动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、重体力劳动及长时间蹲立位，保持大便通畅，</a:t>
            </a: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术后1月返院复查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。任何时间出现不适或异常症状应及时随诊</a:t>
            </a:r>
            <a:r>
              <a:rPr lang="zh-CN" altLang="en-US" sz="1800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</a:t>
            </a:r>
            <a:endParaRPr lang="zh-CN" altLang="en-US" sz="1800" dirty="0" smtClean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402267" y="1304925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健康宣教</a:t>
            </a:r>
            <a:endParaRPr lang="zh-CN" altLang="en-US" dirty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1"/>
          <a:stretch>
            <a:fillRect/>
          </a:stretch>
        </p:blipFill>
        <p:spPr>
          <a:xfrm>
            <a:off x="7385539" y="576776"/>
            <a:ext cx="4161490" cy="567307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060749" y="2022191"/>
            <a:ext cx="2946400" cy="461665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 smtClean="0">
                <a:solidFill>
                  <a:schemeClr val="dk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    </a:t>
            </a:r>
            <a:endParaRPr lang="zh-CN" altLang="en-US" sz="2400" b="1" spc="300" dirty="0" smtClean="0">
              <a:solidFill>
                <a:schemeClr val="dk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60749" y="2859313"/>
            <a:ext cx="7810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accent1">
                    <a:lumMod val="7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非常感谢您的收看</a:t>
            </a:r>
            <a:endParaRPr lang="zh-CN" altLang="en-US" sz="6600" b="1" dirty="0" smtClean="0">
              <a:solidFill>
                <a:schemeClr val="accent1">
                  <a:lumMod val="7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115967" y="4154369"/>
            <a:ext cx="57823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演讲人：王树娇</a:t>
            </a:r>
            <a:r>
              <a:rPr lang="zh-CN" altLang="en-US" b="1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         时间</a:t>
            </a:r>
            <a:r>
              <a:rPr lang="zh-CN" altLang="en-US" b="1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：</a:t>
            </a:r>
            <a:r>
              <a:rPr lang="en-US" altLang="zh-CN" b="1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2022.7</a:t>
            </a:r>
            <a:r>
              <a:rPr lang="zh-CN" altLang="en-US" b="1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   </a:t>
            </a:r>
            <a:endParaRPr lang="zh-CN" altLang="en-US" b="1" dirty="0" smtClean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84057" y="1144928"/>
            <a:ext cx="3164009" cy="88860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b="1" dirty="0" smtClean="0">
                <a:solidFill>
                  <a:schemeClr val="accent1">
                    <a:lumMod val="7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目   录</a:t>
            </a:r>
            <a:endParaRPr kumimoji="1" lang="zh-CN" altLang="en-US" sz="4800" b="1" dirty="0" smtClean="0">
              <a:solidFill>
                <a:schemeClr val="accent1">
                  <a:lumMod val="7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64" name="文本框"/>
          <p:cNvSpPr txBox="1"/>
          <p:nvPr>
            <p:custDataLst>
              <p:tags r:id="rId1"/>
            </p:custDataLst>
          </p:nvPr>
        </p:nvSpPr>
        <p:spPr>
          <a:xfrm>
            <a:off x="1847215" y="2395855"/>
            <a:ext cx="1513840" cy="82994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雅酷黑W" panose="00020600040101010101" charset="-122"/>
                <a:ea typeface="汉仪雅酷黑W" panose="00020600040101010101" charset="-122"/>
                <a:cs typeface="+mn-ea"/>
                <a:sym typeface="汉仪全唐诗简" panose="00020600040101010101" pitchFamily="18" charset="-122"/>
              </a:rPr>
              <a:t>概念</a:t>
            </a:r>
            <a:endParaRPr lang="zh-CN" altLang="en-US" sz="3200" dirty="0">
              <a:solidFill>
                <a:schemeClr val="dk1">
                  <a:lumMod val="95000"/>
                  <a:lumOff val="5000"/>
                </a:schemeClr>
              </a:solidFill>
              <a:latin typeface="汉仪雅酷黑W" panose="00020600040101010101" charset="-122"/>
              <a:ea typeface="汉仪雅酷黑W" panose="00020600040101010101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68" name="文本框"/>
          <p:cNvSpPr txBox="1"/>
          <p:nvPr>
            <p:custDataLst>
              <p:tags r:id="rId2"/>
            </p:custDataLst>
          </p:nvPr>
        </p:nvSpPr>
        <p:spPr>
          <a:xfrm>
            <a:off x="1715135" y="3471545"/>
            <a:ext cx="2144395" cy="82994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手术</a:t>
            </a:r>
            <a:r>
              <a:rPr lang="zh-CN" altLang="en-US" sz="32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配合 </a:t>
            </a:r>
            <a:endParaRPr lang="zh-CN" altLang="en-US" sz="3200" dirty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72" name="文本框" descr="7b0a20202020227461726765744d6f64756c65223a202270726f636573734f6e6c696e65466f6e7473220a7d0a"/>
          <p:cNvSpPr txBox="1"/>
          <p:nvPr>
            <p:custDataLst>
              <p:tags r:id="rId3"/>
            </p:custDataLst>
          </p:nvPr>
        </p:nvSpPr>
        <p:spPr>
          <a:xfrm>
            <a:off x="2019935" y="4415155"/>
            <a:ext cx="1939925" cy="82994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雅酷黑W" panose="00020600040101010101" charset="-122"/>
                <a:ea typeface="汉仪雅酷黑W" panose="00020600040101010101" charset="-122"/>
                <a:cs typeface="+mn-ea"/>
                <a:sym typeface="汉仪全唐诗简" panose="00020600040101010101" pitchFamily="18" charset="-122"/>
              </a:rPr>
              <a:t>术后</a:t>
            </a:r>
            <a:r>
              <a:rPr lang="zh-CN" altLang="en-US" sz="32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雅酷黑W" panose="00020600040101010101" charset="-122"/>
                <a:ea typeface="汉仪雅酷黑W" panose="00020600040101010101" charset="-122"/>
                <a:cs typeface="+mn-ea"/>
                <a:sym typeface="汉仪全唐诗简" panose="00020600040101010101" pitchFamily="18" charset="-122"/>
              </a:rPr>
              <a:t>护理</a:t>
            </a:r>
            <a:endParaRPr lang="zh-CN" altLang="en-US" sz="3200" dirty="0">
              <a:solidFill>
                <a:schemeClr val="dk1">
                  <a:lumMod val="95000"/>
                  <a:lumOff val="5000"/>
                </a:schemeClr>
              </a:solidFill>
              <a:latin typeface="汉仪雅酷黑W" panose="00020600040101010101" charset="-122"/>
              <a:ea typeface="汉仪雅酷黑W" panose="00020600040101010101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590779" y="173125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CONTENTS</a:t>
            </a:r>
            <a:endParaRPr lang="en-US" altLang="zh-CN" sz="2400" dirty="0">
              <a:solidFill>
                <a:schemeClr val="dk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57" y="2663145"/>
            <a:ext cx="4653302" cy="3098418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03729" y="3980689"/>
            <a:ext cx="639191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accent1">
                    <a:lumMod val="7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Part01  </a:t>
            </a:r>
            <a:r>
              <a:rPr lang="zh-CN" altLang="en-US" sz="4400" b="1" dirty="0" smtClean="0">
                <a:solidFill>
                  <a:schemeClr val="accent1">
                    <a:lumMod val="7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子宫肌瘤的概述</a:t>
            </a:r>
            <a:endParaRPr lang="zh-CN" altLang="en-US" sz="4400" b="1" dirty="0" smtClean="0">
              <a:solidFill>
                <a:schemeClr val="accent1">
                  <a:lumMod val="7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1" y="956603"/>
            <a:ext cx="4184668" cy="2729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7006" y="2269669"/>
            <a:ext cx="4938994" cy="231928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TW" altLang="en-US" sz="2000" b="1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女性生殖器官最常见的良性肿瘤</a:t>
            </a:r>
            <a:endParaRPr lang="zh-TW" altLang="en-US" sz="2000" b="1" dirty="0" smtClean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TW" altLang="en-US" sz="2000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多见于育龄妇女：</a:t>
            </a:r>
            <a:r>
              <a:rPr lang="en-US" altLang="zh-TW" sz="2000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30</a:t>
            </a:r>
            <a:r>
              <a:rPr lang="zh-TW" altLang="en-US" sz="2000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～</a:t>
            </a:r>
            <a:r>
              <a:rPr lang="en-US" altLang="zh-TW" sz="2000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50</a:t>
            </a:r>
            <a:r>
              <a:rPr lang="zh-TW" altLang="en-US" sz="2000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岁</a:t>
            </a:r>
            <a:r>
              <a:rPr lang="zh-TW" altLang="en-US" sz="2000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由子宫平滑肌组织增生而形成病因：可能与体内</a:t>
            </a:r>
            <a:r>
              <a:rPr lang="zh-TW" altLang="en-US" sz="2000" dirty="0" smtClean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雌激素</a:t>
            </a:r>
            <a:r>
              <a:rPr lang="zh-TW" altLang="en-US" sz="2000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水平</a:t>
            </a:r>
            <a:r>
              <a:rPr lang="zh-TW" altLang="en-US" sz="2000" dirty="0" smtClean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过高</a:t>
            </a:r>
            <a:r>
              <a:rPr lang="zh-TW" altLang="en-US" sz="2000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或长期刺激有关</a:t>
            </a:r>
            <a:r>
              <a:rPr lang="zh-CN" altLang="en-US" sz="2000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。分类：按肌瘤生长部位分为子宫体部肌瘤和子宫颈部肌瘤。按肌瘤和子宫肌层关系分为：</a:t>
            </a:r>
            <a:r>
              <a:rPr lang="zh-CN" altLang="en-US" sz="2000" dirty="0" smtClean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浆膜下肌瘤、肌壁间肌瘤和粘膜下肌瘤。</a:t>
            </a:r>
            <a:endParaRPr lang="zh-CN" altLang="en-US" sz="2000" dirty="0" smtClean="0">
              <a:solidFill>
                <a:srgbClr val="FF0000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537193" y="1304925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概  述</a:t>
            </a:r>
            <a:endParaRPr lang="zh-CN" altLang="en-US" sz="2800" b="1" dirty="0" smtClean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2" name="图片 1" descr="微信图片_2022071614404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26250" y="2019300"/>
            <a:ext cx="3944620" cy="3789680"/>
          </a:xfrm>
          <a:prstGeom prst="rect">
            <a:avLst/>
          </a:prstGeom>
        </p:spPr>
      </p:pic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2919" y="1872468"/>
            <a:ext cx="4890135" cy="3538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24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症状</a:t>
            </a:r>
            <a:endParaRPr lang="zh-TW" altLang="en-US" sz="24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</a:t>
            </a:r>
            <a:r>
              <a:rPr lang="zh-TW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</a:t>
            </a:r>
            <a:r>
              <a:rPr lang="zh-TW" altLang="en-US" sz="20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月经改变</a:t>
            </a:r>
            <a:endParaRPr lang="zh-TW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</a:t>
            </a:r>
            <a:r>
              <a:rPr lang="zh-TW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、白带增多</a:t>
            </a:r>
            <a:endParaRPr lang="zh-TW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</a:t>
            </a:r>
            <a:r>
              <a:rPr lang="zh-TW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</a:t>
            </a:r>
            <a:r>
              <a:rPr lang="zh-TW" altLang="en-US" sz="20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腹部肿块</a:t>
            </a:r>
            <a:endParaRPr lang="zh-TW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4</a:t>
            </a:r>
            <a:r>
              <a:rPr lang="zh-TW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、不孕</a:t>
            </a:r>
            <a:endParaRPr lang="zh-TW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5</a:t>
            </a:r>
            <a:r>
              <a:rPr lang="zh-TW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</a:t>
            </a:r>
            <a:r>
              <a:rPr lang="zh-TW" altLang="en-US" sz="20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腹痛、腰酸、下腹坠胀、压迫症状</a:t>
            </a:r>
            <a:endParaRPr lang="zh-TW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en-US" altLang="zh-TW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6</a:t>
            </a:r>
            <a:r>
              <a:rPr lang="zh-TW" altLang="en-US" sz="20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、继发性贫血</a:t>
            </a:r>
            <a:endParaRPr lang="zh-TW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zh-TW" altLang="en-US" sz="20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182929" y="12876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32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临床表现</a:t>
            </a:r>
            <a:endParaRPr lang="zh-CN" altLang="en-US" sz="3200" dirty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pic>
        <p:nvPicPr>
          <p:cNvPr id="3" name="图片 2" descr="微信图片_202207161447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162810"/>
            <a:ext cx="4855845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10648" y="2342873"/>
            <a:ext cx="10170704" cy="33820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应根据患者年龄，生育要求，症状及肌瘤的部位，大小，数目全面考虑。</a:t>
            </a:r>
            <a:endParaRPr lang="zh-CN" altLang="en-US" sz="18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随访观察：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肌瘤小，无症状。一般不需治疗，特别是近绝经期妇女。绝经后肌瘤多可萎缩或逐渐消失，每</a:t>
            </a: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3~6个月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随访一次。</a:t>
            </a:r>
            <a:endParaRPr lang="zh-CN" altLang="en-US" sz="18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药物治疗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肌瘤小于2个月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妊娠子宫大小，症状轻，近绝经年龄或全身情况不宜手术者。</a:t>
            </a:r>
            <a:endParaRPr lang="zh-CN" altLang="en-US" sz="18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手术治疗：子宫大于10周妊娠大小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;月经过多，继发贫血;有膀胱、直肠压迫症状或肌瘤生长较快;保守治疗失败;不孕或反复流产排除其他原因。</a:t>
            </a:r>
            <a:endParaRPr lang="zh-CN" altLang="en-US" sz="1800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None/>
            </a:pP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手术途径可经腹、经阴道或</a:t>
            </a:r>
            <a:r>
              <a:rPr lang="zh-CN" altLang="en-US" sz="1800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宫腔镜及腹腔镜下手术</a:t>
            </a:r>
            <a:r>
              <a:rPr lang="zh-CN" altLang="en-US" sz="1800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，术式有：肌瘤挖除术，子宫</a:t>
            </a:r>
            <a:r>
              <a:rPr lang="zh-CN" altLang="en-US" sz="1800" dirty="0" smtClean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切除术。</a:t>
            </a:r>
            <a:endParaRPr lang="zh-CN" altLang="en-US" sz="1800" dirty="0" smtClean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4664872" y="11303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3200" dirty="0">
                <a:solidFill>
                  <a:schemeClr val="dk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子宫肌瘤的治疗</a:t>
            </a:r>
            <a:endParaRPr lang="zh-CN" altLang="en-US" sz="3200" dirty="0">
              <a:solidFill>
                <a:schemeClr val="dk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215683" y="3902123"/>
            <a:ext cx="6463291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solidFill>
                  <a:schemeClr val="dk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Part02  </a:t>
            </a:r>
            <a:r>
              <a:rPr lang="zh-CN" altLang="en-US" sz="4400" b="1" dirty="0" smtClean="0">
                <a:solidFill>
                  <a:schemeClr val="dk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手术</a:t>
            </a:r>
            <a:r>
              <a:rPr lang="zh-CN" altLang="en-US" sz="4400" b="1" dirty="0">
                <a:solidFill>
                  <a:schemeClr val="dk1"/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cs typeface="+mn-ea"/>
                <a:sym typeface="汉仪全唐诗简" panose="00020600040101010101" pitchFamily="18" charset="-122"/>
              </a:rPr>
              <a:t>护理 </a:t>
            </a:r>
            <a:endParaRPr lang="zh-CN" altLang="en-US" sz="4400" b="1" dirty="0">
              <a:solidFill>
                <a:schemeClr val="dk1"/>
              </a:solidFill>
              <a:latin typeface="汉仪霸蛮体 W" panose="00020600040101010101" pitchFamily="18" charset="-122"/>
              <a:ea typeface="汉仪霸蛮体 W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1" y="956603"/>
            <a:ext cx="4184668" cy="2729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fallOve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04315" y="2891155"/>
            <a:ext cx="4369435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围手术期护理目的</a:t>
            </a: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：在于提高病人对手术的耐受力，减少术后并发症的发生，促进机体较顺利的康复</a:t>
            </a:r>
            <a:endParaRPr lang="zh-CN" altLang="en-US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33" name="文本框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04500" y="2324719"/>
            <a:ext cx="27971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子宫肌瘤围手术期</a:t>
            </a:r>
            <a:endParaRPr lang="zh-CN" altLang="en-US" sz="2000" b="1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224334" y="1226606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子宫肌瘤围手术期护理</a:t>
            </a:r>
            <a:endParaRPr lang="zh-CN" altLang="en-US" sz="2800" dirty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  <p:pic>
        <p:nvPicPr>
          <p:cNvPr id="2" name="图片 1" descr="微信图片_20220716145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070" y="1923415"/>
            <a:ext cx="4191000" cy="33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3000">
        <p15:prstTrans prst="prestig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>
            <a:off x="1087202" y="2099621"/>
            <a:ext cx="1001759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手术前期准备：</a:t>
            </a:r>
            <a:endParaRPr lang="zh-CN" altLang="en-US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身体状态评估及指导：</a:t>
            </a: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局部皮肤的准备，消化道的准备，膀胱及阴道的准备。</a:t>
            </a:r>
            <a:endParaRPr lang="zh-CN" altLang="en-US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心理支持</a:t>
            </a:r>
            <a:r>
              <a:rPr lang="zh-CN" altLang="en-US" dirty="0">
                <a:solidFill>
                  <a:schemeClr val="dk1"/>
                </a:solidFill>
                <a:latin typeface="汉仪全唐诗简" panose="00020600040101010101" pitchFamily="18" charset="-122"/>
                <a:ea typeface="汉仪全唐诗简" panose="00020600040101010101" pitchFamily="18" charset="-122"/>
                <a:cs typeface="+mn-ea"/>
                <a:sym typeface="汉仪全唐诗简" panose="00020600040101010101" pitchFamily="18" charset="-122"/>
              </a:rPr>
              <a:t>：手术前患者会产生各种思想顾虑，常表现为失眠、焦虑、心率加快、体温升高、血压升高，患者总希望术者水平较高。针对此心理，笔者主动给患者介绍术者的资历，认真回答和解释患者提出的各种问题，使其消除紧张、恐惧等不安情绪，以良好的心理状态迎接手术。</a:t>
            </a:r>
            <a:endParaRPr lang="zh-CN" altLang="en-US" dirty="0">
              <a:solidFill>
                <a:schemeClr val="dk1"/>
              </a:solidFill>
              <a:latin typeface="汉仪全唐诗简" panose="00020600040101010101" pitchFamily="18" charset="-122"/>
              <a:ea typeface="汉仪全唐诗简" panose="00020600040101010101" pitchFamily="18" charset="-122"/>
              <a:cs typeface="+mn-ea"/>
              <a:sym typeface="汉仪全唐诗简" panose="00020600040101010101" pitchFamily="18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291932" y="1304925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sz="2800" dirty="0">
                <a:solidFill>
                  <a:schemeClr val="dk1">
                    <a:lumMod val="95000"/>
                    <a:lumOff val="5000"/>
                  </a:schemeClr>
                </a:solidFill>
                <a:latin typeface="汉仪霸蛮体 W" panose="00020600040101010101" pitchFamily="18" charset="-122"/>
                <a:ea typeface="汉仪霸蛮体 W" panose="00020600040101010101" pitchFamily="18" charset="-122"/>
                <a:sym typeface="汉仪全唐诗简" panose="00020600040101010101" pitchFamily="18" charset="-122"/>
              </a:rPr>
              <a:t>术前处理</a:t>
            </a:r>
            <a:endParaRPr lang="zh-CN" altLang="en-US" sz="2800" dirty="0">
              <a:solidFill>
                <a:schemeClr val="dk1">
                  <a:lumMod val="95000"/>
                  <a:lumOff val="5000"/>
                </a:schemeClr>
              </a:solidFill>
              <a:latin typeface="汉仪霸蛮体 W" panose="00020600040101010101" pitchFamily="18" charset="-122"/>
              <a:ea typeface="汉仪霸蛮体 W" panose="00020600040101010101" pitchFamily="18" charset="-122"/>
              <a:sym typeface="汉仪全唐诗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PLACING_PICTURE_USER_VIEWPORT" val="{&quot;height&quot;:5904,&quot;width&quot;:6600}"/>
</p:tagLst>
</file>

<file path=ppt/tags/tag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COMMONDATA" val="eyJjb3VudCI6MTksImhkaWQiOiI3ZjM2MGQ5ODI1ZDVhMzFjMzczMzA1YWI4M2Y5YjNhYyIsInVzZXJDb3VudCI6MTB9"/>
</p:tagLst>
</file>

<file path=ppt/tags/tag4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.0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PLACING_PICTURE_USER_VIEWPORT" val="{&quot;height&quot;:7620,&quot;width&quot;:6000}"/>
</p:tagLst>
</file>

<file path=ppt/theme/theme1.xml><?xml version="1.0" encoding="utf-8"?>
<a:theme xmlns:a="http://schemas.openxmlformats.org/drawingml/2006/main" name="3_女性呵护">
  <a:themeElements>
    <a:clrScheme name="">
      <a:dk1>
        <a:srgbClr val="000000"/>
      </a:dk1>
      <a:lt1>
        <a:srgbClr val="FFFFFF"/>
      </a:lt1>
      <a:dk2>
        <a:srgbClr val="BA869C"/>
      </a:dk2>
      <a:lt2>
        <a:srgbClr val="E8D5DD"/>
      </a:lt2>
      <a:accent1>
        <a:srgbClr val="E8A5C0"/>
      </a:accent1>
      <a:accent2>
        <a:srgbClr val="E0B2BA"/>
      </a:accent2>
      <a:accent3>
        <a:srgbClr val="D8C0B5"/>
      </a:accent3>
      <a:accent4>
        <a:srgbClr val="D1CDB0"/>
      </a:accent4>
      <a:accent5>
        <a:srgbClr val="C9DBAB"/>
      </a:accent5>
      <a:accent6>
        <a:srgbClr val="C2E9A6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7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0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2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3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7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8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1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2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4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3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5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6_女性呵护">
  <a:themeElements>
    <a:clrScheme name="">
      <a:dk1>
        <a:srgbClr val="000000"/>
      </a:dk1>
      <a:lt1>
        <a:srgbClr val="FFFFFF"/>
      </a:lt1>
      <a:dk2>
        <a:srgbClr val="5A3B46"/>
      </a:dk2>
      <a:lt2>
        <a:srgbClr val="ECDAE0"/>
      </a:lt2>
      <a:accent1>
        <a:srgbClr val="E3AABD"/>
      </a:accent1>
      <a:accent2>
        <a:srgbClr val="DBB5B9"/>
      </a:accent2>
      <a:accent3>
        <a:srgbClr val="D4C1B5"/>
      </a:accent3>
      <a:accent4>
        <a:srgbClr val="CCCCB2"/>
      </a:accent4>
      <a:accent5>
        <a:srgbClr val="C5D8AE"/>
      </a:accent5>
      <a:accent6>
        <a:srgbClr val="BEE4AB"/>
      </a:accent6>
      <a:hlink>
        <a:srgbClr val="0563C1"/>
      </a:hlink>
      <a:folHlink>
        <a:srgbClr val="954F72"/>
      </a:folHlink>
    </a:clrScheme>
    <a:fontScheme name="1f3razj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2016</Words>
  <Application>WPS 演示</Application>
  <PresentationFormat>宽屏</PresentationFormat>
  <Paragraphs>107</Paragraphs>
  <Slides>18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18</vt:i4>
      </vt:variant>
    </vt:vector>
  </HeadingPairs>
  <TitlesOfParts>
    <vt:vector size="47" baseType="lpstr">
      <vt:lpstr>Arial</vt:lpstr>
      <vt:lpstr>宋体</vt:lpstr>
      <vt:lpstr>Wingdings</vt:lpstr>
      <vt:lpstr>汉仪霸蛮体 W</vt:lpstr>
      <vt:lpstr>汉仪全唐诗简</vt:lpstr>
      <vt:lpstr>汉仪雅酷黑W</vt:lpstr>
      <vt:lpstr>Calibri</vt:lpstr>
      <vt:lpstr>微软雅黑</vt:lpstr>
      <vt:lpstr>Arial Unicode MS</vt:lpstr>
      <vt:lpstr>等线</vt:lpstr>
      <vt:lpstr>3_女性呵护</vt:lpstr>
      <vt:lpstr>9_女性呵护</vt:lpstr>
      <vt:lpstr>11_女性呵护</vt:lpstr>
      <vt:lpstr>10_女性呵护</vt:lpstr>
      <vt:lpstr>12_女性呵护</vt:lpstr>
      <vt:lpstr>14_女性呵护</vt:lpstr>
      <vt:lpstr>13_女性呵护</vt:lpstr>
      <vt:lpstr>15_女性呵护</vt:lpstr>
      <vt:lpstr>16_女性呵护</vt:lpstr>
      <vt:lpstr>18_女性呵护</vt:lpstr>
      <vt:lpstr>17_女性呵护</vt:lpstr>
      <vt:lpstr>20_女性呵护</vt:lpstr>
      <vt:lpstr>22_女性呵护</vt:lpstr>
      <vt:lpstr>23_女性呵护</vt:lpstr>
      <vt:lpstr>2_女性呵护</vt:lpstr>
      <vt:lpstr>4_女性呵护</vt:lpstr>
      <vt:lpstr>5_女性呵护</vt:lpstr>
      <vt:lpstr>7_女性呵护</vt:lpstr>
      <vt:lpstr>8_女性呵护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术中护理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医疗模板</dc:title>
  <dc:creator>Maty</dc:creator>
  <cp:lastModifiedBy>小王的电脑</cp:lastModifiedBy>
  <cp:revision>75</cp:revision>
  <dcterms:created xsi:type="dcterms:W3CDTF">2020-08-14T05:33:00Z</dcterms:created>
  <dcterms:modified xsi:type="dcterms:W3CDTF">2022-07-17T16:48:43Z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1D2E85BFCDF04B33A32125E70298A608</vt:lpwstr>
  </property>
  <property fmtid="{D5CDD505-2E9C-101B-9397-08002B2CF9AE}" pid="3" name="KSOProductBuildVer">
    <vt:lpwstr>2052-11.1.0.11830</vt:lpwstr>
  </property>
  <property fmtid="{D5CDD505-2E9C-101B-9397-08002B2CF9AE}" pid="4" name="KSOTemplateUUID">
    <vt:lpwstr>v1.0_library_z7L9eioiNp7BKkOJqN4tOA==</vt:lpwstr>
  </property>
</Properties>
</file>