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537" r:id="rId3"/>
    <p:sldId id="295" r:id="rId5"/>
    <p:sldId id="302" r:id="rId6"/>
    <p:sldId id="303" r:id="rId7"/>
    <p:sldId id="304" r:id="rId8"/>
    <p:sldId id="306" r:id="rId9"/>
    <p:sldId id="531" r:id="rId10"/>
    <p:sldId id="277" r:id="rId11"/>
    <p:sldId id="273" r:id="rId12"/>
    <p:sldId id="521" r:id="rId13"/>
    <p:sldId id="267" r:id="rId14"/>
    <p:sldId id="522" r:id="rId15"/>
    <p:sldId id="559" r:id="rId16"/>
    <p:sldId id="524" r:id="rId17"/>
    <p:sldId id="532" r:id="rId18"/>
    <p:sldId id="525" r:id="rId19"/>
    <p:sldId id="523" r:id="rId20"/>
    <p:sldId id="535" r:id="rId21"/>
    <p:sldId id="527" r:id="rId22"/>
    <p:sldId id="528" r:id="rId23"/>
    <p:sldId id="529" r:id="rId24"/>
    <p:sldId id="534" r:id="rId25"/>
  </p:sldIdLst>
  <p:sldSz cx="12192000" cy="6858000"/>
  <p:notesSz cx="6858000" cy="9144000"/>
  <p:embeddedFontLst>
    <p:embeddedFont>
      <p:font typeface="汉仪霸蛮体 W" panose="00020600040101010101" pitchFamily="18" charset="-122"/>
      <p:bold r:id="rId30"/>
    </p:embeddedFont>
    <p:embeddedFont>
      <p:font typeface="汉仪全唐诗简" panose="00020600040101010101" pitchFamily="18" charset="-122"/>
      <p:regular r:id="rId31"/>
    </p:embeddedFont>
    <p:embeddedFont>
      <p:font typeface="汉仪雅酷黑W" panose="00020600040101010101" charset="-122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微软雅黑" panose="020B0503020204020204" charset="-122"/>
      <p:regular r:id="rId37"/>
    </p:embeddedFont>
    <p:embeddedFont>
      <p:font typeface="等线" panose="02010600030101010101" charset="-122"/>
      <p:regular r:id="rId38"/>
    </p:embeddedFont>
  </p:embeddedFontLst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0436" autoAdjust="0"/>
  </p:normalViewPr>
  <p:slideViewPr>
    <p:cSldViewPr snapToGrid="0" showGuides="1">
      <p:cViewPr varScale="1">
        <p:scale>
          <a:sx n="77" d="100"/>
          <a:sy n="77" d="100"/>
        </p:scale>
        <p:origin x="840" y="62"/>
      </p:cViewPr>
      <p:guideLst>
        <p:guide pos="415"/>
        <p:guide pos="7242"/>
        <p:guide orient="horz" pos="822"/>
        <p:guide orient="horz" pos="709"/>
        <p:guide orient="horz" pos="3838"/>
        <p:guide orient="horz" pos="18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2.xml"/><Relationship Id="rId38" Type="http://schemas.openxmlformats.org/officeDocument/2006/relationships/font" Target="fonts/font9.fntdata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46419-BED5-4D90-B819-54EF09D263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211532" cy="6858000"/>
          </a:xfrm>
        </p:grpSpPr>
        <p:sp>
          <p:nvSpPr>
            <p:cNvPr id="3" name="矩形 1"/>
            <p:cNvSpPr/>
            <p:nvPr userDrawn="1"/>
          </p:nvSpPr>
          <p:spPr>
            <a:xfrm flipH="1" flipV="1">
              <a:off x="827901" y="0"/>
              <a:ext cx="11383631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" name="矩形 1"/>
            <p:cNvSpPr/>
            <p:nvPr userDrawn="1"/>
          </p:nvSpPr>
          <p:spPr>
            <a:xfrm>
              <a:off x="0" y="0"/>
              <a:ext cx="9576486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05481" y="556054"/>
              <a:ext cx="10960443" cy="5684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80590" y="3767455"/>
            <a:ext cx="2946400" cy="473075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300" dirty="0" smtClean="0">
                <a:solidFill>
                  <a:schemeClr val="tx1"/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     </a:t>
            </a:r>
            <a:endParaRPr lang="zh-CN" altLang="en-US" sz="2400" b="1" spc="300" dirty="0">
              <a:solidFill>
                <a:schemeClr val="tx1"/>
              </a:solidFill>
              <a:latin typeface="汉仪霸蛮体 W" panose="00020600040101010101" pitchFamily="18" charset="-122"/>
              <a:ea typeface="汉仪霸蛮体 W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1481" y="2901844"/>
            <a:ext cx="781082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子宫肌瘤</a:t>
            </a:r>
            <a:r>
              <a:rPr lang="zh-CN" altLang="en-US" sz="4000" b="1" dirty="0" smtClean="0">
                <a:solidFill>
                  <a:srgbClr val="0070C0"/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手术的相关护理</a:t>
            </a:r>
            <a:endParaRPr lang="zh-CN" altLang="en-US" sz="4000" b="1" dirty="0" smtClean="0">
              <a:solidFill>
                <a:srgbClr val="0070C0"/>
              </a:solidFill>
              <a:latin typeface="汉仪霸蛮体 W" panose="00020600040101010101" pitchFamily="18" charset="-122"/>
              <a:ea typeface="汉仪霸蛮体 W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967" y="4113729"/>
            <a:ext cx="578236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演讲人：王树娇</a:t>
            </a:r>
            <a:r>
              <a:rPr lang="zh-CN" altLang="en-US" b="1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         时间</a:t>
            </a:r>
            <a:r>
              <a:rPr lang="zh-CN" altLang="en-US" b="1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：</a:t>
            </a:r>
            <a:r>
              <a:rPr lang="en-US" altLang="zh-CN" b="1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2022.7</a:t>
            </a:r>
            <a:r>
              <a:rPr lang="zh-CN" altLang="en-US" b="1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   </a:t>
            </a:r>
            <a:endParaRPr lang="zh-CN" altLang="en-US" b="1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pic>
        <p:nvPicPr>
          <p:cNvPr id="3" name="图片 2" descr="微信图片_202207161436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5670" y="3616325"/>
            <a:ext cx="2901315" cy="1905000"/>
          </a:xfrm>
          <a:prstGeom prst="rect">
            <a:avLst/>
          </a:prstGeom>
        </p:spPr>
      </p:pic>
      <p:pic>
        <p:nvPicPr>
          <p:cNvPr id="5" name="图片 4" descr="微信图片_202207161436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120" y="3608705"/>
            <a:ext cx="2433320" cy="1912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flipH="1">
            <a:off x="937940" y="1900628"/>
            <a:ext cx="10143369" cy="379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1.术前必须使子宫切除者了解术后不再出现月经，且因手术原因影响卵巢血运暂时性引起性激素水平波动而出现停经(肌瘤挖除术者),或者不能再生育</a:t>
            </a:r>
            <a:r>
              <a:rPr lang="zh-CN" altLang="en-US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。</a:t>
            </a:r>
            <a:endParaRPr lang="en-US" altLang="zh-CN" dirty="0" smtClean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2</a:t>
            </a:r>
            <a:r>
              <a:rPr lang="zh-CN" altLang="en-US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.用通俗易懂的语言向病人说明灌肠、备皮、阴道准备、TCT检查，必要的分段性诊刮、术前禁食、术前用药、保留导尿、早期活动等必要性以及对预防术后并发症促进康复的作用</a:t>
            </a:r>
            <a:r>
              <a:rPr lang="zh-CN" altLang="en-US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。</a:t>
            </a:r>
            <a:endParaRPr lang="en-US" altLang="zh-CN" dirty="0" smtClean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3</a:t>
            </a:r>
            <a:r>
              <a:rPr lang="zh-CN" altLang="en-US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.认真做好术前合并症的处理</a:t>
            </a:r>
            <a:endParaRPr lang="zh-CN" altLang="en-US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例如：贫血，营养不良，低蛋白血症等。因术前营养状况直接影响术后康复过程，要注意指导病人摄入高蛋白、高维生素、高热量及低脂肪全营养饮食，及含铁量高的食物，如猪肝、鸡蛋、红枣、绿叶菜等。护士可根据患者的饮食习惯，协助制定饮食计划或食谱。以保证机体处于术前最佳的营养状况。</a:t>
            </a:r>
            <a:endParaRPr lang="zh-CN" altLang="en-US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91933" y="1130300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术前指导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1"/>
          <p:cNvSpPr txBox="1"/>
          <p:nvPr/>
        </p:nvSpPr>
        <p:spPr>
          <a:xfrm>
            <a:off x="968593" y="2712673"/>
            <a:ext cx="9785545" cy="273397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1.备皮的范围应上自剑突下，下至大腿上1/3,两侧至腋中线，外阴部（注意肚脐）。应注意要用肥皂、热水洗净，剃毛时切勿划破皮肤</a:t>
            </a:r>
            <a:r>
              <a:rPr lang="zh-CN" altLang="en-US" sz="1800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。</a:t>
            </a:r>
            <a:endParaRPr lang="en-US" altLang="zh-CN" sz="1800" dirty="0" smtClean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2</a:t>
            </a:r>
            <a:r>
              <a:rPr lang="zh-CN" altLang="en-US" sz="18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.胃肠道准备：术前1日晚上应进易消化的流质饮食如小米粥，术日晨应禁止饮食，以防术中因恶心、呕吐发生窒息及吸入性肺炎，还可以防止术后腹胀。术前1日晚用温肥皂水清洁灌肠(根据病人的耐受程度，量约500～1000ml)，排空肠道，以利于手术</a:t>
            </a:r>
            <a:r>
              <a:rPr lang="zh-CN" altLang="en-US" sz="1800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。</a:t>
            </a:r>
            <a:endParaRPr lang="en-US" altLang="zh-CN" sz="1800" dirty="0" smtClean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3</a:t>
            </a:r>
            <a:r>
              <a:rPr lang="zh-CN" altLang="en-US" sz="18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.其他：根据患者的身体状况做血型鉴定、血交叉、配血。术前1日晚睡前按医嘱服用镇定催眠药物，保证患者在手术前能充足地睡眠和休息。</a:t>
            </a:r>
            <a:endParaRPr lang="zh-CN" altLang="en-US" sz="18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zh-CN" altLang="en-US" sz="18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zh-CN" altLang="en-US" sz="18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8" name="文本框"/>
          <p:cNvSpPr txBox="1"/>
          <p:nvPr/>
        </p:nvSpPr>
        <p:spPr>
          <a:xfrm>
            <a:off x="1095080" y="2251008"/>
            <a:ext cx="476628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术前一天认真核对医嘱，做好如下准备：</a:t>
            </a:r>
            <a:endParaRPr lang="zh-CN" altLang="en-US" sz="20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66767" y="121403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3200" dirty="0">
                <a:solidFill>
                  <a:schemeClr val="tx1"/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手术前一天护理</a:t>
            </a:r>
            <a:endParaRPr lang="zh-CN" altLang="en-US" sz="3200" dirty="0">
              <a:solidFill>
                <a:schemeClr val="tx1"/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switch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/>
        </p:nvSpPr>
        <p:spPr>
          <a:xfrm>
            <a:off x="1004905" y="2237461"/>
            <a:ext cx="10182190" cy="3353452"/>
          </a:xfrm>
          <a:prstGeom prst="homePlate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None/>
            </a:pPr>
            <a:r>
              <a:rPr lang="zh-CN" altLang="en-US" sz="18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一般准备宜尽早看望病人，核查生命体征的变化，</a:t>
            </a:r>
            <a:r>
              <a:rPr lang="zh-CN" altLang="en-US" sz="1800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询问病人</a:t>
            </a:r>
            <a:r>
              <a:rPr lang="zh-CN" altLang="en-US" sz="18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的自我感受，如有月经来潮等异常情况，应及时通知医师</a:t>
            </a:r>
            <a:r>
              <a:rPr lang="zh-CN" altLang="en-US" sz="1800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。取下</a:t>
            </a:r>
            <a:r>
              <a:rPr lang="zh-CN" altLang="en-US" sz="18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病人可活动的义齿、发卡、首饰及贵重物品交家属保管，长发者应梳成辫子。</a:t>
            </a:r>
            <a:endParaRPr lang="zh-CN" altLang="en-US" sz="18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None/>
            </a:pPr>
            <a:r>
              <a:rPr lang="zh-CN" altLang="en-US" sz="18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阴道准备 ：术晨用碘伏原液棉球擦洗阴道。</a:t>
            </a:r>
            <a:endParaRPr lang="zh-CN" altLang="en-US" sz="18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None/>
            </a:pPr>
            <a:r>
              <a:rPr lang="zh-CN" altLang="en-US" sz="18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常规安置导尿管，保持引流通畅。</a:t>
            </a:r>
            <a:endParaRPr lang="zh-CN" altLang="en-US" sz="18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None/>
            </a:pPr>
            <a:r>
              <a:rPr lang="zh-CN" altLang="en-US" sz="18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术前30分遵医嘱给基础麻醉药物，病人至手术室后，根据病</a:t>
            </a:r>
            <a:endParaRPr lang="en-US" altLang="zh-CN" sz="18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None/>
            </a:pPr>
            <a:r>
              <a:rPr lang="zh-CN" altLang="en-US" sz="18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人手术种类及麻醉方式，铺好麻醉床，准备好监护用具</a:t>
            </a:r>
            <a:r>
              <a:rPr lang="zh-CN" altLang="en-US" sz="1800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及急救</a:t>
            </a:r>
            <a:r>
              <a:rPr lang="zh-CN" altLang="en-US" sz="18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用物。</a:t>
            </a:r>
            <a:endParaRPr lang="zh-CN" altLang="en-US" sz="18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5398" y="1130300"/>
            <a:ext cx="2319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手术日晨护理</a:t>
            </a:r>
            <a:endParaRPr lang="zh-CN" altLang="en-US" sz="2800" dirty="0">
              <a:solidFill>
                <a:schemeClr val="tx1"/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28980"/>
            <a:ext cx="10515600" cy="1251585"/>
          </a:xfrm>
        </p:spPr>
        <p:txBody>
          <a:bodyPr/>
          <a:p>
            <a:pPr algn="ctr"/>
            <a:r>
              <a:rPr lang="zh-CN" altLang="en-US" sz="2800" b="1"/>
              <a:t>术中护理</a:t>
            </a:r>
            <a:endParaRPr lang="zh-CN" altLang="en-US" sz="28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7051" y="1304925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术后常见症状和并发症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  <p:sp>
        <p:nvSpPr>
          <p:cNvPr id="4" name="文本框"/>
          <p:cNvSpPr>
            <a:spLocks noGrp="1"/>
          </p:cNvSpPr>
          <p:nvPr/>
        </p:nvSpPr>
        <p:spPr>
          <a:xfrm>
            <a:off x="1461679" y="2574149"/>
            <a:ext cx="4100136" cy="18015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伤口疼痛、恶心、呕吐、腹胀、尿潴留、便秘、食欲不振、头昏失眠、咳嗽、发热、阴道出血流液、腹部切口感染血肿裂开、阴道残端感染、内出血、呼吸道感染、泌尿道感染、盆腔炎症、血栓性静脉炎、褥疮。</a:t>
            </a:r>
            <a:endParaRPr lang="zh-CN" altLang="en-US" sz="20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87" y="2772480"/>
            <a:ext cx="4026452" cy="268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3647" y="3685735"/>
            <a:ext cx="471360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Part03  </a:t>
            </a:r>
            <a:r>
              <a:rPr lang="zh-CN" altLang="en-US" sz="4400" b="1" dirty="0" smtClean="0"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术后</a:t>
            </a:r>
            <a:r>
              <a:rPr lang="zh-CN" altLang="en-US" sz="4400" b="1" dirty="0" smtClean="0"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护理</a:t>
            </a:r>
            <a:endParaRPr lang="zh-CN" altLang="en-US" sz="4400" b="1" dirty="0" smtClean="0">
              <a:latin typeface="汉仪霸蛮体 W" panose="00020600040101010101" pitchFamily="18" charset="-122"/>
              <a:ea typeface="汉仪霸蛮体 W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01" y="956603"/>
            <a:ext cx="4184668" cy="2729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04915" y="2302282"/>
            <a:ext cx="9982168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1、一般护理 ：检查伤口敷料，静脉通路，受压皮肤情况，接好引流管，保持引流通畅，了解术中情况</a:t>
            </a:r>
            <a:r>
              <a:rPr lang="zh-CN" altLang="en-US" dirty="0" smtClean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2</a:t>
            </a:r>
            <a:r>
              <a:rPr lang="zh-CN" altLang="en-US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、卧位：按麻醉方式安置病人于适当体 位，一般术后次晨采取半卧位。半卧位有利于腹腔引流，能使腹壁肌肉松弛，降低切口张力，减轻疼痛。半卧位后，腹腔脏器下移，膈肌活动中幅度加大，增加肺活量，有利于咳嗽排痰。半卧位使尿道口正处于膀胱最低位，减少膀胱残余尿量，从而减少尿路感染因素。</a:t>
            </a:r>
            <a:endParaRPr lang="zh-CN" altLang="en-US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无论哪种卧位，当麻醉消失，病人清醒后，应协助病人勤翻身，至少每2小时翻身一次，减少粘连机会。</a:t>
            </a:r>
            <a:endParaRPr lang="zh-CN" altLang="en-US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zh-CN" altLang="en-US" dirty="0">
              <a:solidFill>
                <a:schemeClr val="tx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91933" y="1304925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一般护理</a:t>
            </a:r>
            <a:endParaRPr lang="zh-CN" altLang="en-US" sz="2800" dirty="0">
              <a:solidFill>
                <a:schemeClr val="tx1"/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3000">
        <p14:doors dir="ver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/>
        </p:nvSpPr>
        <p:spPr>
          <a:xfrm>
            <a:off x="1348752" y="2657137"/>
            <a:ext cx="4747248" cy="192428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zh-CN" altLang="en-US" sz="18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1.密切观察和记录病情变化，及时发现问题，配合医生的检查，做到及时处理。</a:t>
            </a:r>
            <a:endParaRPr lang="zh-CN" altLang="en-US" sz="18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zh-CN" altLang="en-US" sz="18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2.采取护理措施，减轻病人的痛苦和不适，使尽快恢复健康。</a:t>
            </a:r>
            <a:endParaRPr lang="zh-CN" altLang="en-US" sz="18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zh-CN" altLang="en-US" sz="18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3.有预见性(预见性护理)防止各种手术后可能出现的并发症。</a:t>
            </a:r>
            <a:endParaRPr lang="zh-CN" altLang="en-US" sz="18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zh-CN" altLang="en-US" sz="18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4.帮助病人解决术后暂时的困难。</a:t>
            </a:r>
            <a:endParaRPr lang="zh-CN" altLang="en-US" sz="18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1933" y="1646064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术后护理</a:t>
            </a:r>
            <a:endParaRPr lang="zh-CN" altLang="en-US" sz="2800" dirty="0">
              <a:solidFill>
                <a:schemeClr val="tx1"/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7053" y="2210451"/>
            <a:ext cx="152714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基本要求</a:t>
            </a:r>
            <a:endParaRPr lang="zh-CN" altLang="en-US" sz="2400" dirty="0">
              <a:solidFill>
                <a:schemeClr val="tx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958" y="2889250"/>
            <a:ext cx="4256973" cy="2837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/>
        </p:nvSpPr>
        <p:spPr>
          <a:xfrm>
            <a:off x="1388000" y="2416947"/>
            <a:ext cx="4376696" cy="9446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1.注意观察病人的面色、神志、表情、生命体征变化，每15-30分钟巡视一次至病情稳定。</a:t>
            </a:r>
            <a:endParaRPr lang="zh-CN" altLang="en-US" sz="20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2.观察切口有无出血、渗血渗液或敷料脱落，如有，应及时寻找原因。</a:t>
            </a:r>
            <a:endParaRPr lang="zh-CN" altLang="en-US" sz="20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91933" y="1043315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病情观察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96" y="2559300"/>
            <a:ext cx="4633291" cy="3088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prism isInverted="1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81103" y="2307837"/>
            <a:ext cx="1022477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3.观察尿量变化：</a:t>
            </a:r>
            <a:endParaRPr lang="zh-CN" altLang="en-US" sz="20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术中分离粘连时，牵拉膀胱及输尿管都将影响术后排尿功能。为此，术后应注意保持留置导尿管通畅并认真观察尿量及性质，术后病人每小时尿量至少50ml 以上，通常次全子宫切除术后48小时拔除尿管，全子宫切除术后72小时拔除尿管，肌瘤挖除24小时后拔除尿管，拔管前应指导病人定时夹闭尿管，锻炼膀胱功能，防止尿潴留的发生。如每小时尿量少于30ml，伴血压逐渐下降，脉搏细速，病人烦躁不安或诉说腰背疼痛或肛门处下坠感，应考虑有腹腔内出血。</a:t>
            </a:r>
            <a:endParaRPr lang="zh-CN" altLang="en-US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91933" y="1130300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病情观察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prism isInverted="1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184057" y="1144928"/>
            <a:ext cx="3164009" cy="88860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目   录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64" name="文本框"/>
          <p:cNvSpPr txBox="1"/>
          <p:nvPr/>
        </p:nvSpPr>
        <p:spPr>
          <a:xfrm>
            <a:off x="2324608" y="2395603"/>
            <a:ext cx="996315" cy="829945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雅酷黑W" panose="00020600040101010101" charset="-122"/>
                <a:ea typeface="汉仪雅酷黑W" panose="00020600040101010101" charset="-122"/>
                <a:cs typeface="+mn-ea"/>
                <a:sym typeface="汉仪全唐诗简" panose="00020600040101010101" pitchFamily="18" charset="-122"/>
              </a:rPr>
              <a:t>概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汉仪雅酷黑W" panose="00020600040101010101" charset="-122"/>
                <a:ea typeface="汉仪雅酷黑W" panose="00020600040101010101" charset="-122"/>
                <a:cs typeface="+mn-ea"/>
                <a:sym typeface="汉仪全唐诗简" panose="00020600040101010101" pitchFamily="18" charset="-122"/>
              </a:rPr>
              <a:t>念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汉仪雅酷黑W" panose="00020600040101010101" charset="-122"/>
              <a:ea typeface="汉仪雅酷黑W" panose="00020600040101010101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68" name="文本框"/>
          <p:cNvSpPr txBox="1"/>
          <p:nvPr/>
        </p:nvSpPr>
        <p:spPr>
          <a:xfrm>
            <a:off x="2262204" y="3471715"/>
            <a:ext cx="3556000" cy="829945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雅酷黑W" panose="00020600040101010101" charset="-122"/>
                <a:ea typeface="汉仪雅酷黑W" panose="00020600040101010101" charset="-122"/>
                <a:cs typeface="+mn-ea"/>
                <a:sym typeface="汉仪全唐诗简" panose="00020600040101010101" pitchFamily="18" charset="-122"/>
              </a:rPr>
              <a:t>术前、中、后护理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 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72" name="文本框" descr="7b0a20202020227461726765744d6f64756c65223a202270726f636573734f6e6c696e65466f6e7473220a7d0a"/>
          <p:cNvSpPr txBox="1"/>
          <p:nvPr/>
        </p:nvSpPr>
        <p:spPr>
          <a:xfrm>
            <a:off x="2262378" y="4547507"/>
            <a:ext cx="1808480" cy="829945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雅酷黑W" panose="00020600040101010101" charset="-122"/>
                <a:ea typeface="汉仪雅酷黑W" panose="00020600040101010101" charset="-122"/>
                <a:cs typeface="+mn-ea"/>
                <a:sym typeface="汉仪全唐诗简" panose="00020600040101010101" pitchFamily="18" charset="-122"/>
              </a:rPr>
              <a:t>健康宣教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汉仪雅酷黑W" panose="00020600040101010101" charset="-122"/>
              <a:ea typeface="汉仪雅酷黑W" panose="00020600040101010101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90779" y="173125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CONTENTS</a:t>
            </a:r>
            <a:endParaRPr lang="zh-CN" altLang="en-US" sz="2400" dirty="0">
              <a:latin typeface="汉仪霸蛮体 W" panose="00020600040101010101" pitchFamily="18" charset="-122"/>
              <a:ea typeface="汉仪霸蛮体 W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57" y="2663145"/>
            <a:ext cx="4653302" cy="3098418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/>
        </p:nvSpPr>
        <p:spPr>
          <a:xfrm>
            <a:off x="1057814" y="2202839"/>
            <a:ext cx="10076371" cy="9975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4.阴道出血： 术后2~3天可有少量阴道流血，色暗红;行子宫切除术患者，术后10~14天因阴道残端羊肠线吸收化线，可有少量淡红色出血，持续一周左右时间，无需特殊处理</a:t>
            </a:r>
            <a:r>
              <a:rPr lang="zh-CN" altLang="en-US" sz="1800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。</a:t>
            </a:r>
            <a:endParaRPr lang="zh-CN" altLang="en-US" sz="18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91933" y="1130300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病情观察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7814" y="3200401"/>
            <a:ext cx="512196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观察中无论发现任何病情异常，均应及时与医师联系，以便采取相应措施。</a:t>
            </a:r>
            <a:endParaRPr lang="zh-CN" altLang="en-US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术后6小时无恶心呕吐者可给清流质，以后根据肠功能恢复情况改半流质或软食，肠功能未恢复前禁食牛奶豆浆，以防肠道产气，发生腹胀。</a:t>
            </a:r>
            <a:endParaRPr lang="zh-CN" altLang="en-US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 invX="1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/>
        </p:nvSpPr>
        <p:spPr>
          <a:xfrm>
            <a:off x="887485" y="2506213"/>
            <a:ext cx="10154889" cy="246253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术后早期活动有助于促进整个机体的恢复，促进血液循环，防止血栓形成，促进胃肠蠕动，防止腹胀便秘，促进排尿功能的恢复，防止尿潴留等。</a:t>
            </a:r>
            <a:endParaRPr lang="zh-CN" altLang="en-US" sz="18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第一次起床活动时，家属或护士要搀扶站立并注意观察患者的面色脉搏，防止直立性低血压(起床三步曲)术后禁性生活、盆浴2个月，3个月内避免剧烈运动、重体力劳动及长时间蹲立位，保持大便通畅，术后1月返院复查。任何时间出现不适或异常症状应及时随诊</a:t>
            </a:r>
            <a:r>
              <a:rPr lang="zh-CN" altLang="en-US" sz="1800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。</a:t>
            </a:r>
            <a:endParaRPr lang="zh-CN" altLang="en-US" sz="18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02267" y="1304925"/>
            <a:ext cx="24282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健康宣教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11"/>
          <a:stretch>
            <a:fillRect/>
          </a:stretch>
        </p:blipFill>
        <p:spPr>
          <a:xfrm>
            <a:off x="7385539" y="576776"/>
            <a:ext cx="4161490" cy="56730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60749" y="2022191"/>
            <a:ext cx="2946400" cy="461665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pc="300" dirty="0">
                <a:solidFill>
                  <a:schemeClr val="tx1"/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XX</a:t>
            </a:r>
            <a:r>
              <a:rPr lang="zh-CN" altLang="en-US" sz="2400" b="1" spc="300" dirty="0" smtClean="0">
                <a:solidFill>
                  <a:schemeClr val="tx1"/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医院     </a:t>
            </a:r>
            <a:r>
              <a:rPr lang="en-US" altLang="zh-CN" sz="2400" b="1" spc="300" dirty="0" smtClean="0">
                <a:solidFill>
                  <a:schemeClr val="tx1"/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XX</a:t>
            </a:r>
            <a:r>
              <a:rPr lang="zh-CN" altLang="en-US" sz="2400" b="1" spc="300" dirty="0" smtClean="0">
                <a:solidFill>
                  <a:schemeClr val="tx1"/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科</a:t>
            </a:r>
            <a:endParaRPr lang="zh-CN" altLang="en-US" sz="2400" b="1" spc="300" dirty="0">
              <a:solidFill>
                <a:schemeClr val="tx1"/>
              </a:solidFill>
              <a:latin typeface="汉仪霸蛮体 W" panose="00020600040101010101" pitchFamily="18" charset="-122"/>
              <a:ea typeface="汉仪霸蛮体 W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60749" y="2859313"/>
            <a:ext cx="7810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0070C0"/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非常感谢您的收看</a:t>
            </a:r>
            <a:endParaRPr lang="zh-CN" altLang="en-US" sz="6600" b="1" dirty="0">
              <a:solidFill>
                <a:srgbClr val="0070C0"/>
              </a:solidFill>
              <a:latin typeface="汉仪霸蛮体 W" panose="00020600040101010101" pitchFamily="18" charset="-122"/>
              <a:ea typeface="汉仪霸蛮体 W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967" y="4154369"/>
            <a:ext cx="5782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演讲人：某某</a:t>
            </a:r>
            <a:r>
              <a:rPr lang="zh-CN" altLang="en-US" b="1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某         时间</a:t>
            </a:r>
            <a:r>
              <a:rPr lang="zh-CN" altLang="en-US" b="1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：</a:t>
            </a:r>
            <a:r>
              <a:rPr lang="en-US" altLang="zh-CN" b="1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20XX.X.X</a:t>
            </a:r>
            <a:r>
              <a:rPr lang="zh-CN" altLang="en-US" b="1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     </a:t>
            </a:r>
            <a:endParaRPr lang="zh-CN" altLang="en-US" b="1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03729" y="3980689"/>
            <a:ext cx="639191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Part01  </a:t>
            </a:r>
            <a:r>
              <a:rPr lang="zh-CN" altLang="en-US" sz="4400" b="1" dirty="0" smtClean="0"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子宫肌瘤的概</a:t>
            </a:r>
            <a:r>
              <a:rPr lang="zh-CN" altLang="en-US" sz="4400" b="1" dirty="0" smtClean="0"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述</a:t>
            </a:r>
            <a:endParaRPr lang="zh-CN" altLang="en-US" sz="4400" b="1" dirty="0" smtClean="0">
              <a:latin typeface="汉仪霸蛮体 W" panose="00020600040101010101" pitchFamily="18" charset="-122"/>
              <a:ea typeface="汉仪霸蛮体 W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01" y="956603"/>
            <a:ext cx="4184668" cy="2729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/>
        </p:nvSpPr>
        <p:spPr>
          <a:xfrm>
            <a:off x="1157006" y="2249349"/>
            <a:ext cx="4938994" cy="2319286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zh-TW" altLang="en-US" sz="2000" b="1" dirty="0" smtClean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女性生殖器官最常见的良性肿瘤</a:t>
            </a:r>
            <a:endParaRPr lang="zh-TW" altLang="en-US" sz="2000" b="1" dirty="0" smtClean="0">
              <a:solidFill>
                <a:schemeClr val="tx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多见于育龄妇女：</a:t>
            </a:r>
            <a:r>
              <a:rPr lang="en-US" altLang="zh-TW" sz="2000" dirty="0" smtClean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30</a:t>
            </a:r>
            <a:r>
              <a:rPr lang="zh-TW" altLang="en-US" sz="2000" dirty="0" smtClean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～</a:t>
            </a:r>
            <a:r>
              <a:rPr lang="en-US" altLang="zh-TW" sz="2000" dirty="0" smtClean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50</a:t>
            </a:r>
            <a:r>
              <a:rPr lang="zh-TW" altLang="en-US" sz="2000" dirty="0" smtClean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岁由子宫平滑肌组织增生而形成</a:t>
            </a:r>
            <a:r>
              <a:rPr lang="zh-TW" altLang="en-US" sz="2000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病因：可能与体内雌激素水平过高或长期刺激有关</a:t>
            </a:r>
            <a:r>
              <a:rPr lang="zh-CN" altLang="en-US" sz="2000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。分类：按肌瘤生长部位分为子宫体部肌瘤和子宫颈部肌瘤。按肌瘤和子宫肌层关系分为浆膜下肌瘤、肌壁间肌瘤和粘膜下肌瘤。</a:t>
            </a:r>
            <a:endParaRPr lang="zh-TW" altLang="en-US" sz="2000" dirty="0">
              <a:solidFill>
                <a:schemeClr val="tx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37193" y="1304925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概  述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pic>
        <p:nvPicPr>
          <p:cNvPr id="2" name="图片 1" descr="微信图片_202207161440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26250" y="2019300"/>
            <a:ext cx="3944620" cy="3789680"/>
          </a:xfrm>
          <a:prstGeom prst="rect">
            <a:avLst/>
          </a:prstGeom>
        </p:spPr>
      </p:pic>
    </p:spTree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/>
        </p:nvSpPr>
        <p:spPr>
          <a:xfrm>
            <a:off x="1292919" y="1872468"/>
            <a:ext cx="4890135" cy="35382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en-US" sz="2400" dirty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症状</a:t>
            </a:r>
            <a:endParaRPr lang="zh-TW" altLang="en-US" sz="2400" dirty="0">
              <a:solidFill>
                <a:schemeClr val="tx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en-US" altLang="zh-TW" sz="2000" dirty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1</a:t>
            </a:r>
            <a:r>
              <a:rPr lang="zh-TW" altLang="en-US" sz="2000" dirty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、月经改变</a:t>
            </a:r>
            <a:endParaRPr lang="zh-TW" altLang="en-US" sz="2000" dirty="0">
              <a:solidFill>
                <a:schemeClr val="tx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en-US" altLang="zh-TW" sz="2000" dirty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2</a:t>
            </a:r>
            <a:r>
              <a:rPr lang="zh-TW" altLang="en-US" sz="2000" dirty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、白带增多</a:t>
            </a:r>
            <a:endParaRPr lang="zh-TW" altLang="en-US" sz="2000" dirty="0">
              <a:solidFill>
                <a:schemeClr val="tx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en-US" altLang="zh-TW" sz="2000" dirty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3</a:t>
            </a:r>
            <a:r>
              <a:rPr lang="zh-TW" altLang="en-US" sz="2000" dirty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、腹部肿块</a:t>
            </a:r>
            <a:endParaRPr lang="zh-TW" altLang="en-US" sz="2000" dirty="0">
              <a:solidFill>
                <a:schemeClr val="tx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en-US" altLang="zh-TW" sz="2000" dirty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4</a:t>
            </a:r>
            <a:r>
              <a:rPr lang="zh-TW" altLang="en-US" sz="2000" dirty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、不孕</a:t>
            </a:r>
            <a:endParaRPr lang="zh-TW" altLang="en-US" sz="2000" dirty="0">
              <a:solidFill>
                <a:schemeClr val="tx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en-US" altLang="zh-TW" sz="2000" dirty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5</a:t>
            </a:r>
            <a:r>
              <a:rPr lang="zh-TW" altLang="en-US" sz="2000" dirty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、腹痛、腰酸、下腹坠胀、压迫症状</a:t>
            </a:r>
            <a:endParaRPr lang="zh-TW" altLang="en-US" sz="2000" dirty="0">
              <a:solidFill>
                <a:schemeClr val="tx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en-US" altLang="zh-TW" sz="2000" dirty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6</a:t>
            </a:r>
            <a:r>
              <a:rPr lang="zh-TW" altLang="en-US" sz="2000" dirty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、继发性贫血</a:t>
            </a:r>
            <a:endParaRPr lang="zh-TW" altLang="en-US" sz="2000" dirty="0">
              <a:solidFill>
                <a:schemeClr val="tx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zh-TW" altLang="en-US" sz="2000" dirty="0">
              <a:solidFill>
                <a:schemeClr val="tx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82929" y="12876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临床表现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  <p:pic>
        <p:nvPicPr>
          <p:cNvPr id="3" name="图片 2" descr="微信图片_202207161447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0" y="2162810"/>
            <a:ext cx="4855845" cy="3171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drap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/>
        </p:nvSpPr>
        <p:spPr>
          <a:xfrm>
            <a:off x="1010648" y="2342873"/>
            <a:ext cx="10170704" cy="33820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zh-CN" altLang="en-US" sz="18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应根据患者年龄，生育要求，症状及肌瘤的部位，大小，数目全面考虑。</a:t>
            </a:r>
            <a:endParaRPr lang="zh-CN" altLang="en-US" sz="18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zh-CN" altLang="en-US" sz="18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随访观察：肌瘤小，无症状。一般不需治疗，特别是近绝经期妇女。绝经后肌瘤多可萎缩或逐渐消失，每3~6个月随访一次。</a:t>
            </a:r>
            <a:endParaRPr lang="zh-CN" altLang="en-US" sz="18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zh-CN" altLang="en-US" sz="18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药物治疗：肌瘤小于2个月妊娠子宫大小，症状轻，近绝经年龄或全身情况不宜手术者。</a:t>
            </a:r>
            <a:endParaRPr lang="zh-CN" altLang="en-US" sz="18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zh-CN" altLang="en-US" sz="1800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手术治疗：子宫大于10周妊娠大小;月经过多，继发贫血;有膀胱、直肠压迫症状或肌瘤生长较快;保守治疗失败;不孕或反复流产排除其他原因。手术途径可经腹、经阴道或宫腔镜及腹腔镜下手术，术式有：肌瘤挖除术，子宫</a:t>
            </a:r>
            <a:r>
              <a:rPr lang="zh-CN" altLang="en-US" sz="1800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切除术。</a:t>
            </a:r>
            <a:endParaRPr lang="zh-CN" altLang="en-US" sz="1800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64872" y="113030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3200" dirty="0">
                <a:solidFill>
                  <a:schemeClr val="tx1"/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子宫肌瘤的治疗</a:t>
            </a:r>
            <a:endParaRPr lang="zh-CN" altLang="en-US" sz="3200" dirty="0">
              <a:solidFill>
                <a:schemeClr val="tx1"/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wind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15683" y="3902123"/>
            <a:ext cx="6463291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smtClean="0"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Part02  </a:t>
            </a:r>
            <a:r>
              <a:rPr lang="zh-CN" altLang="en-US" sz="4400" b="1" dirty="0" smtClean="0"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术</a:t>
            </a:r>
            <a:r>
              <a:rPr lang="zh-CN" altLang="en-US" sz="4400" b="1" dirty="0"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前术</a:t>
            </a:r>
            <a:r>
              <a:rPr lang="zh-CN" altLang="en-US" sz="4400" b="1" dirty="0"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中术后护理 </a:t>
            </a:r>
            <a:endParaRPr lang="zh-CN" altLang="en-US" sz="4400" b="1" dirty="0">
              <a:latin typeface="汉仪霸蛮体 W" panose="00020600040101010101" pitchFamily="18" charset="-122"/>
              <a:ea typeface="汉仪霸蛮体 W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01" y="956603"/>
            <a:ext cx="4184668" cy="2729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4"/>
          <p:cNvSpPr>
            <a:spLocks noChangeArrowheads="1"/>
          </p:cNvSpPr>
          <p:nvPr/>
        </p:nvSpPr>
        <p:spPr bwMode="auto">
          <a:xfrm>
            <a:off x="1504500" y="2774716"/>
            <a:ext cx="4591500" cy="130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围手术期：是包括手术前手术中和手术后的一段时间，一般择期性大手术围手术期是从入院开始到手术后一月左右</a:t>
            </a:r>
            <a:r>
              <a:rPr lang="zh-CN" altLang="en-US" dirty="0" smtClean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。</a:t>
            </a:r>
            <a:endParaRPr lang="zh-CN" altLang="en-US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31" name="矩形 6"/>
          <p:cNvSpPr>
            <a:spLocks noChangeArrowheads="1"/>
          </p:cNvSpPr>
          <p:nvPr/>
        </p:nvSpPr>
        <p:spPr bwMode="auto">
          <a:xfrm>
            <a:off x="1504500" y="4549781"/>
            <a:ext cx="4369297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围手术期护理目的：在于提高病人对手术的耐受力，减少术后并发症的发生，促进机体较顺利的康复</a:t>
            </a:r>
            <a:endParaRPr lang="zh-CN" altLang="en-US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33" name="文本框 8"/>
          <p:cNvSpPr txBox="1">
            <a:spLocks noChangeArrowheads="1"/>
          </p:cNvSpPr>
          <p:nvPr/>
        </p:nvSpPr>
        <p:spPr bwMode="auto">
          <a:xfrm>
            <a:off x="1504500" y="2324719"/>
            <a:ext cx="27971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子宫肌瘤围手术期</a:t>
            </a:r>
            <a:endParaRPr lang="zh-CN" altLang="en-US" sz="2000" b="1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36" name="文本框 12"/>
          <p:cNvSpPr txBox="1">
            <a:spLocks noChangeArrowheads="1"/>
          </p:cNvSpPr>
          <p:nvPr/>
        </p:nvSpPr>
        <p:spPr bwMode="auto">
          <a:xfrm>
            <a:off x="1504500" y="4201999"/>
            <a:ext cx="2797175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子宫肌瘤围手术期护理</a:t>
            </a:r>
            <a:endParaRPr lang="zh-CN" altLang="en-US" sz="2000" b="1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24334" y="1226606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子宫肌瘤围手术期护理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  <p:pic>
        <p:nvPicPr>
          <p:cNvPr id="2" name="图片 1" descr="微信图片_202207161451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3070" y="1923415"/>
            <a:ext cx="4191000" cy="335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prestig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  <p:bldP spid="3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087202" y="2099621"/>
            <a:ext cx="100175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术前护理</a:t>
            </a:r>
            <a:endParaRPr lang="zh-CN" altLang="en-US" sz="2000" b="1" dirty="0"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自</a:t>
            </a:r>
            <a:r>
              <a:rPr lang="zh-CN" altLang="en-US" dirty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病人入院到接受手术的这段时间，称为手术前期。</a:t>
            </a:r>
            <a:endParaRPr lang="zh-CN" altLang="en-US" dirty="0">
              <a:solidFill>
                <a:schemeClr val="tx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这段时间的主要护理工作是：身心状态评估及指导，局部皮肤的准备，消化道的准备，膀胱及阴道的准备。</a:t>
            </a:r>
            <a:endParaRPr lang="zh-CN" altLang="en-US" dirty="0">
              <a:solidFill>
                <a:schemeClr val="tx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心理支持：手术前患者必然会产生各种思想顾虑，常表现为失眠、焦虑、心率加快、体温升高、血压升高，患者总希望术者水平较高。针对此心理，笔者主动给患者介绍术者的资历，认真回答和解释患者提出的各种问题，使其消除紧张、恐惧等不安情绪，以良好的心理状态迎接手术。</a:t>
            </a:r>
            <a:endParaRPr lang="zh-CN" altLang="en-US" dirty="0">
              <a:solidFill>
                <a:schemeClr val="tx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91932" y="1304925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术前处理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7620,&quot;width&quot;:6000}"/>
</p:tagLst>
</file>

<file path=ppt/tags/tag2.xml><?xml version="1.0" encoding="utf-8"?>
<p:tagLst xmlns:p="http://schemas.openxmlformats.org/presentationml/2006/main">
  <p:tag name="COMMONDATA" val="eyJjb3VudCI6OCwiaGRpZCI6IjdmMzYwZDk4MjVkNWEzMWMzNzMzMDVhYjgzZjliM2FjIiwidXNlckNvdW50Ijo4fQ=="/>
</p:tagLst>
</file>

<file path=ppt/theme/theme1.xml><?xml version="1.0" encoding="utf-8"?>
<a:theme xmlns:a="http://schemas.openxmlformats.org/drawingml/2006/main" name="女性呵护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A9F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f3razj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2798</Words>
  <Application>WPS 演示</Application>
  <PresentationFormat>宽屏</PresentationFormat>
  <Paragraphs>138</Paragraphs>
  <Slides>22</Slides>
  <Notes>21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汉仪霸蛮体 W</vt:lpstr>
      <vt:lpstr>汉仪全唐诗简</vt:lpstr>
      <vt:lpstr>汉仪雅酷黑W</vt:lpstr>
      <vt:lpstr>Calibri</vt:lpstr>
      <vt:lpstr>微软雅黑</vt:lpstr>
      <vt:lpstr>Arial Unicode MS</vt:lpstr>
      <vt:lpstr>等线</vt:lpstr>
      <vt:lpstr>女性呵护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术中护理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医疗模板</dc:title>
  <dc:creator>Maty</dc:creator>
  <cp:lastModifiedBy>小王的电脑</cp:lastModifiedBy>
  <cp:revision>62</cp:revision>
  <dcterms:created xsi:type="dcterms:W3CDTF">2020-08-14T05:33:00Z</dcterms:created>
  <dcterms:modified xsi:type="dcterms:W3CDTF">2022-07-16T07:13:05Z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FB7C3000634A4EB896964D66A5F48204</vt:lpwstr>
  </property>
  <property fmtid="{D5CDD505-2E9C-101B-9397-08002B2CF9AE}" pid="3" name="KSOProductBuildVer">
    <vt:lpwstr>2052-11.1.0.11830</vt:lpwstr>
  </property>
  <property fmtid="{D5CDD505-2E9C-101B-9397-08002B2CF9AE}" pid="4" name="KSOTemplateUUID">
    <vt:lpwstr>v1.0_library_z7L9eioiNp7BKkOJqN4tOA==</vt:lpwstr>
  </property>
</Properties>
</file>