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6"/>
  </p:notesMasterIdLst>
  <p:sldIdLst>
    <p:sldId id="257" r:id="rId4"/>
    <p:sldId id="293" r:id="rId5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4601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882" y="-1878"/>
      </p:cViewPr>
      <p:guideLst>
        <p:guide orient="horz" pos="165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4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945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E61709-6487-4AFE-917E-7F10C5941A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946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p>
            <a:endParaRPr lang="zh-CN" altLang="en-US"/>
          </a:p>
        </p:txBody>
      </p:sp>
      <p:sp>
        <p:nvSpPr>
          <p:cNvPr id="1048947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948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949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ED0B0E-31CB-490F-9BC5-C93FE93B1EC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4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95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104895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3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104873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4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104874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6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6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104876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6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7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104877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6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9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104879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81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104881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82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104882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104861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8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104858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104861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104863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6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104866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104869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1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104871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2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104872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3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914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91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44CCEC7-3A54-47D1-BB25-17A0FDA63797}" type="datetimeFigureOut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63AEC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3AEC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91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3AEC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91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65495661-81B6-46E9-A91E-889569155CC2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63AEC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3AEC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 advClick="0" advTm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90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90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44CCEC7-3A54-47D1-BB25-17A0FDA63797}" type="datetimeFigureOut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63AEC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3AEC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90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3AEC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90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65495661-81B6-46E9-A91E-889569155CC2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63AEC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3AEC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 advClick="0" advTm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620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104862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CE5B826-6809-49B3-9B4B-177D412235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2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2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01AD0B5-09AD-499F-88BC-01FCE55CDA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4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845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104884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84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84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6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877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87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87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88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1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872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4887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87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87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89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89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89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89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89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4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885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48886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887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48888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889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890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891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0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841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842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84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1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882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88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4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855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856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4885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85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85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0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861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862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48863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86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86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6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867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86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86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87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9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850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85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85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85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8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919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4892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44CCEC7-3A54-47D1-BB25-17A0FDA63797}" type="datetimeFigureOut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63AEC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3AEC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92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3AEC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92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65495661-81B6-46E9-A91E-889569155CC2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63AEC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3AEC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 advClick="0" advTm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3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924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925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926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44CCEC7-3A54-47D1-BB25-17A0FDA63797}" type="datetimeFigureOut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63AEC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3AEC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927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3AEC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928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65495661-81B6-46E9-A91E-889569155CC2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63AEC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3AEC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929" name="矩形 8"/>
          <p:cNvSpPr/>
          <p:nvPr userDrawn="1"/>
        </p:nvSpPr>
        <p:spPr>
          <a:xfrm>
            <a:off x="7334628" y="4754725"/>
            <a:ext cx="775136" cy="218440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spd="slow" advClick="0" advTm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0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931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48932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933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48934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935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44CCEC7-3A54-47D1-BB25-17A0FDA63797}" type="datetimeFigureOut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63AEC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3AEC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936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3AEC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93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65495661-81B6-46E9-A91E-889569155CC2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63AEC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3AEC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 advClick="0" advTm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8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899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44CCEC7-3A54-47D1-BB25-17A0FDA63797}" type="datetimeFigureOut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63AEC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3AEC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90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3AEC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901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65495661-81B6-46E9-A91E-889569155CC2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63AEC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3AEC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 advClick="0" advTm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8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44CCEC7-3A54-47D1-BB25-17A0FDA63797}" type="datetimeFigureOut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63AEC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3AEC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829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3AEC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83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65495661-81B6-46E9-A91E-889569155CC2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63AEC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3AEC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 advClick="0" advTm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8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939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940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48941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44CCEC7-3A54-47D1-BB25-17A0FDA63797}" type="datetimeFigureOut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63AEC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3AEC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942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3AEC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943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65495661-81B6-46E9-A91E-889569155CC2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63AEC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3AEC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 advClick="0" advTm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7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908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909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48910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44CCEC7-3A54-47D1-BB25-17A0FDA63797}" type="datetimeFigureOut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63AEC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3AEC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911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3AEC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912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65495661-81B6-46E9-A91E-889569155CC2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63AEC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3AEC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 advClick="0" advTm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 6"/>
          <p:cNvPicPr>
            <a:picLocks noChangeAspect="1" noChangeArrowheads="1"/>
          </p:cNvPicPr>
          <p:nvPr userDrawn="1"/>
        </p:nvPicPr>
        <p:blipFill rotWithShape="1">
          <a:blip r:embed="rId13" cstate="screen"/>
          <a:srcRect/>
          <a:stretch>
            <a:fillRect/>
          </a:stretch>
        </p:blipFill>
        <p:spPr bwMode="auto">
          <a:xfrm>
            <a:off x="0" y="0"/>
            <a:ext cx="9163050" cy="51435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 advClick="0" advTm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5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836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83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83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83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hyperlink" Target="http://www.rapidesign.cn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图片 6"/>
          <p:cNvPicPr>
            <a:picLocks noChangeAspect="1" noChangeArrowheads="1"/>
          </p:cNvPicPr>
          <p:nvPr/>
        </p:nvPicPr>
        <p:blipFill>
          <a:blip r:embed="rId1" cstate="screen"/>
          <a:srcRect t="1593" b="42157"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24" name="文本框 6"/>
          <p:cNvSpPr txBox="1">
            <a:spLocks noChangeArrowheads="1"/>
          </p:cNvSpPr>
          <p:nvPr/>
        </p:nvSpPr>
        <p:spPr bwMode="auto">
          <a:xfrm>
            <a:off x="3830797" y="3801547"/>
            <a:ext cx="315468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</a:rPr>
              <a:t>西南财经大学天府学院：张雪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48625" name="文本框 8"/>
          <p:cNvSpPr txBox="1">
            <a:spLocks noChangeArrowheads="1"/>
          </p:cNvSpPr>
          <p:nvPr/>
        </p:nvSpPr>
        <p:spPr bwMode="auto">
          <a:xfrm>
            <a:off x="5745957" y="3901679"/>
            <a:ext cx="233680" cy="35814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48626" name="矩形 9"/>
          <p:cNvSpPr>
            <a:spLocks noChangeArrowheads="1"/>
          </p:cNvSpPr>
          <p:nvPr/>
        </p:nvSpPr>
        <p:spPr bwMode="auto">
          <a:xfrm>
            <a:off x="0" y="2341960"/>
            <a:ext cx="9144000" cy="1354931"/>
          </a:xfrm>
          <a:prstGeom prst="rect">
            <a:avLst/>
          </a:prstGeom>
          <a:solidFill>
            <a:schemeClr val="bg1">
              <a:alpha val="76862"/>
            </a:schemeClr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350">
              <a:solidFill>
                <a:srgbClr val="FFFFFF"/>
              </a:solidFill>
            </a:endParaRPr>
          </a:p>
        </p:txBody>
      </p:sp>
      <p:sp>
        <p:nvSpPr>
          <p:cNvPr id="1048627" name="文本框 5"/>
          <p:cNvSpPr txBox="1">
            <a:spLocks noChangeArrowheads="1"/>
          </p:cNvSpPr>
          <p:nvPr/>
        </p:nvSpPr>
        <p:spPr bwMode="auto">
          <a:xfrm>
            <a:off x="1712595" y="2770536"/>
            <a:ext cx="6278880" cy="82994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800" b="1" dirty="0" smtClean="0">
                <a:solidFill>
                  <a:schemeClr val="accent2"/>
                </a:solidFill>
                <a:latin typeface="微软雅黑" panose="020B0503020204020204" pitchFamily="34" charset="-122"/>
              </a:rPr>
              <a:t>甲状腺癌围手术期护理</a:t>
            </a:r>
            <a:endParaRPr lang="zh-CN" altLang="en-US"/>
          </a:p>
        </p:txBody>
      </p:sp>
      <p:pic>
        <p:nvPicPr>
          <p:cNvPr id="2097155" name="图片 10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142876"/>
            <a:ext cx="3509963" cy="3508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97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97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97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4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8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8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486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486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04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486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48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48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486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48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48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4" grpId="0"/>
      <p:bldP spid="1048625" grpId="0"/>
      <p:bldP spid="1048626" grpId="0" animBg="1"/>
      <p:bldP spid="104862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Text Box 18"/>
          <p:cNvSpPr txBox="1">
            <a:spLocks noChangeArrowheads="1"/>
          </p:cNvSpPr>
          <p:nvPr/>
        </p:nvSpPr>
        <p:spPr bwMode="gray">
          <a:xfrm>
            <a:off x="3707904" y="195486"/>
            <a:ext cx="1584175" cy="4756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临床表现</a:t>
            </a:r>
            <a:endParaRPr kumimoji="0" lang="zh-CN" altLang="en-US" sz="2500" b="0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145742" name="直接连接符​​ 14"/>
          <p:cNvCxnSpPr/>
          <p:nvPr/>
        </p:nvCxnSpPr>
        <p:spPr>
          <a:xfrm>
            <a:off x="5647418" y="468660"/>
            <a:ext cx="3057760" cy="0"/>
          </a:xfrm>
          <a:prstGeom prst="line">
            <a:avLst/>
          </a:prstGeom>
          <a:ln w="952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3" name="直接连接符​​ 14"/>
          <p:cNvCxnSpPr/>
          <p:nvPr/>
        </p:nvCxnSpPr>
        <p:spPr>
          <a:xfrm>
            <a:off x="362112" y="468660"/>
            <a:ext cx="3057760" cy="0"/>
          </a:xfrm>
          <a:prstGeom prst="line">
            <a:avLst/>
          </a:prstGeom>
          <a:ln w="952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组合 9"/>
          <p:cNvGrpSpPr>
            <a:grpSpLocks noChangeAspect="1"/>
          </p:cNvGrpSpPr>
          <p:nvPr/>
        </p:nvGrpSpPr>
        <p:grpSpPr>
          <a:xfrm>
            <a:off x="2296235" y="2326418"/>
            <a:ext cx="1511998" cy="1260000"/>
            <a:chOff x="1017666" y="2695004"/>
            <a:chExt cx="1241816" cy="1034848"/>
          </a:xfrm>
        </p:grpSpPr>
        <p:grpSp>
          <p:nvGrpSpPr>
            <p:cNvPr id="88" name="组合 10"/>
            <p:cNvGrpSpPr/>
            <p:nvPr/>
          </p:nvGrpSpPr>
          <p:grpSpPr>
            <a:xfrm>
              <a:off x="1017666" y="2695004"/>
              <a:ext cx="1241816" cy="1034848"/>
              <a:chOff x="1017666" y="1609725"/>
              <a:chExt cx="1241816" cy="1034848"/>
            </a:xfrm>
          </p:grpSpPr>
          <p:sp>
            <p:nvSpPr>
              <p:cNvPr id="1048699" name="六边形 12"/>
              <p:cNvSpPr>
                <a:spLocks noChangeAspect="1"/>
              </p:cNvSpPr>
              <p:nvPr/>
            </p:nvSpPr>
            <p:spPr>
              <a:xfrm>
                <a:off x="1017666" y="1609725"/>
                <a:ext cx="1241816" cy="1034848"/>
              </a:xfrm>
              <a:prstGeom prst="hexagon">
                <a:avLst/>
              </a:prstGeom>
              <a:noFill/>
              <a:ln w="6350">
                <a:solidFill>
                  <a:schemeClr val="tx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48700" name="六边形 13"/>
              <p:cNvSpPr>
                <a:spLocks noChangeAspect="1"/>
              </p:cNvSpPr>
              <p:nvPr/>
            </p:nvSpPr>
            <p:spPr>
              <a:xfrm>
                <a:off x="1120174" y="1695149"/>
                <a:ext cx="1036800" cy="864000"/>
              </a:xfrm>
              <a:prstGeom prst="hexagon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1048701" name="TextBox 13"/>
            <p:cNvSpPr txBox="1"/>
            <p:nvPr/>
          </p:nvSpPr>
          <p:spPr>
            <a:xfrm>
              <a:off x="1146192" y="3048180"/>
              <a:ext cx="984650" cy="3275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临床表现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89" name="组合 19"/>
          <p:cNvGrpSpPr>
            <a:grpSpLocks noChangeAspect="1"/>
          </p:cNvGrpSpPr>
          <p:nvPr/>
        </p:nvGrpSpPr>
        <p:grpSpPr>
          <a:xfrm>
            <a:off x="4896948" y="2326418"/>
            <a:ext cx="1511998" cy="1260000"/>
            <a:chOff x="1017666" y="2695004"/>
            <a:chExt cx="1241816" cy="1034848"/>
          </a:xfrm>
        </p:grpSpPr>
        <p:grpSp>
          <p:nvGrpSpPr>
            <p:cNvPr id="90" name="组合 20"/>
            <p:cNvGrpSpPr/>
            <p:nvPr/>
          </p:nvGrpSpPr>
          <p:grpSpPr>
            <a:xfrm>
              <a:off x="1017666" y="2695004"/>
              <a:ext cx="1241816" cy="1034848"/>
              <a:chOff x="1017666" y="1609725"/>
              <a:chExt cx="1241816" cy="1034848"/>
            </a:xfrm>
          </p:grpSpPr>
          <p:sp>
            <p:nvSpPr>
              <p:cNvPr id="1048702" name="六边形 22"/>
              <p:cNvSpPr>
                <a:spLocks noChangeAspect="1"/>
              </p:cNvSpPr>
              <p:nvPr/>
            </p:nvSpPr>
            <p:spPr>
              <a:xfrm>
                <a:off x="1017666" y="1609725"/>
                <a:ext cx="1241816" cy="1034848"/>
              </a:xfrm>
              <a:prstGeom prst="hexagon">
                <a:avLst/>
              </a:prstGeom>
              <a:noFill/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48703" name="六边形 23"/>
              <p:cNvSpPr>
                <a:spLocks noChangeAspect="1"/>
              </p:cNvSpPr>
              <p:nvPr/>
            </p:nvSpPr>
            <p:spPr>
              <a:xfrm>
                <a:off x="1120174" y="1695149"/>
                <a:ext cx="1036800" cy="864000"/>
              </a:xfrm>
              <a:prstGeom prst="hexagon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1048704" name="TextBox 23"/>
            <p:cNvSpPr txBox="1"/>
            <p:nvPr/>
          </p:nvSpPr>
          <p:spPr>
            <a:xfrm>
              <a:off x="1120115" y="3016888"/>
              <a:ext cx="984650" cy="3275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辅助检查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048705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549446" y="1640690"/>
            <a:ext cx="1491630" cy="13487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甲状腺内发现肿块，质地硬而固定。表面不平是各型癌的共同表现。腺体在吞咽时上下移动性小。晚期可产生声音斯哑，呼吸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吞咽困难和交感神经受压引起Horner综合征。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（交感神经麻痹综合征）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8706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5364088" y="1488925"/>
            <a:ext cx="2880320" cy="23114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8707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6588224" y="3517778"/>
            <a:ext cx="1728192" cy="2311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91" name="组合 35"/>
          <p:cNvGrpSpPr/>
          <p:nvPr/>
        </p:nvGrpSpPr>
        <p:grpSpPr>
          <a:xfrm>
            <a:off x="4304720" y="1616194"/>
            <a:ext cx="2440674" cy="856274"/>
            <a:chOff x="611560" y="1470144"/>
            <a:chExt cx="2440674" cy="856274"/>
          </a:xfrm>
        </p:grpSpPr>
        <p:cxnSp>
          <p:nvCxnSpPr>
            <p:cNvPr id="3145744" name="直接连接符 36"/>
            <p:cNvCxnSpPr/>
            <p:nvPr/>
          </p:nvCxnSpPr>
          <p:spPr>
            <a:xfrm>
              <a:off x="611560" y="1470144"/>
              <a:ext cx="187220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45745" name="直接连接符 37"/>
            <p:cNvCxnSpPr/>
            <p:nvPr/>
          </p:nvCxnSpPr>
          <p:spPr>
            <a:xfrm>
              <a:off x="2483768" y="1470144"/>
              <a:ext cx="568466" cy="8562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145746" name="直接连接符 42"/>
          <p:cNvCxnSpPr/>
          <p:nvPr/>
        </p:nvCxnSpPr>
        <p:spPr>
          <a:xfrm flipH="1">
            <a:off x="6144368" y="3498997"/>
            <a:ext cx="213245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708" name="文本框 1048597"/>
          <p:cNvSpPr txBox="1"/>
          <p:nvPr/>
        </p:nvSpPr>
        <p:spPr>
          <a:xfrm>
            <a:off x="5893414" y="3629660"/>
            <a:ext cx="2423002" cy="75184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sz="1200">
                <a:solidFill>
                  <a:srgbClr val="000000"/>
                </a:solidFill>
              </a:rPr>
              <a:t>放射性核素检查、甲状腺超声检查、甲状检查、细针</a:t>
            </a:r>
            <a:r>
              <a:rPr sz="1200">
                <a:solidFill>
                  <a:srgbClr val="000000"/>
                </a:solidFill>
                <a:sym typeface="+mn-ea"/>
              </a:rPr>
              <a:t>腺X线及CT、磁共振成像(MRI)</a:t>
            </a:r>
            <a:r>
              <a:rPr sz="1200">
                <a:solidFill>
                  <a:srgbClr val="000000"/>
                </a:solidFill>
              </a:rPr>
              <a:t>穿刺细胞学检查、实验室检查等</a:t>
            </a:r>
            <a:endParaRPr sz="1200">
              <a:solidFill>
                <a:srgbClr val="000000"/>
              </a:solidFill>
            </a:endParaRPr>
          </a:p>
        </p:txBody>
      </p:sp>
      <p:grpSp>
        <p:nvGrpSpPr>
          <p:cNvPr id="92" name="组合 9"/>
          <p:cNvGrpSpPr>
            <a:grpSpLocks noChangeAspect="1"/>
          </p:cNvGrpSpPr>
          <p:nvPr/>
        </p:nvGrpSpPr>
        <p:grpSpPr>
          <a:xfrm>
            <a:off x="3509720" y="1562513"/>
            <a:ext cx="1511998" cy="1260000"/>
            <a:chOff x="1017666" y="2695004"/>
            <a:chExt cx="1241816" cy="1034848"/>
          </a:xfrm>
        </p:grpSpPr>
        <p:grpSp>
          <p:nvGrpSpPr>
            <p:cNvPr id="93" name="组合 10"/>
            <p:cNvGrpSpPr/>
            <p:nvPr/>
          </p:nvGrpSpPr>
          <p:grpSpPr>
            <a:xfrm>
              <a:off x="1017666" y="2695004"/>
              <a:ext cx="1241816" cy="1034848"/>
              <a:chOff x="1017666" y="1609725"/>
              <a:chExt cx="1241816" cy="1034848"/>
            </a:xfrm>
          </p:grpSpPr>
          <p:sp>
            <p:nvSpPr>
              <p:cNvPr id="1048709" name="六边形 12"/>
              <p:cNvSpPr>
                <a:spLocks noChangeAspect="1"/>
              </p:cNvSpPr>
              <p:nvPr/>
            </p:nvSpPr>
            <p:spPr>
              <a:xfrm>
                <a:off x="1017666" y="1609725"/>
                <a:ext cx="1241816" cy="1034848"/>
              </a:xfrm>
              <a:prstGeom prst="hexagon">
                <a:avLst/>
              </a:prstGeom>
              <a:noFill/>
              <a:ln w="6350">
                <a:solidFill>
                  <a:schemeClr val="tx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48710" name="六边形 13"/>
              <p:cNvSpPr>
                <a:spLocks noChangeAspect="1"/>
              </p:cNvSpPr>
              <p:nvPr/>
            </p:nvSpPr>
            <p:spPr>
              <a:xfrm>
                <a:off x="1120174" y="1695149"/>
                <a:ext cx="1036800" cy="864000"/>
              </a:xfrm>
              <a:prstGeom prst="hexagon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1048711" name="TextBox 13"/>
            <p:cNvSpPr txBox="1"/>
            <p:nvPr/>
          </p:nvSpPr>
          <p:spPr>
            <a:xfrm>
              <a:off x="1146192" y="3048180"/>
              <a:ext cx="984650" cy="3275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处理原则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94" name="组合 35"/>
          <p:cNvGrpSpPr/>
          <p:nvPr/>
        </p:nvGrpSpPr>
        <p:grpSpPr>
          <a:xfrm>
            <a:off x="708080" y="1616194"/>
            <a:ext cx="2440674" cy="856274"/>
            <a:chOff x="611560" y="1470144"/>
            <a:chExt cx="2440674" cy="856274"/>
          </a:xfrm>
        </p:grpSpPr>
        <p:cxnSp>
          <p:nvCxnSpPr>
            <p:cNvPr id="3145747" name="直接连接符 36"/>
            <p:cNvCxnSpPr/>
            <p:nvPr/>
          </p:nvCxnSpPr>
          <p:spPr>
            <a:xfrm>
              <a:off x="611560" y="1470144"/>
              <a:ext cx="1872208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8" name="直接连接符 37"/>
            <p:cNvCxnSpPr/>
            <p:nvPr/>
          </p:nvCxnSpPr>
          <p:spPr>
            <a:xfrm>
              <a:off x="2483768" y="1470144"/>
              <a:ext cx="568466" cy="856274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712" name="文本框 8"/>
          <p:cNvSpPr txBox="1"/>
          <p:nvPr/>
        </p:nvSpPr>
        <p:spPr>
          <a:xfrm>
            <a:off x="6412230" y="2472055"/>
            <a:ext cx="138620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1200">
                <a:solidFill>
                  <a:srgbClr val="000000"/>
                </a:solidFill>
              </a:rPr>
              <a:t>手术治疗为主，其他疗法辅助治疗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487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48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48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487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48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48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145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487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48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48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05" grpId="0"/>
      <p:bldP spid="1048706" grpId="0"/>
      <p:bldP spid="104870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TextBox 1"/>
          <p:cNvSpPr txBox="1"/>
          <p:nvPr/>
        </p:nvSpPr>
        <p:spPr>
          <a:xfrm>
            <a:off x="2525560" y="2177554"/>
            <a:ext cx="1605280" cy="5105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63AEC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术前护理</a:t>
            </a:r>
            <a:endParaRPr kumimoji="0" lang="zh-CN" altLang="en-US" sz="2800" b="1" i="0" u="none" strike="noStrike" kern="1200" cap="none" spc="300" normalizeH="0" baseline="0" noProof="0" dirty="0">
              <a:ln>
                <a:noFill/>
              </a:ln>
              <a:solidFill>
                <a:srgbClr val="63AEC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145749" name="直接连接符 10"/>
          <p:cNvCxnSpPr/>
          <p:nvPr/>
        </p:nvCxnSpPr>
        <p:spPr>
          <a:xfrm>
            <a:off x="2569847" y="2903509"/>
            <a:ext cx="3268081" cy="0"/>
          </a:xfrm>
          <a:prstGeom prst="line">
            <a:avLst/>
          </a:prstGeom>
          <a:ln w="9525">
            <a:solidFill>
              <a:schemeClr val="tx1"/>
            </a:solidFill>
            <a:prstDash val="soli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717" name="文本框 9"/>
          <p:cNvSpPr txBox="1"/>
          <p:nvPr/>
        </p:nvSpPr>
        <p:spPr>
          <a:xfrm>
            <a:off x="2630827" y="3044267"/>
            <a:ext cx="200794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kumimoji="0" lang="zh-CN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8718" name="文本框 12"/>
          <p:cNvSpPr txBox="1"/>
          <p:nvPr/>
        </p:nvSpPr>
        <p:spPr>
          <a:xfrm>
            <a:off x="2630826" y="3347818"/>
            <a:ext cx="200794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kumimoji="0" lang="zh-CN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8719" name="文本框 9"/>
          <p:cNvSpPr txBox="1"/>
          <p:nvPr/>
        </p:nvSpPr>
        <p:spPr>
          <a:xfrm>
            <a:off x="4334043" y="3047525"/>
            <a:ext cx="200794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kumimoji="0" lang="zh-CN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8720" name="文本框 9"/>
          <p:cNvSpPr txBox="1"/>
          <p:nvPr/>
        </p:nvSpPr>
        <p:spPr>
          <a:xfrm>
            <a:off x="4334044" y="3351526"/>
            <a:ext cx="200794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kumimoji="0" lang="zh-CN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98" name="组合 15"/>
          <p:cNvGrpSpPr/>
          <p:nvPr/>
        </p:nvGrpSpPr>
        <p:grpSpPr>
          <a:xfrm>
            <a:off x="739428" y="2177554"/>
            <a:ext cx="1512168" cy="1512168"/>
            <a:chOff x="2118480" y="1316166"/>
            <a:chExt cx="1512168" cy="1512168"/>
          </a:xfrm>
        </p:grpSpPr>
        <p:sp>
          <p:nvSpPr>
            <p:cNvPr id="1048721" name="椭圆 16"/>
            <p:cNvSpPr/>
            <p:nvPr/>
          </p:nvSpPr>
          <p:spPr>
            <a:xfrm>
              <a:off x="2118480" y="1316166"/>
              <a:ext cx="1512168" cy="151216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992B5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722" name="TextBox 67"/>
            <p:cNvSpPr txBox="1"/>
            <p:nvPr/>
          </p:nvSpPr>
          <p:spPr>
            <a:xfrm>
              <a:off x="2396584" y="1556810"/>
              <a:ext cx="123406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6000" b="0" i="0" u="none" strike="noStrike" kern="1200" cap="none" spc="225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cs"/>
                </a:rPr>
                <a:t>02</a:t>
              </a:r>
              <a:endParaRPr kumimoji="0" lang="zh-CN" altLang="en-US" sz="6000" b="0" i="0" u="none" strike="noStrike" kern="1200" cap="none" spc="2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45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48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048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8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48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48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48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48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48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48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48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16" grpId="0"/>
      <p:bldP spid="1048717" grpId="0"/>
      <p:bldP spid="1048718" grpId="0"/>
      <p:bldP spid="1048719" grpId="0"/>
      <p:bldP spid="10487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Text Box 18"/>
          <p:cNvSpPr txBox="1">
            <a:spLocks noChangeArrowheads="1"/>
          </p:cNvSpPr>
          <p:nvPr/>
        </p:nvSpPr>
        <p:spPr bwMode="gray">
          <a:xfrm>
            <a:off x="3707904" y="195486"/>
            <a:ext cx="1584175" cy="4756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术前护理</a:t>
            </a:r>
            <a:endParaRPr kumimoji="0" lang="zh-CN" altLang="en-US" sz="2500" b="0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145750" name="直接连接符​​ 14"/>
          <p:cNvCxnSpPr/>
          <p:nvPr/>
        </p:nvCxnSpPr>
        <p:spPr>
          <a:xfrm>
            <a:off x="5647418" y="468660"/>
            <a:ext cx="3057760" cy="0"/>
          </a:xfrm>
          <a:prstGeom prst="line">
            <a:avLst/>
          </a:prstGeom>
          <a:ln w="952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51" name="直接连接符​​ 14"/>
          <p:cNvCxnSpPr/>
          <p:nvPr/>
        </p:nvCxnSpPr>
        <p:spPr>
          <a:xfrm>
            <a:off x="362112" y="468660"/>
            <a:ext cx="3057760" cy="0"/>
          </a:xfrm>
          <a:prstGeom prst="line">
            <a:avLst/>
          </a:prstGeom>
          <a:ln w="952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727" name="Rectangle 3"/>
          <p:cNvSpPr>
            <a:spLocks noChangeArrowheads="1"/>
          </p:cNvSpPr>
          <p:nvPr/>
        </p:nvSpPr>
        <p:spPr bwMode="gray">
          <a:xfrm>
            <a:off x="2903855" y="893445"/>
            <a:ext cx="5050790" cy="55499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2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加强护理宣教，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用通俗易懂的语言与患者沟通交流、缓解患者紧张、焦虑情绪，多与其沟通交流，满足患者需求，寻求家庭支持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8728" name="AutoShape 11"/>
          <p:cNvSpPr>
            <a:spLocks noChangeArrowheads="1"/>
          </p:cNvSpPr>
          <p:nvPr/>
        </p:nvSpPr>
        <p:spPr bwMode="gray">
          <a:xfrm>
            <a:off x="1257462" y="1133857"/>
            <a:ext cx="1558220" cy="352692"/>
          </a:xfrm>
          <a:prstGeom prst="homePlate">
            <a:avLst>
              <a:gd name="adj" fmla="val 26172"/>
            </a:avLst>
          </a:prstGeom>
          <a:solidFill>
            <a:schemeClr val="bg1"/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心理护理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8729" name="Rectangle 3"/>
          <p:cNvSpPr>
            <a:spLocks noChangeArrowheads="1"/>
          </p:cNvSpPr>
          <p:nvPr/>
        </p:nvSpPr>
        <p:spPr bwMode="gray">
          <a:xfrm>
            <a:off x="2974590" y="1585893"/>
            <a:ext cx="4983955" cy="360040"/>
          </a:xfrm>
          <a:prstGeom prst="rect">
            <a:avLst/>
          </a:prstGeom>
          <a:solidFill>
            <a:schemeClr val="tx1"/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指导各项检查和体位训练，练习头颈过伸拉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8730" name="AutoShape 11"/>
          <p:cNvSpPr>
            <a:spLocks noChangeArrowheads="1"/>
          </p:cNvSpPr>
          <p:nvPr/>
        </p:nvSpPr>
        <p:spPr bwMode="gray">
          <a:xfrm>
            <a:off x="1261906" y="1676785"/>
            <a:ext cx="1558220" cy="352692"/>
          </a:xfrm>
          <a:prstGeom prst="homePlate">
            <a:avLst>
              <a:gd name="adj" fmla="val 26172"/>
            </a:avLst>
          </a:prstGeom>
          <a:solidFill>
            <a:schemeClr val="tx1"/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术前适应性训练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8731" name="Rectangle 3"/>
          <p:cNvSpPr>
            <a:spLocks noChangeArrowheads="1"/>
          </p:cNvSpPr>
          <p:nvPr/>
        </p:nvSpPr>
        <p:spPr bwMode="gray">
          <a:xfrm>
            <a:off x="2861310" y="2029460"/>
            <a:ext cx="5093335" cy="542290"/>
          </a:xfrm>
          <a:prstGeom prst="rect">
            <a:avLst/>
          </a:prstGeom>
          <a:solidFill>
            <a:schemeClr val="bg2"/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2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向患者及家属解释手术必要性、手术方式，术前注意事项，术后恢复及预后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8732" name="AutoShape 11"/>
          <p:cNvSpPr>
            <a:spLocks noChangeArrowheads="1"/>
          </p:cNvSpPr>
          <p:nvPr/>
        </p:nvSpPr>
        <p:spPr bwMode="gray">
          <a:xfrm>
            <a:off x="1261799" y="2219057"/>
            <a:ext cx="1558220" cy="352692"/>
          </a:xfrm>
          <a:prstGeom prst="homePlate">
            <a:avLst>
              <a:gd name="adj" fmla="val 26172"/>
            </a:avLst>
          </a:prstGeom>
          <a:solidFill>
            <a:schemeClr val="bg2"/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术前访视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8733" name="Rectangle 3"/>
          <p:cNvSpPr>
            <a:spLocks noChangeArrowheads="1"/>
          </p:cNvSpPr>
          <p:nvPr/>
        </p:nvSpPr>
        <p:spPr bwMode="gray">
          <a:xfrm>
            <a:off x="2970530" y="2660650"/>
            <a:ext cx="4984115" cy="411480"/>
          </a:xfrm>
          <a:prstGeom prst="rect">
            <a:avLst/>
          </a:prstGeom>
          <a:solidFill>
            <a:schemeClr val="tx2"/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术前禁食禁饮，排尽膀胱内尿液，必要时剔除耳后毛发，以便行淋巴清扫术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8734" name="AutoShape 11"/>
          <p:cNvSpPr>
            <a:spLocks noChangeArrowheads="1"/>
          </p:cNvSpPr>
          <p:nvPr/>
        </p:nvSpPr>
        <p:spPr bwMode="gray">
          <a:xfrm>
            <a:off x="1257461" y="2719826"/>
            <a:ext cx="1558220" cy="352692"/>
          </a:xfrm>
          <a:prstGeom prst="homePlate">
            <a:avLst>
              <a:gd name="adj" fmla="val 26172"/>
            </a:avLst>
          </a:prstGeom>
          <a:solidFill>
            <a:schemeClr val="tx2"/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术前准备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8735" name="Rectangle 3"/>
          <p:cNvSpPr>
            <a:spLocks noChangeArrowheads="1"/>
          </p:cNvSpPr>
          <p:nvPr/>
        </p:nvSpPr>
        <p:spPr bwMode="gray">
          <a:xfrm>
            <a:off x="2903855" y="3212465"/>
            <a:ext cx="5054600" cy="469265"/>
          </a:xfrm>
          <a:prstGeom prst="rect">
            <a:avLst/>
          </a:prstGeom>
          <a:solidFill>
            <a:schemeClr val="tx1"/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核对患者信息、过敏史、健康状况、静脉输液、摆放适宜手术操作的体位，麻醉后置尿管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8736" name="AutoShape 11"/>
          <p:cNvSpPr>
            <a:spLocks noChangeArrowheads="1"/>
          </p:cNvSpPr>
          <p:nvPr/>
        </p:nvSpPr>
        <p:spPr bwMode="gray">
          <a:xfrm>
            <a:off x="1261799" y="3219822"/>
            <a:ext cx="1558220" cy="352692"/>
          </a:xfrm>
          <a:prstGeom prst="homePlate">
            <a:avLst>
              <a:gd name="adj" fmla="val 26172"/>
            </a:avLst>
          </a:prstGeom>
          <a:solidFill>
            <a:schemeClr val="tx1"/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术日交接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8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8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48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48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48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48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8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8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48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48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48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48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8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48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48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48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48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48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48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48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27" grpId="0" bldLvl="0" animBg="1"/>
      <p:bldP spid="1048728" grpId="0" bldLvl="0" animBg="1"/>
      <p:bldP spid="1048729" grpId="0" bldLvl="0" animBg="1"/>
      <p:bldP spid="1048730" grpId="0" bldLvl="0" animBg="1"/>
      <p:bldP spid="1048731" grpId="0" bldLvl="0" animBg="1"/>
      <p:bldP spid="1048732" grpId="0" animBg="1"/>
      <p:bldP spid="1048733" grpId="0" bldLvl="0" animBg="1"/>
      <p:bldP spid="1048734" grpId="0" bldLvl="0" animBg="1"/>
      <p:bldP spid="1048735" grpId="0" bldLvl="0" animBg="1"/>
      <p:bldP spid="10487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TextBox 1"/>
          <p:cNvSpPr txBox="1"/>
          <p:nvPr/>
        </p:nvSpPr>
        <p:spPr>
          <a:xfrm>
            <a:off x="2525560" y="2177554"/>
            <a:ext cx="1605280" cy="5105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800" b="1" spc="300" noProof="0" dirty="0" smtClean="0">
                <a:ln>
                  <a:noFill/>
                </a:ln>
                <a:solidFill>
                  <a:srgbClr val="63AEC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术中护理</a:t>
            </a:r>
            <a:endParaRPr kumimoji="0" lang="zh-CN" altLang="en-US" sz="2800" b="1" i="0" u="none" strike="noStrike" kern="1200" cap="none" spc="300" normalizeH="0" baseline="0" noProof="0" dirty="0">
              <a:ln>
                <a:noFill/>
              </a:ln>
              <a:solidFill>
                <a:srgbClr val="63AEC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145752" name="直接连接符 10"/>
          <p:cNvCxnSpPr/>
          <p:nvPr/>
        </p:nvCxnSpPr>
        <p:spPr>
          <a:xfrm>
            <a:off x="2569847" y="2903509"/>
            <a:ext cx="3268081" cy="0"/>
          </a:xfrm>
          <a:prstGeom prst="line">
            <a:avLst/>
          </a:prstGeom>
          <a:ln w="9525">
            <a:solidFill>
              <a:schemeClr val="tx1"/>
            </a:solidFill>
            <a:prstDash val="soli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741" name="文本框 9"/>
          <p:cNvSpPr txBox="1"/>
          <p:nvPr/>
        </p:nvSpPr>
        <p:spPr>
          <a:xfrm>
            <a:off x="2630827" y="3044267"/>
            <a:ext cx="200794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kumimoji="0" lang="zh-CN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8742" name="文本框 12"/>
          <p:cNvSpPr txBox="1"/>
          <p:nvPr/>
        </p:nvSpPr>
        <p:spPr>
          <a:xfrm>
            <a:off x="2630826" y="3347818"/>
            <a:ext cx="200794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kumimoji="0" lang="zh-CN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8743" name="文本框 9"/>
          <p:cNvSpPr txBox="1"/>
          <p:nvPr/>
        </p:nvSpPr>
        <p:spPr>
          <a:xfrm>
            <a:off x="4334043" y="3047525"/>
            <a:ext cx="200794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kumimoji="0" lang="zh-CN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8744" name="文本框 9"/>
          <p:cNvSpPr txBox="1"/>
          <p:nvPr/>
        </p:nvSpPr>
        <p:spPr>
          <a:xfrm>
            <a:off x="4334044" y="3351526"/>
            <a:ext cx="200794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kumimoji="0" lang="zh-CN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05" name="组合 15"/>
          <p:cNvGrpSpPr/>
          <p:nvPr/>
        </p:nvGrpSpPr>
        <p:grpSpPr>
          <a:xfrm>
            <a:off x="739428" y="2177554"/>
            <a:ext cx="1512168" cy="1512168"/>
            <a:chOff x="2118480" y="1316166"/>
            <a:chExt cx="1512168" cy="1512168"/>
          </a:xfrm>
        </p:grpSpPr>
        <p:sp>
          <p:nvSpPr>
            <p:cNvPr id="1048745" name="椭圆 16"/>
            <p:cNvSpPr/>
            <p:nvPr/>
          </p:nvSpPr>
          <p:spPr>
            <a:xfrm>
              <a:off x="2118480" y="1316166"/>
              <a:ext cx="1512168" cy="151216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992B5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746" name="TextBox 67"/>
            <p:cNvSpPr txBox="1"/>
            <p:nvPr/>
          </p:nvSpPr>
          <p:spPr>
            <a:xfrm>
              <a:off x="2396584" y="1556810"/>
              <a:ext cx="1234063" cy="1014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6000" b="0" i="0" u="none" strike="noStrike" kern="1200" cap="none" spc="225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6000" b="0" i="0" u="none" strike="noStrike" kern="1200" cap="none" spc="2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45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48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048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8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48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48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48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48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48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48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48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40" grpId="0"/>
      <p:bldP spid="1048741" grpId="0"/>
      <p:bldP spid="1048742" grpId="0"/>
      <p:bldP spid="1048743" grpId="0"/>
      <p:bldP spid="10487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0" name="Text Box 18"/>
          <p:cNvSpPr txBox="1">
            <a:spLocks noChangeArrowheads="1"/>
          </p:cNvSpPr>
          <p:nvPr/>
        </p:nvSpPr>
        <p:spPr bwMode="gray">
          <a:xfrm>
            <a:off x="3707904" y="195486"/>
            <a:ext cx="1584175" cy="4756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术中护理</a:t>
            </a:r>
            <a:endParaRPr kumimoji="0" lang="zh-CN" altLang="en-US" sz="2500" b="0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145753" name="直接连接符​​ 14"/>
          <p:cNvCxnSpPr/>
          <p:nvPr/>
        </p:nvCxnSpPr>
        <p:spPr>
          <a:xfrm>
            <a:off x="5647418" y="468660"/>
            <a:ext cx="3057760" cy="0"/>
          </a:xfrm>
          <a:prstGeom prst="line">
            <a:avLst/>
          </a:prstGeom>
          <a:ln w="952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54" name="直接连接符​​ 14"/>
          <p:cNvCxnSpPr/>
          <p:nvPr/>
        </p:nvCxnSpPr>
        <p:spPr>
          <a:xfrm>
            <a:off x="362112" y="468660"/>
            <a:ext cx="3057760" cy="0"/>
          </a:xfrm>
          <a:prstGeom prst="line">
            <a:avLst/>
          </a:prstGeom>
          <a:ln w="952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751" name="TextBox 23"/>
          <p:cNvSpPr txBox="1"/>
          <p:nvPr/>
        </p:nvSpPr>
        <p:spPr>
          <a:xfrm>
            <a:off x="297671" y="1419622"/>
            <a:ext cx="3027070" cy="4419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手术过程中保持呼吸道通畅，加强液体引流，颈部处于水平位置，防止过度前伸或后仰。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8752" name="TextBox 25"/>
          <p:cNvSpPr txBox="1"/>
          <p:nvPr/>
        </p:nvSpPr>
        <p:spPr>
          <a:xfrm>
            <a:off x="6410949" y="1419622"/>
            <a:ext cx="2193499" cy="4419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保持各个管道的通畅，及时更换液体，防止空气的进入。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8753" name="TextBox 26"/>
          <p:cNvSpPr txBox="1"/>
          <p:nvPr/>
        </p:nvSpPr>
        <p:spPr>
          <a:xfrm>
            <a:off x="6410950" y="3213524"/>
            <a:ext cx="2193498" cy="4419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加强生命体征情况的观察，安全核查，确保患者的生命安全。</a:t>
            </a:r>
            <a:endParaRPr kumimoji="0" lang="zh-CN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8754" name="TextBox 27"/>
          <p:cNvSpPr txBox="1"/>
          <p:nvPr/>
        </p:nvSpPr>
        <p:spPr>
          <a:xfrm>
            <a:off x="103945" y="3213524"/>
            <a:ext cx="3110513" cy="10795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手术室因为受到麻醉药物的作用，术中体温可能偏低，长时间低温液体冲洗也会导致体温下降，必须做好术中和术后的保温护理工作,通过提高手术室温度，做好术中后的保暖，加热输液液体等。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09" name="组合 8"/>
          <p:cNvGrpSpPr/>
          <p:nvPr/>
        </p:nvGrpSpPr>
        <p:grpSpPr>
          <a:xfrm>
            <a:off x="3218020" y="1474615"/>
            <a:ext cx="2752869" cy="2753319"/>
            <a:chOff x="3218020" y="2137420"/>
            <a:chExt cx="2752869" cy="2753319"/>
          </a:xfrm>
        </p:grpSpPr>
        <p:sp>
          <p:nvSpPr>
            <p:cNvPr id="1048755" name="椭圆 6"/>
            <p:cNvSpPr/>
            <p:nvPr/>
          </p:nvSpPr>
          <p:spPr>
            <a:xfrm flipH="1" flipV="1">
              <a:off x="4617911" y="3332449"/>
              <a:ext cx="1352978" cy="1558290"/>
            </a:xfrm>
            <a:custGeom>
              <a:avLst/>
              <a:gdLst/>
              <a:ahLst/>
              <a:cxnLst/>
              <a:rect l="l" t="t" r="r" b="b"/>
              <a:pathLst>
                <a:path w="1352978" h="1558290">
                  <a:moveTo>
                    <a:pt x="779145" y="0"/>
                  </a:moveTo>
                  <a:cubicBezTo>
                    <a:pt x="1007226" y="0"/>
                    <a:pt x="1212417" y="98002"/>
                    <a:pt x="1352978" y="255954"/>
                  </a:cubicBezTo>
                  <a:cubicBezTo>
                    <a:pt x="1230457" y="395537"/>
                    <a:pt x="1158327" y="578918"/>
                    <a:pt x="1158327" y="779145"/>
                  </a:cubicBezTo>
                  <a:cubicBezTo>
                    <a:pt x="1158327" y="979373"/>
                    <a:pt x="1230457" y="1162753"/>
                    <a:pt x="1352978" y="1302337"/>
                  </a:cubicBezTo>
                  <a:cubicBezTo>
                    <a:pt x="1212417" y="1460288"/>
                    <a:pt x="1007226" y="1558290"/>
                    <a:pt x="779145" y="1558290"/>
                  </a:cubicBezTo>
                  <a:cubicBezTo>
                    <a:pt x="348835" y="1558290"/>
                    <a:pt x="0" y="1209455"/>
                    <a:pt x="0" y="779145"/>
                  </a:cubicBezTo>
                  <a:cubicBezTo>
                    <a:pt x="0" y="611543"/>
                    <a:pt x="52919" y="456302"/>
                    <a:pt x="144162" y="330069"/>
                  </a:cubicBezTo>
                  <a:lnTo>
                    <a:pt x="109784" y="108908"/>
                  </a:lnTo>
                  <a:lnTo>
                    <a:pt x="331101" y="143310"/>
                  </a:lnTo>
                  <a:cubicBezTo>
                    <a:pt x="457190" y="52617"/>
                    <a:pt x="612023" y="0"/>
                    <a:pt x="779145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756" name="椭圆 61"/>
            <p:cNvSpPr/>
            <p:nvPr/>
          </p:nvSpPr>
          <p:spPr>
            <a:xfrm flipH="1" flipV="1">
              <a:off x="3218020" y="3537575"/>
              <a:ext cx="1558290" cy="1353163"/>
            </a:xfrm>
            <a:custGeom>
              <a:avLst/>
              <a:gdLst/>
              <a:ahLst/>
              <a:cxnLst/>
              <a:rect l="l" t="t" r="r" b="b"/>
              <a:pathLst>
                <a:path w="1558290" h="1353163">
                  <a:moveTo>
                    <a:pt x="779145" y="0"/>
                  </a:moveTo>
                  <a:cubicBezTo>
                    <a:pt x="946584" y="0"/>
                    <a:pt x="1101686" y="52816"/>
                    <a:pt x="1227870" y="143872"/>
                  </a:cubicBezTo>
                  <a:lnTo>
                    <a:pt x="1452805" y="108907"/>
                  </a:lnTo>
                  <a:lnTo>
                    <a:pt x="1417746" y="334454"/>
                  </a:lnTo>
                  <a:cubicBezTo>
                    <a:pt x="1506649" y="460075"/>
                    <a:pt x="1558290" y="613579"/>
                    <a:pt x="1558290" y="779145"/>
                  </a:cubicBezTo>
                  <a:cubicBezTo>
                    <a:pt x="1558290" y="1007122"/>
                    <a:pt x="1460378" y="1212230"/>
                    <a:pt x="1302560" y="1352794"/>
                  </a:cubicBezTo>
                  <a:cubicBezTo>
                    <a:pt x="1163008" y="1230383"/>
                    <a:pt x="979715" y="1158329"/>
                    <a:pt x="779593" y="1158329"/>
                  </a:cubicBezTo>
                  <a:cubicBezTo>
                    <a:pt x="579261" y="1158329"/>
                    <a:pt x="395794" y="1230534"/>
                    <a:pt x="256179" y="1353163"/>
                  </a:cubicBezTo>
                  <a:cubicBezTo>
                    <a:pt x="98093" y="1212607"/>
                    <a:pt x="0" y="1007331"/>
                    <a:pt x="0" y="779145"/>
                  </a:cubicBezTo>
                  <a:cubicBezTo>
                    <a:pt x="0" y="348835"/>
                    <a:pt x="348835" y="0"/>
                    <a:pt x="779145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757" name="椭圆 6"/>
            <p:cNvSpPr/>
            <p:nvPr/>
          </p:nvSpPr>
          <p:spPr>
            <a:xfrm>
              <a:off x="3218020" y="2137420"/>
              <a:ext cx="1352978" cy="1558290"/>
            </a:xfrm>
            <a:custGeom>
              <a:avLst/>
              <a:gdLst/>
              <a:ahLst/>
              <a:cxnLst/>
              <a:rect l="l" t="t" r="r" b="b"/>
              <a:pathLst>
                <a:path w="1352978" h="1558290">
                  <a:moveTo>
                    <a:pt x="779145" y="0"/>
                  </a:moveTo>
                  <a:cubicBezTo>
                    <a:pt x="1007226" y="0"/>
                    <a:pt x="1212417" y="98002"/>
                    <a:pt x="1352978" y="255954"/>
                  </a:cubicBezTo>
                  <a:cubicBezTo>
                    <a:pt x="1230457" y="395537"/>
                    <a:pt x="1158327" y="578918"/>
                    <a:pt x="1158327" y="779145"/>
                  </a:cubicBezTo>
                  <a:cubicBezTo>
                    <a:pt x="1158327" y="979373"/>
                    <a:pt x="1230457" y="1162753"/>
                    <a:pt x="1352978" y="1302337"/>
                  </a:cubicBezTo>
                  <a:cubicBezTo>
                    <a:pt x="1212417" y="1460288"/>
                    <a:pt x="1007226" y="1558290"/>
                    <a:pt x="779145" y="1558290"/>
                  </a:cubicBezTo>
                  <a:cubicBezTo>
                    <a:pt x="348835" y="1558290"/>
                    <a:pt x="0" y="1209455"/>
                    <a:pt x="0" y="779145"/>
                  </a:cubicBezTo>
                  <a:cubicBezTo>
                    <a:pt x="0" y="611543"/>
                    <a:pt x="52919" y="456302"/>
                    <a:pt x="144162" y="330069"/>
                  </a:cubicBezTo>
                  <a:lnTo>
                    <a:pt x="109784" y="108908"/>
                  </a:lnTo>
                  <a:lnTo>
                    <a:pt x="331101" y="143310"/>
                  </a:lnTo>
                  <a:cubicBezTo>
                    <a:pt x="457190" y="52617"/>
                    <a:pt x="612023" y="0"/>
                    <a:pt x="77914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758" name="椭圆 61"/>
            <p:cNvSpPr/>
            <p:nvPr/>
          </p:nvSpPr>
          <p:spPr>
            <a:xfrm>
              <a:off x="4412599" y="2137421"/>
              <a:ext cx="1558290" cy="1353163"/>
            </a:xfrm>
            <a:custGeom>
              <a:avLst/>
              <a:gdLst/>
              <a:ahLst/>
              <a:cxnLst/>
              <a:rect l="l" t="t" r="r" b="b"/>
              <a:pathLst>
                <a:path w="1558290" h="1353163">
                  <a:moveTo>
                    <a:pt x="779145" y="0"/>
                  </a:moveTo>
                  <a:cubicBezTo>
                    <a:pt x="946584" y="0"/>
                    <a:pt x="1101686" y="52816"/>
                    <a:pt x="1227870" y="143872"/>
                  </a:cubicBezTo>
                  <a:lnTo>
                    <a:pt x="1452805" y="108907"/>
                  </a:lnTo>
                  <a:lnTo>
                    <a:pt x="1417746" y="334454"/>
                  </a:lnTo>
                  <a:cubicBezTo>
                    <a:pt x="1506649" y="460075"/>
                    <a:pt x="1558290" y="613579"/>
                    <a:pt x="1558290" y="779145"/>
                  </a:cubicBezTo>
                  <a:cubicBezTo>
                    <a:pt x="1558290" y="1007122"/>
                    <a:pt x="1460378" y="1212230"/>
                    <a:pt x="1302560" y="1352794"/>
                  </a:cubicBezTo>
                  <a:cubicBezTo>
                    <a:pt x="1163008" y="1230383"/>
                    <a:pt x="979715" y="1158329"/>
                    <a:pt x="779593" y="1158329"/>
                  </a:cubicBezTo>
                  <a:cubicBezTo>
                    <a:pt x="579261" y="1158329"/>
                    <a:pt x="395794" y="1230534"/>
                    <a:pt x="256179" y="1353163"/>
                  </a:cubicBezTo>
                  <a:cubicBezTo>
                    <a:pt x="98093" y="1212607"/>
                    <a:pt x="0" y="1007331"/>
                    <a:pt x="0" y="779145"/>
                  </a:cubicBezTo>
                  <a:cubicBezTo>
                    <a:pt x="0" y="348835"/>
                    <a:pt x="348835" y="0"/>
                    <a:pt x="77914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759" name="椭圆 13"/>
            <p:cNvSpPr/>
            <p:nvPr/>
          </p:nvSpPr>
          <p:spPr>
            <a:xfrm>
              <a:off x="4268518" y="3214227"/>
              <a:ext cx="651872" cy="651872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760" name="TextBox 34"/>
            <p:cNvSpPr txBox="1"/>
            <p:nvPr/>
          </p:nvSpPr>
          <p:spPr>
            <a:xfrm>
              <a:off x="4355976" y="3401664"/>
              <a:ext cx="477644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护理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48761" name="TextBox 35"/>
            <p:cNvSpPr txBox="1"/>
            <p:nvPr/>
          </p:nvSpPr>
          <p:spPr>
            <a:xfrm>
              <a:off x="3491880" y="2569468"/>
              <a:ext cx="884467" cy="3073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一</a:t>
              </a:r>
              <a:endPara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48762" name="TextBox 36"/>
            <p:cNvSpPr txBox="1"/>
            <p:nvPr/>
          </p:nvSpPr>
          <p:spPr>
            <a:xfrm>
              <a:off x="4784238" y="2569468"/>
              <a:ext cx="815013" cy="3073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二</a:t>
              </a:r>
              <a:endParaRPr kumimoji="0" 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48763" name="TextBox 37"/>
            <p:cNvSpPr txBox="1"/>
            <p:nvPr/>
          </p:nvSpPr>
          <p:spPr>
            <a:xfrm>
              <a:off x="3528071" y="3907518"/>
              <a:ext cx="812459" cy="3073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三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48764" name="TextBox 38"/>
            <p:cNvSpPr txBox="1"/>
            <p:nvPr/>
          </p:nvSpPr>
          <p:spPr>
            <a:xfrm>
              <a:off x="4881641" y="3907518"/>
              <a:ext cx="770479" cy="3073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四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48765" name="椭圆 19"/>
            <p:cNvSpPr/>
            <p:nvPr/>
          </p:nvSpPr>
          <p:spPr>
            <a:xfrm>
              <a:off x="4305758" y="3251467"/>
              <a:ext cx="577392" cy="577392"/>
            </a:xfrm>
            <a:prstGeom prst="ellipse">
              <a:avLst/>
            </a:prstGeom>
            <a:noFill/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48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48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8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8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48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48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48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48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51" grpId="0"/>
      <p:bldP spid="1048752" grpId="0"/>
      <p:bldP spid="1048753" grpId="0"/>
      <p:bldP spid="104875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9" name="TextBox 1"/>
          <p:cNvSpPr txBox="1"/>
          <p:nvPr/>
        </p:nvSpPr>
        <p:spPr>
          <a:xfrm>
            <a:off x="2525560" y="2177554"/>
            <a:ext cx="1605280" cy="5105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800" b="1" spc="300" noProof="0" dirty="0" smtClean="0">
                <a:ln>
                  <a:noFill/>
                </a:ln>
                <a:solidFill>
                  <a:srgbClr val="63AEC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术后护理</a:t>
            </a:r>
            <a:endParaRPr kumimoji="0" lang="zh-CN" altLang="en-US" sz="2800" b="1" i="0" u="none" strike="noStrike" kern="1200" cap="none" spc="300" normalizeH="0" baseline="0" noProof="0" dirty="0">
              <a:ln>
                <a:noFill/>
              </a:ln>
              <a:solidFill>
                <a:srgbClr val="63AEC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145755" name="直接连接符 10"/>
          <p:cNvCxnSpPr/>
          <p:nvPr/>
        </p:nvCxnSpPr>
        <p:spPr>
          <a:xfrm>
            <a:off x="2569847" y="2903509"/>
            <a:ext cx="3268081" cy="0"/>
          </a:xfrm>
          <a:prstGeom prst="line">
            <a:avLst/>
          </a:prstGeom>
          <a:ln w="9525">
            <a:solidFill>
              <a:schemeClr val="tx1"/>
            </a:solidFill>
            <a:prstDash val="soli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770" name="文本框 9"/>
          <p:cNvSpPr txBox="1"/>
          <p:nvPr/>
        </p:nvSpPr>
        <p:spPr>
          <a:xfrm>
            <a:off x="2630827" y="3044267"/>
            <a:ext cx="200794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kumimoji="0" lang="zh-CN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8771" name="文本框 12"/>
          <p:cNvSpPr txBox="1"/>
          <p:nvPr/>
        </p:nvSpPr>
        <p:spPr>
          <a:xfrm>
            <a:off x="2630826" y="3347818"/>
            <a:ext cx="200794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kumimoji="0" lang="zh-CN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8772" name="文本框 9"/>
          <p:cNvSpPr txBox="1"/>
          <p:nvPr/>
        </p:nvSpPr>
        <p:spPr>
          <a:xfrm>
            <a:off x="4334043" y="3047525"/>
            <a:ext cx="200794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kumimoji="0" lang="zh-CN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8773" name="文本框 9"/>
          <p:cNvSpPr txBox="1"/>
          <p:nvPr/>
        </p:nvSpPr>
        <p:spPr>
          <a:xfrm>
            <a:off x="4334044" y="3351526"/>
            <a:ext cx="200794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kumimoji="0" lang="zh-CN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13" name="组合 15"/>
          <p:cNvGrpSpPr/>
          <p:nvPr/>
        </p:nvGrpSpPr>
        <p:grpSpPr>
          <a:xfrm>
            <a:off x="739428" y="2177554"/>
            <a:ext cx="1512168" cy="1512168"/>
            <a:chOff x="2118480" y="1316166"/>
            <a:chExt cx="1512168" cy="1512168"/>
          </a:xfrm>
        </p:grpSpPr>
        <p:sp>
          <p:nvSpPr>
            <p:cNvPr id="1048774" name="椭圆 16"/>
            <p:cNvSpPr/>
            <p:nvPr/>
          </p:nvSpPr>
          <p:spPr>
            <a:xfrm>
              <a:off x="2118480" y="1316166"/>
              <a:ext cx="1512168" cy="151216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992B5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775" name="TextBox 67"/>
            <p:cNvSpPr txBox="1"/>
            <p:nvPr/>
          </p:nvSpPr>
          <p:spPr>
            <a:xfrm>
              <a:off x="2396584" y="1556810"/>
              <a:ext cx="1234063" cy="1014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6000" b="0" i="0" u="none" strike="noStrike" kern="1200" cap="none" spc="225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zh-CN" altLang="en-US" sz="6000" b="0" i="0" u="none" strike="noStrike" kern="1200" cap="none" spc="2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45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48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048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8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48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48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48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48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48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48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48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69" grpId="0"/>
      <p:bldP spid="1048770" grpId="0"/>
      <p:bldP spid="1048771" grpId="0"/>
      <p:bldP spid="1048772" grpId="0"/>
      <p:bldP spid="104877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9" name="Text Box 18"/>
          <p:cNvSpPr txBox="1">
            <a:spLocks noChangeArrowheads="1"/>
          </p:cNvSpPr>
          <p:nvPr/>
        </p:nvSpPr>
        <p:spPr bwMode="gray">
          <a:xfrm>
            <a:off x="3707904" y="195486"/>
            <a:ext cx="1584175" cy="4756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术后护理</a:t>
            </a:r>
            <a:endParaRPr kumimoji="0" lang="zh-CN" altLang="en-US" sz="2500" b="0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145756" name="直接连接符​​ 14"/>
          <p:cNvCxnSpPr/>
          <p:nvPr/>
        </p:nvCxnSpPr>
        <p:spPr>
          <a:xfrm>
            <a:off x="5647418" y="468660"/>
            <a:ext cx="3057760" cy="0"/>
          </a:xfrm>
          <a:prstGeom prst="line">
            <a:avLst/>
          </a:prstGeom>
          <a:ln w="952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57" name="直接连接符​​ 14"/>
          <p:cNvCxnSpPr/>
          <p:nvPr/>
        </p:nvCxnSpPr>
        <p:spPr>
          <a:xfrm>
            <a:off x="362112" y="468660"/>
            <a:ext cx="3057760" cy="0"/>
          </a:xfrm>
          <a:prstGeom prst="line">
            <a:avLst/>
          </a:prstGeom>
          <a:ln w="952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780" name="圆角矩形 4"/>
          <p:cNvSpPr/>
          <p:nvPr/>
        </p:nvSpPr>
        <p:spPr>
          <a:xfrm>
            <a:off x="926595" y="1329612"/>
            <a:ext cx="1512168" cy="2592288"/>
          </a:xfrm>
          <a:prstGeom prst="roundRect">
            <a:avLst>
              <a:gd name="adj" fmla="val 5477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145758" name="直接连接符 5"/>
          <p:cNvCxnSpPr/>
          <p:nvPr/>
        </p:nvCxnSpPr>
        <p:spPr>
          <a:xfrm>
            <a:off x="926595" y="1761660"/>
            <a:ext cx="15121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781" name="TextBox 4"/>
          <p:cNvSpPr txBox="1"/>
          <p:nvPr/>
        </p:nvSpPr>
        <p:spPr>
          <a:xfrm>
            <a:off x="1344126" y="1430766"/>
            <a:ext cx="716280" cy="252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050" noProof="0" dirty="0">
                <a:ln>
                  <a:noFill/>
                </a:ln>
                <a:solidFill>
                  <a:srgbClr val="3992B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严密观察</a:t>
            </a:r>
            <a:endParaRPr lang="zh-CN" altLang="en-US"/>
          </a:p>
        </p:txBody>
      </p:sp>
      <p:sp>
        <p:nvSpPr>
          <p:cNvPr id="1048782" name="矩形 7"/>
          <p:cNvSpPr/>
          <p:nvPr/>
        </p:nvSpPr>
        <p:spPr>
          <a:xfrm>
            <a:off x="1131273" y="1804393"/>
            <a:ext cx="1141456" cy="1669081"/>
          </a:xfrm>
          <a:prstGeom prst="rect">
            <a:avLst/>
          </a:prstGeom>
        </p:spPr>
        <p:txBody>
          <a:bodyPr wrap="square" lIns="68880" tIns="34440" rIns="68880" bIns="34440">
            <a:spAutoFit/>
          </a:bodyPr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sz="800">
                <a:solidFill>
                  <a:srgbClr val="36363D"/>
                </a:solidFill>
                <a:sym typeface="+mn-ea"/>
              </a:rPr>
              <a:t>（</a:t>
            </a:r>
            <a:r>
              <a:rPr lang="en-US" altLang="zh-CN" sz="800">
                <a:solidFill>
                  <a:srgbClr val="36363D"/>
                </a:solidFill>
                <a:sym typeface="+mn-ea"/>
              </a:rPr>
              <a:t>1</a:t>
            </a:r>
            <a:r>
              <a:rPr lang="zh-CN" sz="800">
                <a:solidFill>
                  <a:srgbClr val="36363D"/>
                </a:solidFill>
                <a:sym typeface="+mn-ea"/>
              </a:rPr>
              <a:t>）</a:t>
            </a:r>
            <a:r>
              <a:rPr lang="en-US" altLang="zh-CN" sz="800">
                <a:solidFill>
                  <a:srgbClr val="36363D"/>
                </a:solidFill>
                <a:sym typeface="+mn-ea"/>
              </a:rPr>
              <a:t>.</a:t>
            </a:r>
            <a:r>
              <a:rPr lang="zh-CN" altLang="zh-CN" sz="800">
                <a:solidFill>
                  <a:srgbClr val="36363D"/>
                </a:solidFill>
                <a:sym typeface="+mn-ea"/>
              </a:rPr>
              <a:t>严密监测生命体征，等待患者苏醒。</a:t>
            </a:r>
            <a:r>
              <a:rPr sz="800">
                <a:solidFill>
                  <a:srgbClr val="36363D"/>
                </a:solidFill>
                <a:sym typeface="+mn-ea"/>
              </a:rPr>
              <a:t>(</a:t>
            </a:r>
            <a:r>
              <a:rPr lang="en-US" altLang="zh-CN" sz="800">
                <a:solidFill>
                  <a:srgbClr val="36363D"/>
                </a:solidFill>
                <a:sym typeface="+mn-ea"/>
              </a:rPr>
              <a:t>2</a:t>
            </a:r>
            <a:r>
              <a:rPr sz="800">
                <a:solidFill>
                  <a:srgbClr val="36363D"/>
                </a:solidFill>
                <a:sym typeface="+mn-ea"/>
              </a:rPr>
              <a:t>)</a:t>
            </a:r>
            <a:r>
              <a:rPr lang="zh-CN" sz="800">
                <a:solidFill>
                  <a:srgbClr val="36363D"/>
                </a:solidFill>
                <a:sym typeface="+mn-ea"/>
              </a:rPr>
              <a:t>保持呼吸道通畅，避免引流管堵塞，协助患者深呼吸和有效咳嗽。</a:t>
            </a:r>
            <a:r>
              <a:rPr sz="800">
                <a:solidFill>
                  <a:srgbClr val="36363D"/>
                </a:solidFill>
                <a:sym typeface="+mn-ea"/>
              </a:rPr>
              <a:t>(</a:t>
            </a:r>
            <a:r>
              <a:rPr lang="en-US" altLang="zh-CN" sz="800">
                <a:solidFill>
                  <a:srgbClr val="36363D"/>
                </a:solidFill>
                <a:sym typeface="+mn-ea"/>
              </a:rPr>
              <a:t>3</a:t>
            </a:r>
            <a:r>
              <a:rPr sz="800">
                <a:solidFill>
                  <a:srgbClr val="36363D"/>
                </a:solidFill>
                <a:sym typeface="+mn-ea"/>
              </a:rPr>
              <a:t>)</a:t>
            </a:r>
            <a:r>
              <a:rPr lang="zh-CN" sz="800">
                <a:solidFill>
                  <a:srgbClr val="36363D"/>
                </a:solidFill>
                <a:sym typeface="+mn-ea"/>
              </a:rPr>
              <a:t>注意保暖，拉床档，防止坠床。观察颈部体征，患者情况稳定后送回病房，进行交接。</a:t>
            </a:r>
            <a:endParaRPr lang="zh-CN" altLang="en-US" sz="800"/>
          </a:p>
        </p:txBody>
      </p:sp>
      <p:sp>
        <p:nvSpPr>
          <p:cNvPr id="1048783" name="圆角矩形 8"/>
          <p:cNvSpPr/>
          <p:nvPr/>
        </p:nvSpPr>
        <p:spPr>
          <a:xfrm>
            <a:off x="1115060" y="3651885"/>
            <a:ext cx="1134110" cy="1873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</a:p>
        </p:txBody>
      </p:sp>
      <p:sp>
        <p:nvSpPr>
          <p:cNvPr id="1048784" name="圆角矩形 9"/>
          <p:cNvSpPr/>
          <p:nvPr/>
        </p:nvSpPr>
        <p:spPr>
          <a:xfrm>
            <a:off x="2852809" y="1329612"/>
            <a:ext cx="1512168" cy="2592288"/>
          </a:xfrm>
          <a:prstGeom prst="roundRect">
            <a:avLst>
              <a:gd name="adj" fmla="val 5477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145759" name="直接连接符 10"/>
          <p:cNvCxnSpPr/>
          <p:nvPr/>
        </p:nvCxnSpPr>
        <p:spPr>
          <a:xfrm>
            <a:off x="2852809" y="1761660"/>
            <a:ext cx="15121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785" name="TextBox 9"/>
          <p:cNvSpPr txBox="1"/>
          <p:nvPr/>
        </p:nvSpPr>
        <p:spPr>
          <a:xfrm>
            <a:off x="3270340" y="1430766"/>
            <a:ext cx="817881" cy="256539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63AEC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体位和引流</a:t>
            </a:r>
            <a:endParaRPr lang="zh-CN" altLang="en-US"/>
          </a:p>
        </p:txBody>
      </p:sp>
      <p:sp>
        <p:nvSpPr>
          <p:cNvPr id="1048786" name="矩形 12"/>
          <p:cNvSpPr/>
          <p:nvPr/>
        </p:nvSpPr>
        <p:spPr>
          <a:xfrm>
            <a:off x="3041612" y="1881228"/>
            <a:ext cx="1141456" cy="1491280"/>
          </a:xfrm>
          <a:prstGeom prst="rect">
            <a:avLst/>
          </a:prstGeom>
        </p:spPr>
        <p:txBody>
          <a:bodyPr wrap="square" lIns="68880" tIns="34440" rIns="68880" bIns="34440">
            <a:spAutoFit/>
          </a:bodyPr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术后取平卧位，待血压平稳或全麻清醒后取半卧位，切口处放置引流时要注意观察引流液的量和颜色，保持呼吸道通畅，及时更换切口敷料，做好情况评估。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8787" name="圆角矩形 13"/>
          <p:cNvSpPr/>
          <p:nvPr/>
        </p:nvSpPr>
        <p:spPr>
          <a:xfrm>
            <a:off x="3041831" y="3505758"/>
            <a:ext cx="1134126" cy="25717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</a:p>
        </p:txBody>
      </p:sp>
      <p:sp>
        <p:nvSpPr>
          <p:cNvPr id="1048788" name="圆角矩形 14"/>
          <p:cNvSpPr/>
          <p:nvPr/>
        </p:nvSpPr>
        <p:spPr>
          <a:xfrm>
            <a:off x="4722495" y="977265"/>
            <a:ext cx="1568450" cy="2944495"/>
          </a:xfrm>
          <a:prstGeom prst="roundRect">
            <a:avLst>
              <a:gd name="adj" fmla="val 5477"/>
            </a:avLst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145760" name="直接连接符 15"/>
          <p:cNvCxnSpPr/>
          <p:nvPr/>
        </p:nvCxnSpPr>
        <p:spPr>
          <a:xfrm>
            <a:off x="4779023" y="1528615"/>
            <a:ext cx="151216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789" name="TextBox 14"/>
          <p:cNvSpPr txBox="1"/>
          <p:nvPr/>
        </p:nvSpPr>
        <p:spPr>
          <a:xfrm>
            <a:off x="5081618" y="1178036"/>
            <a:ext cx="817881" cy="2565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3992B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饮食与营养</a:t>
            </a:r>
            <a:endParaRPr lang="zh-CN" altLang="en-US"/>
          </a:p>
        </p:txBody>
      </p:sp>
      <p:sp>
        <p:nvSpPr>
          <p:cNvPr id="1048790" name="矩形 17"/>
          <p:cNvSpPr/>
          <p:nvPr/>
        </p:nvSpPr>
        <p:spPr>
          <a:xfrm>
            <a:off x="4822825" y="1588770"/>
            <a:ext cx="1306830" cy="1643681"/>
          </a:xfrm>
          <a:prstGeom prst="rect">
            <a:avLst/>
          </a:prstGeom>
        </p:spPr>
        <p:txBody>
          <a:bodyPr wrap="square" lIns="68880" tIns="34440" rIns="68880" bIns="34440">
            <a:spAutoFit/>
          </a:bodyPr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sz="800">
                <a:solidFill>
                  <a:srgbClr val="36363D"/>
                </a:solidFill>
              </a:rPr>
              <a:t>（</a:t>
            </a:r>
            <a:r>
              <a:rPr lang="en-US" altLang="zh-CN" sz="800">
                <a:solidFill>
                  <a:srgbClr val="36363D"/>
                </a:solidFill>
              </a:rPr>
              <a:t>1</a:t>
            </a:r>
            <a:r>
              <a:rPr lang="zh-CN" sz="800">
                <a:solidFill>
                  <a:srgbClr val="36363D"/>
                </a:solidFill>
              </a:rPr>
              <a:t>）</a:t>
            </a:r>
            <a:r>
              <a:rPr altLang="zh-CN" sz="800">
                <a:solidFill>
                  <a:srgbClr val="36363D"/>
                </a:solidFill>
              </a:rPr>
              <a:t>指导患者从流食、半流食到普通饮食,保持颈部的干燥清洁,避免使用刺激性清洁物品和避免用手抓。</a:t>
            </a:r>
            <a:r>
              <a:rPr sz="800">
                <a:solidFill>
                  <a:srgbClr val="36363D"/>
                </a:solidFill>
              </a:rPr>
              <a:t>(</a:t>
            </a:r>
            <a:r>
              <a:rPr lang="en-US" altLang="zh-CN" sz="800">
                <a:solidFill>
                  <a:srgbClr val="36363D"/>
                </a:solidFill>
              </a:rPr>
              <a:t>2</a:t>
            </a:r>
            <a:r>
              <a:rPr sz="800">
                <a:solidFill>
                  <a:srgbClr val="36363D"/>
                </a:solidFill>
              </a:rPr>
              <a:t>)使用温凉饮食，以免食物过热导致手术部位血管扩张，鼓励病人少食多餐，加强营养，促进康复，必要时遵医嘱补充营养和电解质。</a:t>
            </a:r>
            <a:endParaRPr lang="zh-CN" altLang="en-US" sz="800">
              <a:solidFill>
                <a:srgbClr val="36363D"/>
              </a:solidFill>
            </a:endParaRPr>
          </a:p>
        </p:txBody>
      </p:sp>
      <p:sp>
        <p:nvSpPr>
          <p:cNvPr id="1048791" name="圆角矩形 18"/>
          <p:cNvSpPr/>
          <p:nvPr/>
        </p:nvSpPr>
        <p:spPr>
          <a:xfrm>
            <a:off x="4987729" y="3581958"/>
            <a:ext cx="1134126" cy="25717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</a:p>
        </p:txBody>
      </p:sp>
      <p:sp>
        <p:nvSpPr>
          <p:cNvPr id="1048792" name="圆角矩形 19"/>
          <p:cNvSpPr/>
          <p:nvPr/>
        </p:nvSpPr>
        <p:spPr>
          <a:xfrm>
            <a:off x="6704965" y="763270"/>
            <a:ext cx="1511935" cy="3649345"/>
          </a:xfrm>
          <a:prstGeom prst="roundRect">
            <a:avLst>
              <a:gd name="adj" fmla="val 5477"/>
            </a:avLst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145761" name="直接连接符 20"/>
          <p:cNvCxnSpPr/>
          <p:nvPr/>
        </p:nvCxnSpPr>
        <p:spPr>
          <a:xfrm>
            <a:off x="6730002" y="1237785"/>
            <a:ext cx="151216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793" name="TextBox 19"/>
          <p:cNvSpPr txBox="1"/>
          <p:nvPr/>
        </p:nvSpPr>
        <p:spPr>
          <a:xfrm>
            <a:off x="6969098" y="845296"/>
            <a:ext cx="944880" cy="256539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63AEC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并发症的护理</a:t>
            </a:r>
            <a:endParaRPr lang="zh-CN" altLang="en-US"/>
          </a:p>
        </p:txBody>
      </p:sp>
      <p:sp>
        <p:nvSpPr>
          <p:cNvPr id="1048794" name="矩形 22"/>
          <p:cNvSpPr/>
          <p:nvPr/>
        </p:nvSpPr>
        <p:spPr>
          <a:xfrm>
            <a:off x="6914515" y="1430655"/>
            <a:ext cx="1132205" cy="2202480"/>
          </a:xfrm>
          <a:prstGeom prst="rect">
            <a:avLst/>
          </a:prstGeom>
        </p:spPr>
        <p:txBody>
          <a:bodyPr wrap="square" lIns="68880" tIns="34440" rIns="68880" bIns="34440">
            <a:spAutoFit/>
          </a:bodyPr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sz="800">
                <a:solidFill>
                  <a:srgbClr val="000000"/>
                </a:solidFill>
              </a:rPr>
              <a:t>(1)术后常见切口出血的并发症，一般在18 小时内发生，主要是因为结扎线脱落或止血不完善引起，(2)低钙血症也是常见的并发症，主要是因为甲状旁腺受到损伤所致,(3)呼吸困难也是常见的并发症，在术后48小时内发生，必须及时处置,血压迫引起的，</a:t>
            </a:r>
            <a:endParaRPr lang="zh-CN" altLang="en-US" sz="800">
              <a:solidFill>
                <a:srgbClr val="000000"/>
              </a:solidFill>
            </a:endParaRPr>
          </a:p>
        </p:txBody>
      </p:sp>
      <p:sp>
        <p:nvSpPr>
          <p:cNvPr id="1048795" name="圆角矩形 23"/>
          <p:cNvSpPr/>
          <p:nvPr/>
        </p:nvSpPr>
        <p:spPr>
          <a:xfrm>
            <a:off x="6846634" y="4072813"/>
            <a:ext cx="1134126" cy="257172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048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45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8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48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48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1048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000"/>
                                        <p:tgtEl>
                                          <p:spTgt spid="1048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45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48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048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48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1048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1000"/>
                                        <p:tgtEl>
                                          <p:spTgt spid="104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145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4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000"/>
                            </p:stCondLst>
                            <p:childTnLst>
                              <p:par>
                                <p:cTn id="5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048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4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500"/>
                            </p:stCondLst>
                            <p:childTnLst>
                              <p:par>
                                <p:cTn id="6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6" dur="500"/>
                                        <p:tgtEl>
                                          <p:spTgt spid="104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9000"/>
                            </p:stCondLst>
                            <p:childTnLst>
                              <p:par>
                                <p:cTn id="6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1000"/>
                                        <p:tgtEl>
                                          <p:spTgt spid="104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145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48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1000"/>
                            </p:stCondLst>
                            <p:childTnLst>
                              <p:par>
                                <p:cTn id="8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048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048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1500"/>
                            </p:stCondLst>
                            <p:childTnLst>
                              <p:par>
                                <p:cTn id="8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7" dur="500"/>
                                        <p:tgtEl>
                                          <p:spTgt spid="1048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80" grpId="0" bldLvl="0" animBg="1"/>
      <p:bldP spid="1048781" grpId="0"/>
      <p:bldP spid="1048782" grpId="0"/>
      <p:bldP spid="1048783" grpId="0" bldLvl="0" animBg="1"/>
      <p:bldP spid="1048784" grpId="0" animBg="1"/>
      <p:bldP spid="1048785" grpId="0"/>
      <p:bldP spid="1048786" grpId="0"/>
      <p:bldP spid="1048787" grpId="0" animBg="1"/>
      <p:bldP spid="1048788" grpId="0" bldLvl="0" animBg="1"/>
      <p:bldP spid="1048789" grpId="0"/>
      <p:bldP spid="1048790" grpId="0"/>
      <p:bldP spid="1048791" grpId="0" bldLvl="0" animBg="1"/>
      <p:bldP spid="1048792" grpId="0" bldLvl="0" animBg="1"/>
      <p:bldP spid="1048793" grpId="0"/>
      <p:bldP spid="1048794" grpId="0"/>
      <p:bldP spid="1048795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9" name="Text Box 18"/>
          <p:cNvSpPr txBox="1">
            <a:spLocks noChangeArrowheads="1"/>
          </p:cNvSpPr>
          <p:nvPr/>
        </p:nvSpPr>
        <p:spPr bwMode="gray">
          <a:xfrm>
            <a:off x="3707904" y="195486"/>
            <a:ext cx="1584175" cy="4756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护理重点</a:t>
            </a:r>
            <a:endParaRPr kumimoji="0" lang="zh-CN" altLang="en-US" sz="2500" b="0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145762" name="直接连接符​​ 14"/>
          <p:cNvCxnSpPr/>
          <p:nvPr/>
        </p:nvCxnSpPr>
        <p:spPr>
          <a:xfrm>
            <a:off x="5647418" y="468660"/>
            <a:ext cx="3057760" cy="0"/>
          </a:xfrm>
          <a:prstGeom prst="line">
            <a:avLst/>
          </a:prstGeom>
          <a:ln w="952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63" name="直接连接符​​ 14"/>
          <p:cNvCxnSpPr/>
          <p:nvPr/>
        </p:nvCxnSpPr>
        <p:spPr>
          <a:xfrm>
            <a:off x="362112" y="468660"/>
            <a:ext cx="3057760" cy="0"/>
          </a:xfrm>
          <a:prstGeom prst="line">
            <a:avLst/>
          </a:prstGeom>
          <a:ln w="952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组合 4"/>
          <p:cNvGrpSpPr/>
          <p:nvPr/>
        </p:nvGrpSpPr>
        <p:grpSpPr>
          <a:xfrm>
            <a:off x="3977415" y="1593434"/>
            <a:ext cx="2939081" cy="2938423"/>
            <a:chOff x="3284731" y="2261646"/>
            <a:chExt cx="2939081" cy="2938423"/>
          </a:xfrm>
        </p:grpSpPr>
        <p:sp>
          <p:nvSpPr>
            <p:cNvPr id="1048800" name="Freeform 4"/>
            <p:cNvSpPr/>
            <p:nvPr/>
          </p:nvSpPr>
          <p:spPr bwMode="auto">
            <a:xfrm>
              <a:off x="3284731" y="2261646"/>
              <a:ext cx="2939081" cy="2938423"/>
            </a:xfrm>
            <a:custGeom>
              <a:avLst/>
              <a:gdLst>
                <a:gd name="T0" fmla="*/ 800 w 1050"/>
                <a:gd name="T1" fmla="*/ 903 h 1049"/>
                <a:gd name="T2" fmla="*/ 766 w 1050"/>
                <a:gd name="T3" fmla="*/ 996 h 1049"/>
                <a:gd name="T4" fmla="*/ 671 w 1050"/>
                <a:gd name="T5" fmla="*/ 969 h 1049"/>
                <a:gd name="T6" fmla="*/ 625 w 1050"/>
                <a:gd name="T7" fmla="*/ 1044 h 1049"/>
                <a:gd name="T8" fmla="*/ 526 w 1050"/>
                <a:gd name="T9" fmla="*/ 991 h 1049"/>
                <a:gd name="T10" fmla="*/ 443 w 1050"/>
                <a:gd name="T11" fmla="*/ 1047 h 1049"/>
                <a:gd name="T12" fmla="*/ 381 w 1050"/>
                <a:gd name="T13" fmla="*/ 969 h 1049"/>
                <a:gd name="T14" fmla="*/ 301 w 1050"/>
                <a:gd name="T15" fmla="*/ 1003 h 1049"/>
                <a:gd name="T16" fmla="*/ 272 w 1050"/>
                <a:gd name="T17" fmla="*/ 917 h 1049"/>
                <a:gd name="T18" fmla="*/ 232 w 1050"/>
                <a:gd name="T19" fmla="*/ 888 h 1049"/>
                <a:gd name="T20" fmla="*/ 140 w 1050"/>
                <a:gd name="T21" fmla="*/ 886 h 1049"/>
                <a:gd name="T22" fmla="*/ 134 w 1050"/>
                <a:gd name="T23" fmla="*/ 778 h 1049"/>
                <a:gd name="T24" fmla="*/ 47 w 1050"/>
                <a:gd name="T25" fmla="*/ 750 h 1049"/>
                <a:gd name="T26" fmla="*/ 78 w 1050"/>
                <a:gd name="T27" fmla="*/ 657 h 1049"/>
                <a:gd name="T28" fmla="*/ 0 w 1050"/>
                <a:gd name="T29" fmla="*/ 590 h 1049"/>
                <a:gd name="T30" fmla="*/ 60 w 1050"/>
                <a:gd name="T31" fmla="*/ 500 h 1049"/>
                <a:gd name="T32" fmla="*/ 6 w 1050"/>
                <a:gd name="T33" fmla="*/ 426 h 1049"/>
                <a:gd name="T34" fmla="*/ 86 w 1050"/>
                <a:gd name="T35" fmla="*/ 368 h 1049"/>
                <a:gd name="T36" fmla="*/ 55 w 1050"/>
                <a:gd name="T37" fmla="*/ 284 h 1049"/>
                <a:gd name="T38" fmla="*/ 148 w 1050"/>
                <a:gd name="T39" fmla="*/ 250 h 1049"/>
                <a:gd name="T40" fmla="*/ 140 w 1050"/>
                <a:gd name="T41" fmla="*/ 163 h 1049"/>
                <a:gd name="T42" fmla="*/ 232 w 1050"/>
                <a:gd name="T43" fmla="*/ 162 h 1049"/>
                <a:gd name="T44" fmla="*/ 271 w 1050"/>
                <a:gd name="T45" fmla="*/ 61 h 1049"/>
                <a:gd name="T46" fmla="*/ 358 w 1050"/>
                <a:gd name="T47" fmla="*/ 88 h 1049"/>
                <a:gd name="T48" fmla="*/ 405 w 1050"/>
                <a:gd name="T49" fmla="*/ 73 h 1049"/>
                <a:gd name="T50" fmla="*/ 501 w 1050"/>
                <a:gd name="T51" fmla="*/ 58 h 1049"/>
                <a:gd name="T52" fmla="*/ 592 w 1050"/>
                <a:gd name="T53" fmla="*/ 0 h 1049"/>
                <a:gd name="T54" fmla="*/ 646 w 1050"/>
                <a:gd name="T55" fmla="*/ 73 h 1049"/>
                <a:gd name="T56" fmla="*/ 694 w 1050"/>
                <a:gd name="T57" fmla="*/ 88 h 1049"/>
                <a:gd name="T58" fmla="*/ 781 w 1050"/>
                <a:gd name="T59" fmla="*/ 61 h 1049"/>
                <a:gd name="T60" fmla="*/ 810 w 1050"/>
                <a:gd name="T61" fmla="*/ 155 h 1049"/>
                <a:gd name="T62" fmla="*/ 900 w 1050"/>
                <a:gd name="T63" fmla="*/ 151 h 1049"/>
                <a:gd name="T64" fmla="*/ 904 w 1050"/>
                <a:gd name="T65" fmla="*/ 250 h 1049"/>
                <a:gd name="T66" fmla="*/ 997 w 1050"/>
                <a:gd name="T67" fmla="*/ 284 h 1049"/>
                <a:gd name="T68" fmla="*/ 970 w 1050"/>
                <a:gd name="T69" fmla="*/ 380 h 1049"/>
                <a:gd name="T70" fmla="*/ 1045 w 1050"/>
                <a:gd name="T71" fmla="*/ 426 h 1049"/>
                <a:gd name="T72" fmla="*/ 993 w 1050"/>
                <a:gd name="T73" fmla="*/ 524 h 1049"/>
                <a:gd name="T74" fmla="*/ 1048 w 1050"/>
                <a:gd name="T75" fmla="*/ 607 h 1049"/>
                <a:gd name="T76" fmla="*/ 970 w 1050"/>
                <a:gd name="T77" fmla="*/ 669 h 1049"/>
                <a:gd name="T78" fmla="*/ 1005 w 1050"/>
                <a:gd name="T79" fmla="*/ 750 h 1049"/>
                <a:gd name="T80" fmla="*/ 918 w 1050"/>
                <a:gd name="T81" fmla="*/ 778 h 1049"/>
                <a:gd name="T82" fmla="*/ 889 w 1050"/>
                <a:gd name="T83" fmla="*/ 818 h 1049"/>
                <a:gd name="T84" fmla="*/ 888 w 1050"/>
                <a:gd name="T85" fmla="*/ 911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50" h="1049">
                  <a:moveTo>
                    <a:pt x="888" y="911"/>
                  </a:moveTo>
                  <a:lnTo>
                    <a:pt x="820" y="888"/>
                  </a:lnTo>
                  <a:lnTo>
                    <a:pt x="800" y="903"/>
                  </a:lnTo>
                  <a:lnTo>
                    <a:pt x="780" y="917"/>
                  </a:lnTo>
                  <a:lnTo>
                    <a:pt x="781" y="988"/>
                  </a:lnTo>
                  <a:lnTo>
                    <a:pt x="766" y="996"/>
                  </a:lnTo>
                  <a:lnTo>
                    <a:pt x="751" y="1003"/>
                  </a:lnTo>
                  <a:lnTo>
                    <a:pt x="694" y="961"/>
                  </a:lnTo>
                  <a:lnTo>
                    <a:pt x="671" y="969"/>
                  </a:lnTo>
                  <a:lnTo>
                    <a:pt x="658" y="972"/>
                  </a:lnTo>
                  <a:lnTo>
                    <a:pt x="646" y="976"/>
                  </a:lnTo>
                  <a:lnTo>
                    <a:pt x="625" y="1044"/>
                  </a:lnTo>
                  <a:lnTo>
                    <a:pt x="592" y="1049"/>
                  </a:lnTo>
                  <a:lnTo>
                    <a:pt x="551" y="991"/>
                  </a:lnTo>
                  <a:lnTo>
                    <a:pt x="526" y="991"/>
                  </a:lnTo>
                  <a:lnTo>
                    <a:pt x="501" y="991"/>
                  </a:lnTo>
                  <a:lnTo>
                    <a:pt x="460" y="1049"/>
                  </a:lnTo>
                  <a:lnTo>
                    <a:pt x="443" y="1047"/>
                  </a:lnTo>
                  <a:lnTo>
                    <a:pt x="426" y="1044"/>
                  </a:lnTo>
                  <a:lnTo>
                    <a:pt x="405" y="976"/>
                  </a:lnTo>
                  <a:lnTo>
                    <a:pt x="381" y="969"/>
                  </a:lnTo>
                  <a:lnTo>
                    <a:pt x="369" y="965"/>
                  </a:lnTo>
                  <a:lnTo>
                    <a:pt x="358" y="961"/>
                  </a:lnTo>
                  <a:lnTo>
                    <a:pt x="301" y="1003"/>
                  </a:lnTo>
                  <a:lnTo>
                    <a:pt x="286" y="996"/>
                  </a:lnTo>
                  <a:lnTo>
                    <a:pt x="271" y="988"/>
                  </a:lnTo>
                  <a:lnTo>
                    <a:pt x="272" y="917"/>
                  </a:lnTo>
                  <a:lnTo>
                    <a:pt x="252" y="903"/>
                  </a:lnTo>
                  <a:lnTo>
                    <a:pt x="242" y="895"/>
                  </a:lnTo>
                  <a:lnTo>
                    <a:pt x="232" y="888"/>
                  </a:lnTo>
                  <a:lnTo>
                    <a:pt x="164" y="911"/>
                  </a:lnTo>
                  <a:lnTo>
                    <a:pt x="152" y="899"/>
                  </a:lnTo>
                  <a:lnTo>
                    <a:pt x="140" y="886"/>
                  </a:lnTo>
                  <a:lnTo>
                    <a:pt x="163" y="818"/>
                  </a:lnTo>
                  <a:lnTo>
                    <a:pt x="148" y="799"/>
                  </a:lnTo>
                  <a:lnTo>
                    <a:pt x="134" y="778"/>
                  </a:lnTo>
                  <a:lnTo>
                    <a:pt x="63" y="779"/>
                  </a:lnTo>
                  <a:lnTo>
                    <a:pt x="55" y="765"/>
                  </a:lnTo>
                  <a:lnTo>
                    <a:pt x="47" y="750"/>
                  </a:lnTo>
                  <a:lnTo>
                    <a:pt x="90" y="693"/>
                  </a:lnTo>
                  <a:lnTo>
                    <a:pt x="82" y="669"/>
                  </a:lnTo>
                  <a:lnTo>
                    <a:pt x="78" y="657"/>
                  </a:lnTo>
                  <a:lnTo>
                    <a:pt x="75" y="645"/>
                  </a:lnTo>
                  <a:lnTo>
                    <a:pt x="6" y="623"/>
                  </a:lnTo>
                  <a:lnTo>
                    <a:pt x="0" y="590"/>
                  </a:lnTo>
                  <a:lnTo>
                    <a:pt x="60" y="549"/>
                  </a:lnTo>
                  <a:lnTo>
                    <a:pt x="59" y="524"/>
                  </a:lnTo>
                  <a:lnTo>
                    <a:pt x="60" y="500"/>
                  </a:lnTo>
                  <a:lnTo>
                    <a:pt x="0" y="459"/>
                  </a:lnTo>
                  <a:lnTo>
                    <a:pt x="3" y="442"/>
                  </a:lnTo>
                  <a:lnTo>
                    <a:pt x="6" y="426"/>
                  </a:lnTo>
                  <a:lnTo>
                    <a:pt x="75" y="405"/>
                  </a:lnTo>
                  <a:lnTo>
                    <a:pt x="82" y="380"/>
                  </a:lnTo>
                  <a:lnTo>
                    <a:pt x="86" y="368"/>
                  </a:lnTo>
                  <a:lnTo>
                    <a:pt x="90" y="356"/>
                  </a:lnTo>
                  <a:lnTo>
                    <a:pt x="47" y="299"/>
                  </a:lnTo>
                  <a:lnTo>
                    <a:pt x="55" y="284"/>
                  </a:lnTo>
                  <a:lnTo>
                    <a:pt x="63" y="270"/>
                  </a:lnTo>
                  <a:lnTo>
                    <a:pt x="134" y="271"/>
                  </a:lnTo>
                  <a:lnTo>
                    <a:pt x="148" y="250"/>
                  </a:lnTo>
                  <a:lnTo>
                    <a:pt x="155" y="240"/>
                  </a:lnTo>
                  <a:lnTo>
                    <a:pt x="163" y="231"/>
                  </a:lnTo>
                  <a:lnTo>
                    <a:pt x="140" y="163"/>
                  </a:lnTo>
                  <a:lnTo>
                    <a:pt x="152" y="151"/>
                  </a:lnTo>
                  <a:lnTo>
                    <a:pt x="164" y="139"/>
                  </a:lnTo>
                  <a:lnTo>
                    <a:pt x="232" y="162"/>
                  </a:lnTo>
                  <a:lnTo>
                    <a:pt x="252" y="147"/>
                  </a:lnTo>
                  <a:lnTo>
                    <a:pt x="272" y="133"/>
                  </a:lnTo>
                  <a:lnTo>
                    <a:pt x="271" y="61"/>
                  </a:lnTo>
                  <a:lnTo>
                    <a:pt x="286" y="53"/>
                  </a:lnTo>
                  <a:lnTo>
                    <a:pt x="301" y="46"/>
                  </a:lnTo>
                  <a:lnTo>
                    <a:pt x="358" y="88"/>
                  </a:lnTo>
                  <a:lnTo>
                    <a:pt x="381" y="80"/>
                  </a:lnTo>
                  <a:lnTo>
                    <a:pt x="393" y="76"/>
                  </a:lnTo>
                  <a:lnTo>
                    <a:pt x="405" y="73"/>
                  </a:lnTo>
                  <a:lnTo>
                    <a:pt x="426" y="5"/>
                  </a:lnTo>
                  <a:lnTo>
                    <a:pt x="460" y="0"/>
                  </a:lnTo>
                  <a:lnTo>
                    <a:pt x="501" y="58"/>
                  </a:lnTo>
                  <a:lnTo>
                    <a:pt x="526" y="57"/>
                  </a:lnTo>
                  <a:lnTo>
                    <a:pt x="551" y="58"/>
                  </a:lnTo>
                  <a:lnTo>
                    <a:pt x="592" y="0"/>
                  </a:lnTo>
                  <a:lnTo>
                    <a:pt x="608" y="2"/>
                  </a:lnTo>
                  <a:lnTo>
                    <a:pt x="625" y="5"/>
                  </a:lnTo>
                  <a:lnTo>
                    <a:pt x="646" y="73"/>
                  </a:lnTo>
                  <a:lnTo>
                    <a:pt x="671" y="80"/>
                  </a:lnTo>
                  <a:lnTo>
                    <a:pt x="682" y="84"/>
                  </a:lnTo>
                  <a:lnTo>
                    <a:pt x="694" y="88"/>
                  </a:lnTo>
                  <a:lnTo>
                    <a:pt x="751" y="46"/>
                  </a:lnTo>
                  <a:lnTo>
                    <a:pt x="766" y="53"/>
                  </a:lnTo>
                  <a:lnTo>
                    <a:pt x="781" y="61"/>
                  </a:lnTo>
                  <a:lnTo>
                    <a:pt x="780" y="133"/>
                  </a:lnTo>
                  <a:lnTo>
                    <a:pt x="800" y="147"/>
                  </a:lnTo>
                  <a:lnTo>
                    <a:pt x="810" y="155"/>
                  </a:lnTo>
                  <a:lnTo>
                    <a:pt x="820" y="162"/>
                  </a:lnTo>
                  <a:lnTo>
                    <a:pt x="888" y="139"/>
                  </a:lnTo>
                  <a:lnTo>
                    <a:pt x="900" y="151"/>
                  </a:lnTo>
                  <a:lnTo>
                    <a:pt x="912" y="163"/>
                  </a:lnTo>
                  <a:lnTo>
                    <a:pt x="889" y="231"/>
                  </a:lnTo>
                  <a:lnTo>
                    <a:pt x="904" y="250"/>
                  </a:lnTo>
                  <a:lnTo>
                    <a:pt x="918" y="271"/>
                  </a:lnTo>
                  <a:lnTo>
                    <a:pt x="989" y="270"/>
                  </a:lnTo>
                  <a:lnTo>
                    <a:pt x="997" y="284"/>
                  </a:lnTo>
                  <a:lnTo>
                    <a:pt x="1005" y="299"/>
                  </a:lnTo>
                  <a:lnTo>
                    <a:pt x="962" y="356"/>
                  </a:lnTo>
                  <a:lnTo>
                    <a:pt x="970" y="380"/>
                  </a:lnTo>
                  <a:lnTo>
                    <a:pt x="974" y="393"/>
                  </a:lnTo>
                  <a:lnTo>
                    <a:pt x="977" y="405"/>
                  </a:lnTo>
                  <a:lnTo>
                    <a:pt x="1045" y="426"/>
                  </a:lnTo>
                  <a:lnTo>
                    <a:pt x="1050" y="459"/>
                  </a:lnTo>
                  <a:lnTo>
                    <a:pt x="992" y="500"/>
                  </a:lnTo>
                  <a:lnTo>
                    <a:pt x="993" y="524"/>
                  </a:lnTo>
                  <a:lnTo>
                    <a:pt x="992" y="549"/>
                  </a:lnTo>
                  <a:lnTo>
                    <a:pt x="1050" y="590"/>
                  </a:lnTo>
                  <a:lnTo>
                    <a:pt x="1048" y="607"/>
                  </a:lnTo>
                  <a:lnTo>
                    <a:pt x="1045" y="623"/>
                  </a:lnTo>
                  <a:lnTo>
                    <a:pt x="977" y="645"/>
                  </a:lnTo>
                  <a:lnTo>
                    <a:pt x="970" y="669"/>
                  </a:lnTo>
                  <a:lnTo>
                    <a:pt x="966" y="681"/>
                  </a:lnTo>
                  <a:lnTo>
                    <a:pt x="962" y="693"/>
                  </a:lnTo>
                  <a:lnTo>
                    <a:pt x="1005" y="750"/>
                  </a:lnTo>
                  <a:lnTo>
                    <a:pt x="997" y="765"/>
                  </a:lnTo>
                  <a:lnTo>
                    <a:pt x="989" y="779"/>
                  </a:lnTo>
                  <a:lnTo>
                    <a:pt x="918" y="778"/>
                  </a:lnTo>
                  <a:lnTo>
                    <a:pt x="904" y="799"/>
                  </a:lnTo>
                  <a:lnTo>
                    <a:pt x="897" y="809"/>
                  </a:lnTo>
                  <a:lnTo>
                    <a:pt x="889" y="818"/>
                  </a:lnTo>
                  <a:lnTo>
                    <a:pt x="912" y="886"/>
                  </a:lnTo>
                  <a:lnTo>
                    <a:pt x="900" y="899"/>
                  </a:lnTo>
                  <a:lnTo>
                    <a:pt x="888" y="911"/>
                  </a:lnTo>
                  <a:close/>
                </a:path>
              </a:pathLst>
            </a:custGeom>
            <a:solidFill>
              <a:schemeClr val="bg2"/>
            </a:solidFill>
            <a:ln w="3175" cap="flat" cmpd="sng" algn="ctr">
              <a:solidFill>
                <a:srgbClr val="D7D7D7"/>
              </a:solidFill>
              <a:prstDash val="solid"/>
            </a:ln>
            <a:effectLst/>
          </p:spPr>
          <p:txBody>
            <a:bodyPr lIns="0" rIns="0" anchor="ctr"/>
            <a:p>
              <a:pPr marL="0" marR="0" lvl="0" indent="0" algn="ctr" defTabSz="914400" rtl="0" eaLnBrk="1" fontAlgn="base" latinLnBrk="0" hangingPunct="1"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48801" name="Oval 5"/>
            <p:cNvSpPr>
              <a:spLocks noChangeArrowheads="1"/>
            </p:cNvSpPr>
            <p:nvPr/>
          </p:nvSpPr>
          <p:spPr bwMode="auto">
            <a:xfrm>
              <a:off x="3738734" y="2709577"/>
              <a:ext cx="2037046" cy="2042562"/>
            </a:xfrm>
            <a:prstGeom prst="ellipse">
              <a:avLst/>
            </a:prstGeom>
            <a:solidFill>
              <a:srgbClr val="FFFFFF"/>
            </a:solidFill>
            <a:ln w="22225">
              <a:noFill/>
              <a:round/>
            </a:ln>
            <a:effectLst/>
          </p:spPr>
          <p:txBody>
            <a:bodyPr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1" name="组合 7"/>
          <p:cNvGrpSpPr/>
          <p:nvPr/>
        </p:nvGrpSpPr>
        <p:grpSpPr>
          <a:xfrm>
            <a:off x="6374378" y="915566"/>
            <a:ext cx="1663687" cy="1663315"/>
            <a:chOff x="5681694" y="1583778"/>
            <a:chExt cx="1663687" cy="1663315"/>
          </a:xfrm>
        </p:grpSpPr>
        <p:sp>
          <p:nvSpPr>
            <p:cNvPr id="1048802" name="Freeform 6"/>
            <p:cNvSpPr/>
            <p:nvPr/>
          </p:nvSpPr>
          <p:spPr bwMode="auto">
            <a:xfrm>
              <a:off x="5681694" y="1583778"/>
              <a:ext cx="1663687" cy="1663315"/>
            </a:xfrm>
            <a:custGeom>
              <a:avLst/>
              <a:gdLst>
                <a:gd name="T0" fmla="*/ 441 w 637"/>
                <a:gd name="T1" fmla="*/ 550 h 638"/>
                <a:gd name="T2" fmla="*/ 420 w 637"/>
                <a:gd name="T3" fmla="*/ 560 h 638"/>
                <a:gd name="T4" fmla="*/ 397 w 637"/>
                <a:gd name="T5" fmla="*/ 568 h 638"/>
                <a:gd name="T6" fmla="*/ 362 w 637"/>
                <a:gd name="T7" fmla="*/ 636 h 638"/>
                <a:gd name="T8" fmla="*/ 312 w 637"/>
                <a:gd name="T9" fmla="*/ 579 h 638"/>
                <a:gd name="T10" fmla="*/ 288 w 637"/>
                <a:gd name="T11" fmla="*/ 577 h 638"/>
                <a:gd name="T12" fmla="*/ 264 w 637"/>
                <a:gd name="T13" fmla="*/ 573 h 638"/>
                <a:gd name="T14" fmla="*/ 209 w 637"/>
                <a:gd name="T15" fmla="*/ 619 h 638"/>
                <a:gd name="T16" fmla="*/ 181 w 637"/>
                <a:gd name="T17" fmla="*/ 608 h 638"/>
                <a:gd name="T18" fmla="*/ 174 w 637"/>
                <a:gd name="T19" fmla="*/ 533 h 638"/>
                <a:gd name="T20" fmla="*/ 155 w 637"/>
                <a:gd name="T21" fmla="*/ 519 h 638"/>
                <a:gd name="T22" fmla="*/ 79 w 637"/>
                <a:gd name="T23" fmla="*/ 531 h 638"/>
                <a:gd name="T24" fmla="*/ 56 w 637"/>
                <a:gd name="T25" fmla="*/ 502 h 638"/>
                <a:gd name="T26" fmla="*/ 89 w 637"/>
                <a:gd name="T27" fmla="*/ 432 h 638"/>
                <a:gd name="T28" fmla="*/ 78 w 637"/>
                <a:gd name="T29" fmla="*/ 410 h 638"/>
                <a:gd name="T30" fmla="*/ 6 w 637"/>
                <a:gd name="T31" fmla="*/ 383 h 638"/>
                <a:gd name="T32" fmla="*/ 0 w 637"/>
                <a:gd name="T33" fmla="*/ 346 h 638"/>
                <a:gd name="T34" fmla="*/ 64 w 637"/>
                <a:gd name="T35" fmla="*/ 301 h 638"/>
                <a:gd name="T36" fmla="*/ 67 w 637"/>
                <a:gd name="T37" fmla="*/ 276 h 638"/>
                <a:gd name="T38" fmla="*/ 17 w 637"/>
                <a:gd name="T39" fmla="*/ 215 h 638"/>
                <a:gd name="T40" fmla="*/ 30 w 637"/>
                <a:gd name="T41" fmla="*/ 182 h 638"/>
                <a:gd name="T42" fmla="*/ 109 w 637"/>
                <a:gd name="T43" fmla="*/ 175 h 638"/>
                <a:gd name="T44" fmla="*/ 124 w 637"/>
                <a:gd name="T45" fmla="*/ 155 h 638"/>
                <a:gd name="T46" fmla="*/ 111 w 637"/>
                <a:gd name="T47" fmla="*/ 76 h 638"/>
                <a:gd name="T48" fmla="*/ 138 w 637"/>
                <a:gd name="T49" fmla="*/ 55 h 638"/>
                <a:gd name="T50" fmla="*/ 211 w 637"/>
                <a:gd name="T51" fmla="*/ 88 h 638"/>
                <a:gd name="T52" fmla="*/ 234 w 637"/>
                <a:gd name="T53" fmla="*/ 79 h 638"/>
                <a:gd name="T54" fmla="*/ 261 w 637"/>
                <a:gd name="T55" fmla="*/ 4 h 638"/>
                <a:gd name="T56" fmla="*/ 279 w 637"/>
                <a:gd name="T57" fmla="*/ 1 h 638"/>
                <a:gd name="T58" fmla="*/ 330 w 637"/>
                <a:gd name="T59" fmla="*/ 64 h 638"/>
                <a:gd name="T60" fmla="*/ 355 w 637"/>
                <a:gd name="T61" fmla="*/ 66 h 638"/>
                <a:gd name="T62" fmla="*/ 379 w 637"/>
                <a:gd name="T63" fmla="*/ 70 h 638"/>
                <a:gd name="T64" fmla="*/ 436 w 637"/>
                <a:gd name="T65" fmla="*/ 21 h 638"/>
                <a:gd name="T66" fmla="*/ 461 w 637"/>
                <a:gd name="T67" fmla="*/ 32 h 638"/>
                <a:gd name="T68" fmla="*/ 468 w 637"/>
                <a:gd name="T69" fmla="*/ 110 h 638"/>
                <a:gd name="T70" fmla="*/ 488 w 637"/>
                <a:gd name="T71" fmla="*/ 125 h 638"/>
                <a:gd name="T72" fmla="*/ 562 w 637"/>
                <a:gd name="T73" fmla="*/ 112 h 638"/>
                <a:gd name="T74" fmla="*/ 579 w 637"/>
                <a:gd name="T75" fmla="*/ 136 h 638"/>
                <a:gd name="T76" fmla="*/ 548 w 637"/>
                <a:gd name="T77" fmla="*/ 201 h 638"/>
                <a:gd name="T78" fmla="*/ 554 w 637"/>
                <a:gd name="T79" fmla="*/ 213 h 638"/>
                <a:gd name="T80" fmla="*/ 563 w 637"/>
                <a:gd name="T81" fmla="*/ 235 h 638"/>
                <a:gd name="T82" fmla="*/ 632 w 637"/>
                <a:gd name="T83" fmla="*/ 261 h 638"/>
                <a:gd name="T84" fmla="*/ 637 w 637"/>
                <a:gd name="T85" fmla="*/ 301 h 638"/>
                <a:gd name="T86" fmla="*/ 577 w 637"/>
                <a:gd name="T87" fmla="*/ 344 h 638"/>
                <a:gd name="T88" fmla="*/ 574 w 637"/>
                <a:gd name="T89" fmla="*/ 367 h 638"/>
                <a:gd name="T90" fmla="*/ 620 w 637"/>
                <a:gd name="T91" fmla="*/ 424 h 638"/>
                <a:gd name="T92" fmla="*/ 604 w 637"/>
                <a:gd name="T93" fmla="*/ 462 h 638"/>
                <a:gd name="T94" fmla="*/ 532 w 637"/>
                <a:gd name="T95" fmla="*/ 469 h 638"/>
                <a:gd name="T96" fmla="*/ 518 w 637"/>
                <a:gd name="T97" fmla="*/ 488 h 638"/>
                <a:gd name="T98" fmla="*/ 529 w 637"/>
                <a:gd name="T99" fmla="*/ 559 h 638"/>
                <a:gd name="T100" fmla="*/ 505 w 637"/>
                <a:gd name="T101" fmla="*/ 579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37" h="638">
                  <a:moveTo>
                    <a:pt x="496" y="585"/>
                  </a:moveTo>
                  <a:lnTo>
                    <a:pt x="441" y="550"/>
                  </a:lnTo>
                  <a:lnTo>
                    <a:pt x="431" y="555"/>
                  </a:lnTo>
                  <a:lnTo>
                    <a:pt x="420" y="560"/>
                  </a:lnTo>
                  <a:lnTo>
                    <a:pt x="409" y="564"/>
                  </a:lnTo>
                  <a:lnTo>
                    <a:pt x="397" y="568"/>
                  </a:lnTo>
                  <a:lnTo>
                    <a:pt x="382" y="633"/>
                  </a:lnTo>
                  <a:lnTo>
                    <a:pt x="362" y="636"/>
                  </a:lnTo>
                  <a:lnTo>
                    <a:pt x="342" y="638"/>
                  </a:lnTo>
                  <a:lnTo>
                    <a:pt x="312" y="579"/>
                  </a:lnTo>
                  <a:lnTo>
                    <a:pt x="300" y="579"/>
                  </a:lnTo>
                  <a:lnTo>
                    <a:pt x="288" y="577"/>
                  </a:lnTo>
                  <a:lnTo>
                    <a:pt x="275" y="576"/>
                  </a:lnTo>
                  <a:lnTo>
                    <a:pt x="264" y="573"/>
                  </a:lnTo>
                  <a:lnTo>
                    <a:pt x="219" y="622"/>
                  </a:lnTo>
                  <a:lnTo>
                    <a:pt x="209" y="619"/>
                  </a:lnTo>
                  <a:lnTo>
                    <a:pt x="200" y="616"/>
                  </a:lnTo>
                  <a:lnTo>
                    <a:pt x="181" y="608"/>
                  </a:lnTo>
                  <a:lnTo>
                    <a:pt x="184" y="540"/>
                  </a:lnTo>
                  <a:lnTo>
                    <a:pt x="174" y="533"/>
                  </a:lnTo>
                  <a:lnTo>
                    <a:pt x="164" y="526"/>
                  </a:lnTo>
                  <a:lnTo>
                    <a:pt x="155" y="519"/>
                  </a:lnTo>
                  <a:lnTo>
                    <a:pt x="146" y="511"/>
                  </a:lnTo>
                  <a:lnTo>
                    <a:pt x="79" y="531"/>
                  </a:lnTo>
                  <a:lnTo>
                    <a:pt x="67" y="517"/>
                  </a:lnTo>
                  <a:lnTo>
                    <a:pt x="56" y="502"/>
                  </a:lnTo>
                  <a:lnTo>
                    <a:pt x="94" y="443"/>
                  </a:lnTo>
                  <a:lnTo>
                    <a:pt x="89" y="432"/>
                  </a:lnTo>
                  <a:lnTo>
                    <a:pt x="83" y="421"/>
                  </a:lnTo>
                  <a:lnTo>
                    <a:pt x="78" y="410"/>
                  </a:lnTo>
                  <a:lnTo>
                    <a:pt x="74" y="398"/>
                  </a:lnTo>
                  <a:lnTo>
                    <a:pt x="6" y="383"/>
                  </a:lnTo>
                  <a:lnTo>
                    <a:pt x="3" y="364"/>
                  </a:lnTo>
                  <a:lnTo>
                    <a:pt x="0" y="346"/>
                  </a:lnTo>
                  <a:lnTo>
                    <a:pt x="63" y="314"/>
                  </a:lnTo>
                  <a:lnTo>
                    <a:pt x="64" y="301"/>
                  </a:lnTo>
                  <a:lnTo>
                    <a:pt x="65" y="288"/>
                  </a:lnTo>
                  <a:lnTo>
                    <a:pt x="67" y="276"/>
                  </a:lnTo>
                  <a:lnTo>
                    <a:pt x="69" y="264"/>
                  </a:lnTo>
                  <a:lnTo>
                    <a:pt x="17" y="215"/>
                  </a:lnTo>
                  <a:lnTo>
                    <a:pt x="23" y="198"/>
                  </a:lnTo>
                  <a:lnTo>
                    <a:pt x="30" y="182"/>
                  </a:lnTo>
                  <a:lnTo>
                    <a:pt x="102" y="185"/>
                  </a:lnTo>
                  <a:lnTo>
                    <a:pt x="109" y="175"/>
                  </a:lnTo>
                  <a:lnTo>
                    <a:pt x="117" y="165"/>
                  </a:lnTo>
                  <a:lnTo>
                    <a:pt x="124" y="155"/>
                  </a:lnTo>
                  <a:lnTo>
                    <a:pt x="133" y="146"/>
                  </a:lnTo>
                  <a:lnTo>
                    <a:pt x="111" y="76"/>
                  </a:lnTo>
                  <a:lnTo>
                    <a:pt x="124" y="65"/>
                  </a:lnTo>
                  <a:lnTo>
                    <a:pt x="138" y="55"/>
                  </a:lnTo>
                  <a:lnTo>
                    <a:pt x="200" y="94"/>
                  </a:lnTo>
                  <a:lnTo>
                    <a:pt x="211" y="88"/>
                  </a:lnTo>
                  <a:lnTo>
                    <a:pt x="222" y="83"/>
                  </a:lnTo>
                  <a:lnTo>
                    <a:pt x="234" y="79"/>
                  </a:lnTo>
                  <a:lnTo>
                    <a:pt x="246" y="75"/>
                  </a:lnTo>
                  <a:lnTo>
                    <a:pt x="261" y="4"/>
                  </a:lnTo>
                  <a:lnTo>
                    <a:pt x="270" y="3"/>
                  </a:lnTo>
                  <a:lnTo>
                    <a:pt x="279" y="1"/>
                  </a:lnTo>
                  <a:lnTo>
                    <a:pt x="297" y="0"/>
                  </a:lnTo>
                  <a:lnTo>
                    <a:pt x="330" y="64"/>
                  </a:lnTo>
                  <a:lnTo>
                    <a:pt x="343" y="65"/>
                  </a:lnTo>
                  <a:lnTo>
                    <a:pt x="355" y="66"/>
                  </a:lnTo>
                  <a:lnTo>
                    <a:pt x="367" y="68"/>
                  </a:lnTo>
                  <a:lnTo>
                    <a:pt x="379" y="70"/>
                  </a:lnTo>
                  <a:lnTo>
                    <a:pt x="427" y="18"/>
                  </a:lnTo>
                  <a:lnTo>
                    <a:pt x="436" y="21"/>
                  </a:lnTo>
                  <a:lnTo>
                    <a:pt x="444" y="25"/>
                  </a:lnTo>
                  <a:lnTo>
                    <a:pt x="461" y="32"/>
                  </a:lnTo>
                  <a:lnTo>
                    <a:pt x="458" y="103"/>
                  </a:lnTo>
                  <a:lnTo>
                    <a:pt x="468" y="110"/>
                  </a:lnTo>
                  <a:lnTo>
                    <a:pt x="478" y="117"/>
                  </a:lnTo>
                  <a:lnTo>
                    <a:pt x="488" y="125"/>
                  </a:lnTo>
                  <a:lnTo>
                    <a:pt x="497" y="134"/>
                  </a:lnTo>
                  <a:lnTo>
                    <a:pt x="562" y="112"/>
                  </a:lnTo>
                  <a:lnTo>
                    <a:pt x="574" y="128"/>
                  </a:lnTo>
                  <a:lnTo>
                    <a:pt x="579" y="136"/>
                  </a:lnTo>
                  <a:lnTo>
                    <a:pt x="586" y="144"/>
                  </a:lnTo>
                  <a:lnTo>
                    <a:pt x="548" y="201"/>
                  </a:lnTo>
                  <a:lnTo>
                    <a:pt x="551" y="206"/>
                  </a:lnTo>
                  <a:lnTo>
                    <a:pt x="554" y="213"/>
                  </a:lnTo>
                  <a:lnTo>
                    <a:pt x="559" y="224"/>
                  </a:lnTo>
                  <a:lnTo>
                    <a:pt x="563" y="235"/>
                  </a:lnTo>
                  <a:lnTo>
                    <a:pt x="567" y="247"/>
                  </a:lnTo>
                  <a:lnTo>
                    <a:pt x="632" y="261"/>
                  </a:lnTo>
                  <a:lnTo>
                    <a:pt x="635" y="280"/>
                  </a:lnTo>
                  <a:lnTo>
                    <a:pt x="637" y="301"/>
                  </a:lnTo>
                  <a:lnTo>
                    <a:pt x="578" y="332"/>
                  </a:lnTo>
                  <a:lnTo>
                    <a:pt x="577" y="344"/>
                  </a:lnTo>
                  <a:lnTo>
                    <a:pt x="576" y="356"/>
                  </a:lnTo>
                  <a:lnTo>
                    <a:pt x="574" y="367"/>
                  </a:lnTo>
                  <a:lnTo>
                    <a:pt x="571" y="380"/>
                  </a:lnTo>
                  <a:lnTo>
                    <a:pt x="620" y="424"/>
                  </a:lnTo>
                  <a:lnTo>
                    <a:pt x="613" y="443"/>
                  </a:lnTo>
                  <a:lnTo>
                    <a:pt x="604" y="462"/>
                  </a:lnTo>
                  <a:lnTo>
                    <a:pt x="539" y="458"/>
                  </a:lnTo>
                  <a:lnTo>
                    <a:pt x="532" y="469"/>
                  </a:lnTo>
                  <a:lnTo>
                    <a:pt x="525" y="479"/>
                  </a:lnTo>
                  <a:lnTo>
                    <a:pt x="518" y="488"/>
                  </a:lnTo>
                  <a:lnTo>
                    <a:pt x="510" y="497"/>
                  </a:lnTo>
                  <a:lnTo>
                    <a:pt x="529" y="559"/>
                  </a:lnTo>
                  <a:lnTo>
                    <a:pt x="513" y="573"/>
                  </a:lnTo>
                  <a:lnTo>
                    <a:pt x="505" y="579"/>
                  </a:lnTo>
                  <a:lnTo>
                    <a:pt x="496" y="585"/>
                  </a:lnTo>
                  <a:close/>
                </a:path>
              </a:pathLst>
            </a:custGeom>
            <a:solidFill>
              <a:schemeClr val="tx2"/>
            </a:solidFill>
            <a:ln w="3175" cap="flat" cmpd="sng" algn="ctr">
              <a:solidFill>
                <a:srgbClr val="D7D7D7"/>
              </a:solidFill>
              <a:prstDash val="solid"/>
            </a:ln>
            <a:effectLst/>
          </p:spPr>
          <p:txBody>
            <a:bodyPr lIns="0" rIns="0" anchor="ctr"/>
            <a:p>
              <a:pPr marL="0" marR="0" lvl="0" indent="0" algn="ctr" defTabSz="914400" rtl="0" eaLnBrk="1" fontAlgn="base" latinLnBrk="0" hangingPunct="1"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1BBA9E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48803" name="Oval 7"/>
            <p:cNvSpPr>
              <a:spLocks noChangeArrowheads="1"/>
            </p:cNvSpPr>
            <p:nvPr/>
          </p:nvSpPr>
          <p:spPr bwMode="auto">
            <a:xfrm>
              <a:off x="6011744" y="1916740"/>
              <a:ext cx="1003588" cy="997392"/>
            </a:xfrm>
            <a:prstGeom prst="ellipse">
              <a:avLst/>
            </a:prstGeom>
            <a:solidFill>
              <a:srgbClr val="FFFFFF"/>
            </a:solidFill>
            <a:ln w="22225">
              <a:noFill/>
              <a:round/>
            </a:ln>
            <a:effectLst/>
          </p:spPr>
          <p:txBody>
            <a:bodyPr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BBA9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2" name="组合 10"/>
          <p:cNvGrpSpPr/>
          <p:nvPr/>
        </p:nvGrpSpPr>
        <p:grpSpPr>
          <a:xfrm>
            <a:off x="1952316" y="942442"/>
            <a:ext cx="2320798" cy="2326252"/>
            <a:chOff x="1259632" y="1610654"/>
            <a:chExt cx="2320798" cy="2326252"/>
          </a:xfrm>
        </p:grpSpPr>
        <p:sp>
          <p:nvSpPr>
            <p:cNvPr id="1048804" name="Freeform 8"/>
            <p:cNvSpPr/>
            <p:nvPr/>
          </p:nvSpPr>
          <p:spPr bwMode="auto">
            <a:xfrm>
              <a:off x="1259632" y="1610654"/>
              <a:ext cx="2320798" cy="2326252"/>
            </a:xfrm>
            <a:custGeom>
              <a:avLst/>
              <a:gdLst>
                <a:gd name="T0" fmla="*/ 587 w 808"/>
                <a:gd name="T1" fmla="*/ 691 h 810"/>
                <a:gd name="T2" fmla="*/ 553 w 808"/>
                <a:gd name="T3" fmla="*/ 710 h 810"/>
                <a:gd name="T4" fmla="*/ 535 w 808"/>
                <a:gd name="T5" fmla="*/ 789 h 810"/>
                <a:gd name="T6" fmla="*/ 509 w 808"/>
                <a:gd name="T7" fmla="*/ 797 h 810"/>
                <a:gd name="T8" fmla="*/ 450 w 808"/>
                <a:gd name="T9" fmla="*/ 741 h 810"/>
                <a:gd name="T10" fmla="*/ 425 w 808"/>
                <a:gd name="T11" fmla="*/ 744 h 810"/>
                <a:gd name="T12" fmla="*/ 378 w 808"/>
                <a:gd name="T13" fmla="*/ 810 h 810"/>
                <a:gd name="T14" fmla="*/ 351 w 808"/>
                <a:gd name="T15" fmla="*/ 807 h 810"/>
                <a:gd name="T16" fmla="*/ 317 w 808"/>
                <a:gd name="T17" fmla="*/ 733 h 810"/>
                <a:gd name="T18" fmla="*/ 292 w 808"/>
                <a:gd name="T19" fmla="*/ 726 h 810"/>
                <a:gd name="T20" fmla="*/ 225 w 808"/>
                <a:gd name="T21" fmla="*/ 769 h 810"/>
                <a:gd name="T22" fmla="*/ 199 w 808"/>
                <a:gd name="T23" fmla="*/ 755 h 810"/>
                <a:gd name="T24" fmla="*/ 197 w 808"/>
                <a:gd name="T25" fmla="*/ 675 h 810"/>
                <a:gd name="T26" fmla="*/ 177 w 808"/>
                <a:gd name="T27" fmla="*/ 658 h 810"/>
                <a:gd name="T28" fmla="*/ 99 w 808"/>
                <a:gd name="T29" fmla="*/ 672 h 810"/>
                <a:gd name="T30" fmla="*/ 81 w 808"/>
                <a:gd name="T31" fmla="*/ 649 h 810"/>
                <a:gd name="T32" fmla="*/ 103 w 808"/>
                <a:gd name="T33" fmla="*/ 563 h 810"/>
                <a:gd name="T34" fmla="*/ 92 w 808"/>
                <a:gd name="T35" fmla="*/ 540 h 810"/>
                <a:gd name="T36" fmla="*/ 16 w 808"/>
                <a:gd name="T37" fmla="*/ 521 h 810"/>
                <a:gd name="T38" fmla="*/ 67 w 808"/>
                <a:gd name="T39" fmla="*/ 461 h 810"/>
                <a:gd name="T40" fmla="*/ 64 w 808"/>
                <a:gd name="T41" fmla="*/ 436 h 810"/>
                <a:gd name="T42" fmla="*/ 62 w 808"/>
                <a:gd name="T43" fmla="*/ 410 h 810"/>
                <a:gd name="T44" fmla="*/ 1 w 808"/>
                <a:gd name="T45" fmla="*/ 362 h 810"/>
                <a:gd name="T46" fmla="*/ 70 w 808"/>
                <a:gd name="T47" fmla="*/ 328 h 810"/>
                <a:gd name="T48" fmla="*/ 78 w 808"/>
                <a:gd name="T49" fmla="*/ 303 h 810"/>
                <a:gd name="T50" fmla="*/ 86 w 808"/>
                <a:gd name="T51" fmla="*/ 278 h 810"/>
                <a:gd name="T52" fmla="*/ 48 w 808"/>
                <a:gd name="T53" fmla="*/ 212 h 810"/>
                <a:gd name="T54" fmla="*/ 125 w 808"/>
                <a:gd name="T55" fmla="*/ 206 h 810"/>
                <a:gd name="T56" fmla="*/ 140 w 808"/>
                <a:gd name="T57" fmla="*/ 186 h 810"/>
                <a:gd name="T58" fmla="*/ 157 w 808"/>
                <a:gd name="T59" fmla="*/ 166 h 810"/>
                <a:gd name="T60" fmla="*/ 148 w 808"/>
                <a:gd name="T61" fmla="*/ 91 h 810"/>
                <a:gd name="T62" fmla="*/ 221 w 808"/>
                <a:gd name="T63" fmla="*/ 114 h 810"/>
                <a:gd name="T64" fmla="*/ 255 w 808"/>
                <a:gd name="T65" fmla="*/ 95 h 810"/>
                <a:gd name="T66" fmla="*/ 272 w 808"/>
                <a:gd name="T67" fmla="*/ 21 h 810"/>
                <a:gd name="T68" fmla="*/ 302 w 808"/>
                <a:gd name="T69" fmla="*/ 12 h 810"/>
                <a:gd name="T70" fmla="*/ 358 w 808"/>
                <a:gd name="T71" fmla="*/ 63 h 810"/>
                <a:gd name="T72" fmla="*/ 383 w 808"/>
                <a:gd name="T73" fmla="*/ 61 h 810"/>
                <a:gd name="T74" fmla="*/ 427 w 808"/>
                <a:gd name="T75" fmla="*/ 0 h 810"/>
                <a:gd name="T76" fmla="*/ 459 w 808"/>
                <a:gd name="T77" fmla="*/ 3 h 810"/>
                <a:gd name="T78" fmla="*/ 491 w 808"/>
                <a:gd name="T79" fmla="*/ 71 h 810"/>
                <a:gd name="T80" fmla="*/ 515 w 808"/>
                <a:gd name="T81" fmla="*/ 78 h 810"/>
                <a:gd name="T82" fmla="*/ 579 w 808"/>
                <a:gd name="T83" fmla="*/ 39 h 810"/>
                <a:gd name="T84" fmla="*/ 607 w 808"/>
                <a:gd name="T85" fmla="*/ 54 h 810"/>
                <a:gd name="T86" fmla="*/ 611 w 808"/>
                <a:gd name="T87" fmla="*/ 130 h 810"/>
                <a:gd name="T88" fmla="*/ 630 w 808"/>
                <a:gd name="T89" fmla="*/ 146 h 810"/>
                <a:gd name="T90" fmla="*/ 705 w 808"/>
                <a:gd name="T91" fmla="*/ 134 h 810"/>
                <a:gd name="T92" fmla="*/ 725 w 808"/>
                <a:gd name="T93" fmla="*/ 158 h 810"/>
                <a:gd name="T94" fmla="*/ 705 w 808"/>
                <a:gd name="T95" fmla="*/ 241 h 810"/>
                <a:gd name="T96" fmla="*/ 716 w 808"/>
                <a:gd name="T97" fmla="*/ 264 h 810"/>
                <a:gd name="T98" fmla="*/ 791 w 808"/>
                <a:gd name="T99" fmla="*/ 285 h 810"/>
                <a:gd name="T100" fmla="*/ 740 w 808"/>
                <a:gd name="T101" fmla="*/ 343 h 810"/>
                <a:gd name="T102" fmla="*/ 744 w 808"/>
                <a:gd name="T103" fmla="*/ 368 h 810"/>
                <a:gd name="T104" fmla="*/ 745 w 808"/>
                <a:gd name="T105" fmla="*/ 395 h 810"/>
                <a:gd name="T106" fmla="*/ 807 w 808"/>
                <a:gd name="T107" fmla="*/ 442 h 810"/>
                <a:gd name="T108" fmla="*/ 737 w 808"/>
                <a:gd name="T109" fmla="*/ 477 h 810"/>
                <a:gd name="T110" fmla="*/ 730 w 808"/>
                <a:gd name="T111" fmla="*/ 502 h 810"/>
                <a:gd name="T112" fmla="*/ 722 w 808"/>
                <a:gd name="T113" fmla="*/ 526 h 810"/>
                <a:gd name="T114" fmla="*/ 762 w 808"/>
                <a:gd name="T115" fmla="*/ 595 h 810"/>
                <a:gd name="T116" fmla="*/ 683 w 808"/>
                <a:gd name="T117" fmla="*/ 599 h 810"/>
                <a:gd name="T118" fmla="*/ 668 w 808"/>
                <a:gd name="T119" fmla="*/ 620 h 810"/>
                <a:gd name="T120" fmla="*/ 651 w 808"/>
                <a:gd name="T121" fmla="*/ 639 h 810"/>
                <a:gd name="T122" fmla="*/ 662 w 808"/>
                <a:gd name="T123" fmla="*/ 718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08" h="810">
                  <a:moveTo>
                    <a:pt x="651" y="726"/>
                  </a:moveTo>
                  <a:lnTo>
                    <a:pt x="587" y="691"/>
                  </a:lnTo>
                  <a:lnTo>
                    <a:pt x="565" y="704"/>
                  </a:lnTo>
                  <a:lnTo>
                    <a:pt x="553" y="710"/>
                  </a:lnTo>
                  <a:lnTo>
                    <a:pt x="542" y="716"/>
                  </a:lnTo>
                  <a:lnTo>
                    <a:pt x="535" y="789"/>
                  </a:lnTo>
                  <a:lnTo>
                    <a:pt x="522" y="794"/>
                  </a:lnTo>
                  <a:lnTo>
                    <a:pt x="509" y="797"/>
                  </a:lnTo>
                  <a:lnTo>
                    <a:pt x="462" y="739"/>
                  </a:lnTo>
                  <a:lnTo>
                    <a:pt x="450" y="741"/>
                  </a:lnTo>
                  <a:lnTo>
                    <a:pt x="437" y="743"/>
                  </a:lnTo>
                  <a:lnTo>
                    <a:pt x="425" y="744"/>
                  </a:lnTo>
                  <a:lnTo>
                    <a:pt x="412" y="744"/>
                  </a:lnTo>
                  <a:lnTo>
                    <a:pt x="378" y="810"/>
                  </a:lnTo>
                  <a:lnTo>
                    <a:pt x="364" y="809"/>
                  </a:lnTo>
                  <a:lnTo>
                    <a:pt x="351" y="807"/>
                  </a:lnTo>
                  <a:lnTo>
                    <a:pt x="329" y="736"/>
                  </a:lnTo>
                  <a:lnTo>
                    <a:pt x="317" y="733"/>
                  </a:lnTo>
                  <a:lnTo>
                    <a:pt x="304" y="730"/>
                  </a:lnTo>
                  <a:lnTo>
                    <a:pt x="292" y="726"/>
                  </a:lnTo>
                  <a:lnTo>
                    <a:pt x="280" y="721"/>
                  </a:lnTo>
                  <a:lnTo>
                    <a:pt x="225" y="769"/>
                  </a:lnTo>
                  <a:lnTo>
                    <a:pt x="212" y="763"/>
                  </a:lnTo>
                  <a:lnTo>
                    <a:pt x="199" y="755"/>
                  </a:lnTo>
                  <a:lnTo>
                    <a:pt x="207" y="683"/>
                  </a:lnTo>
                  <a:lnTo>
                    <a:pt x="197" y="675"/>
                  </a:lnTo>
                  <a:lnTo>
                    <a:pt x="187" y="667"/>
                  </a:lnTo>
                  <a:lnTo>
                    <a:pt x="177" y="658"/>
                  </a:lnTo>
                  <a:lnTo>
                    <a:pt x="168" y="650"/>
                  </a:lnTo>
                  <a:lnTo>
                    <a:pt x="99" y="672"/>
                  </a:lnTo>
                  <a:lnTo>
                    <a:pt x="90" y="661"/>
                  </a:lnTo>
                  <a:lnTo>
                    <a:pt x="81" y="649"/>
                  </a:lnTo>
                  <a:lnTo>
                    <a:pt x="116" y="586"/>
                  </a:lnTo>
                  <a:lnTo>
                    <a:pt x="103" y="563"/>
                  </a:lnTo>
                  <a:lnTo>
                    <a:pt x="97" y="552"/>
                  </a:lnTo>
                  <a:lnTo>
                    <a:pt x="92" y="540"/>
                  </a:lnTo>
                  <a:lnTo>
                    <a:pt x="20" y="534"/>
                  </a:lnTo>
                  <a:lnTo>
                    <a:pt x="16" y="521"/>
                  </a:lnTo>
                  <a:lnTo>
                    <a:pt x="12" y="507"/>
                  </a:lnTo>
                  <a:lnTo>
                    <a:pt x="67" y="461"/>
                  </a:lnTo>
                  <a:lnTo>
                    <a:pt x="65" y="449"/>
                  </a:lnTo>
                  <a:lnTo>
                    <a:pt x="64" y="436"/>
                  </a:lnTo>
                  <a:lnTo>
                    <a:pt x="63" y="423"/>
                  </a:lnTo>
                  <a:lnTo>
                    <a:pt x="62" y="410"/>
                  </a:lnTo>
                  <a:lnTo>
                    <a:pt x="0" y="378"/>
                  </a:lnTo>
                  <a:lnTo>
                    <a:pt x="1" y="362"/>
                  </a:lnTo>
                  <a:lnTo>
                    <a:pt x="3" y="348"/>
                  </a:lnTo>
                  <a:lnTo>
                    <a:pt x="70" y="328"/>
                  </a:lnTo>
                  <a:lnTo>
                    <a:pt x="73" y="316"/>
                  </a:lnTo>
                  <a:lnTo>
                    <a:pt x="78" y="303"/>
                  </a:lnTo>
                  <a:lnTo>
                    <a:pt x="82" y="291"/>
                  </a:lnTo>
                  <a:lnTo>
                    <a:pt x="86" y="278"/>
                  </a:lnTo>
                  <a:lnTo>
                    <a:pt x="41" y="225"/>
                  </a:lnTo>
                  <a:lnTo>
                    <a:pt x="48" y="212"/>
                  </a:lnTo>
                  <a:lnTo>
                    <a:pt x="55" y="199"/>
                  </a:lnTo>
                  <a:lnTo>
                    <a:pt x="125" y="206"/>
                  </a:lnTo>
                  <a:lnTo>
                    <a:pt x="132" y="196"/>
                  </a:lnTo>
                  <a:lnTo>
                    <a:pt x="140" y="186"/>
                  </a:lnTo>
                  <a:lnTo>
                    <a:pt x="148" y="175"/>
                  </a:lnTo>
                  <a:lnTo>
                    <a:pt x="157" y="166"/>
                  </a:lnTo>
                  <a:lnTo>
                    <a:pt x="136" y="101"/>
                  </a:lnTo>
                  <a:lnTo>
                    <a:pt x="148" y="91"/>
                  </a:lnTo>
                  <a:lnTo>
                    <a:pt x="160" y="80"/>
                  </a:lnTo>
                  <a:lnTo>
                    <a:pt x="221" y="114"/>
                  </a:lnTo>
                  <a:lnTo>
                    <a:pt x="243" y="101"/>
                  </a:lnTo>
                  <a:lnTo>
                    <a:pt x="255" y="95"/>
                  </a:lnTo>
                  <a:lnTo>
                    <a:pt x="266" y="90"/>
                  </a:lnTo>
                  <a:lnTo>
                    <a:pt x="272" y="21"/>
                  </a:lnTo>
                  <a:lnTo>
                    <a:pt x="287" y="16"/>
                  </a:lnTo>
                  <a:lnTo>
                    <a:pt x="302" y="12"/>
                  </a:lnTo>
                  <a:lnTo>
                    <a:pt x="345" y="65"/>
                  </a:lnTo>
                  <a:lnTo>
                    <a:pt x="358" y="63"/>
                  </a:lnTo>
                  <a:lnTo>
                    <a:pt x="371" y="62"/>
                  </a:lnTo>
                  <a:lnTo>
                    <a:pt x="383" y="61"/>
                  </a:lnTo>
                  <a:lnTo>
                    <a:pt x="396" y="60"/>
                  </a:lnTo>
                  <a:lnTo>
                    <a:pt x="427" y="0"/>
                  </a:lnTo>
                  <a:lnTo>
                    <a:pt x="443" y="1"/>
                  </a:lnTo>
                  <a:lnTo>
                    <a:pt x="459" y="3"/>
                  </a:lnTo>
                  <a:lnTo>
                    <a:pt x="479" y="68"/>
                  </a:lnTo>
                  <a:lnTo>
                    <a:pt x="491" y="71"/>
                  </a:lnTo>
                  <a:lnTo>
                    <a:pt x="503" y="75"/>
                  </a:lnTo>
                  <a:lnTo>
                    <a:pt x="515" y="78"/>
                  </a:lnTo>
                  <a:lnTo>
                    <a:pt x="527" y="83"/>
                  </a:lnTo>
                  <a:lnTo>
                    <a:pt x="579" y="39"/>
                  </a:lnTo>
                  <a:lnTo>
                    <a:pt x="593" y="46"/>
                  </a:lnTo>
                  <a:lnTo>
                    <a:pt x="607" y="54"/>
                  </a:lnTo>
                  <a:lnTo>
                    <a:pt x="599" y="122"/>
                  </a:lnTo>
                  <a:lnTo>
                    <a:pt x="611" y="130"/>
                  </a:lnTo>
                  <a:lnTo>
                    <a:pt x="621" y="138"/>
                  </a:lnTo>
                  <a:lnTo>
                    <a:pt x="630" y="146"/>
                  </a:lnTo>
                  <a:lnTo>
                    <a:pt x="640" y="155"/>
                  </a:lnTo>
                  <a:lnTo>
                    <a:pt x="705" y="134"/>
                  </a:lnTo>
                  <a:lnTo>
                    <a:pt x="715" y="146"/>
                  </a:lnTo>
                  <a:lnTo>
                    <a:pt x="725" y="158"/>
                  </a:lnTo>
                  <a:lnTo>
                    <a:pt x="692" y="219"/>
                  </a:lnTo>
                  <a:lnTo>
                    <a:pt x="705" y="241"/>
                  </a:lnTo>
                  <a:lnTo>
                    <a:pt x="710" y="252"/>
                  </a:lnTo>
                  <a:lnTo>
                    <a:pt x="716" y="264"/>
                  </a:lnTo>
                  <a:lnTo>
                    <a:pt x="786" y="270"/>
                  </a:lnTo>
                  <a:lnTo>
                    <a:pt x="791" y="285"/>
                  </a:lnTo>
                  <a:lnTo>
                    <a:pt x="795" y="300"/>
                  </a:lnTo>
                  <a:lnTo>
                    <a:pt x="740" y="343"/>
                  </a:lnTo>
                  <a:lnTo>
                    <a:pt x="742" y="356"/>
                  </a:lnTo>
                  <a:lnTo>
                    <a:pt x="744" y="368"/>
                  </a:lnTo>
                  <a:lnTo>
                    <a:pt x="745" y="382"/>
                  </a:lnTo>
                  <a:lnTo>
                    <a:pt x="745" y="395"/>
                  </a:lnTo>
                  <a:lnTo>
                    <a:pt x="808" y="427"/>
                  </a:lnTo>
                  <a:lnTo>
                    <a:pt x="807" y="442"/>
                  </a:lnTo>
                  <a:lnTo>
                    <a:pt x="805" y="457"/>
                  </a:lnTo>
                  <a:lnTo>
                    <a:pt x="737" y="477"/>
                  </a:lnTo>
                  <a:lnTo>
                    <a:pt x="734" y="490"/>
                  </a:lnTo>
                  <a:lnTo>
                    <a:pt x="730" y="502"/>
                  </a:lnTo>
                  <a:lnTo>
                    <a:pt x="726" y="514"/>
                  </a:lnTo>
                  <a:lnTo>
                    <a:pt x="722" y="526"/>
                  </a:lnTo>
                  <a:lnTo>
                    <a:pt x="769" y="582"/>
                  </a:lnTo>
                  <a:lnTo>
                    <a:pt x="762" y="595"/>
                  </a:lnTo>
                  <a:lnTo>
                    <a:pt x="756" y="607"/>
                  </a:lnTo>
                  <a:lnTo>
                    <a:pt x="683" y="599"/>
                  </a:lnTo>
                  <a:lnTo>
                    <a:pt x="676" y="609"/>
                  </a:lnTo>
                  <a:lnTo>
                    <a:pt x="668" y="620"/>
                  </a:lnTo>
                  <a:lnTo>
                    <a:pt x="659" y="629"/>
                  </a:lnTo>
                  <a:lnTo>
                    <a:pt x="651" y="639"/>
                  </a:lnTo>
                  <a:lnTo>
                    <a:pt x="673" y="709"/>
                  </a:lnTo>
                  <a:lnTo>
                    <a:pt x="662" y="718"/>
                  </a:lnTo>
                  <a:lnTo>
                    <a:pt x="651" y="726"/>
                  </a:lnTo>
                  <a:close/>
                </a:path>
              </a:pathLst>
            </a:custGeom>
            <a:solidFill>
              <a:schemeClr val="tx1"/>
            </a:solidFill>
            <a:ln w="3175" cap="flat" cmpd="sng" algn="ctr">
              <a:solidFill>
                <a:srgbClr val="D7D7D7"/>
              </a:solidFill>
              <a:prstDash val="solid"/>
            </a:ln>
            <a:effectLst/>
          </p:spPr>
          <p:txBody>
            <a:bodyPr lIns="0" rIns="0" anchor="ctr"/>
            <a:p>
              <a:pPr marL="0" marR="0" lvl="0" indent="0" algn="ctr" defTabSz="914400" rtl="0" eaLnBrk="1" fontAlgn="base" latinLnBrk="0" hangingPunct="1"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48805" name="Oval 9"/>
            <p:cNvSpPr>
              <a:spLocks noChangeArrowheads="1"/>
            </p:cNvSpPr>
            <p:nvPr/>
          </p:nvSpPr>
          <p:spPr bwMode="auto">
            <a:xfrm>
              <a:off x="1647925" y="2001847"/>
              <a:ext cx="1541225" cy="1540881"/>
            </a:xfrm>
            <a:prstGeom prst="ellipse">
              <a:avLst/>
            </a:prstGeom>
            <a:solidFill>
              <a:srgbClr val="FFFFFF"/>
            </a:solidFill>
            <a:ln w="22225">
              <a:noFill/>
              <a:round/>
            </a:ln>
            <a:effectLst/>
          </p:spPr>
          <p:txBody>
            <a:bodyPr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48806" name="TextBox 53"/>
          <p:cNvSpPr txBox="1">
            <a:spLocks noChangeArrowheads="1"/>
          </p:cNvSpPr>
          <p:nvPr/>
        </p:nvSpPr>
        <p:spPr bwMode="auto">
          <a:xfrm>
            <a:off x="2145042" y="1747247"/>
            <a:ext cx="1932357" cy="701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sp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63AEC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严密监测生命体征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63AEC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048807" name="TextBox 53"/>
          <p:cNvSpPr txBox="1">
            <a:spLocks noChangeArrowheads="1"/>
          </p:cNvSpPr>
          <p:nvPr/>
        </p:nvSpPr>
        <p:spPr bwMode="auto">
          <a:xfrm>
            <a:off x="4469827" y="2603792"/>
            <a:ext cx="1932357" cy="14249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sp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3992B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做好健康宣教与心理护理</a:t>
            </a:r>
            <a:endParaRPr kumimoji="0" lang="en-US" altLang="zh-CN" sz="3000" b="1" i="0" u="none" strike="noStrike" kern="0" cap="none" spc="0" normalizeH="0" baseline="0" noProof="0" dirty="0" smtClean="0">
              <a:ln>
                <a:noFill/>
              </a:ln>
              <a:solidFill>
                <a:srgbClr val="3992B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048808" name="TextBox 53"/>
          <p:cNvSpPr txBox="1">
            <a:spLocks noChangeArrowheads="1"/>
          </p:cNvSpPr>
          <p:nvPr/>
        </p:nvSpPr>
        <p:spPr bwMode="auto">
          <a:xfrm>
            <a:off x="6240043" y="1516390"/>
            <a:ext cx="1932357" cy="2692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sp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63AEC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预防潜在并发症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63AECE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123" name="组合 16"/>
          <p:cNvGrpSpPr/>
          <p:nvPr/>
        </p:nvGrpSpPr>
        <p:grpSpPr>
          <a:xfrm>
            <a:off x="944204" y="2578881"/>
            <a:ext cx="1663687" cy="1663315"/>
            <a:chOff x="5681694" y="1583778"/>
            <a:chExt cx="1663687" cy="1663315"/>
          </a:xfrm>
        </p:grpSpPr>
        <p:sp>
          <p:nvSpPr>
            <p:cNvPr id="1048809" name="Freeform 6"/>
            <p:cNvSpPr/>
            <p:nvPr/>
          </p:nvSpPr>
          <p:spPr bwMode="auto">
            <a:xfrm>
              <a:off x="5681694" y="1583778"/>
              <a:ext cx="1663687" cy="1663315"/>
            </a:xfrm>
            <a:custGeom>
              <a:avLst/>
              <a:gdLst>
                <a:gd name="T0" fmla="*/ 441 w 637"/>
                <a:gd name="T1" fmla="*/ 550 h 638"/>
                <a:gd name="T2" fmla="*/ 420 w 637"/>
                <a:gd name="T3" fmla="*/ 560 h 638"/>
                <a:gd name="T4" fmla="*/ 397 w 637"/>
                <a:gd name="T5" fmla="*/ 568 h 638"/>
                <a:gd name="T6" fmla="*/ 362 w 637"/>
                <a:gd name="T7" fmla="*/ 636 h 638"/>
                <a:gd name="T8" fmla="*/ 312 w 637"/>
                <a:gd name="T9" fmla="*/ 579 h 638"/>
                <a:gd name="T10" fmla="*/ 288 w 637"/>
                <a:gd name="T11" fmla="*/ 577 h 638"/>
                <a:gd name="T12" fmla="*/ 264 w 637"/>
                <a:gd name="T13" fmla="*/ 573 h 638"/>
                <a:gd name="T14" fmla="*/ 209 w 637"/>
                <a:gd name="T15" fmla="*/ 619 h 638"/>
                <a:gd name="T16" fmla="*/ 181 w 637"/>
                <a:gd name="T17" fmla="*/ 608 h 638"/>
                <a:gd name="T18" fmla="*/ 174 w 637"/>
                <a:gd name="T19" fmla="*/ 533 h 638"/>
                <a:gd name="T20" fmla="*/ 155 w 637"/>
                <a:gd name="T21" fmla="*/ 519 h 638"/>
                <a:gd name="T22" fmla="*/ 79 w 637"/>
                <a:gd name="T23" fmla="*/ 531 h 638"/>
                <a:gd name="T24" fmla="*/ 56 w 637"/>
                <a:gd name="T25" fmla="*/ 502 h 638"/>
                <a:gd name="T26" fmla="*/ 89 w 637"/>
                <a:gd name="T27" fmla="*/ 432 h 638"/>
                <a:gd name="T28" fmla="*/ 78 w 637"/>
                <a:gd name="T29" fmla="*/ 410 h 638"/>
                <a:gd name="T30" fmla="*/ 6 w 637"/>
                <a:gd name="T31" fmla="*/ 383 h 638"/>
                <a:gd name="T32" fmla="*/ 0 w 637"/>
                <a:gd name="T33" fmla="*/ 346 h 638"/>
                <a:gd name="T34" fmla="*/ 64 w 637"/>
                <a:gd name="T35" fmla="*/ 301 h 638"/>
                <a:gd name="T36" fmla="*/ 67 w 637"/>
                <a:gd name="T37" fmla="*/ 276 h 638"/>
                <a:gd name="T38" fmla="*/ 17 w 637"/>
                <a:gd name="T39" fmla="*/ 215 h 638"/>
                <a:gd name="T40" fmla="*/ 30 w 637"/>
                <a:gd name="T41" fmla="*/ 182 h 638"/>
                <a:gd name="T42" fmla="*/ 109 w 637"/>
                <a:gd name="T43" fmla="*/ 175 h 638"/>
                <a:gd name="T44" fmla="*/ 124 w 637"/>
                <a:gd name="T45" fmla="*/ 155 h 638"/>
                <a:gd name="T46" fmla="*/ 111 w 637"/>
                <a:gd name="T47" fmla="*/ 76 h 638"/>
                <a:gd name="T48" fmla="*/ 138 w 637"/>
                <a:gd name="T49" fmla="*/ 55 h 638"/>
                <a:gd name="T50" fmla="*/ 211 w 637"/>
                <a:gd name="T51" fmla="*/ 88 h 638"/>
                <a:gd name="T52" fmla="*/ 234 w 637"/>
                <a:gd name="T53" fmla="*/ 79 h 638"/>
                <a:gd name="T54" fmla="*/ 261 w 637"/>
                <a:gd name="T55" fmla="*/ 4 h 638"/>
                <a:gd name="T56" fmla="*/ 279 w 637"/>
                <a:gd name="T57" fmla="*/ 1 h 638"/>
                <a:gd name="T58" fmla="*/ 330 w 637"/>
                <a:gd name="T59" fmla="*/ 64 h 638"/>
                <a:gd name="T60" fmla="*/ 355 w 637"/>
                <a:gd name="T61" fmla="*/ 66 h 638"/>
                <a:gd name="T62" fmla="*/ 379 w 637"/>
                <a:gd name="T63" fmla="*/ 70 h 638"/>
                <a:gd name="T64" fmla="*/ 436 w 637"/>
                <a:gd name="T65" fmla="*/ 21 h 638"/>
                <a:gd name="T66" fmla="*/ 461 w 637"/>
                <a:gd name="T67" fmla="*/ 32 h 638"/>
                <a:gd name="T68" fmla="*/ 468 w 637"/>
                <a:gd name="T69" fmla="*/ 110 h 638"/>
                <a:gd name="T70" fmla="*/ 488 w 637"/>
                <a:gd name="T71" fmla="*/ 125 h 638"/>
                <a:gd name="T72" fmla="*/ 562 w 637"/>
                <a:gd name="T73" fmla="*/ 112 h 638"/>
                <a:gd name="T74" fmla="*/ 579 w 637"/>
                <a:gd name="T75" fmla="*/ 136 h 638"/>
                <a:gd name="T76" fmla="*/ 548 w 637"/>
                <a:gd name="T77" fmla="*/ 201 h 638"/>
                <a:gd name="T78" fmla="*/ 554 w 637"/>
                <a:gd name="T79" fmla="*/ 213 h 638"/>
                <a:gd name="T80" fmla="*/ 563 w 637"/>
                <a:gd name="T81" fmla="*/ 235 h 638"/>
                <a:gd name="T82" fmla="*/ 632 w 637"/>
                <a:gd name="T83" fmla="*/ 261 h 638"/>
                <a:gd name="T84" fmla="*/ 637 w 637"/>
                <a:gd name="T85" fmla="*/ 301 h 638"/>
                <a:gd name="T86" fmla="*/ 577 w 637"/>
                <a:gd name="T87" fmla="*/ 344 h 638"/>
                <a:gd name="T88" fmla="*/ 574 w 637"/>
                <a:gd name="T89" fmla="*/ 367 h 638"/>
                <a:gd name="T90" fmla="*/ 620 w 637"/>
                <a:gd name="T91" fmla="*/ 424 h 638"/>
                <a:gd name="T92" fmla="*/ 604 w 637"/>
                <a:gd name="T93" fmla="*/ 462 h 638"/>
                <a:gd name="T94" fmla="*/ 532 w 637"/>
                <a:gd name="T95" fmla="*/ 469 h 638"/>
                <a:gd name="T96" fmla="*/ 518 w 637"/>
                <a:gd name="T97" fmla="*/ 488 h 638"/>
                <a:gd name="T98" fmla="*/ 529 w 637"/>
                <a:gd name="T99" fmla="*/ 559 h 638"/>
                <a:gd name="T100" fmla="*/ 505 w 637"/>
                <a:gd name="T101" fmla="*/ 579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37" h="638">
                  <a:moveTo>
                    <a:pt x="496" y="585"/>
                  </a:moveTo>
                  <a:lnTo>
                    <a:pt x="441" y="550"/>
                  </a:lnTo>
                  <a:lnTo>
                    <a:pt x="431" y="555"/>
                  </a:lnTo>
                  <a:lnTo>
                    <a:pt x="420" y="560"/>
                  </a:lnTo>
                  <a:lnTo>
                    <a:pt x="409" y="564"/>
                  </a:lnTo>
                  <a:lnTo>
                    <a:pt x="397" y="568"/>
                  </a:lnTo>
                  <a:lnTo>
                    <a:pt x="382" y="633"/>
                  </a:lnTo>
                  <a:lnTo>
                    <a:pt x="362" y="636"/>
                  </a:lnTo>
                  <a:lnTo>
                    <a:pt x="342" y="638"/>
                  </a:lnTo>
                  <a:lnTo>
                    <a:pt x="312" y="579"/>
                  </a:lnTo>
                  <a:lnTo>
                    <a:pt x="300" y="579"/>
                  </a:lnTo>
                  <a:lnTo>
                    <a:pt x="288" y="577"/>
                  </a:lnTo>
                  <a:lnTo>
                    <a:pt x="275" y="576"/>
                  </a:lnTo>
                  <a:lnTo>
                    <a:pt x="264" y="573"/>
                  </a:lnTo>
                  <a:lnTo>
                    <a:pt x="219" y="622"/>
                  </a:lnTo>
                  <a:lnTo>
                    <a:pt x="209" y="619"/>
                  </a:lnTo>
                  <a:lnTo>
                    <a:pt x="200" y="616"/>
                  </a:lnTo>
                  <a:lnTo>
                    <a:pt x="181" y="608"/>
                  </a:lnTo>
                  <a:lnTo>
                    <a:pt x="184" y="540"/>
                  </a:lnTo>
                  <a:lnTo>
                    <a:pt x="174" y="533"/>
                  </a:lnTo>
                  <a:lnTo>
                    <a:pt x="164" y="526"/>
                  </a:lnTo>
                  <a:lnTo>
                    <a:pt x="155" y="519"/>
                  </a:lnTo>
                  <a:lnTo>
                    <a:pt x="146" y="511"/>
                  </a:lnTo>
                  <a:lnTo>
                    <a:pt x="79" y="531"/>
                  </a:lnTo>
                  <a:lnTo>
                    <a:pt x="67" y="517"/>
                  </a:lnTo>
                  <a:lnTo>
                    <a:pt x="56" y="502"/>
                  </a:lnTo>
                  <a:lnTo>
                    <a:pt x="94" y="443"/>
                  </a:lnTo>
                  <a:lnTo>
                    <a:pt x="89" y="432"/>
                  </a:lnTo>
                  <a:lnTo>
                    <a:pt x="83" y="421"/>
                  </a:lnTo>
                  <a:lnTo>
                    <a:pt x="78" y="410"/>
                  </a:lnTo>
                  <a:lnTo>
                    <a:pt x="74" y="398"/>
                  </a:lnTo>
                  <a:lnTo>
                    <a:pt x="6" y="383"/>
                  </a:lnTo>
                  <a:lnTo>
                    <a:pt x="3" y="364"/>
                  </a:lnTo>
                  <a:lnTo>
                    <a:pt x="0" y="346"/>
                  </a:lnTo>
                  <a:lnTo>
                    <a:pt x="63" y="314"/>
                  </a:lnTo>
                  <a:lnTo>
                    <a:pt x="64" y="301"/>
                  </a:lnTo>
                  <a:lnTo>
                    <a:pt x="65" y="288"/>
                  </a:lnTo>
                  <a:lnTo>
                    <a:pt x="67" y="276"/>
                  </a:lnTo>
                  <a:lnTo>
                    <a:pt x="69" y="264"/>
                  </a:lnTo>
                  <a:lnTo>
                    <a:pt x="17" y="215"/>
                  </a:lnTo>
                  <a:lnTo>
                    <a:pt x="23" y="198"/>
                  </a:lnTo>
                  <a:lnTo>
                    <a:pt x="30" y="182"/>
                  </a:lnTo>
                  <a:lnTo>
                    <a:pt x="102" y="185"/>
                  </a:lnTo>
                  <a:lnTo>
                    <a:pt x="109" y="175"/>
                  </a:lnTo>
                  <a:lnTo>
                    <a:pt x="117" y="165"/>
                  </a:lnTo>
                  <a:lnTo>
                    <a:pt x="124" y="155"/>
                  </a:lnTo>
                  <a:lnTo>
                    <a:pt x="133" y="146"/>
                  </a:lnTo>
                  <a:lnTo>
                    <a:pt x="111" y="76"/>
                  </a:lnTo>
                  <a:lnTo>
                    <a:pt x="124" y="65"/>
                  </a:lnTo>
                  <a:lnTo>
                    <a:pt x="138" y="55"/>
                  </a:lnTo>
                  <a:lnTo>
                    <a:pt x="200" y="94"/>
                  </a:lnTo>
                  <a:lnTo>
                    <a:pt x="211" y="88"/>
                  </a:lnTo>
                  <a:lnTo>
                    <a:pt x="222" y="83"/>
                  </a:lnTo>
                  <a:lnTo>
                    <a:pt x="234" y="79"/>
                  </a:lnTo>
                  <a:lnTo>
                    <a:pt x="246" y="75"/>
                  </a:lnTo>
                  <a:lnTo>
                    <a:pt x="261" y="4"/>
                  </a:lnTo>
                  <a:lnTo>
                    <a:pt x="270" y="3"/>
                  </a:lnTo>
                  <a:lnTo>
                    <a:pt x="279" y="1"/>
                  </a:lnTo>
                  <a:lnTo>
                    <a:pt x="297" y="0"/>
                  </a:lnTo>
                  <a:lnTo>
                    <a:pt x="330" y="64"/>
                  </a:lnTo>
                  <a:lnTo>
                    <a:pt x="343" y="65"/>
                  </a:lnTo>
                  <a:lnTo>
                    <a:pt x="355" y="66"/>
                  </a:lnTo>
                  <a:lnTo>
                    <a:pt x="367" y="68"/>
                  </a:lnTo>
                  <a:lnTo>
                    <a:pt x="379" y="70"/>
                  </a:lnTo>
                  <a:lnTo>
                    <a:pt x="427" y="18"/>
                  </a:lnTo>
                  <a:lnTo>
                    <a:pt x="436" y="21"/>
                  </a:lnTo>
                  <a:lnTo>
                    <a:pt x="444" y="25"/>
                  </a:lnTo>
                  <a:lnTo>
                    <a:pt x="461" y="32"/>
                  </a:lnTo>
                  <a:lnTo>
                    <a:pt x="458" y="103"/>
                  </a:lnTo>
                  <a:lnTo>
                    <a:pt x="468" y="110"/>
                  </a:lnTo>
                  <a:lnTo>
                    <a:pt x="478" y="117"/>
                  </a:lnTo>
                  <a:lnTo>
                    <a:pt x="488" y="125"/>
                  </a:lnTo>
                  <a:lnTo>
                    <a:pt x="497" y="134"/>
                  </a:lnTo>
                  <a:lnTo>
                    <a:pt x="562" y="112"/>
                  </a:lnTo>
                  <a:lnTo>
                    <a:pt x="574" y="128"/>
                  </a:lnTo>
                  <a:lnTo>
                    <a:pt x="579" y="136"/>
                  </a:lnTo>
                  <a:lnTo>
                    <a:pt x="586" y="144"/>
                  </a:lnTo>
                  <a:lnTo>
                    <a:pt x="548" y="201"/>
                  </a:lnTo>
                  <a:lnTo>
                    <a:pt x="551" y="206"/>
                  </a:lnTo>
                  <a:lnTo>
                    <a:pt x="554" y="213"/>
                  </a:lnTo>
                  <a:lnTo>
                    <a:pt x="559" y="224"/>
                  </a:lnTo>
                  <a:lnTo>
                    <a:pt x="563" y="235"/>
                  </a:lnTo>
                  <a:lnTo>
                    <a:pt x="567" y="247"/>
                  </a:lnTo>
                  <a:lnTo>
                    <a:pt x="632" y="261"/>
                  </a:lnTo>
                  <a:lnTo>
                    <a:pt x="635" y="280"/>
                  </a:lnTo>
                  <a:lnTo>
                    <a:pt x="637" y="301"/>
                  </a:lnTo>
                  <a:lnTo>
                    <a:pt x="578" y="332"/>
                  </a:lnTo>
                  <a:lnTo>
                    <a:pt x="577" y="344"/>
                  </a:lnTo>
                  <a:lnTo>
                    <a:pt x="576" y="356"/>
                  </a:lnTo>
                  <a:lnTo>
                    <a:pt x="574" y="367"/>
                  </a:lnTo>
                  <a:lnTo>
                    <a:pt x="571" y="380"/>
                  </a:lnTo>
                  <a:lnTo>
                    <a:pt x="620" y="424"/>
                  </a:lnTo>
                  <a:lnTo>
                    <a:pt x="613" y="443"/>
                  </a:lnTo>
                  <a:lnTo>
                    <a:pt x="604" y="462"/>
                  </a:lnTo>
                  <a:lnTo>
                    <a:pt x="539" y="458"/>
                  </a:lnTo>
                  <a:lnTo>
                    <a:pt x="532" y="469"/>
                  </a:lnTo>
                  <a:lnTo>
                    <a:pt x="525" y="479"/>
                  </a:lnTo>
                  <a:lnTo>
                    <a:pt x="518" y="488"/>
                  </a:lnTo>
                  <a:lnTo>
                    <a:pt x="510" y="497"/>
                  </a:lnTo>
                  <a:lnTo>
                    <a:pt x="529" y="559"/>
                  </a:lnTo>
                  <a:lnTo>
                    <a:pt x="513" y="573"/>
                  </a:lnTo>
                  <a:lnTo>
                    <a:pt x="505" y="579"/>
                  </a:lnTo>
                  <a:lnTo>
                    <a:pt x="496" y="585"/>
                  </a:lnTo>
                  <a:close/>
                </a:path>
              </a:pathLst>
            </a:custGeom>
            <a:solidFill>
              <a:schemeClr val="bg1"/>
            </a:solidFill>
            <a:ln w="3175" cap="flat" cmpd="sng" algn="ctr">
              <a:solidFill>
                <a:srgbClr val="D7D7D7"/>
              </a:solidFill>
              <a:prstDash val="solid"/>
            </a:ln>
            <a:effectLst/>
          </p:spPr>
          <p:txBody>
            <a:bodyPr lIns="0" rIns="0" anchor="ctr"/>
            <a:p>
              <a:pPr marL="0" marR="0" lvl="0" indent="0" algn="ctr" defTabSz="914400" rtl="0" eaLnBrk="1" fontAlgn="base" latinLnBrk="0" hangingPunct="1"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E55948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48810" name="Oval 7"/>
            <p:cNvSpPr>
              <a:spLocks noChangeArrowheads="1"/>
            </p:cNvSpPr>
            <p:nvPr/>
          </p:nvSpPr>
          <p:spPr bwMode="auto">
            <a:xfrm>
              <a:off x="6011744" y="1916740"/>
              <a:ext cx="1003588" cy="997392"/>
            </a:xfrm>
            <a:prstGeom prst="ellipse">
              <a:avLst/>
            </a:prstGeom>
            <a:solidFill>
              <a:srgbClr val="FFFFFF"/>
            </a:solidFill>
            <a:ln w="22225">
              <a:noFill/>
              <a:round/>
            </a:ln>
            <a:effectLst/>
          </p:spPr>
          <p:txBody>
            <a:bodyPr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E5594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48811" name="TextBox 53"/>
          <p:cNvSpPr txBox="1">
            <a:spLocks noChangeArrowheads="1"/>
          </p:cNvSpPr>
          <p:nvPr/>
        </p:nvSpPr>
        <p:spPr bwMode="auto">
          <a:xfrm>
            <a:off x="810504" y="3181610"/>
            <a:ext cx="1932357" cy="2692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sp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3992B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观察管道护理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3992B5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4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48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5" dur="6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6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9" dur="6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8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6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06" grpId="0"/>
      <p:bldP spid="1048807" grpId="0"/>
      <p:bldP spid="1048808" grpId="0"/>
      <p:bldP spid="10488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5" name="Text Box 18"/>
          <p:cNvSpPr txBox="1">
            <a:spLocks noChangeArrowheads="1"/>
          </p:cNvSpPr>
          <p:nvPr/>
        </p:nvSpPr>
        <p:spPr bwMode="gray">
          <a:xfrm>
            <a:off x="3707904" y="195486"/>
            <a:ext cx="1584175" cy="4756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甲状腺癌</a:t>
            </a:r>
            <a:endParaRPr kumimoji="0" lang="zh-CN" altLang="en-US" sz="2500" b="0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145764" name="直接连接符​​ 14"/>
          <p:cNvCxnSpPr/>
          <p:nvPr/>
        </p:nvCxnSpPr>
        <p:spPr>
          <a:xfrm>
            <a:off x="5647418" y="468660"/>
            <a:ext cx="3057760" cy="0"/>
          </a:xfrm>
          <a:prstGeom prst="line">
            <a:avLst/>
          </a:prstGeom>
          <a:ln w="952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65" name="直接连接符​​ 14"/>
          <p:cNvCxnSpPr/>
          <p:nvPr/>
        </p:nvCxnSpPr>
        <p:spPr>
          <a:xfrm>
            <a:off x="362112" y="468660"/>
            <a:ext cx="3057760" cy="0"/>
          </a:xfrm>
          <a:prstGeom prst="line">
            <a:avLst/>
          </a:prstGeom>
          <a:ln w="952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816" name="椭圆 1"/>
          <p:cNvSpPr/>
          <p:nvPr/>
        </p:nvSpPr>
        <p:spPr>
          <a:xfrm>
            <a:off x="2742496" y="943474"/>
            <a:ext cx="1241134" cy="1240742"/>
          </a:xfrm>
          <a:custGeom>
            <a:avLst/>
            <a:gdLst/>
            <a:ahLst/>
            <a:cxnLst/>
            <a:rect l="l" t="t" r="r" b="b"/>
            <a:pathLst>
              <a:path w="1648346" h="1656184">
                <a:moveTo>
                  <a:pt x="820254" y="0"/>
                </a:moveTo>
                <a:cubicBezTo>
                  <a:pt x="1277597" y="0"/>
                  <a:pt x="1648346" y="370749"/>
                  <a:pt x="1648346" y="828092"/>
                </a:cubicBezTo>
                <a:cubicBezTo>
                  <a:pt x="1648346" y="1285435"/>
                  <a:pt x="1277597" y="1656184"/>
                  <a:pt x="820254" y="1656184"/>
                </a:cubicBezTo>
                <a:cubicBezTo>
                  <a:pt x="771082" y="1656184"/>
                  <a:pt x="722910" y="1651898"/>
                  <a:pt x="676238" y="1642851"/>
                </a:cubicBezTo>
                <a:lnTo>
                  <a:pt x="676238" y="1458836"/>
                </a:lnTo>
                <a:cubicBezTo>
                  <a:pt x="722365" y="1470593"/>
                  <a:pt x="770659" y="1476164"/>
                  <a:pt x="820254" y="1476164"/>
                </a:cubicBezTo>
                <a:cubicBezTo>
                  <a:pt x="1178174" y="1476164"/>
                  <a:pt x="1468326" y="1186012"/>
                  <a:pt x="1468326" y="828092"/>
                </a:cubicBezTo>
                <a:cubicBezTo>
                  <a:pt x="1468326" y="470172"/>
                  <a:pt x="1178174" y="180020"/>
                  <a:pt x="820254" y="180020"/>
                </a:cubicBezTo>
                <a:cubicBezTo>
                  <a:pt x="499245" y="180020"/>
                  <a:pt x="232748" y="413413"/>
                  <a:pt x="183071" y="720080"/>
                </a:cubicBezTo>
                <a:lnTo>
                  <a:pt x="0" y="720080"/>
                </a:lnTo>
                <a:cubicBezTo>
                  <a:pt x="52132" y="313716"/>
                  <a:pt x="399556" y="0"/>
                  <a:pt x="820254" y="0"/>
                </a:cubicBezTo>
                <a:close/>
              </a:path>
            </a:pathLst>
          </a:cu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lIns="91438" tIns="45719" rIns="91438" bIns="45719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8817" name="椭圆 1"/>
          <p:cNvSpPr/>
          <p:nvPr/>
        </p:nvSpPr>
        <p:spPr>
          <a:xfrm>
            <a:off x="2629018" y="2031514"/>
            <a:ext cx="623518" cy="1240742"/>
          </a:xfrm>
          <a:custGeom>
            <a:avLst/>
            <a:gdLst/>
            <a:ahLst/>
            <a:cxnLst/>
            <a:rect l="l" t="t" r="r" b="b"/>
            <a:pathLst>
              <a:path w="828092" h="1656184">
                <a:moveTo>
                  <a:pt x="828092" y="0"/>
                </a:moveTo>
                <a:lnTo>
                  <a:pt x="828092" y="180020"/>
                </a:lnTo>
                <a:cubicBezTo>
                  <a:pt x="470172" y="180020"/>
                  <a:pt x="180020" y="470172"/>
                  <a:pt x="180020" y="828092"/>
                </a:cubicBezTo>
                <a:cubicBezTo>
                  <a:pt x="180020" y="1186012"/>
                  <a:pt x="470172" y="1476164"/>
                  <a:pt x="828092" y="1476164"/>
                </a:cubicBezTo>
                <a:lnTo>
                  <a:pt x="828092" y="1656184"/>
                </a:lnTo>
                <a:cubicBezTo>
                  <a:pt x="370749" y="1656184"/>
                  <a:pt x="0" y="1285435"/>
                  <a:pt x="0" y="828092"/>
                </a:cubicBezTo>
                <a:cubicBezTo>
                  <a:pt x="0" y="370749"/>
                  <a:pt x="370749" y="0"/>
                  <a:pt x="828092" y="0"/>
                </a:cubicBezTo>
                <a:close/>
              </a:path>
            </a:pathLst>
          </a:cu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lIns="91438" tIns="45719" rIns="91438" bIns="45719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5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8818" name="椭圆 1"/>
          <p:cNvSpPr/>
          <p:nvPr/>
        </p:nvSpPr>
        <p:spPr>
          <a:xfrm rot="5400000">
            <a:off x="2544162" y="3131461"/>
            <a:ext cx="1234870" cy="1247036"/>
          </a:xfrm>
          <a:custGeom>
            <a:avLst/>
            <a:gdLst/>
            <a:ahLst/>
            <a:cxnLst/>
            <a:rect l="l" t="t" r="r" b="b"/>
            <a:pathLst>
              <a:path w="1648346" h="1656184">
                <a:moveTo>
                  <a:pt x="820254" y="0"/>
                </a:moveTo>
                <a:cubicBezTo>
                  <a:pt x="1277597" y="0"/>
                  <a:pt x="1648346" y="370749"/>
                  <a:pt x="1648346" y="828092"/>
                </a:cubicBezTo>
                <a:cubicBezTo>
                  <a:pt x="1648346" y="1285435"/>
                  <a:pt x="1277597" y="1656184"/>
                  <a:pt x="820254" y="1656184"/>
                </a:cubicBezTo>
                <a:cubicBezTo>
                  <a:pt x="771082" y="1656184"/>
                  <a:pt x="722910" y="1651898"/>
                  <a:pt x="676238" y="1642851"/>
                </a:cubicBezTo>
                <a:lnTo>
                  <a:pt x="676238" y="1458836"/>
                </a:lnTo>
                <a:cubicBezTo>
                  <a:pt x="722365" y="1470593"/>
                  <a:pt x="770659" y="1476164"/>
                  <a:pt x="820254" y="1476164"/>
                </a:cubicBezTo>
                <a:cubicBezTo>
                  <a:pt x="1178174" y="1476164"/>
                  <a:pt x="1468326" y="1186012"/>
                  <a:pt x="1468326" y="828092"/>
                </a:cubicBezTo>
                <a:cubicBezTo>
                  <a:pt x="1468326" y="470172"/>
                  <a:pt x="1178174" y="180020"/>
                  <a:pt x="820254" y="180020"/>
                </a:cubicBezTo>
                <a:cubicBezTo>
                  <a:pt x="499245" y="180020"/>
                  <a:pt x="232748" y="413413"/>
                  <a:pt x="183071" y="720080"/>
                </a:cubicBezTo>
                <a:lnTo>
                  <a:pt x="0" y="720080"/>
                </a:lnTo>
                <a:cubicBezTo>
                  <a:pt x="52132" y="313716"/>
                  <a:pt x="399556" y="0"/>
                  <a:pt x="820254" y="0"/>
                </a:cubicBezTo>
                <a:close/>
              </a:path>
            </a:pathLst>
          </a:custGeom>
          <a:solidFill>
            <a:schemeClr val="tx1"/>
          </a:solidFill>
          <a:ln w="25400" cap="flat" cmpd="sng" algn="ctr">
            <a:noFill/>
            <a:prstDash val="solid"/>
          </a:ln>
          <a:effectLst/>
        </p:spPr>
        <p:txBody>
          <a:bodyPr lIns="91438" tIns="45719" rIns="91438" bIns="45719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8819" name="椭圆 1"/>
          <p:cNvSpPr/>
          <p:nvPr/>
        </p:nvSpPr>
        <p:spPr>
          <a:xfrm rot="10800000">
            <a:off x="1633206" y="772504"/>
            <a:ext cx="1241134" cy="1240742"/>
          </a:xfrm>
          <a:custGeom>
            <a:avLst/>
            <a:gdLst/>
            <a:ahLst/>
            <a:cxnLst/>
            <a:rect l="l" t="t" r="r" b="b"/>
            <a:pathLst>
              <a:path w="1648346" h="1656184">
                <a:moveTo>
                  <a:pt x="820254" y="0"/>
                </a:moveTo>
                <a:cubicBezTo>
                  <a:pt x="1277597" y="0"/>
                  <a:pt x="1648346" y="370749"/>
                  <a:pt x="1648346" y="828092"/>
                </a:cubicBezTo>
                <a:cubicBezTo>
                  <a:pt x="1648346" y="1285435"/>
                  <a:pt x="1277597" y="1656184"/>
                  <a:pt x="820254" y="1656184"/>
                </a:cubicBezTo>
                <a:cubicBezTo>
                  <a:pt x="771082" y="1656184"/>
                  <a:pt x="722910" y="1651898"/>
                  <a:pt x="676238" y="1642851"/>
                </a:cubicBezTo>
                <a:lnTo>
                  <a:pt x="676238" y="1458836"/>
                </a:lnTo>
                <a:cubicBezTo>
                  <a:pt x="722365" y="1470593"/>
                  <a:pt x="770659" y="1476164"/>
                  <a:pt x="820254" y="1476164"/>
                </a:cubicBezTo>
                <a:cubicBezTo>
                  <a:pt x="1178174" y="1476164"/>
                  <a:pt x="1468326" y="1186012"/>
                  <a:pt x="1468326" y="828092"/>
                </a:cubicBezTo>
                <a:cubicBezTo>
                  <a:pt x="1468326" y="470172"/>
                  <a:pt x="1178174" y="180020"/>
                  <a:pt x="820254" y="180020"/>
                </a:cubicBezTo>
                <a:cubicBezTo>
                  <a:pt x="499245" y="180020"/>
                  <a:pt x="232748" y="413413"/>
                  <a:pt x="183071" y="720080"/>
                </a:cubicBezTo>
                <a:lnTo>
                  <a:pt x="0" y="720080"/>
                </a:lnTo>
                <a:cubicBezTo>
                  <a:pt x="52132" y="313716"/>
                  <a:pt x="399556" y="0"/>
                  <a:pt x="820254" y="0"/>
                </a:cubicBezTo>
                <a:close/>
              </a:path>
            </a:pathLst>
          </a:cu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lIns="91438" tIns="45719" rIns="91438" bIns="45719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5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8820" name="椭圆 1"/>
          <p:cNvSpPr/>
          <p:nvPr/>
        </p:nvSpPr>
        <p:spPr>
          <a:xfrm rot="6199008">
            <a:off x="1867656" y="2647407"/>
            <a:ext cx="620371" cy="1174891"/>
          </a:xfrm>
          <a:custGeom>
            <a:avLst/>
            <a:gdLst/>
            <a:ahLst/>
            <a:cxnLst/>
            <a:rect l="l" t="t" r="r" b="b"/>
            <a:pathLst>
              <a:path w="828092" h="1560369">
                <a:moveTo>
                  <a:pt x="16824" y="994982"/>
                </a:moveTo>
                <a:cubicBezTo>
                  <a:pt x="5793" y="941075"/>
                  <a:pt x="0" y="885260"/>
                  <a:pt x="0" y="828092"/>
                </a:cubicBezTo>
                <a:cubicBezTo>
                  <a:pt x="0" y="370749"/>
                  <a:pt x="370749" y="0"/>
                  <a:pt x="828092" y="0"/>
                </a:cubicBezTo>
                <a:lnTo>
                  <a:pt x="828092" y="180020"/>
                </a:lnTo>
                <a:cubicBezTo>
                  <a:pt x="470172" y="180020"/>
                  <a:pt x="180020" y="470172"/>
                  <a:pt x="180020" y="828092"/>
                </a:cubicBezTo>
                <a:cubicBezTo>
                  <a:pt x="180020" y="1180557"/>
                  <a:pt x="461395" y="1467304"/>
                  <a:pt x="811810" y="1474523"/>
                </a:cubicBezTo>
                <a:lnTo>
                  <a:pt x="449129" y="1560369"/>
                </a:lnTo>
                <a:cubicBezTo>
                  <a:pt x="229080" y="1450469"/>
                  <a:pt x="67556" y="1242904"/>
                  <a:pt x="16824" y="994982"/>
                </a:cubicBezTo>
                <a:close/>
              </a:path>
            </a:pathLst>
          </a:custGeom>
          <a:solidFill>
            <a:schemeClr val="tx1"/>
          </a:solidFill>
          <a:ln w="25400" cap="flat" cmpd="sng" algn="ctr">
            <a:noFill/>
            <a:prstDash val="solid"/>
          </a:ln>
          <a:effectLst/>
        </p:spPr>
        <p:txBody>
          <a:bodyPr lIns="91438" tIns="45719" rIns="91438" bIns="45719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5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8821" name="圆角矩形 14"/>
          <p:cNvSpPr/>
          <p:nvPr/>
        </p:nvSpPr>
        <p:spPr>
          <a:xfrm>
            <a:off x="3868171" y="1243588"/>
            <a:ext cx="2982042" cy="485507"/>
          </a:xfrm>
          <a:custGeom>
            <a:avLst/>
            <a:gdLst/>
            <a:ahLst/>
            <a:cxnLst/>
            <a:rect l="l" t="t" r="r" b="b"/>
            <a:pathLst>
              <a:path w="3960440" h="648072">
                <a:moveTo>
                  <a:pt x="0" y="0"/>
                </a:moveTo>
                <a:lnTo>
                  <a:pt x="3636404" y="0"/>
                </a:lnTo>
                <a:cubicBezTo>
                  <a:pt x="3815364" y="0"/>
                  <a:pt x="3960440" y="145076"/>
                  <a:pt x="3960440" y="324036"/>
                </a:cubicBezTo>
                <a:cubicBezTo>
                  <a:pt x="3960440" y="502996"/>
                  <a:pt x="3815364" y="648072"/>
                  <a:pt x="3636404" y="648072"/>
                </a:cubicBezTo>
                <a:lnTo>
                  <a:pt x="0" y="648072"/>
                </a:lnTo>
                <a:close/>
              </a:path>
            </a:pathLst>
          </a:cu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lIns="91438" tIns="45719" rIns="91438" bIns="45719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健康教育</a:t>
            </a:r>
            <a:endParaRPr lang="zh-CN" altLang="en-US"/>
          </a:p>
        </p:txBody>
      </p:sp>
      <p:sp>
        <p:nvSpPr>
          <p:cNvPr id="1048822" name="TextBox 45"/>
          <p:cNvSpPr txBox="1"/>
          <p:nvPr/>
        </p:nvSpPr>
        <p:spPr>
          <a:xfrm>
            <a:off x="3144964" y="1260553"/>
            <a:ext cx="456272" cy="675639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975" b="1" i="0" u="none" strike="noStrike" kern="0" cap="none" spc="0" normalizeH="0" baseline="0" noProof="0" dirty="0">
                <a:ln>
                  <a:noFill/>
                </a:ln>
                <a:solidFill>
                  <a:srgbClr val="3992B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</a:t>
            </a:r>
            <a:endParaRPr kumimoji="0" lang="zh-CN" altLang="en-US" sz="3975" b="1" i="0" u="none" strike="noStrike" kern="0" cap="none" spc="0" normalizeH="0" baseline="0" noProof="0" dirty="0">
              <a:ln>
                <a:noFill/>
              </a:ln>
              <a:solidFill>
                <a:srgbClr val="3992B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8823" name="TextBox 46"/>
          <p:cNvSpPr txBox="1"/>
          <p:nvPr/>
        </p:nvSpPr>
        <p:spPr>
          <a:xfrm>
            <a:off x="3036526" y="3466763"/>
            <a:ext cx="456272" cy="67563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975" b="1" i="0" u="none" strike="noStrike" kern="0" cap="none" spc="0" normalizeH="0" baseline="0" noProof="0" dirty="0">
                <a:ln>
                  <a:noFill/>
                </a:ln>
                <a:solidFill>
                  <a:srgbClr val="63AEC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</a:t>
            </a:r>
            <a:endParaRPr kumimoji="0" lang="zh-CN" altLang="en-US" sz="3975" b="1" i="0" u="none" strike="noStrike" kern="0" cap="none" spc="0" normalizeH="0" baseline="0" noProof="0" dirty="0">
              <a:ln>
                <a:noFill/>
              </a:ln>
              <a:solidFill>
                <a:srgbClr val="63AEC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8824" name="TextBox 47"/>
          <p:cNvSpPr txBox="1"/>
          <p:nvPr/>
        </p:nvSpPr>
        <p:spPr>
          <a:xfrm>
            <a:off x="3958247" y="1836986"/>
            <a:ext cx="3340053" cy="237743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出院后指导患者进行颈部的活动练习，防止发生切口的粘连或疤痕收缩，并且注意颈部的保暖。避免发生上呼吸道感染，每年定期进行复查，调整患者的作息时间，保持规律的作息，提高睡眠质量，穿着舒适衣服，避免光源的直接刺激。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2.进行颈部淋巴结清扫术者，斜方肌存在不同程度的受损，切口愈合后开始肩关节的功能训练。不同病理类型的甲状腺预后有明显差异，指导病人调整心态，积极配合后期治疗。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048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1048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1048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1048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250"/>
                                        <p:tgtEl>
                                          <p:spTgt spid="1048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488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48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48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1048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250"/>
                                        <p:tgtEl>
                                          <p:spTgt spid="1048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488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48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48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16" grpId="0" animBg="1"/>
      <p:bldP spid="1048817" grpId="0" animBg="1"/>
      <p:bldP spid="1048818" grpId="0" animBg="1"/>
      <p:bldP spid="1048819" grpId="0" animBg="1"/>
      <p:bldP spid="1048820" grpId="0" animBg="1"/>
      <p:bldP spid="1048821" grpId="0" animBg="1"/>
      <p:bldP spid="1048822" grpId="0"/>
      <p:bldP spid="1048823" grpId="0"/>
      <p:bldP spid="10488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图片 6"/>
          <p:cNvPicPr>
            <a:picLocks noChangeAspect="1" noChangeArrowheads="1"/>
          </p:cNvPicPr>
          <p:nvPr/>
        </p:nvPicPr>
        <p:blipFill>
          <a:blip r:embed="rId1" cstate="screen"/>
          <a:srcRect t="1593" b="42157"/>
          <a:stretch>
            <a:fillRect/>
          </a:stretch>
        </p:blipFill>
        <p:spPr bwMode="auto">
          <a:xfrm>
            <a:off x="19050" y="0"/>
            <a:ext cx="9144000" cy="4973805"/>
          </a:xfrm>
          <a:prstGeom prst="rect">
            <a:avLst/>
          </a:prstGeom>
          <a:noFill/>
          <a:ln>
            <a:noFill/>
          </a:ln>
        </p:spPr>
      </p:pic>
      <p:sp>
        <p:nvSpPr>
          <p:cNvPr id="1048831" name="文本框 6"/>
          <p:cNvSpPr txBox="1">
            <a:spLocks noChangeArrowheads="1"/>
          </p:cNvSpPr>
          <p:nvPr/>
        </p:nvSpPr>
        <p:spPr bwMode="auto">
          <a:xfrm>
            <a:off x="3810047" y="3901679"/>
            <a:ext cx="233681" cy="35814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48832" name="文本框 8"/>
          <p:cNvSpPr txBox="1">
            <a:spLocks noChangeArrowheads="1"/>
          </p:cNvSpPr>
          <p:nvPr/>
        </p:nvSpPr>
        <p:spPr bwMode="auto">
          <a:xfrm>
            <a:off x="5745957" y="3901679"/>
            <a:ext cx="233681" cy="35814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48833" name="矩形 9"/>
          <p:cNvSpPr>
            <a:spLocks noChangeArrowheads="1"/>
          </p:cNvSpPr>
          <p:nvPr/>
        </p:nvSpPr>
        <p:spPr bwMode="auto">
          <a:xfrm>
            <a:off x="0" y="2341960"/>
            <a:ext cx="9144000" cy="1354931"/>
          </a:xfrm>
          <a:prstGeom prst="rect">
            <a:avLst/>
          </a:prstGeom>
          <a:solidFill>
            <a:schemeClr val="bg1">
              <a:alpha val="76862"/>
            </a:schemeClr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350">
              <a:solidFill>
                <a:srgbClr val="FFFFFF"/>
              </a:solidFill>
            </a:endParaRPr>
          </a:p>
        </p:txBody>
      </p:sp>
      <p:sp>
        <p:nvSpPr>
          <p:cNvPr id="1048834" name="文本框 5"/>
          <p:cNvSpPr txBox="1">
            <a:spLocks noChangeArrowheads="1"/>
          </p:cNvSpPr>
          <p:nvPr/>
        </p:nvSpPr>
        <p:spPr bwMode="auto">
          <a:xfrm>
            <a:off x="2860675" y="2613691"/>
            <a:ext cx="5161280" cy="81534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800" b="1" dirty="0" smtClean="0">
                <a:latin typeface="微软雅黑" panose="020B0503020204020204" pitchFamily="34" charset="-122"/>
              </a:rPr>
              <a:t>感谢观看 </a:t>
            </a:r>
            <a:r>
              <a:rPr lang="en-US" altLang="zh-CN" sz="4800" b="1" dirty="0" smtClean="0">
                <a:latin typeface="微软雅黑" panose="020B0503020204020204" pitchFamily="34" charset="-122"/>
              </a:rPr>
              <a:t>THANKS</a:t>
            </a:r>
            <a:endParaRPr lang="zh-CN" altLang="en-US" sz="4800" b="1" dirty="0">
              <a:latin typeface="微软雅黑" panose="020B0503020204020204" pitchFamily="34" charset="-122"/>
            </a:endParaRPr>
          </a:p>
        </p:txBody>
      </p:sp>
      <p:pic>
        <p:nvPicPr>
          <p:cNvPr id="2097157" name="图片 10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142876"/>
            <a:ext cx="3509963" cy="3508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97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97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97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48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8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8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488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488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048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488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48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48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488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48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48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31" grpId="0"/>
      <p:bldP spid="1048832" grpId="0"/>
      <p:bldP spid="1048833" grpId="0" animBg="1"/>
      <p:bldP spid="10488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0" name="TextBox 1"/>
          <p:cNvSpPr txBox="1"/>
          <p:nvPr/>
        </p:nvSpPr>
        <p:spPr>
          <a:xfrm>
            <a:off x="2436660" y="2177554"/>
            <a:ext cx="2926079" cy="624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3992B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围手术期定义</a:t>
            </a:r>
            <a:endParaRPr kumimoji="0" lang="zh-CN" altLang="en-US" sz="3600" b="1" i="0" u="none" strike="noStrike" kern="1200" cap="none" spc="300" normalizeH="0" baseline="0" noProof="0" dirty="0">
              <a:ln>
                <a:noFill/>
              </a:ln>
              <a:solidFill>
                <a:srgbClr val="3992B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145766" name="直接连接符 7"/>
          <p:cNvCxnSpPr/>
          <p:nvPr/>
        </p:nvCxnSpPr>
        <p:spPr>
          <a:xfrm>
            <a:off x="2480947" y="2903509"/>
            <a:ext cx="3268081" cy="0"/>
          </a:xfrm>
          <a:prstGeom prst="line">
            <a:avLst/>
          </a:prstGeom>
          <a:ln w="9525">
            <a:solidFill>
              <a:schemeClr val="bg1"/>
            </a:solidFill>
            <a:prstDash val="soli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951" name="文本框 9"/>
          <p:cNvSpPr txBox="1"/>
          <p:nvPr/>
        </p:nvSpPr>
        <p:spPr>
          <a:xfrm>
            <a:off x="2480945" y="3032125"/>
            <a:ext cx="3409950" cy="12001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kumimoji="0" lang="zh-CN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围手术期是指手术前期(病人入院后，到进入手术室接受手术)，手术期(在手术中)、手术后期(手术结束回病室直至出院)这段相连续的时间。护理的重点是协助病人建立对手术治疗的良好心理适应，提高病人机体对手术的耐受性，避免手术前后并发症发生。</a:t>
            </a:r>
            <a:endParaRPr kumimoji="0" lang="zh-CN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81" name="组合 14"/>
          <p:cNvGrpSpPr/>
          <p:nvPr/>
        </p:nvGrpSpPr>
        <p:grpSpPr>
          <a:xfrm>
            <a:off x="242858" y="2147074"/>
            <a:ext cx="2054225" cy="1512168"/>
            <a:chOff x="2118480" y="1316166"/>
            <a:chExt cx="1565623" cy="1512168"/>
          </a:xfrm>
        </p:grpSpPr>
        <p:sp>
          <p:nvSpPr>
            <p:cNvPr id="1048952" name="椭圆 15"/>
            <p:cNvSpPr/>
            <p:nvPr/>
          </p:nvSpPr>
          <p:spPr>
            <a:xfrm>
              <a:off x="2118480" y="1316166"/>
              <a:ext cx="1512168" cy="15121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992B5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953" name="TextBox 67"/>
            <p:cNvSpPr txBox="1"/>
            <p:nvPr/>
          </p:nvSpPr>
          <p:spPr>
            <a:xfrm>
              <a:off x="2302386" y="1688276"/>
              <a:ext cx="1381717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4400" b="0" i="0" u="none" strike="noStrike" kern="1200" cap="none" spc="225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Impact" panose="020B0806030902050204" pitchFamily="34" charset="0"/>
                  <a:ea typeface="微软雅黑" panose="020B0503020204020204" pitchFamily="34" charset="-122"/>
                  <a:cs typeface="+mn-cs"/>
                </a:rPr>
                <a:t>了解</a:t>
              </a:r>
              <a:endParaRPr kumimoji="0" lang="zh-CN" altLang="en-US" sz="4400" b="0" i="0" u="none" strike="noStrike" kern="1200" cap="none" spc="225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45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48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048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8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48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50" grpId="0"/>
      <p:bldP spid="10489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17"/>
          <p:cNvGrpSpPr/>
          <p:nvPr/>
        </p:nvGrpSpPr>
        <p:grpSpPr>
          <a:xfrm>
            <a:off x="1342853" y="-59624"/>
            <a:ext cx="153152" cy="5317424"/>
            <a:chOff x="3145138" y="-79498"/>
            <a:chExt cx="204202" cy="7089898"/>
          </a:xfrm>
        </p:grpSpPr>
        <p:cxnSp>
          <p:nvCxnSpPr>
            <p:cNvPr id="3145729" name="Straight Connector 31"/>
            <p:cNvCxnSpPr/>
            <p:nvPr/>
          </p:nvCxnSpPr>
          <p:spPr>
            <a:xfrm flipV="1">
              <a:off x="3247239" y="-79498"/>
              <a:ext cx="0" cy="7089898"/>
            </a:xfrm>
            <a:prstGeom prst="line">
              <a:avLst/>
            </a:prstGeom>
            <a:ln w="13970">
              <a:solidFill>
                <a:schemeClr val="bg1"/>
              </a:solidFill>
              <a:prstDash val="dash"/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587" name="Oval 5"/>
            <p:cNvSpPr/>
            <p:nvPr/>
          </p:nvSpPr>
          <p:spPr>
            <a:xfrm>
              <a:off x="3145138" y="6026634"/>
              <a:ext cx="204202" cy="20420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992B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8588" name="Oval 5"/>
            <p:cNvSpPr/>
            <p:nvPr/>
          </p:nvSpPr>
          <p:spPr>
            <a:xfrm>
              <a:off x="3145138" y="168759"/>
              <a:ext cx="204202" cy="20420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992B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4" name="组合 21"/>
          <p:cNvGrpSpPr/>
          <p:nvPr/>
        </p:nvGrpSpPr>
        <p:grpSpPr>
          <a:xfrm>
            <a:off x="611086" y="1705794"/>
            <a:ext cx="1610670" cy="1613928"/>
            <a:chOff x="1627086" y="1705794"/>
            <a:chExt cx="1610670" cy="1613928"/>
          </a:xfrm>
        </p:grpSpPr>
        <p:sp>
          <p:nvSpPr>
            <p:cNvPr id="1048589" name="任意多边形 82"/>
            <p:cNvSpPr/>
            <p:nvPr/>
          </p:nvSpPr>
          <p:spPr bwMode="auto">
            <a:xfrm rot="3738964">
              <a:off x="1625457" y="1707423"/>
              <a:ext cx="1613928" cy="161067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590" name="椭圆 80"/>
            <p:cNvSpPr/>
            <p:nvPr/>
          </p:nvSpPr>
          <p:spPr bwMode="auto">
            <a:xfrm>
              <a:off x="1850445" y="1929603"/>
              <a:ext cx="1163953" cy="1166311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591" name="TextBox 57"/>
            <p:cNvSpPr txBox="1"/>
            <p:nvPr/>
          </p:nvSpPr>
          <p:spPr>
            <a:xfrm>
              <a:off x="1964986" y="2258843"/>
              <a:ext cx="868681" cy="4978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marL="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700" b="0" i="0" u="none" strike="noStrike" kern="1200" cap="none" spc="225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目录</a:t>
              </a:r>
              <a:endParaRPr kumimoji="0" lang="zh-CN" altLang="en-US" sz="2700" b="0" i="0" u="none" strike="noStrike" kern="1200" cap="none" spc="2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45" name="组合 25"/>
          <p:cNvGrpSpPr/>
          <p:nvPr/>
        </p:nvGrpSpPr>
        <p:grpSpPr>
          <a:xfrm>
            <a:off x="2619896" y="771550"/>
            <a:ext cx="3738767" cy="615670"/>
            <a:chOff x="4441088" y="670090"/>
            <a:chExt cx="4985024" cy="820894"/>
          </a:xfrm>
        </p:grpSpPr>
        <p:grpSp>
          <p:nvGrpSpPr>
            <p:cNvPr id="46" name="组合 26"/>
            <p:cNvGrpSpPr/>
            <p:nvPr/>
          </p:nvGrpSpPr>
          <p:grpSpPr>
            <a:xfrm>
              <a:off x="4441088" y="761746"/>
              <a:ext cx="727764" cy="729238"/>
              <a:chOff x="4339490" y="761746"/>
              <a:chExt cx="727764" cy="729238"/>
            </a:xfrm>
          </p:grpSpPr>
          <p:sp>
            <p:nvSpPr>
              <p:cNvPr id="1048592" name="任意多边形 82"/>
              <p:cNvSpPr/>
              <p:nvPr/>
            </p:nvSpPr>
            <p:spPr bwMode="auto">
              <a:xfrm rot="3738964">
                <a:off x="4338753" y="762483"/>
                <a:ext cx="729238" cy="727764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solidFill>
                <a:schemeClr val="bg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48593" name="TextBox 67"/>
              <p:cNvSpPr txBox="1"/>
              <p:nvPr/>
            </p:nvSpPr>
            <p:spPr>
              <a:xfrm>
                <a:off x="4474113" y="801513"/>
                <a:ext cx="463973" cy="596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400" b="0" i="0" u="none" strike="noStrike" kern="1200" cap="none" spc="225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1</a:t>
                </a:r>
                <a:endParaRPr kumimoji="0" lang="zh-CN" altLang="en-US" sz="2400" b="0" i="0" u="none" strike="noStrike" kern="1200" cap="none" spc="225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1048594" name="矩形 39"/>
            <p:cNvSpPr>
              <a:spLocks noChangeArrowheads="1"/>
            </p:cNvSpPr>
            <p:nvPr/>
          </p:nvSpPr>
          <p:spPr bwMode="auto">
            <a:xfrm>
              <a:off x="5338826" y="1047121"/>
              <a:ext cx="4087286" cy="39463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750"/>
                </a:spcBef>
                <a:spcAft>
                  <a:spcPts val="0"/>
                </a:spcAft>
                <a:buClrTx/>
                <a:buSzTx/>
                <a:buNone/>
              </a:pP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sp>
          <p:nvSpPr>
            <p:cNvPr id="1048595" name="矩形 39"/>
            <p:cNvSpPr>
              <a:spLocks noChangeArrowheads="1"/>
            </p:cNvSpPr>
            <p:nvPr/>
          </p:nvSpPr>
          <p:spPr bwMode="auto">
            <a:xfrm>
              <a:off x="5201642" y="670090"/>
              <a:ext cx="3762378" cy="5520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75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992B5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基本知识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992B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47" name="组合 31"/>
          <p:cNvGrpSpPr/>
          <p:nvPr/>
        </p:nvGrpSpPr>
        <p:grpSpPr>
          <a:xfrm>
            <a:off x="3195960" y="1419622"/>
            <a:ext cx="3738767" cy="615670"/>
            <a:chOff x="4441088" y="670090"/>
            <a:chExt cx="4985024" cy="820894"/>
          </a:xfrm>
        </p:grpSpPr>
        <p:grpSp>
          <p:nvGrpSpPr>
            <p:cNvPr id="48" name="组合 32"/>
            <p:cNvGrpSpPr/>
            <p:nvPr/>
          </p:nvGrpSpPr>
          <p:grpSpPr>
            <a:xfrm>
              <a:off x="4441088" y="761746"/>
              <a:ext cx="727764" cy="729238"/>
              <a:chOff x="4339490" y="761746"/>
              <a:chExt cx="727764" cy="729238"/>
            </a:xfrm>
          </p:grpSpPr>
          <p:sp>
            <p:nvSpPr>
              <p:cNvPr id="1048596" name="任意多边形 82"/>
              <p:cNvSpPr/>
              <p:nvPr/>
            </p:nvSpPr>
            <p:spPr bwMode="auto">
              <a:xfrm rot="3738964">
                <a:off x="4338753" y="762483"/>
                <a:ext cx="729238" cy="727764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solidFill>
                <a:schemeClr val="tx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48597" name="TextBox 137"/>
              <p:cNvSpPr txBox="1"/>
              <p:nvPr/>
            </p:nvSpPr>
            <p:spPr>
              <a:xfrm>
                <a:off x="4474113" y="801513"/>
                <a:ext cx="447041" cy="596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400" b="0" i="0" u="none" strike="noStrike" kern="1200" cap="none" spc="225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2</a:t>
                </a:r>
                <a:endParaRPr kumimoji="0" lang="zh-CN" altLang="en-US" sz="2400" b="0" i="0" u="none" strike="noStrike" kern="1200" cap="none" spc="225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1048598" name="矩形 39"/>
            <p:cNvSpPr>
              <a:spLocks noChangeArrowheads="1"/>
            </p:cNvSpPr>
            <p:nvPr/>
          </p:nvSpPr>
          <p:spPr bwMode="auto">
            <a:xfrm>
              <a:off x="5338826" y="1047121"/>
              <a:ext cx="4087286" cy="39463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750"/>
                </a:spcBef>
                <a:spcAft>
                  <a:spcPts val="0"/>
                </a:spcAft>
                <a:buClrTx/>
                <a:buSzTx/>
                <a:buNone/>
              </a:pP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sp>
          <p:nvSpPr>
            <p:cNvPr id="1048599" name="矩形 39"/>
            <p:cNvSpPr>
              <a:spLocks noChangeArrowheads="1"/>
            </p:cNvSpPr>
            <p:nvPr/>
          </p:nvSpPr>
          <p:spPr bwMode="auto">
            <a:xfrm>
              <a:off x="5201642" y="670090"/>
              <a:ext cx="3762378" cy="5520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75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63AEC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术前护理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3AEC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49" name="组合 37"/>
          <p:cNvGrpSpPr/>
          <p:nvPr/>
        </p:nvGrpSpPr>
        <p:grpSpPr>
          <a:xfrm>
            <a:off x="3339976" y="2223240"/>
            <a:ext cx="3738767" cy="615670"/>
            <a:chOff x="4441088" y="670090"/>
            <a:chExt cx="4985024" cy="820894"/>
          </a:xfrm>
        </p:grpSpPr>
        <p:grpSp>
          <p:nvGrpSpPr>
            <p:cNvPr id="50" name="组合 38"/>
            <p:cNvGrpSpPr/>
            <p:nvPr/>
          </p:nvGrpSpPr>
          <p:grpSpPr>
            <a:xfrm>
              <a:off x="4441088" y="761746"/>
              <a:ext cx="727764" cy="729238"/>
              <a:chOff x="4339490" y="761746"/>
              <a:chExt cx="727764" cy="729238"/>
            </a:xfrm>
          </p:grpSpPr>
          <p:sp>
            <p:nvSpPr>
              <p:cNvPr id="1048600" name="任意多边形 82"/>
              <p:cNvSpPr/>
              <p:nvPr/>
            </p:nvSpPr>
            <p:spPr bwMode="auto">
              <a:xfrm rot="3738964">
                <a:off x="4338753" y="762483"/>
                <a:ext cx="729238" cy="727764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solidFill>
                <a:schemeClr val="bg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48601" name="TextBox 143"/>
              <p:cNvSpPr txBox="1"/>
              <p:nvPr/>
            </p:nvSpPr>
            <p:spPr>
              <a:xfrm>
                <a:off x="4474113" y="801513"/>
                <a:ext cx="430107" cy="596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400" b="0" i="0" u="none" strike="noStrike" kern="1200" cap="none" spc="225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3</a:t>
                </a:r>
                <a:endParaRPr kumimoji="0" lang="zh-CN" altLang="en-US" sz="2400" b="0" i="0" u="none" strike="noStrike" kern="1200" cap="none" spc="225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1048602" name="矩形 39"/>
            <p:cNvSpPr>
              <a:spLocks noChangeArrowheads="1"/>
            </p:cNvSpPr>
            <p:nvPr/>
          </p:nvSpPr>
          <p:spPr bwMode="auto">
            <a:xfrm>
              <a:off x="5338826" y="1047121"/>
              <a:ext cx="4087286" cy="39463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750"/>
                </a:spcBef>
                <a:spcAft>
                  <a:spcPts val="0"/>
                </a:spcAft>
                <a:buClrTx/>
                <a:buSzTx/>
                <a:buNone/>
              </a:pP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sp>
          <p:nvSpPr>
            <p:cNvPr id="1048603" name="矩形 39"/>
            <p:cNvSpPr>
              <a:spLocks noChangeArrowheads="1"/>
            </p:cNvSpPr>
            <p:nvPr/>
          </p:nvSpPr>
          <p:spPr bwMode="auto">
            <a:xfrm>
              <a:off x="5201642" y="670090"/>
              <a:ext cx="3762378" cy="5520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75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992B5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术中护理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992B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51" name="组合 43"/>
          <p:cNvGrpSpPr/>
          <p:nvPr/>
        </p:nvGrpSpPr>
        <p:grpSpPr>
          <a:xfrm>
            <a:off x="3195960" y="3022848"/>
            <a:ext cx="3738767" cy="615668"/>
            <a:chOff x="4441088" y="670090"/>
            <a:chExt cx="4985024" cy="820894"/>
          </a:xfrm>
        </p:grpSpPr>
        <p:grpSp>
          <p:nvGrpSpPr>
            <p:cNvPr id="52" name="组合 44"/>
            <p:cNvGrpSpPr/>
            <p:nvPr/>
          </p:nvGrpSpPr>
          <p:grpSpPr>
            <a:xfrm>
              <a:off x="4441088" y="761746"/>
              <a:ext cx="727764" cy="729238"/>
              <a:chOff x="4339490" y="761746"/>
              <a:chExt cx="727764" cy="729238"/>
            </a:xfrm>
          </p:grpSpPr>
          <p:sp>
            <p:nvSpPr>
              <p:cNvPr id="1048604" name="任意多边形 82"/>
              <p:cNvSpPr/>
              <p:nvPr/>
            </p:nvSpPr>
            <p:spPr bwMode="auto">
              <a:xfrm rot="3738964">
                <a:off x="4338753" y="762483"/>
                <a:ext cx="729238" cy="727764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solidFill>
                <a:schemeClr val="tx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48605" name="TextBox 149"/>
              <p:cNvSpPr txBox="1"/>
              <p:nvPr/>
            </p:nvSpPr>
            <p:spPr>
              <a:xfrm>
                <a:off x="4474113" y="801513"/>
                <a:ext cx="447041" cy="596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400" b="0" i="0" u="none" strike="noStrike" kern="1200" cap="none" spc="225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4</a:t>
                </a:r>
                <a:endParaRPr kumimoji="0" lang="zh-CN" altLang="en-US" sz="2400" b="0" i="0" u="none" strike="noStrike" kern="1200" cap="none" spc="225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1048606" name="矩形 39"/>
            <p:cNvSpPr>
              <a:spLocks noChangeArrowheads="1"/>
            </p:cNvSpPr>
            <p:nvPr/>
          </p:nvSpPr>
          <p:spPr bwMode="auto">
            <a:xfrm>
              <a:off x="5338826" y="1047121"/>
              <a:ext cx="4087286" cy="39463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750"/>
                </a:spcBef>
                <a:spcAft>
                  <a:spcPts val="0"/>
                </a:spcAft>
                <a:buClrTx/>
                <a:buSzTx/>
                <a:buNone/>
              </a:pP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sp>
          <p:nvSpPr>
            <p:cNvPr id="1048607" name="矩形 39"/>
            <p:cNvSpPr>
              <a:spLocks noChangeArrowheads="1"/>
            </p:cNvSpPr>
            <p:nvPr/>
          </p:nvSpPr>
          <p:spPr bwMode="auto">
            <a:xfrm>
              <a:off x="5201642" y="670090"/>
              <a:ext cx="3762378" cy="5520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75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63AEC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术后护理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3AEC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/>
      <p:grpSp>
        <p:nvGrpSpPr>
          <p:cNvPr id="28" name="组合 21"/>
          <p:cNvGrpSpPr/>
          <p:nvPr/>
        </p:nvGrpSpPr>
        <p:grpSpPr>
          <a:xfrm>
            <a:off x="2073491" y="1572444"/>
            <a:ext cx="1610670" cy="1613928"/>
            <a:chOff x="1627086" y="1705794"/>
            <a:chExt cx="1610670" cy="1613928"/>
          </a:xfrm>
        </p:grpSpPr>
        <p:sp>
          <p:nvSpPr>
            <p:cNvPr id="1048576" name="任意多边形 82"/>
            <p:cNvSpPr/>
            <p:nvPr/>
          </p:nvSpPr>
          <p:spPr bwMode="auto">
            <a:xfrm rot="3738964">
              <a:off x="1625457" y="1707423"/>
              <a:ext cx="1613928" cy="161067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577" name="椭圆 80"/>
            <p:cNvSpPr/>
            <p:nvPr/>
          </p:nvSpPr>
          <p:spPr bwMode="auto">
            <a:xfrm>
              <a:off x="1850445" y="1929603"/>
              <a:ext cx="1163953" cy="1166311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578" name="TextBox 57"/>
            <p:cNvSpPr txBox="1"/>
            <p:nvPr/>
          </p:nvSpPr>
          <p:spPr>
            <a:xfrm>
              <a:off x="1964906" y="2197284"/>
              <a:ext cx="863600" cy="802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0" marR="0" lvl="1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400" b="0" i="0" u="none" strike="noStrike" kern="1200" cap="none" spc="225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学习目标</a:t>
              </a:r>
              <a:endParaRPr kumimoji="0" lang="zh-CN" altLang="en-US" sz="2400" b="0" i="0" u="none" strike="noStrike" kern="1200" cap="none" spc="2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048579" name="文本框 2"/>
          <p:cNvSpPr txBox="1"/>
          <p:nvPr/>
        </p:nvSpPr>
        <p:spPr>
          <a:xfrm>
            <a:off x="3879850" y="1699895"/>
            <a:ext cx="4600575" cy="154559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noProof="0" dirty="0" smtClean="0">
                <a:ln>
                  <a:noFill/>
                </a:ln>
                <a:solidFill>
                  <a:srgbClr val="3992B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1</a:t>
            </a:r>
            <a:r>
              <a:rPr lang="en-US" altLang="zh-CN" b="1" noProof="0" dirty="0" smtClean="0">
                <a:ln>
                  <a:noFill/>
                </a:ln>
                <a:solidFill>
                  <a:srgbClr val="3992B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.</a:t>
            </a:r>
            <a:r>
              <a:rPr lang="zh-CN" altLang="en-US" b="1" noProof="0" dirty="0" smtClean="0">
                <a:ln>
                  <a:noFill/>
                </a:ln>
                <a:solidFill>
                  <a:srgbClr val="3992B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掌握</a:t>
            </a:r>
            <a:r>
              <a:rPr lang="zh-CN" altLang="en-US" noProof="0" dirty="0" smtClean="0">
                <a:ln>
                  <a:noFill/>
                </a:ln>
                <a:solidFill>
                  <a:srgbClr val="3992B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甲状腺癌的概念，临床表现</a:t>
            </a:r>
            <a:endParaRPr lang="zh-CN" altLang="en-US" noProof="0" dirty="0" smtClean="0">
              <a:ln>
                <a:noFill/>
              </a:ln>
              <a:solidFill>
                <a:srgbClr val="3992B5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noProof="0" dirty="0" smtClean="0">
                <a:ln>
                  <a:noFill/>
                </a:ln>
                <a:solidFill>
                  <a:srgbClr val="3992B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2.</a:t>
            </a:r>
            <a:r>
              <a:rPr lang="zh-CN" altLang="en-US" b="1" noProof="0" dirty="0" smtClean="0">
                <a:ln>
                  <a:noFill/>
                </a:ln>
                <a:solidFill>
                  <a:srgbClr val="3992B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熟悉</a:t>
            </a:r>
            <a:r>
              <a:rPr lang="zh-CN" altLang="en-US" noProof="0" dirty="0" smtClean="0">
                <a:ln>
                  <a:noFill/>
                </a:ln>
                <a:solidFill>
                  <a:srgbClr val="3992B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甲状腺围手术期的护理要点</a:t>
            </a:r>
            <a:endParaRPr lang="en-US" altLang="zh-CN" noProof="0" dirty="0" smtClean="0">
              <a:ln>
                <a:noFill/>
              </a:ln>
              <a:solidFill>
                <a:srgbClr val="3992B5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noProof="0" dirty="0" smtClean="0">
                <a:ln>
                  <a:noFill/>
                </a:ln>
                <a:solidFill>
                  <a:srgbClr val="3992B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3.</a:t>
            </a:r>
            <a:r>
              <a:rPr lang="zh-CN" altLang="en-US" b="1" noProof="0" dirty="0" smtClean="0">
                <a:ln>
                  <a:noFill/>
                </a:ln>
                <a:solidFill>
                  <a:srgbClr val="3992B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了解</a:t>
            </a:r>
            <a:r>
              <a:rPr lang="zh-CN" altLang="en-US" noProof="0" dirty="0" smtClean="0">
                <a:ln>
                  <a:noFill/>
                </a:ln>
                <a:solidFill>
                  <a:srgbClr val="63AEC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主要的护理措施及病情观察的要点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63AEC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noProof="0" dirty="0" smtClean="0">
              <a:ln>
                <a:noFill/>
              </a:ln>
              <a:solidFill>
                <a:srgbClr val="3992B5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 spd="slow" advClick="0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0" name="TextBox 1"/>
          <p:cNvSpPr txBox="1"/>
          <p:nvPr/>
        </p:nvSpPr>
        <p:spPr>
          <a:xfrm>
            <a:off x="2436660" y="2177554"/>
            <a:ext cx="33921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3992B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基本知识</a:t>
            </a:r>
            <a:r>
              <a:rPr kumimoji="0" lang="en-US" altLang="zh-CN" sz="36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3992B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sz="36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3992B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定义</a:t>
            </a:r>
            <a:endParaRPr kumimoji="0" lang="zh-CN" altLang="en-US" sz="3600" b="1" i="0" u="none" strike="noStrike" kern="1200" cap="none" spc="300" normalizeH="0" baseline="0" noProof="0" dirty="0" smtClean="0">
              <a:ln>
                <a:noFill/>
              </a:ln>
              <a:solidFill>
                <a:srgbClr val="3992B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145728" name="直接连接符 7"/>
          <p:cNvCxnSpPr/>
          <p:nvPr/>
        </p:nvCxnSpPr>
        <p:spPr>
          <a:xfrm>
            <a:off x="2480947" y="2903509"/>
            <a:ext cx="3268081" cy="0"/>
          </a:xfrm>
          <a:prstGeom prst="line">
            <a:avLst/>
          </a:prstGeom>
          <a:ln w="9525">
            <a:solidFill>
              <a:schemeClr val="bg1"/>
            </a:solidFill>
            <a:prstDash val="soli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81" name="文本框 9"/>
          <p:cNvSpPr txBox="1"/>
          <p:nvPr/>
        </p:nvSpPr>
        <p:spPr>
          <a:xfrm>
            <a:off x="2541927" y="3044267"/>
            <a:ext cx="3244714" cy="9525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</a:pPr>
            <a:r>
              <a:rPr kumimoji="0" lang="zh-CN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甲状腺癌是最常见的甲状腺恶性肿瘤，是一种起源于甲状腺滤泡上皮或滤泡旁上皮细胞的恶性肿瘤，也是头颈部最为常见的恶性肿瘤。约占全身恶性肿瘤的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1%</a:t>
            </a:r>
            <a:r>
              <a:rPr kumimoji="0" lang="zh-CN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，是目前发病率增长最快的恶性肿瘤之一。</a:t>
            </a:r>
            <a:endParaRPr kumimoji="0" lang="zh-CN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9" name="组合 14"/>
          <p:cNvGrpSpPr/>
          <p:nvPr/>
        </p:nvGrpSpPr>
        <p:grpSpPr>
          <a:xfrm>
            <a:off x="650528" y="2177554"/>
            <a:ext cx="1512168" cy="2135484"/>
            <a:chOff x="2118480" y="1316166"/>
            <a:chExt cx="1512168" cy="2135484"/>
          </a:xfrm>
        </p:grpSpPr>
        <p:sp>
          <p:nvSpPr>
            <p:cNvPr id="1048582" name="椭圆 15"/>
            <p:cNvSpPr/>
            <p:nvPr/>
          </p:nvSpPr>
          <p:spPr>
            <a:xfrm>
              <a:off x="2118480" y="1316166"/>
              <a:ext cx="1512168" cy="15121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992B5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583" name="TextBox 67"/>
            <p:cNvSpPr txBox="1"/>
            <p:nvPr/>
          </p:nvSpPr>
          <p:spPr>
            <a:xfrm>
              <a:off x="2396585" y="1556810"/>
              <a:ext cx="1022180" cy="1894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6000" b="0" i="0" u="none" strike="noStrike" kern="1200" cap="none" spc="225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cs"/>
                </a:rPr>
                <a:t>01</a:t>
              </a:r>
              <a:endParaRPr kumimoji="0" lang="zh-CN" altLang="en-US" sz="6000" b="0" i="0" u="none" strike="noStrike" kern="1200" cap="none" spc="2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45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48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048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8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48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0" grpId="0"/>
      <p:bldP spid="104858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ext Box 18"/>
          <p:cNvSpPr txBox="1">
            <a:spLocks noChangeArrowheads="1"/>
          </p:cNvSpPr>
          <p:nvPr/>
        </p:nvSpPr>
        <p:spPr bwMode="gray">
          <a:xfrm>
            <a:off x="3707904" y="195486"/>
            <a:ext cx="1584175" cy="4756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解剖</a:t>
            </a:r>
            <a:endParaRPr kumimoji="0" lang="zh-CN" altLang="en-US" sz="2500" b="0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145730" name="直接连接符​​ 14"/>
          <p:cNvCxnSpPr/>
          <p:nvPr/>
        </p:nvCxnSpPr>
        <p:spPr>
          <a:xfrm>
            <a:off x="5647418" y="468660"/>
            <a:ext cx="3057760" cy="0"/>
          </a:xfrm>
          <a:prstGeom prst="line">
            <a:avLst/>
          </a:prstGeom>
          <a:ln w="952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1" name="直接连接符​​ 14"/>
          <p:cNvCxnSpPr/>
          <p:nvPr/>
        </p:nvCxnSpPr>
        <p:spPr>
          <a:xfrm>
            <a:off x="362112" y="468660"/>
            <a:ext cx="3057760" cy="0"/>
          </a:xfrm>
          <a:prstGeom prst="line">
            <a:avLst/>
          </a:prstGeom>
          <a:ln w="952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12" name="圆角矩形 28"/>
          <p:cNvSpPr/>
          <p:nvPr/>
        </p:nvSpPr>
        <p:spPr>
          <a:xfrm>
            <a:off x="5173862" y="1218645"/>
            <a:ext cx="444103" cy="41076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6" rIns="68573" bIns="34286" anchor="ctr"/>
          <a:p>
            <a:pPr marL="0" marR="0" lvl="0" indent="0" algn="ctr" defTabSz="685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8613" name="圆角矩形 31"/>
          <p:cNvSpPr/>
          <p:nvPr/>
        </p:nvSpPr>
        <p:spPr>
          <a:xfrm>
            <a:off x="5203707" y="2366645"/>
            <a:ext cx="444103" cy="41076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6" rIns="68573" bIns="34286" anchor="ctr"/>
          <a:p>
            <a:pPr marL="0" marR="0" lvl="0" indent="0" algn="ctr" defTabSz="685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97153" name="图片 0" descr="QQ图片202207182039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2865" y="1218565"/>
            <a:ext cx="2333625" cy="2533650"/>
          </a:xfrm>
          <a:prstGeom prst="rect">
            <a:avLst/>
          </a:prstGeom>
        </p:spPr>
      </p:pic>
      <p:sp>
        <p:nvSpPr>
          <p:cNvPr id="1048614" name="文本框 3"/>
          <p:cNvSpPr txBox="1"/>
          <p:nvPr/>
        </p:nvSpPr>
        <p:spPr>
          <a:xfrm>
            <a:off x="5702300" y="1218565"/>
            <a:ext cx="2948305" cy="75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由于甲状腺的外科被膜将甲状腺固定在气管和甲状软骨上，形成甲状腺悬韧带和甲状腺侧韧带，所以甲状腺可以随吞咽上下移动。</a:t>
            </a:r>
            <a:endParaRPr lang="zh-CN" altLang="en-US"/>
          </a:p>
        </p:txBody>
      </p:sp>
      <p:sp>
        <p:nvSpPr>
          <p:cNvPr id="1048615" name="文本框 4"/>
          <p:cNvSpPr txBox="1"/>
          <p:nvPr/>
        </p:nvSpPr>
        <p:spPr>
          <a:xfrm>
            <a:off x="5851525" y="2519045"/>
            <a:ext cx="2762250" cy="777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甲状腺由两个侧叶及连接两个侧叶的峡部组成，位于甲状软骨的下方，气管和食管的两旁和前方。成人甲状腺的重量约</a:t>
            </a:r>
            <a:r>
              <a:rPr lang="en-US" altLang="zh-CN"/>
              <a:t>30</a:t>
            </a:r>
            <a:r>
              <a:rPr lang="zh-CN" altLang="en-US"/>
              <a:t>克。</a:t>
            </a:r>
            <a:endParaRPr lang="zh-CN" altLang="en-US"/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86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8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486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86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86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86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2" grpId="0" bldLvl="0" animBg="1"/>
      <p:bldP spid="1048613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ext Box 18"/>
          <p:cNvSpPr txBox="1">
            <a:spLocks noChangeArrowheads="1"/>
          </p:cNvSpPr>
          <p:nvPr/>
        </p:nvSpPr>
        <p:spPr bwMode="gray">
          <a:xfrm>
            <a:off x="3707904" y="195486"/>
            <a:ext cx="1584175" cy="4756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甲状腺</a:t>
            </a:r>
            <a:endParaRPr kumimoji="0" lang="zh-CN" altLang="en-US" sz="2500" b="0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145732" name="直接连接符​​ 14"/>
          <p:cNvCxnSpPr/>
          <p:nvPr/>
        </p:nvCxnSpPr>
        <p:spPr>
          <a:xfrm>
            <a:off x="5647418" y="468660"/>
            <a:ext cx="3057760" cy="0"/>
          </a:xfrm>
          <a:prstGeom prst="line">
            <a:avLst/>
          </a:prstGeom>
          <a:ln w="952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3" name="直接连接符​​ 14"/>
          <p:cNvCxnSpPr/>
          <p:nvPr/>
        </p:nvCxnSpPr>
        <p:spPr>
          <a:xfrm>
            <a:off x="362112" y="468660"/>
            <a:ext cx="3057760" cy="0"/>
          </a:xfrm>
          <a:prstGeom prst="line">
            <a:avLst/>
          </a:prstGeom>
          <a:ln w="952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29" name="Freeform 5"/>
          <p:cNvSpPr/>
          <p:nvPr/>
        </p:nvSpPr>
        <p:spPr bwMode="auto">
          <a:xfrm>
            <a:off x="409715" y="2409165"/>
            <a:ext cx="1484725" cy="111062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630" name="TextBox 21"/>
          <p:cNvSpPr txBox="1"/>
          <p:nvPr/>
        </p:nvSpPr>
        <p:spPr>
          <a:xfrm>
            <a:off x="697176" y="2545715"/>
            <a:ext cx="908686" cy="8616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生理功能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8631" name="圆角矩形 6"/>
          <p:cNvSpPr/>
          <p:nvPr/>
        </p:nvSpPr>
        <p:spPr>
          <a:xfrm>
            <a:off x="2567905" y="570417"/>
            <a:ext cx="5664666" cy="57552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甲状腺主要功能是合成甲状腺激素和降钙素，参与人体的物质和能量代谢。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632" name="Freeform 5"/>
          <p:cNvSpPr/>
          <p:nvPr/>
        </p:nvSpPr>
        <p:spPr bwMode="auto">
          <a:xfrm>
            <a:off x="1894440" y="1276905"/>
            <a:ext cx="547516" cy="3108279"/>
          </a:xfrm>
          <a:custGeom>
            <a:avLst/>
            <a:gdLst>
              <a:gd name="T0" fmla="*/ 1999 w 3544"/>
              <a:gd name="T1" fmla="*/ 9150 h 14563"/>
              <a:gd name="T2" fmla="*/ 1999 w 3544"/>
              <a:gd name="T3" fmla="*/ 12306 h 14563"/>
              <a:gd name="T4" fmla="*/ 2353 w 3544"/>
              <a:gd name="T5" fmla="*/ 13628 h 14563"/>
              <a:gd name="T6" fmla="*/ 3544 w 3544"/>
              <a:gd name="T7" fmla="*/ 14112 h 14563"/>
              <a:gd name="T8" fmla="*/ 3544 w 3544"/>
              <a:gd name="T9" fmla="*/ 14563 h 14563"/>
              <a:gd name="T10" fmla="*/ 1933 w 3544"/>
              <a:gd name="T11" fmla="*/ 14016 h 14563"/>
              <a:gd name="T12" fmla="*/ 1419 w 3544"/>
              <a:gd name="T13" fmla="*/ 12050 h 14563"/>
              <a:gd name="T14" fmla="*/ 1419 w 3544"/>
              <a:gd name="T15" fmla="*/ 9279 h 14563"/>
              <a:gd name="T16" fmla="*/ 1160 w 3544"/>
              <a:gd name="T17" fmla="*/ 8022 h 14563"/>
              <a:gd name="T18" fmla="*/ 0 w 3544"/>
              <a:gd name="T19" fmla="*/ 7475 h 14563"/>
              <a:gd name="T20" fmla="*/ 0 w 3544"/>
              <a:gd name="T21" fmla="*/ 7088 h 14563"/>
              <a:gd name="T22" fmla="*/ 1127 w 3544"/>
              <a:gd name="T23" fmla="*/ 6571 h 14563"/>
              <a:gd name="T24" fmla="*/ 1419 w 3544"/>
              <a:gd name="T25" fmla="*/ 5284 h 14563"/>
              <a:gd name="T26" fmla="*/ 1419 w 3544"/>
              <a:gd name="T27" fmla="*/ 2513 h 14563"/>
              <a:gd name="T28" fmla="*/ 1933 w 3544"/>
              <a:gd name="T29" fmla="*/ 547 h 14563"/>
              <a:gd name="T30" fmla="*/ 3544 w 3544"/>
              <a:gd name="T31" fmla="*/ 0 h 14563"/>
              <a:gd name="T32" fmla="*/ 3544 w 3544"/>
              <a:gd name="T33" fmla="*/ 451 h 14563"/>
              <a:gd name="T34" fmla="*/ 2353 w 3544"/>
              <a:gd name="T35" fmla="*/ 902 h 14563"/>
              <a:gd name="T36" fmla="*/ 1999 w 3544"/>
              <a:gd name="T37" fmla="*/ 2254 h 14563"/>
              <a:gd name="T38" fmla="*/ 1999 w 3544"/>
              <a:gd name="T39" fmla="*/ 5413 h 14563"/>
              <a:gd name="T40" fmla="*/ 580 w 3544"/>
              <a:gd name="T41" fmla="*/ 7275 h 14563"/>
              <a:gd name="T42" fmla="*/ 580 w 3544"/>
              <a:gd name="T43" fmla="*/ 7304 h 14563"/>
              <a:gd name="T44" fmla="*/ 1999 w 3544"/>
              <a:gd name="T45" fmla="*/ 9150 h 14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44" h="14563">
                <a:moveTo>
                  <a:pt x="1999" y="9150"/>
                </a:moveTo>
                <a:lnTo>
                  <a:pt x="1999" y="12306"/>
                </a:lnTo>
                <a:cubicBezTo>
                  <a:pt x="1999" y="12867"/>
                  <a:pt x="2117" y="13306"/>
                  <a:pt x="2353" y="13628"/>
                </a:cubicBezTo>
                <a:cubicBezTo>
                  <a:pt x="2590" y="13950"/>
                  <a:pt x="2986" y="14112"/>
                  <a:pt x="3544" y="14112"/>
                </a:cubicBezTo>
                <a:lnTo>
                  <a:pt x="3544" y="14563"/>
                </a:lnTo>
                <a:cubicBezTo>
                  <a:pt x="2815" y="14563"/>
                  <a:pt x="2276" y="14379"/>
                  <a:pt x="1933" y="14016"/>
                </a:cubicBezTo>
                <a:cubicBezTo>
                  <a:pt x="1589" y="13650"/>
                  <a:pt x="1419" y="12993"/>
                  <a:pt x="1419" y="12050"/>
                </a:cubicBezTo>
                <a:lnTo>
                  <a:pt x="1419" y="9279"/>
                </a:lnTo>
                <a:cubicBezTo>
                  <a:pt x="1419" y="8762"/>
                  <a:pt x="1333" y="8344"/>
                  <a:pt x="1160" y="8022"/>
                </a:cubicBezTo>
                <a:cubicBezTo>
                  <a:pt x="990" y="7701"/>
                  <a:pt x="602" y="7516"/>
                  <a:pt x="0" y="7475"/>
                </a:cubicBezTo>
                <a:lnTo>
                  <a:pt x="0" y="7088"/>
                </a:lnTo>
                <a:cubicBezTo>
                  <a:pt x="558" y="7002"/>
                  <a:pt x="935" y="6829"/>
                  <a:pt x="1127" y="6571"/>
                </a:cubicBezTo>
                <a:cubicBezTo>
                  <a:pt x="1322" y="6315"/>
                  <a:pt x="1419" y="5883"/>
                  <a:pt x="1419" y="5284"/>
                </a:cubicBezTo>
                <a:lnTo>
                  <a:pt x="1419" y="2513"/>
                </a:lnTo>
                <a:cubicBezTo>
                  <a:pt x="1419" y="1567"/>
                  <a:pt x="1589" y="913"/>
                  <a:pt x="1933" y="547"/>
                </a:cubicBezTo>
                <a:cubicBezTo>
                  <a:pt x="2276" y="181"/>
                  <a:pt x="2815" y="0"/>
                  <a:pt x="3544" y="0"/>
                </a:cubicBezTo>
                <a:lnTo>
                  <a:pt x="3544" y="451"/>
                </a:lnTo>
                <a:cubicBezTo>
                  <a:pt x="2986" y="451"/>
                  <a:pt x="2590" y="602"/>
                  <a:pt x="2353" y="902"/>
                </a:cubicBezTo>
                <a:cubicBezTo>
                  <a:pt x="2117" y="1201"/>
                  <a:pt x="1999" y="1652"/>
                  <a:pt x="1999" y="2254"/>
                </a:cubicBezTo>
                <a:lnTo>
                  <a:pt x="1999" y="5413"/>
                </a:lnTo>
                <a:cubicBezTo>
                  <a:pt x="1999" y="6265"/>
                  <a:pt x="1592" y="7275"/>
                  <a:pt x="580" y="7275"/>
                </a:cubicBezTo>
                <a:lnTo>
                  <a:pt x="580" y="7304"/>
                </a:lnTo>
                <a:cubicBezTo>
                  <a:pt x="1565" y="7304"/>
                  <a:pt x="1999" y="8309"/>
                  <a:pt x="1999" y="91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633" name="圆角矩形 8"/>
          <p:cNvSpPr/>
          <p:nvPr/>
        </p:nvSpPr>
        <p:spPr>
          <a:xfrm>
            <a:off x="2601309" y="1222933"/>
            <a:ext cx="6329675" cy="632133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增加全身组织细胞的耗氧和产热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634" name="圆角矩形 9"/>
          <p:cNvSpPr/>
          <p:nvPr/>
        </p:nvSpPr>
        <p:spPr>
          <a:xfrm>
            <a:off x="2568233" y="2000880"/>
            <a:ext cx="6331602" cy="726333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促进蛋白质、碳水化合物的分解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635" name="圆角矩形 10"/>
          <p:cNvSpPr/>
          <p:nvPr/>
        </p:nvSpPr>
        <p:spPr>
          <a:xfrm>
            <a:off x="2601612" y="2761736"/>
            <a:ext cx="5910888" cy="75805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促进生长发育和组织的分化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636" name="圆角矩形 15"/>
          <p:cNvSpPr/>
          <p:nvPr/>
        </p:nvSpPr>
        <p:spPr>
          <a:xfrm>
            <a:off x="2720975" y="3702685"/>
            <a:ext cx="4972685" cy="116967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影响体内水和电解质的代谢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486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48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48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486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048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048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1048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48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48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48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48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48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9" grpId="0" animBg="1"/>
      <p:bldP spid="1048630" grpId="0"/>
      <p:bldP spid="1048631" grpId="0" animBg="1"/>
      <p:bldP spid="1048632" grpId="0" animBg="1"/>
      <p:bldP spid="1048633" grpId="0" bldLvl="0" animBg="1"/>
      <p:bldP spid="1048634" grpId="0" bldLvl="0" animBg="1"/>
      <p:bldP spid="1048635" grpId="0" bldLvl="0" animBg="1"/>
      <p:bldP spid="1048636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ext Box 18"/>
          <p:cNvSpPr txBox="1">
            <a:spLocks noChangeArrowheads="1"/>
          </p:cNvSpPr>
          <p:nvPr/>
        </p:nvSpPr>
        <p:spPr bwMode="gray">
          <a:xfrm>
            <a:off x="3707904" y="195486"/>
            <a:ext cx="1584175" cy="4756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病理类型</a:t>
            </a:r>
            <a:endParaRPr kumimoji="0" lang="zh-CN" altLang="en-US" sz="2500" b="0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145734" name="直接连接符​​ 14"/>
          <p:cNvCxnSpPr/>
          <p:nvPr/>
        </p:nvCxnSpPr>
        <p:spPr>
          <a:xfrm>
            <a:off x="5647418" y="468660"/>
            <a:ext cx="3057760" cy="0"/>
          </a:xfrm>
          <a:prstGeom prst="line">
            <a:avLst/>
          </a:prstGeom>
          <a:ln w="952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5" name="直接连接符​​ 14"/>
          <p:cNvCxnSpPr/>
          <p:nvPr/>
        </p:nvCxnSpPr>
        <p:spPr>
          <a:xfrm>
            <a:off x="362112" y="468660"/>
            <a:ext cx="3057760" cy="0"/>
          </a:xfrm>
          <a:prstGeom prst="line">
            <a:avLst/>
          </a:prstGeom>
          <a:ln w="952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组合 4"/>
          <p:cNvGrpSpPr/>
          <p:nvPr/>
        </p:nvGrpSpPr>
        <p:grpSpPr>
          <a:xfrm flipH="1">
            <a:off x="4672286" y="1653740"/>
            <a:ext cx="1041050" cy="27000"/>
            <a:chOff x="2531312" y="2421168"/>
            <a:chExt cx="1388066" cy="36000"/>
          </a:xfrm>
          <a:solidFill>
            <a:srgbClr val="0070C0"/>
          </a:solidFill>
        </p:grpSpPr>
        <p:cxnSp>
          <p:nvCxnSpPr>
            <p:cNvPr id="3145736" name="直接连接符 5"/>
            <p:cNvCxnSpPr/>
            <p:nvPr/>
          </p:nvCxnSpPr>
          <p:spPr>
            <a:xfrm>
              <a:off x="2539779" y="2439168"/>
              <a:ext cx="1379599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641" name="椭圆 6"/>
            <p:cNvSpPr/>
            <p:nvPr/>
          </p:nvSpPr>
          <p:spPr>
            <a:xfrm>
              <a:off x="2531312" y="2421168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6851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07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65" name="组合 7"/>
          <p:cNvGrpSpPr/>
          <p:nvPr/>
        </p:nvGrpSpPr>
        <p:grpSpPr>
          <a:xfrm flipH="1">
            <a:off x="5713336" y="3110744"/>
            <a:ext cx="1041050" cy="27000"/>
            <a:chOff x="2531312" y="2421168"/>
            <a:chExt cx="1388066" cy="36000"/>
          </a:xfrm>
          <a:solidFill>
            <a:srgbClr val="0070C0"/>
          </a:solidFill>
        </p:grpSpPr>
        <p:cxnSp>
          <p:nvCxnSpPr>
            <p:cNvPr id="3145737" name="直接连接符 8"/>
            <p:cNvCxnSpPr/>
            <p:nvPr/>
          </p:nvCxnSpPr>
          <p:spPr>
            <a:xfrm>
              <a:off x="2539779" y="2439168"/>
              <a:ext cx="1379599" cy="0"/>
            </a:xfrm>
            <a:prstGeom prst="line">
              <a:avLst/>
            </a:prstGeom>
            <a:grpFill/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642" name="椭圆 9"/>
            <p:cNvSpPr/>
            <p:nvPr/>
          </p:nvSpPr>
          <p:spPr>
            <a:xfrm>
              <a:off x="2531312" y="2421168"/>
              <a:ext cx="36000" cy="36000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6851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07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66" name="组合 10"/>
          <p:cNvGrpSpPr/>
          <p:nvPr/>
        </p:nvGrpSpPr>
        <p:grpSpPr>
          <a:xfrm>
            <a:off x="2018557" y="1653740"/>
            <a:ext cx="1041050" cy="27000"/>
            <a:chOff x="2531312" y="2421168"/>
            <a:chExt cx="1388066" cy="36000"/>
          </a:xfrm>
          <a:solidFill>
            <a:srgbClr val="0070C0"/>
          </a:solidFill>
        </p:grpSpPr>
        <p:cxnSp>
          <p:nvCxnSpPr>
            <p:cNvPr id="3145738" name="直接连接符 11"/>
            <p:cNvCxnSpPr/>
            <p:nvPr/>
          </p:nvCxnSpPr>
          <p:spPr>
            <a:xfrm>
              <a:off x="2539779" y="2439168"/>
              <a:ext cx="1379599" cy="0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643" name="椭圆 12"/>
            <p:cNvSpPr/>
            <p:nvPr/>
          </p:nvSpPr>
          <p:spPr>
            <a:xfrm>
              <a:off x="2531312" y="2421168"/>
              <a:ext cx="36000" cy="36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6851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07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67" name="组合 13"/>
          <p:cNvGrpSpPr/>
          <p:nvPr/>
        </p:nvGrpSpPr>
        <p:grpSpPr>
          <a:xfrm>
            <a:off x="2898365" y="3110744"/>
            <a:ext cx="1041050" cy="27000"/>
            <a:chOff x="2531312" y="2421168"/>
            <a:chExt cx="1388066" cy="36000"/>
          </a:xfrm>
          <a:solidFill>
            <a:srgbClr val="0070C0"/>
          </a:solidFill>
        </p:grpSpPr>
        <p:cxnSp>
          <p:nvCxnSpPr>
            <p:cNvPr id="3145739" name="直接连接符 14"/>
            <p:cNvCxnSpPr/>
            <p:nvPr/>
          </p:nvCxnSpPr>
          <p:spPr>
            <a:xfrm>
              <a:off x="2539779" y="2439168"/>
              <a:ext cx="1379599" cy="0"/>
            </a:xfrm>
            <a:prstGeom prst="line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644" name="椭圆 15"/>
            <p:cNvSpPr/>
            <p:nvPr/>
          </p:nvSpPr>
          <p:spPr>
            <a:xfrm>
              <a:off x="2531312" y="2421168"/>
              <a:ext cx="36000" cy="36000"/>
            </a:xfrm>
            <a:prstGeom prst="ellipse">
              <a:avLst/>
            </a:prstGeom>
            <a:grp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6851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07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68" name="组合 18"/>
          <p:cNvGrpSpPr/>
          <p:nvPr/>
        </p:nvGrpSpPr>
        <p:grpSpPr bwMode="auto">
          <a:xfrm>
            <a:off x="2653513" y="1488026"/>
            <a:ext cx="1994036" cy="1349530"/>
            <a:chOff x="0" y="0"/>
            <a:chExt cx="2093189" cy="1416774"/>
          </a:xfrm>
          <a:solidFill>
            <a:srgbClr val="007FDE"/>
          </a:solidFill>
        </p:grpSpPr>
        <p:sp>
          <p:nvSpPr>
            <p:cNvPr id="1048645" name="等腰三角形 19">
              <a:hlinkClick r:id="rId1"/>
            </p:cNvPr>
            <p:cNvSpPr>
              <a:spLocks noChangeArrowheads="1"/>
            </p:cNvSpPr>
            <p:nvPr/>
          </p:nvSpPr>
          <p:spPr bwMode="auto">
            <a:xfrm flipH="1" flipV="1">
              <a:off x="0" y="0"/>
              <a:ext cx="2093189" cy="141677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2700" cap="flat" cmpd="sng">
              <a:noFill/>
              <a:bevel/>
            </a:ln>
          </p:spPr>
          <p:txBody>
            <a:bodyPr anchor="ctr"/>
            <a:p>
              <a:pPr marL="0" marR="0" lvl="0" indent="0" algn="ctr" defTabSz="6851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zh-CN" sz="107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048646" name="文本框 20"/>
            <p:cNvSpPr>
              <a:spLocks noChangeArrowheads="1"/>
            </p:cNvSpPr>
            <p:nvPr/>
          </p:nvSpPr>
          <p:spPr bwMode="auto">
            <a:xfrm>
              <a:off x="709935" y="122472"/>
              <a:ext cx="645245" cy="56264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p>
              <a:pPr marL="0" marR="0" lvl="0" indent="0" algn="ctr" defTabSz="6851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sz="3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01</a:t>
              </a:r>
              <a:endPara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69" name="组合 21"/>
          <p:cNvGrpSpPr/>
          <p:nvPr/>
        </p:nvGrpSpPr>
        <p:grpSpPr bwMode="auto">
          <a:xfrm>
            <a:off x="3691379" y="1488026"/>
            <a:ext cx="1995549" cy="1349530"/>
            <a:chOff x="0" y="0"/>
            <a:chExt cx="2093189" cy="1416774"/>
          </a:xfrm>
          <a:solidFill>
            <a:srgbClr val="00CC66"/>
          </a:solidFill>
        </p:grpSpPr>
        <p:sp>
          <p:nvSpPr>
            <p:cNvPr id="1048647" name="等腰三角形 22">
              <a:hlinkClick r:id="rId1"/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093189" cy="1416774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2700" cap="flat" cmpd="sng">
              <a:noFill/>
              <a:bevel/>
            </a:ln>
          </p:spPr>
          <p:txBody>
            <a:bodyPr anchor="ctr"/>
            <a:p>
              <a:pPr marL="0" marR="0" lvl="0" indent="0" algn="ctr" defTabSz="6851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zh-CN" sz="107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048648" name="文本框 23"/>
            <p:cNvSpPr>
              <a:spLocks noChangeArrowheads="1"/>
            </p:cNvSpPr>
            <p:nvPr/>
          </p:nvSpPr>
          <p:spPr bwMode="auto">
            <a:xfrm>
              <a:off x="712660" y="579708"/>
              <a:ext cx="644756" cy="56264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p>
              <a:pPr marL="0" marR="0" lvl="0" indent="0" algn="ctr" defTabSz="6851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sz="3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02</a:t>
              </a:r>
              <a:endPara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70" name="组合 24"/>
          <p:cNvGrpSpPr/>
          <p:nvPr/>
        </p:nvGrpSpPr>
        <p:grpSpPr bwMode="auto">
          <a:xfrm>
            <a:off x="3691379" y="2878404"/>
            <a:ext cx="1995549" cy="1349530"/>
            <a:chOff x="0" y="0"/>
            <a:chExt cx="2093189" cy="1416774"/>
          </a:xfrm>
          <a:solidFill>
            <a:srgbClr val="007FDE"/>
          </a:solidFill>
        </p:grpSpPr>
        <p:sp>
          <p:nvSpPr>
            <p:cNvPr id="1048649" name="等腰三角形 25">
              <a:hlinkClick r:id="rId1"/>
            </p:cNvPr>
            <p:cNvSpPr>
              <a:spLocks noChangeArrowheads="1"/>
            </p:cNvSpPr>
            <p:nvPr/>
          </p:nvSpPr>
          <p:spPr bwMode="auto">
            <a:xfrm flipH="1" flipV="1">
              <a:off x="0" y="0"/>
              <a:ext cx="2093189" cy="141677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 cap="flat" cmpd="sng">
              <a:noFill/>
              <a:bevel/>
            </a:ln>
          </p:spPr>
          <p:txBody>
            <a:bodyPr anchor="ctr"/>
            <a:p>
              <a:pPr marL="0" marR="0" lvl="0" indent="0" algn="ctr" defTabSz="6851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zh-CN" sz="107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048650" name="文本框 26"/>
            <p:cNvSpPr>
              <a:spLocks noChangeArrowheads="1"/>
            </p:cNvSpPr>
            <p:nvPr/>
          </p:nvSpPr>
          <p:spPr bwMode="auto">
            <a:xfrm>
              <a:off x="712660" y="180213"/>
              <a:ext cx="644755" cy="56264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p>
              <a:pPr marL="0" marR="0" lvl="0" indent="0" algn="ctr" defTabSz="6851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sz="3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71" name="组合 27"/>
          <p:cNvGrpSpPr/>
          <p:nvPr/>
        </p:nvGrpSpPr>
        <p:grpSpPr bwMode="auto">
          <a:xfrm>
            <a:off x="4730760" y="2878404"/>
            <a:ext cx="1994036" cy="1349530"/>
            <a:chOff x="0" y="0"/>
            <a:chExt cx="2093189" cy="1416774"/>
          </a:xfrm>
          <a:solidFill>
            <a:srgbClr val="00CC66"/>
          </a:solidFill>
        </p:grpSpPr>
        <p:sp>
          <p:nvSpPr>
            <p:cNvPr id="1048651" name="等腰三角形 28">
              <a:hlinkClick r:id="rId1"/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093189" cy="1416774"/>
            </a:xfrm>
            <a:prstGeom prst="triangle">
              <a:avLst>
                <a:gd name="adj" fmla="val 50000"/>
              </a:avLst>
            </a:prstGeom>
            <a:solidFill>
              <a:schemeClr val="tx2"/>
            </a:solidFill>
            <a:ln w="12700" cap="flat" cmpd="sng">
              <a:noFill/>
              <a:bevel/>
            </a:ln>
          </p:spPr>
          <p:txBody>
            <a:bodyPr anchor="ctr"/>
            <a:p>
              <a:pPr marL="0" marR="0" lvl="0" indent="0" algn="ctr" defTabSz="6851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zh-CN" sz="107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048652" name="文本框 29"/>
            <p:cNvSpPr>
              <a:spLocks noChangeArrowheads="1"/>
            </p:cNvSpPr>
            <p:nvPr/>
          </p:nvSpPr>
          <p:spPr bwMode="auto">
            <a:xfrm>
              <a:off x="712405" y="520297"/>
              <a:ext cx="645245" cy="56264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p>
              <a:pPr marL="0" marR="0" lvl="0" indent="0" algn="ctr" defTabSz="6851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sz="3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048653" name="TextBox 223"/>
          <p:cNvSpPr txBox="1"/>
          <p:nvPr/>
        </p:nvSpPr>
        <p:spPr>
          <a:xfrm>
            <a:off x="135027" y="1835671"/>
            <a:ext cx="3194791" cy="1033773"/>
          </a:xfrm>
          <a:prstGeom prst="rect">
            <a:avLst/>
          </a:prstGeom>
          <a:noFill/>
        </p:spPr>
        <p:txBody>
          <a:bodyPr lIns="68573" tIns="34286" rIns="68573" bIns="34286">
            <a:spAutoFit/>
          </a:bodyPr>
          <a:p>
            <a:pPr marL="0" marR="0" lvl="0" indent="0" algn="l" defTabSz="6851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约占成人甲状腺癌的70%和儿童甲状腺癌的全部。多见于21~40岁的中青年女性，低度恶性，生长缓慢，较早出现颈部淋巴结转移，预后较好。</a:t>
            </a:r>
            <a:endParaRPr kumimoji="0" lang="zh-CN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8654" name="TextBox 232"/>
          <p:cNvSpPr txBox="1"/>
          <p:nvPr/>
        </p:nvSpPr>
        <p:spPr>
          <a:xfrm>
            <a:off x="5720312" y="1855268"/>
            <a:ext cx="1993106" cy="728972"/>
          </a:xfrm>
          <a:prstGeom prst="rect">
            <a:avLst/>
          </a:prstGeom>
          <a:noFill/>
        </p:spPr>
        <p:txBody>
          <a:bodyPr lIns="68573" tIns="34286" rIns="68573" bIns="34286">
            <a:spAutoFit/>
          </a:bodyPr>
          <a:p>
            <a:pPr marL="0" marR="0" lvl="0" indent="0" algn="l" defTabSz="6851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约占15%，多见于50岁左右妇女，中度恶性，发展较快，有侵犯血管倾向。33%可经血运转移至肺、肝、骨、及中枢神经系统，预后没有乳头状好。</a:t>
            </a:r>
            <a:endParaRPr lang="zh-CN" altLang="en-US"/>
          </a:p>
        </p:txBody>
      </p:sp>
      <p:sp>
        <p:nvSpPr>
          <p:cNvPr id="1048655" name="TextBox 235"/>
          <p:cNvSpPr txBox="1"/>
          <p:nvPr/>
        </p:nvSpPr>
        <p:spPr>
          <a:xfrm>
            <a:off x="1859161" y="3337112"/>
            <a:ext cx="1994297" cy="728972"/>
          </a:xfrm>
          <a:prstGeom prst="rect">
            <a:avLst/>
          </a:prstGeom>
          <a:noFill/>
        </p:spPr>
        <p:txBody>
          <a:bodyPr lIns="68573" tIns="34286" rIns="68573" bIns="34286">
            <a:spAutoFit/>
          </a:bodyPr>
          <a:p>
            <a:pPr marL="0" marR="0" lvl="0" indent="0" algn="l" defTabSz="6851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约占5%-10%，多见于70岁左右的老年人，高度恶性、发展迅速，约50%早期便有淋巴结转移或侵犯喉返神经，气管或食管。预后很差。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8656" name="TextBox 238"/>
          <p:cNvSpPr txBox="1"/>
          <p:nvPr/>
        </p:nvSpPr>
        <p:spPr>
          <a:xfrm>
            <a:off x="6737152" y="3313299"/>
            <a:ext cx="1993106" cy="1363972"/>
          </a:xfrm>
          <a:prstGeom prst="rect">
            <a:avLst/>
          </a:prstGeom>
          <a:noFill/>
        </p:spPr>
        <p:txBody>
          <a:bodyPr lIns="68573" tIns="34286" rIns="68573" bIns="34286">
            <a:spAutoFit/>
          </a:bodyPr>
          <a:p>
            <a:pPr marL="0" marR="0" lvl="0" indent="0" algn="l" defTabSz="6851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solidFill>
                  <a:schemeClr val="accent4"/>
                </a:solidFill>
              </a:rPr>
              <a:t>仅占7%，常有家族史，来源于滤泡旁细胞。可分泌大量的降钙素，恶性程度中等。预后不如乳头状癌及滤泡状癌，但比分化状癌预后好。</a:t>
            </a:r>
            <a:endParaRPr lang="zh-CN" altLang="en-US">
              <a:solidFill>
                <a:schemeClr val="accent4"/>
              </a:solidFill>
            </a:endParaRPr>
          </a:p>
        </p:txBody>
      </p:sp>
      <p:grpSp>
        <p:nvGrpSpPr>
          <p:cNvPr id="72" name="组合 35"/>
          <p:cNvGrpSpPr/>
          <p:nvPr/>
        </p:nvGrpSpPr>
        <p:grpSpPr bwMode="auto">
          <a:xfrm>
            <a:off x="1082874" y="1469020"/>
            <a:ext cx="908447" cy="406003"/>
            <a:chOff x="1354515" y="2174815"/>
            <a:chExt cx="1212299" cy="542073"/>
          </a:xfrm>
        </p:grpSpPr>
        <p:sp>
          <p:nvSpPr>
            <p:cNvPr id="1048657" name="圆角矩形 36"/>
            <p:cNvSpPr/>
            <p:nvPr/>
          </p:nvSpPr>
          <p:spPr>
            <a:xfrm>
              <a:off x="1354515" y="2193891"/>
              <a:ext cx="1101079" cy="52299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6851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07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48658" name="TextBox 224"/>
            <p:cNvSpPr txBox="1">
              <a:spLocks noChangeArrowheads="1"/>
            </p:cNvSpPr>
            <p:nvPr/>
          </p:nvSpPr>
          <p:spPr bwMode="auto">
            <a:xfrm>
              <a:off x="1386761" y="2174815"/>
              <a:ext cx="1180053" cy="430691"/>
            </a:xfrm>
            <a:prstGeom prst="rect">
              <a:avLst/>
            </a:prstGeom>
            <a:noFill/>
            <a:ln>
              <a:noFill/>
            </a:ln>
          </p:spPr>
          <p:txBody>
            <a:bodyPr lIns="68573" tIns="0" rIns="68573" bIns="0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12495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12495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12495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12495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华文黑体" charset="-122"/>
                </a:rPr>
                <a:t>乳头状癌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华文黑体" charset="-122"/>
              </a:endParaRPr>
            </a:p>
          </p:txBody>
        </p:sp>
      </p:grpSp>
      <p:grpSp>
        <p:nvGrpSpPr>
          <p:cNvPr id="73" name="组合 38"/>
          <p:cNvGrpSpPr/>
          <p:nvPr/>
        </p:nvGrpSpPr>
        <p:grpSpPr bwMode="auto">
          <a:xfrm>
            <a:off x="5830928" y="1469020"/>
            <a:ext cx="884634" cy="406003"/>
            <a:chOff x="7685709" y="2175357"/>
            <a:chExt cx="1180053" cy="541531"/>
          </a:xfrm>
        </p:grpSpPr>
        <p:sp>
          <p:nvSpPr>
            <p:cNvPr id="1048659" name="圆角矩形 39"/>
            <p:cNvSpPr/>
            <p:nvPr/>
          </p:nvSpPr>
          <p:spPr>
            <a:xfrm>
              <a:off x="7725626" y="2194413"/>
              <a:ext cx="1100643" cy="52247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6851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07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48660" name="TextBox 87"/>
            <p:cNvSpPr txBox="1">
              <a:spLocks noChangeArrowheads="1"/>
            </p:cNvSpPr>
            <p:nvPr/>
          </p:nvSpPr>
          <p:spPr bwMode="auto">
            <a:xfrm>
              <a:off x="7685709" y="2175357"/>
              <a:ext cx="1180053" cy="355728"/>
            </a:xfrm>
            <a:prstGeom prst="rect">
              <a:avLst/>
            </a:prstGeom>
            <a:noFill/>
            <a:ln>
              <a:noFill/>
            </a:ln>
          </p:spPr>
          <p:txBody>
            <a:bodyPr lIns="68573" tIns="0" rIns="68573" bIns="0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12495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12495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12495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12495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sz="1400">
                  <a:solidFill>
                    <a:srgbClr val="FFFFFF"/>
                  </a:solidFill>
                </a:rPr>
                <a:t>滤泡状癌</a:t>
              </a:r>
              <a:endParaRPr lang="zh-CN" altLang="en-US" sz="1400">
                <a:solidFill>
                  <a:srgbClr val="FFFFFF"/>
                </a:solidFill>
              </a:endParaRPr>
            </a:p>
          </p:txBody>
        </p:sp>
      </p:grpSp>
      <p:grpSp>
        <p:nvGrpSpPr>
          <p:cNvPr id="74" name="组合 41"/>
          <p:cNvGrpSpPr/>
          <p:nvPr/>
        </p:nvGrpSpPr>
        <p:grpSpPr bwMode="auto">
          <a:xfrm>
            <a:off x="6839546" y="2844193"/>
            <a:ext cx="907256" cy="463152"/>
            <a:chOff x="9031522" y="4008808"/>
            <a:chExt cx="1209355" cy="616613"/>
          </a:xfrm>
        </p:grpSpPr>
        <p:sp>
          <p:nvSpPr>
            <p:cNvPr id="1048661" name="圆角矩形 42"/>
            <p:cNvSpPr/>
            <p:nvPr/>
          </p:nvSpPr>
          <p:spPr>
            <a:xfrm>
              <a:off x="9031522" y="4102330"/>
              <a:ext cx="1099847" cy="523091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6851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07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48662" name="TextBox 89"/>
            <p:cNvSpPr txBox="1">
              <a:spLocks noChangeArrowheads="1"/>
            </p:cNvSpPr>
            <p:nvPr/>
          </p:nvSpPr>
          <p:spPr bwMode="auto">
            <a:xfrm>
              <a:off x="9060824" y="4008808"/>
              <a:ext cx="1180053" cy="429464"/>
            </a:xfrm>
            <a:prstGeom prst="rect">
              <a:avLst/>
            </a:prstGeom>
            <a:noFill/>
            <a:ln>
              <a:noFill/>
            </a:ln>
          </p:spPr>
          <p:txBody>
            <a:bodyPr lIns="68573" tIns="0" rIns="68573" bIns="0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12495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12495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12495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12495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华文黑体" charset="-122"/>
                </a:rPr>
                <a:t>髓样癌</a:t>
              </a:r>
              <a:endParaRPr lang="zh-CN" altLang="en-US" sz="1400"/>
            </a:p>
          </p:txBody>
        </p:sp>
      </p:grpSp>
      <p:grpSp>
        <p:nvGrpSpPr>
          <p:cNvPr id="75" name="组合 44"/>
          <p:cNvGrpSpPr/>
          <p:nvPr/>
        </p:nvGrpSpPr>
        <p:grpSpPr bwMode="auto">
          <a:xfrm>
            <a:off x="1917502" y="2906106"/>
            <a:ext cx="900111" cy="440530"/>
            <a:chOff x="2518192" y="4091250"/>
            <a:chExt cx="1200750" cy="586813"/>
          </a:xfrm>
        </p:grpSpPr>
        <p:sp>
          <p:nvSpPr>
            <p:cNvPr id="1048663" name="圆角矩形 45"/>
            <p:cNvSpPr/>
            <p:nvPr/>
          </p:nvSpPr>
          <p:spPr>
            <a:xfrm>
              <a:off x="2518192" y="4154689"/>
              <a:ext cx="1100688" cy="52337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6851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07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48664" name="TextBox 91"/>
            <p:cNvSpPr txBox="1">
              <a:spLocks noChangeArrowheads="1"/>
            </p:cNvSpPr>
            <p:nvPr/>
          </p:nvSpPr>
          <p:spPr bwMode="auto">
            <a:xfrm>
              <a:off x="2538889" y="4091250"/>
              <a:ext cx="1180053" cy="429696"/>
            </a:xfrm>
            <a:prstGeom prst="rect">
              <a:avLst/>
            </a:prstGeom>
            <a:noFill/>
            <a:ln>
              <a:noFill/>
            </a:ln>
          </p:spPr>
          <p:txBody>
            <a:bodyPr lIns="68573" tIns="0" rIns="68573" bIns="0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12495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12495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12495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12495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华文黑体" charset="-122"/>
                </a:rPr>
                <a:t>未分化癌</a:t>
              </a:r>
              <a:endParaRPr lang="zh-CN" altLang="en-US" sz="1400"/>
            </a:p>
          </p:txBody>
        </p:sp>
      </p:grp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048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048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048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048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53" grpId="0"/>
      <p:bldP spid="1048654" grpId="0"/>
      <p:bldP spid="1048655" grpId="0"/>
      <p:bldP spid="104865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ext Box 18"/>
          <p:cNvSpPr txBox="1">
            <a:spLocks noChangeArrowheads="1"/>
          </p:cNvSpPr>
          <p:nvPr/>
        </p:nvSpPr>
        <p:spPr bwMode="gray">
          <a:xfrm>
            <a:off x="3707904" y="195486"/>
            <a:ext cx="1584175" cy="4756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病因</a:t>
            </a:r>
            <a:endParaRPr kumimoji="0" lang="zh-CN" altLang="en-US" sz="2500" b="0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145740" name="直接连接符​​ 14"/>
          <p:cNvCxnSpPr/>
          <p:nvPr/>
        </p:nvCxnSpPr>
        <p:spPr>
          <a:xfrm>
            <a:off x="5647418" y="468660"/>
            <a:ext cx="3057760" cy="0"/>
          </a:xfrm>
          <a:prstGeom prst="line">
            <a:avLst/>
          </a:prstGeom>
          <a:ln w="952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1" name="直接连接符​​ 14"/>
          <p:cNvCxnSpPr/>
          <p:nvPr/>
        </p:nvCxnSpPr>
        <p:spPr>
          <a:xfrm>
            <a:off x="362112" y="468660"/>
            <a:ext cx="3057760" cy="0"/>
          </a:xfrm>
          <a:prstGeom prst="line">
            <a:avLst/>
          </a:prstGeom>
          <a:ln w="952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69" name="Freeform 105"/>
          <p:cNvSpPr/>
          <p:nvPr/>
        </p:nvSpPr>
        <p:spPr bwMode="auto">
          <a:xfrm>
            <a:off x="4570593" y="3248188"/>
            <a:ext cx="863713" cy="937996"/>
          </a:xfrm>
          <a:custGeom>
            <a:avLst/>
            <a:gdLst>
              <a:gd name="T0" fmla="*/ 0 w 876"/>
              <a:gd name="T1" fmla="*/ 2147483647 h 952"/>
              <a:gd name="T2" fmla="*/ 0 w 876"/>
              <a:gd name="T3" fmla="*/ 2147483647 h 952"/>
              <a:gd name="T4" fmla="*/ 2147483647 w 876"/>
              <a:gd name="T5" fmla="*/ 2147483647 h 952"/>
              <a:gd name="T6" fmla="*/ 2147483647 w 876"/>
              <a:gd name="T7" fmla="*/ 0 h 952"/>
              <a:gd name="T8" fmla="*/ 2147483647 w 876"/>
              <a:gd name="T9" fmla="*/ 0 h 952"/>
              <a:gd name="T10" fmla="*/ 2147483647 w 876"/>
              <a:gd name="T11" fmla="*/ 2147483647 h 952"/>
              <a:gd name="T12" fmla="*/ 0 w 876"/>
              <a:gd name="T13" fmla="*/ 2147483647 h 9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876" h="952">
                <a:moveTo>
                  <a:pt x="0" y="30"/>
                </a:moveTo>
                <a:lnTo>
                  <a:pt x="0" y="492"/>
                </a:lnTo>
                <a:lnTo>
                  <a:pt x="876" y="952"/>
                </a:lnTo>
                <a:lnTo>
                  <a:pt x="712" y="0"/>
                </a:lnTo>
                <a:lnTo>
                  <a:pt x="378" y="0"/>
                </a:lnTo>
                <a:lnTo>
                  <a:pt x="422" y="252"/>
                </a:lnTo>
                <a:lnTo>
                  <a:pt x="0" y="30"/>
                </a:lnTo>
              </a:path>
            </a:pathLst>
          </a:custGeom>
          <a:noFill/>
          <a:ln>
            <a:noFill/>
          </a:ln>
        </p:spPr>
        <p:txBody>
          <a:bodyPr lIns="68571" tIns="34285" rIns="68571" bIns="34285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8670" name="Freeform 107"/>
          <p:cNvSpPr/>
          <p:nvPr/>
        </p:nvSpPr>
        <p:spPr bwMode="auto">
          <a:xfrm>
            <a:off x="3563987" y="3248188"/>
            <a:ext cx="866888" cy="937996"/>
          </a:xfrm>
          <a:custGeom>
            <a:avLst/>
            <a:gdLst>
              <a:gd name="T0" fmla="*/ 878 w 878"/>
              <a:gd name="T1" fmla="*/ 30 h 952"/>
              <a:gd name="T2" fmla="*/ 456 w 878"/>
              <a:gd name="T3" fmla="*/ 252 h 952"/>
              <a:gd name="T4" fmla="*/ 498 w 878"/>
              <a:gd name="T5" fmla="*/ 0 h 952"/>
              <a:gd name="T6" fmla="*/ 164 w 878"/>
              <a:gd name="T7" fmla="*/ 0 h 952"/>
              <a:gd name="T8" fmla="*/ 0 w 878"/>
              <a:gd name="T9" fmla="*/ 952 h 952"/>
              <a:gd name="T10" fmla="*/ 878 w 878"/>
              <a:gd name="T11" fmla="*/ 492 h 952"/>
              <a:gd name="T12" fmla="*/ 878 w 878"/>
              <a:gd name="T13" fmla="*/ 30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78" h="952">
                <a:moveTo>
                  <a:pt x="878" y="30"/>
                </a:moveTo>
                <a:lnTo>
                  <a:pt x="456" y="252"/>
                </a:lnTo>
                <a:lnTo>
                  <a:pt x="498" y="0"/>
                </a:lnTo>
                <a:lnTo>
                  <a:pt x="164" y="0"/>
                </a:lnTo>
                <a:lnTo>
                  <a:pt x="0" y="952"/>
                </a:lnTo>
                <a:lnTo>
                  <a:pt x="878" y="492"/>
                </a:lnTo>
                <a:lnTo>
                  <a:pt x="878" y="30"/>
                </a:lnTo>
              </a:path>
            </a:pathLst>
          </a:custGeom>
          <a:noFill/>
          <a:ln>
            <a:noFill/>
          </a:ln>
        </p:spPr>
        <p:txBody>
          <a:bodyPr lIns="68571" tIns="34285" rIns="68571" bIns="34285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80808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9" name="组合 6"/>
          <p:cNvGrpSpPr/>
          <p:nvPr/>
        </p:nvGrpSpPr>
        <p:grpSpPr>
          <a:xfrm>
            <a:off x="2987648" y="1311886"/>
            <a:ext cx="3022994" cy="2874298"/>
            <a:chOff x="3748193" y="2000673"/>
            <a:chExt cx="4030134" cy="3833285"/>
          </a:xfrm>
          <a:solidFill>
            <a:schemeClr val="bg1"/>
          </a:solidFill>
        </p:grpSpPr>
        <p:sp>
          <p:nvSpPr>
            <p:cNvPr id="1048671" name="Freeform 104"/>
            <p:cNvSpPr/>
            <p:nvPr/>
          </p:nvSpPr>
          <p:spPr bwMode="auto">
            <a:xfrm>
              <a:off x="5858511" y="4583007"/>
              <a:ext cx="1151467" cy="1250951"/>
            </a:xfrm>
            <a:custGeom>
              <a:avLst/>
              <a:gdLst>
                <a:gd name="T0" fmla="*/ 0 w 876"/>
                <a:gd name="T1" fmla="*/ 2147483647 h 952"/>
                <a:gd name="T2" fmla="*/ 0 w 876"/>
                <a:gd name="T3" fmla="*/ 2147483647 h 952"/>
                <a:gd name="T4" fmla="*/ 2147483647 w 876"/>
                <a:gd name="T5" fmla="*/ 2147483647 h 952"/>
                <a:gd name="T6" fmla="*/ 2147483647 w 876"/>
                <a:gd name="T7" fmla="*/ 0 h 952"/>
                <a:gd name="T8" fmla="*/ 2147483647 w 876"/>
                <a:gd name="T9" fmla="*/ 0 h 952"/>
                <a:gd name="T10" fmla="*/ 2147483647 w 876"/>
                <a:gd name="T11" fmla="*/ 2147483647 h 952"/>
                <a:gd name="T12" fmla="*/ 0 w 876"/>
                <a:gd name="T13" fmla="*/ 2147483647 h 9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76" h="952">
                  <a:moveTo>
                    <a:pt x="0" y="30"/>
                  </a:moveTo>
                  <a:lnTo>
                    <a:pt x="0" y="492"/>
                  </a:lnTo>
                  <a:lnTo>
                    <a:pt x="876" y="952"/>
                  </a:lnTo>
                  <a:lnTo>
                    <a:pt x="712" y="0"/>
                  </a:lnTo>
                  <a:lnTo>
                    <a:pt x="378" y="0"/>
                  </a:lnTo>
                  <a:lnTo>
                    <a:pt x="422" y="252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48672" name="Freeform 106"/>
            <p:cNvSpPr/>
            <p:nvPr/>
          </p:nvSpPr>
          <p:spPr bwMode="auto">
            <a:xfrm>
              <a:off x="4516545" y="4583007"/>
              <a:ext cx="1155700" cy="1250951"/>
            </a:xfrm>
            <a:custGeom>
              <a:avLst/>
              <a:gdLst>
                <a:gd name="T0" fmla="*/ 2147483647 w 878"/>
                <a:gd name="T1" fmla="*/ 2147483647 h 952"/>
                <a:gd name="T2" fmla="*/ 2147483647 w 878"/>
                <a:gd name="T3" fmla="*/ 2147483647 h 952"/>
                <a:gd name="T4" fmla="*/ 2147483647 w 878"/>
                <a:gd name="T5" fmla="*/ 0 h 952"/>
                <a:gd name="T6" fmla="*/ 2147483647 w 878"/>
                <a:gd name="T7" fmla="*/ 0 h 952"/>
                <a:gd name="T8" fmla="*/ 0 w 878"/>
                <a:gd name="T9" fmla="*/ 2147483647 h 952"/>
                <a:gd name="T10" fmla="*/ 2147483647 w 878"/>
                <a:gd name="T11" fmla="*/ 2147483647 h 952"/>
                <a:gd name="T12" fmla="*/ 2147483647 w 878"/>
                <a:gd name="T13" fmla="*/ 2147483647 h 9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78" h="952">
                  <a:moveTo>
                    <a:pt x="878" y="30"/>
                  </a:moveTo>
                  <a:lnTo>
                    <a:pt x="456" y="252"/>
                  </a:lnTo>
                  <a:lnTo>
                    <a:pt x="498" y="0"/>
                  </a:lnTo>
                  <a:lnTo>
                    <a:pt x="164" y="0"/>
                  </a:lnTo>
                  <a:lnTo>
                    <a:pt x="0" y="952"/>
                  </a:lnTo>
                  <a:lnTo>
                    <a:pt x="878" y="492"/>
                  </a:lnTo>
                  <a:lnTo>
                    <a:pt x="878" y="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48673" name="Freeform 108"/>
            <p:cNvSpPr/>
            <p:nvPr/>
          </p:nvSpPr>
          <p:spPr bwMode="auto">
            <a:xfrm>
              <a:off x="5763260" y="2000673"/>
              <a:ext cx="2015067" cy="2370667"/>
            </a:xfrm>
            <a:custGeom>
              <a:avLst/>
              <a:gdLst>
                <a:gd name="T0" fmla="*/ 2147483647 w 1534"/>
                <a:gd name="T1" fmla="*/ 2147483647 h 1804"/>
                <a:gd name="T2" fmla="*/ 0 w 1534"/>
                <a:gd name="T3" fmla="*/ 0 h 1804"/>
                <a:gd name="T4" fmla="*/ 0 w 1534"/>
                <a:gd name="T5" fmla="*/ 2147483647 h 1804"/>
                <a:gd name="T6" fmla="*/ 2147483647 w 1534"/>
                <a:gd name="T7" fmla="*/ 2147483647 h 1804"/>
                <a:gd name="T8" fmla="*/ 2147483647 w 1534"/>
                <a:gd name="T9" fmla="*/ 2147483647 h 1804"/>
                <a:gd name="T10" fmla="*/ 2147483647 w 1534"/>
                <a:gd name="T11" fmla="*/ 2147483647 h 1804"/>
                <a:gd name="T12" fmla="*/ 2147483647 w 1534"/>
                <a:gd name="T13" fmla="*/ 2147483647 h 1804"/>
                <a:gd name="T14" fmla="*/ 2147483647 w 1534"/>
                <a:gd name="T15" fmla="*/ 2147483647 h 1804"/>
                <a:gd name="T16" fmla="*/ 2147483647 w 1534"/>
                <a:gd name="T17" fmla="*/ 2147483647 h 1804"/>
                <a:gd name="T18" fmla="*/ 2147483647 w 1534"/>
                <a:gd name="T19" fmla="*/ 2147483647 h 18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34" h="1804">
                  <a:moveTo>
                    <a:pt x="474" y="962"/>
                  </a:moveTo>
                  <a:lnTo>
                    <a:pt x="0" y="0"/>
                  </a:lnTo>
                  <a:lnTo>
                    <a:pt x="0" y="700"/>
                  </a:lnTo>
                  <a:lnTo>
                    <a:pt x="246" y="1200"/>
                  </a:lnTo>
                  <a:lnTo>
                    <a:pt x="798" y="1280"/>
                  </a:lnTo>
                  <a:lnTo>
                    <a:pt x="400" y="1670"/>
                  </a:lnTo>
                  <a:lnTo>
                    <a:pt x="422" y="1804"/>
                  </a:lnTo>
                  <a:lnTo>
                    <a:pt x="826" y="1804"/>
                  </a:lnTo>
                  <a:lnTo>
                    <a:pt x="1534" y="1116"/>
                  </a:lnTo>
                  <a:lnTo>
                    <a:pt x="474" y="9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48674" name="Freeform 109"/>
            <p:cNvSpPr/>
            <p:nvPr/>
          </p:nvSpPr>
          <p:spPr bwMode="auto">
            <a:xfrm>
              <a:off x="3748193" y="2000673"/>
              <a:ext cx="2015067" cy="2370667"/>
            </a:xfrm>
            <a:custGeom>
              <a:avLst/>
              <a:gdLst>
                <a:gd name="T0" fmla="*/ 2147483647 w 1534"/>
                <a:gd name="T1" fmla="*/ 2147483647 h 1804"/>
                <a:gd name="T2" fmla="*/ 0 w 1534"/>
                <a:gd name="T3" fmla="*/ 2147483647 h 1804"/>
                <a:gd name="T4" fmla="*/ 2147483647 w 1534"/>
                <a:gd name="T5" fmla="*/ 2147483647 h 1804"/>
                <a:gd name="T6" fmla="*/ 2147483647 w 1534"/>
                <a:gd name="T7" fmla="*/ 2147483647 h 1804"/>
                <a:gd name="T8" fmla="*/ 2147483647 w 1534"/>
                <a:gd name="T9" fmla="*/ 2147483647 h 1804"/>
                <a:gd name="T10" fmla="*/ 2147483647 w 1534"/>
                <a:gd name="T11" fmla="*/ 2147483647 h 1804"/>
                <a:gd name="T12" fmla="*/ 2147483647 w 1534"/>
                <a:gd name="T13" fmla="*/ 2147483647 h 1804"/>
                <a:gd name="T14" fmla="*/ 2147483647 w 1534"/>
                <a:gd name="T15" fmla="*/ 2147483647 h 1804"/>
                <a:gd name="T16" fmla="*/ 2147483647 w 1534"/>
                <a:gd name="T17" fmla="*/ 0 h 1804"/>
                <a:gd name="T18" fmla="*/ 2147483647 w 1534"/>
                <a:gd name="T19" fmla="*/ 2147483647 h 18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34" h="1804">
                  <a:moveTo>
                    <a:pt x="1060" y="962"/>
                  </a:moveTo>
                  <a:lnTo>
                    <a:pt x="0" y="1116"/>
                  </a:lnTo>
                  <a:lnTo>
                    <a:pt x="708" y="1804"/>
                  </a:lnTo>
                  <a:lnTo>
                    <a:pt x="1112" y="1804"/>
                  </a:lnTo>
                  <a:lnTo>
                    <a:pt x="1136" y="1670"/>
                  </a:lnTo>
                  <a:lnTo>
                    <a:pt x="736" y="1280"/>
                  </a:lnTo>
                  <a:lnTo>
                    <a:pt x="1288" y="1200"/>
                  </a:lnTo>
                  <a:lnTo>
                    <a:pt x="1534" y="700"/>
                  </a:lnTo>
                  <a:lnTo>
                    <a:pt x="1534" y="0"/>
                  </a:lnTo>
                  <a:lnTo>
                    <a:pt x="1060" y="9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48675" name="Freeform 121"/>
            <p:cNvSpPr/>
            <p:nvPr/>
          </p:nvSpPr>
          <p:spPr bwMode="auto">
            <a:xfrm>
              <a:off x="5462693" y="3837941"/>
              <a:ext cx="254000" cy="251884"/>
            </a:xfrm>
            <a:custGeom>
              <a:avLst/>
              <a:gdLst>
                <a:gd name="T0" fmla="*/ 2147483647 w 192"/>
                <a:gd name="T1" fmla="*/ 2147483647 h 192"/>
                <a:gd name="T2" fmla="*/ 2147483647 w 192"/>
                <a:gd name="T3" fmla="*/ 2147483647 h 192"/>
                <a:gd name="T4" fmla="*/ 2147483647 w 192"/>
                <a:gd name="T5" fmla="*/ 2147483647 h 192"/>
                <a:gd name="T6" fmla="*/ 2147483647 w 192"/>
                <a:gd name="T7" fmla="*/ 2147483647 h 192"/>
                <a:gd name="T8" fmla="*/ 2147483647 w 192"/>
                <a:gd name="T9" fmla="*/ 2147483647 h 192"/>
                <a:gd name="T10" fmla="*/ 2147483647 w 192"/>
                <a:gd name="T11" fmla="*/ 2147483647 h 192"/>
                <a:gd name="T12" fmla="*/ 2147483647 w 192"/>
                <a:gd name="T13" fmla="*/ 2147483647 h 192"/>
                <a:gd name="T14" fmla="*/ 2147483647 w 192"/>
                <a:gd name="T15" fmla="*/ 2147483647 h 192"/>
                <a:gd name="T16" fmla="*/ 2147483647 w 192"/>
                <a:gd name="T17" fmla="*/ 2147483647 h 192"/>
                <a:gd name="T18" fmla="*/ 2147483647 w 192"/>
                <a:gd name="T19" fmla="*/ 2147483647 h 192"/>
                <a:gd name="T20" fmla="*/ 2147483647 w 192"/>
                <a:gd name="T21" fmla="*/ 2147483647 h 192"/>
                <a:gd name="T22" fmla="*/ 2147483647 w 192"/>
                <a:gd name="T23" fmla="*/ 2147483647 h 192"/>
                <a:gd name="T24" fmla="*/ 2147483647 w 192"/>
                <a:gd name="T25" fmla="*/ 2147483647 h 192"/>
                <a:gd name="T26" fmla="*/ 2147483647 w 192"/>
                <a:gd name="T27" fmla="*/ 2147483647 h 192"/>
                <a:gd name="T28" fmla="*/ 2147483647 w 192"/>
                <a:gd name="T29" fmla="*/ 2147483647 h 192"/>
                <a:gd name="T30" fmla="*/ 2147483647 w 192"/>
                <a:gd name="T31" fmla="*/ 2147483647 h 192"/>
                <a:gd name="T32" fmla="*/ 2147483647 w 192"/>
                <a:gd name="T33" fmla="*/ 2147483647 h 192"/>
                <a:gd name="T34" fmla="*/ 2147483647 w 192"/>
                <a:gd name="T35" fmla="*/ 2147483647 h 192"/>
                <a:gd name="T36" fmla="*/ 0 w 192"/>
                <a:gd name="T37" fmla="*/ 2147483647 h 192"/>
                <a:gd name="T38" fmla="*/ 0 w 192"/>
                <a:gd name="T39" fmla="*/ 2147483647 h 192"/>
                <a:gd name="T40" fmla="*/ 2147483647 w 192"/>
                <a:gd name="T41" fmla="*/ 2147483647 h 192"/>
                <a:gd name="T42" fmla="*/ 2147483647 w 192"/>
                <a:gd name="T43" fmla="*/ 2147483647 h 192"/>
                <a:gd name="T44" fmla="*/ 2147483647 w 192"/>
                <a:gd name="T45" fmla="*/ 2147483647 h 192"/>
                <a:gd name="T46" fmla="*/ 2147483647 w 192"/>
                <a:gd name="T47" fmla="*/ 2147483647 h 192"/>
                <a:gd name="T48" fmla="*/ 2147483647 w 192"/>
                <a:gd name="T49" fmla="*/ 2147483647 h 192"/>
                <a:gd name="T50" fmla="*/ 2147483647 w 192"/>
                <a:gd name="T51" fmla="*/ 2147483647 h 192"/>
                <a:gd name="T52" fmla="*/ 2147483647 w 192"/>
                <a:gd name="T53" fmla="*/ 2147483647 h 192"/>
                <a:gd name="T54" fmla="*/ 2147483647 w 192"/>
                <a:gd name="T55" fmla="*/ 0 h 192"/>
                <a:gd name="T56" fmla="*/ 2147483647 w 192"/>
                <a:gd name="T57" fmla="*/ 0 h 192"/>
                <a:gd name="T58" fmla="*/ 2147483647 w 192"/>
                <a:gd name="T59" fmla="*/ 2147483647 h 192"/>
                <a:gd name="T60" fmla="*/ 2147483647 w 192"/>
                <a:gd name="T61" fmla="*/ 2147483647 h 192"/>
                <a:gd name="T62" fmla="*/ 2147483647 w 192"/>
                <a:gd name="T63" fmla="*/ 2147483647 h 192"/>
                <a:gd name="T64" fmla="*/ 2147483647 w 192"/>
                <a:gd name="T65" fmla="*/ 2147483647 h 192"/>
                <a:gd name="T66" fmla="*/ 2147483647 w 192"/>
                <a:gd name="T67" fmla="*/ 2147483647 h 192"/>
                <a:gd name="T68" fmla="*/ 2147483647 w 192"/>
                <a:gd name="T69" fmla="*/ 2147483647 h 192"/>
                <a:gd name="T70" fmla="*/ 2147483647 w 192"/>
                <a:gd name="T71" fmla="*/ 2147483647 h 192"/>
                <a:gd name="T72" fmla="*/ 2147483647 w 192"/>
                <a:gd name="T73" fmla="*/ 2147483647 h 192"/>
                <a:gd name="T74" fmla="*/ 2147483647 w 192"/>
                <a:gd name="T75" fmla="*/ 2147483647 h 19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92" h="192">
                  <a:moveTo>
                    <a:pt x="192" y="96"/>
                  </a:moveTo>
                  <a:lnTo>
                    <a:pt x="192" y="96"/>
                  </a:lnTo>
                  <a:lnTo>
                    <a:pt x="190" y="116"/>
                  </a:lnTo>
                  <a:lnTo>
                    <a:pt x="184" y="134"/>
                  </a:lnTo>
                  <a:lnTo>
                    <a:pt x="174" y="150"/>
                  </a:lnTo>
                  <a:lnTo>
                    <a:pt x="164" y="164"/>
                  </a:lnTo>
                  <a:lnTo>
                    <a:pt x="150" y="176"/>
                  </a:lnTo>
                  <a:lnTo>
                    <a:pt x="132" y="184"/>
                  </a:lnTo>
                  <a:lnTo>
                    <a:pt x="116" y="190"/>
                  </a:lnTo>
                  <a:lnTo>
                    <a:pt x="96" y="192"/>
                  </a:lnTo>
                  <a:lnTo>
                    <a:pt x="76" y="190"/>
                  </a:lnTo>
                  <a:lnTo>
                    <a:pt x="58" y="184"/>
                  </a:lnTo>
                  <a:lnTo>
                    <a:pt x="42" y="176"/>
                  </a:lnTo>
                  <a:lnTo>
                    <a:pt x="28" y="164"/>
                  </a:lnTo>
                  <a:lnTo>
                    <a:pt x="16" y="150"/>
                  </a:lnTo>
                  <a:lnTo>
                    <a:pt x="8" y="134"/>
                  </a:lnTo>
                  <a:lnTo>
                    <a:pt x="2" y="116"/>
                  </a:lnTo>
                  <a:lnTo>
                    <a:pt x="0" y="96"/>
                  </a:lnTo>
                  <a:lnTo>
                    <a:pt x="2" y="76"/>
                  </a:lnTo>
                  <a:lnTo>
                    <a:pt x="8" y="58"/>
                  </a:lnTo>
                  <a:lnTo>
                    <a:pt x="16" y="42"/>
                  </a:lnTo>
                  <a:lnTo>
                    <a:pt x="28" y="28"/>
                  </a:lnTo>
                  <a:lnTo>
                    <a:pt x="42" y="18"/>
                  </a:lnTo>
                  <a:lnTo>
                    <a:pt x="58" y="8"/>
                  </a:lnTo>
                  <a:lnTo>
                    <a:pt x="76" y="2"/>
                  </a:lnTo>
                  <a:lnTo>
                    <a:pt x="96" y="0"/>
                  </a:lnTo>
                  <a:lnTo>
                    <a:pt x="116" y="2"/>
                  </a:lnTo>
                  <a:lnTo>
                    <a:pt x="132" y="8"/>
                  </a:lnTo>
                  <a:lnTo>
                    <a:pt x="150" y="18"/>
                  </a:lnTo>
                  <a:lnTo>
                    <a:pt x="164" y="28"/>
                  </a:lnTo>
                  <a:lnTo>
                    <a:pt x="174" y="42"/>
                  </a:lnTo>
                  <a:lnTo>
                    <a:pt x="184" y="58"/>
                  </a:lnTo>
                  <a:lnTo>
                    <a:pt x="190" y="76"/>
                  </a:lnTo>
                  <a:lnTo>
                    <a:pt x="192" y="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48676" name="Freeform 122"/>
            <p:cNvSpPr/>
            <p:nvPr/>
          </p:nvSpPr>
          <p:spPr bwMode="auto">
            <a:xfrm>
              <a:off x="5765378" y="3774440"/>
              <a:ext cx="315383" cy="315384"/>
            </a:xfrm>
            <a:custGeom>
              <a:avLst/>
              <a:gdLst>
                <a:gd name="T0" fmla="*/ 2147483647 w 240"/>
                <a:gd name="T1" fmla="*/ 2147483647 h 240"/>
                <a:gd name="T2" fmla="*/ 2147483647 w 240"/>
                <a:gd name="T3" fmla="*/ 2147483647 h 240"/>
                <a:gd name="T4" fmla="*/ 2147483647 w 240"/>
                <a:gd name="T5" fmla="*/ 2147483647 h 240"/>
                <a:gd name="T6" fmla="*/ 2147483647 w 240"/>
                <a:gd name="T7" fmla="*/ 2147483647 h 240"/>
                <a:gd name="T8" fmla="*/ 2147483647 w 240"/>
                <a:gd name="T9" fmla="*/ 2147483647 h 240"/>
                <a:gd name="T10" fmla="*/ 2147483647 w 240"/>
                <a:gd name="T11" fmla="*/ 2147483647 h 240"/>
                <a:gd name="T12" fmla="*/ 2147483647 w 240"/>
                <a:gd name="T13" fmla="*/ 2147483647 h 240"/>
                <a:gd name="T14" fmla="*/ 2147483647 w 240"/>
                <a:gd name="T15" fmla="*/ 2147483647 h 240"/>
                <a:gd name="T16" fmla="*/ 2147483647 w 240"/>
                <a:gd name="T17" fmla="*/ 2147483647 h 240"/>
                <a:gd name="T18" fmla="*/ 2147483647 w 240"/>
                <a:gd name="T19" fmla="*/ 2147483647 h 240"/>
                <a:gd name="T20" fmla="*/ 2147483647 w 240"/>
                <a:gd name="T21" fmla="*/ 2147483647 h 240"/>
                <a:gd name="T22" fmla="*/ 2147483647 w 240"/>
                <a:gd name="T23" fmla="*/ 2147483647 h 240"/>
                <a:gd name="T24" fmla="*/ 2147483647 w 240"/>
                <a:gd name="T25" fmla="*/ 2147483647 h 240"/>
                <a:gd name="T26" fmla="*/ 2147483647 w 240"/>
                <a:gd name="T27" fmla="*/ 2147483647 h 240"/>
                <a:gd name="T28" fmla="*/ 2147483647 w 240"/>
                <a:gd name="T29" fmla="*/ 2147483647 h 240"/>
                <a:gd name="T30" fmla="*/ 2147483647 w 240"/>
                <a:gd name="T31" fmla="*/ 2147483647 h 240"/>
                <a:gd name="T32" fmla="*/ 2147483647 w 240"/>
                <a:gd name="T33" fmla="*/ 2147483647 h 240"/>
                <a:gd name="T34" fmla="*/ 2147483647 w 240"/>
                <a:gd name="T35" fmla="*/ 2147483647 h 240"/>
                <a:gd name="T36" fmla="*/ 2147483647 w 240"/>
                <a:gd name="T37" fmla="*/ 2147483647 h 240"/>
                <a:gd name="T38" fmla="*/ 2147483647 w 240"/>
                <a:gd name="T39" fmla="*/ 2147483647 h 240"/>
                <a:gd name="T40" fmla="*/ 2147483647 w 240"/>
                <a:gd name="T41" fmla="*/ 2147483647 h 240"/>
                <a:gd name="T42" fmla="*/ 0 w 240"/>
                <a:gd name="T43" fmla="*/ 2147483647 h 240"/>
                <a:gd name="T44" fmla="*/ 0 w 240"/>
                <a:gd name="T45" fmla="*/ 2147483647 h 240"/>
                <a:gd name="T46" fmla="*/ 0 w 240"/>
                <a:gd name="T47" fmla="*/ 2147483647 h 240"/>
                <a:gd name="T48" fmla="*/ 0 w 240"/>
                <a:gd name="T49" fmla="*/ 2147483647 h 240"/>
                <a:gd name="T50" fmla="*/ 2147483647 w 240"/>
                <a:gd name="T51" fmla="*/ 2147483647 h 240"/>
                <a:gd name="T52" fmla="*/ 2147483647 w 240"/>
                <a:gd name="T53" fmla="*/ 2147483647 h 240"/>
                <a:gd name="T54" fmla="*/ 2147483647 w 240"/>
                <a:gd name="T55" fmla="*/ 2147483647 h 240"/>
                <a:gd name="T56" fmla="*/ 2147483647 w 240"/>
                <a:gd name="T57" fmla="*/ 2147483647 h 240"/>
                <a:gd name="T58" fmla="*/ 2147483647 w 240"/>
                <a:gd name="T59" fmla="*/ 2147483647 h 240"/>
                <a:gd name="T60" fmla="*/ 2147483647 w 240"/>
                <a:gd name="T61" fmla="*/ 2147483647 h 240"/>
                <a:gd name="T62" fmla="*/ 2147483647 w 240"/>
                <a:gd name="T63" fmla="*/ 2147483647 h 240"/>
                <a:gd name="T64" fmla="*/ 2147483647 w 240"/>
                <a:gd name="T65" fmla="*/ 0 h 240"/>
                <a:gd name="T66" fmla="*/ 2147483647 w 240"/>
                <a:gd name="T67" fmla="*/ 0 h 240"/>
                <a:gd name="T68" fmla="*/ 2147483647 w 240"/>
                <a:gd name="T69" fmla="*/ 0 h 240"/>
                <a:gd name="T70" fmla="*/ 2147483647 w 240"/>
                <a:gd name="T71" fmla="*/ 0 h 240"/>
                <a:gd name="T72" fmla="*/ 2147483647 w 240"/>
                <a:gd name="T73" fmla="*/ 2147483647 h 240"/>
                <a:gd name="T74" fmla="*/ 2147483647 w 240"/>
                <a:gd name="T75" fmla="*/ 2147483647 h 240"/>
                <a:gd name="T76" fmla="*/ 2147483647 w 240"/>
                <a:gd name="T77" fmla="*/ 2147483647 h 240"/>
                <a:gd name="T78" fmla="*/ 2147483647 w 240"/>
                <a:gd name="T79" fmla="*/ 2147483647 h 240"/>
                <a:gd name="T80" fmla="*/ 2147483647 w 240"/>
                <a:gd name="T81" fmla="*/ 2147483647 h 240"/>
                <a:gd name="T82" fmla="*/ 2147483647 w 240"/>
                <a:gd name="T83" fmla="*/ 2147483647 h 240"/>
                <a:gd name="T84" fmla="*/ 2147483647 w 240"/>
                <a:gd name="T85" fmla="*/ 2147483647 h 240"/>
                <a:gd name="T86" fmla="*/ 2147483647 w 240"/>
                <a:gd name="T87" fmla="*/ 2147483647 h 240"/>
                <a:gd name="T88" fmla="*/ 2147483647 w 240"/>
                <a:gd name="T89" fmla="*/ 2147483647 h 240"/>
                <a:gd name="T90" fmla="*/ 2147483647 w 240"/>
                <a:gd name="T91" fmla="*/ 2147483647 h 24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40" h="240">
                  <a:moveTo>
                    <a:pt x="240" y="120"/>
                  </a:moveTo>
                  <a:lnTo>
                    <a:pt x="240" y="120"/>
                  </a:lnTo>
                  <a:lnTo>
                    <a:pt x="238" y="132"/>
                  </a:lnTo>
                  <a:lnTo>
                    <a:pt x="238" y="144"/>
                  </a:lnTo>
                  <a:lnTo>
                    <a:pt x="230" y="166"/>
                  </a:lnTo>
                  <a:lnTo>
                    <a:pt x="218" y="186"/>
                  </a:lnTo>
                  <a:lnTo>
                    <a:pt x="204" y="204"/>
                  </a:lnTo>
                  <a:lnTo>
                    <a:pt x="186" y="218"/>
                  </a:lnTo>
                  <a:lnTo>
                    <a:pt x="166" y="230"/>
                  </a:lnTo>
                  <a:lnTo>
                    <a:pt x="144" y="236"/>
                  </a:lnTo>
                  <a:lnTo>
                    <a:pt x="132" y="238"/>
                  </a:lnTo>
                  <a:lnTo>
                    <a:pt x="120" y="240"/>
                  </a:lnTo>
                  <a:lnTo>
                    <a:pt x="108" y="238"/>
                  </a:lnTo>
                  <a:lnTo>
                    <a:pt x="96" y="236"/>
                  </a:lnTo>
                  <a:lnTo>
                    <a:pt x="72" y="230"/>
                  </a:lnTo>
                  <a:lnTo>
                    <a:pt x="52" y="218"/>
                  </a:lnTo>
                  <a:lnTo>
                    <a:pt x="34" y="204"/>
                  </a:lnTo>
                  <a:lnTo>
                    <a:pt x="20" y="186"/>
                  </a:lnTo>
                  <a:lnTo>
                    <a:pt x="8" y="166"/>
                  </a:lnTo>
                  <a:lnTo>
                    <a:pt x="2" y="144"/>
                  </a:lnTo>
                  <a:lnTo>
                    <a:pt x="0" y="132"/>
                  </a:lnTo>
                  <a:lnTo>
                    <a:pt x="0" y="120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8" y="72"/>
                  </a:lnTo>
                  <a:lnTo>
                    <a:pt x="20" y="52"/>
                  </a:lnTo>
                  <a:lnTo>
                    <a:pt x="34" y="34"/>
                  </a:lnTo>
                  <a:lnTo>
                    <a:pt x="52" y="20"/>
                  </a:lnTo>
                  <a:lnTo>
                    <a:pt x="72" y="8"/>
                  </a:lnTo>
                  <a:lnTo>
                    <a:pt x="96" y="2"/>
                  </a:lnTo>
                  <a:lnTo>
                    <a:pt x="108" y="0"/>
                  </a:lnTo>
                  <a:lnTo>
                    <a:pt x="120" y="0"/>
                  </a:lnTo>
                  <a:lnTo>
                    <a:pt x="132" y="0"/>
                  </a:lnTo>
                  <a:lnTo>
                    <a:pt x="144" y="2"/>
                  </a:lnTo>
                  <a:lnTo>
                    <a:pt x="166" y="8"/>
                  </a:lnTo>
                  <a:lnTo>
                    <a:pt x="186" y="20"/>
                  </a:lnTo>
                  <a:lnTo>
                    <a:pt x="204" y="34"/>
                  </a:lnTo>
                  <a:lnTo>
                    <a:pt x="218" y="52"/>
                  </a:lnTo>
                  <a:lnTo>
                    <a:pt x="230" y="72"/>
                  </a:lnTo>
                  <a:lnTo>
                    <a:pt x="238" y="96"/>
                  </a:lnTo>
                  <a:lnTo>
                    <a:pt x="238" y="108"/>
                  </a:lnTo>
                  <a:lnTo>
                    <a:pt x="240" y="1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48677" name="Freeform 123"/>
            <p:cNvSpPr/>
            <p:nvPr/>
          </p:nvSpPr>
          <p:spPr bwMode="auto">
            <a:xfrm>
              <a:off x="5462693" y="4142740"/>
              <a:ext cx="254000" cy="247651"/>
            </a:xfrm>
            <a:custGeom>
              <a:avLst/>
              <a:gdLst>
                <a:gd name="T0" fmla="*/ 2147483647 w 192"/>
                <a:gd name="T1" fmla="*/ 2147483647 h 190"/>
                <a:gd name="T2" fmla="*/ 2147483647 w 192"/>
                <a:gd name="T3" fmla="*/ 2147483647 h 190"/>
                <a:gd name="T4" fmla="*/ 2147483647 w 192"/>
                <a:gd name="T5" fmla="*/ 2147483647 h 190"/>
                <a:gd name="T6" fmla="*/ 2147483647 w 192"/>
                <a:gd name="T7" fmla="*/ 2147483647 h 190"/>
                <a:gd name="T8" fmla="*/ 2147483647 w 192"/>
                <a:gd name="T9" fmla="*/ 2147483647 h 190"/>
                <a:gd name="T10" fmla="*/ 2147483647 w 192"/>
                <a:gd name="T11" fmla="*/ 2147483647 h 190"/>
                <a:gd name="T12" fmla="*/ 2147483647 w 192"/>
                <a:gd name="T13" fmla="*/ 2147483647 h 190"/>
                <a:gd name="T14" fmla="*/ 2147483647 w 192"/>
                <a:gd name="T15" fmla="*/ 2147483647 h 190"/>
                <a:gd name="T16" fmla="*/ 2147483647 w 192"/>
                <a:gd name="T17" fmla="*/ 2147483647 h 190"/>
                <a:gd name="T18" fmla="*/ 2147483647 w 192"/>
                <a:gd name="T19" fmla="*/ 2147483647 h 190"/>
                <a:gd name="T20" fmla="*/ 2147483647 w 192"/>
                <a:gd name="T21" fmla="*/ 2147483647 h 190"/>
                <a:gd name="T22" fmla="*/ 2147483647 w 192"/>
                <a:gd name="T23" fmla="*/ 2147483647 h 190"/>
                <a:gd name="T24" fmla="*/ 2147483647 w 192"/>
                <a:gd name="T25" fmla="*/ 2147483647 h 190"/>
                <a:gd name="T26" fmla="*/ 2147483647 w 192"/>
                <a:gd name="T27" fmla="*/ 2147483647 h 190"/>
                <a:gd name="T28" fmla="*/ 2147483647 w 192"/>
                <a:gd name="T29" fmla="*/ 2147483647 h 190"/>
                <a:gd name="T30" fmla="*/ 2147483647 w 192"/>
                <a:gd name="T31" fmla="*/ 2147483647 h 190"/>
                <a:gd name="T32" fmla="*/ 2147483647 w 192"/>
                <a:gd name="T33" fmla="*/ 2147483647 h 190"/>
                <a:gd name="T34" fmla="*/ 2147483647 w 192"/>
                <a:gd name="T35" fmla="*/ 2147483647 h 190"/>
                <a:gd name="T36" fmla="*/ 0 w 192"/>
                <a:gd name="T37" fmla="*/ 2147483647 h 190"/>
                <a:gd name="T38" fmla="*/ 0 w 192"/>
                <a:gd name="T39" fmla="*/ 2147483647 h 190"/>
                <a:gd name="T40" fmla="*/ 2147483647 w 192"/>
                <a:gd name="T41" fmla="*/ 2147483647 h 190"/>
                <a:gd name="T42" fmla="*/ 2147483647 w 192"/>
                <a:gd name="T43" fmla="*/ 2147483647 h 190"/>
                <a:gd name="T44" fmla="*/ 2147483647 w 192"/>
                <a:gd name="T45" fmla="*/ 2147483647 h 190"/>
                <a:gd name="T46" fmla="*/ 2147483647 w 192"/>
                <a:gd name="T47" fmla="*/ 2147483647 h 190"/>
                <a:gd name="T48" fmla="*/ 2147483647 w 192"/>
                <a:gd name="T49" fmla="*/ 2147483647 h 190"/>
                <a:gd name="T50" fmla="*/ 2147483647 w 192"/>
                <a:gd name="T51" fmla="*/ 2147483647 h 190"/>
                <a:gd name="T52" fmla="*/ 2147483647 w 192"/>
                <a:gd name="T53" fmla="*/ 2147483647 h 190"/>
                <a:gd name="T54" fmla="*/ 2147483647 w 192"/>
                <a:gd name="T55" fmla="*/ 0 h 190"/>
                <a:gd name="T56" fmla="*/ 2147483647 w 192"/>
                <a:gd name="T57" fmla="*/ 0 h 190"/>
                <a:gd name="T58" fmla="*/ 2147483647 w 192"/>
                <a:gd name="T59" fmla="*/ 2147483647 h 190"/>
                <a:gd name="T60" fmla="*/ 2147483647 w 192"/>
                <a:gd name="T61" fmla="*/ 2147483647 h 190"/>
                <a:gd name="T62" fmla="*/ 2147483647 w 192"/>
                <a:gd name="T63" fmla="*/ 2147483647 h 190"/>
                <a:gd name="T64" fmla="*/ 2147483647 w 192"/>
                <a:gd name="T65" fmla="*/ 2147483647 h 190"/>
                <a:gd name="T66" fmla="*/ 2147483647 w 192"/>
                <a:gd name="T67" fmla="*/ 2147483647 h 190"/>
                <a:gd name="T68" fmla="*/ 2147483647 w 192"/>
                <a:gd name="T69" fmla="*/ 2147483647 h 190"/>
                <a:gd name="T70" fmla="*/ 2147483647 w 192"/>
                <a:gd name="T71" fmla="*/ 2147483647 h 190"/>
                <a:gd name="T72" fmla="*/ 2147483647 w 192"/>
                <a:gd name="T73" fmla="*/ 2147483647 h 190"/>
                <a:gd name="T74" fmla="*/ 2147483647 w 192"/>
                <a:gd name="T75" fmla="*/ 2147483647 h 19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92" h="190">
                  <a:moveTo>
                    <a:pt x="192" y="94"/>
                  </a:moveTo>
                  <a:lnTo>
                    <a:pt x="192" y="94"/>
                  </a:lnTo>
                  <a:lnTo>
                    <a:pt x="190" y="114"/>
                  </a:lnTo>
                  <a:lnTo>
                    <a:pt x="184" y="132"/>
                  </a:lnTo>
                  <a:lnTo>
                    <a:pt x="174" y="148"/>
                  </a:lnTo>
                  <a:lnTo>
                    <a:pt x="164" y="162"/>
                  </a:lnTo>
                  <a:lnTo>
                    <a:pt x="150" y="174"/>
                  </a:lnTo>
                  <a:lnTo>
                    <a:pt x="132" y="182"/>
                  </a:lnTo>
                  <a:lnTo>
                    <a:pt x="116" y="188"/>
                  </a:lnTo>
                  <a:lnTo>
                    <a:pt x="96" y="190"/>
                  </a:lnTo>
                  <a:lnTo>
                    <a:pt x="76" y="188"/>
                  </a:lnTo>
                  <a:lnTo>
                    <a:pt x="58" y="182"/>
                  </a:lnTo>
                  <a:lnTo>
                    <a:pt x="42" y="174"/>
                  </a:lnTo>
                  <a:lnTo>
                    <a:pt x="28" y="162"/>
                  </a:lnTo>
                  <a:lnTo>
                    <a:pt x="16" y="148"/>
                  </a:lnTo>
                  <a:lnTo>
                    <a:pt x="8" y="132"/>
                  </a:lnTo>
                  <a:lnTo>
                    <a:pt x="2" y="114"/>
                  </a:lnTo>
                  <a:lnTo>
                    <a:pt x="0" y="94"/>
                  </a:lnTo>
                  <a:lnTo>
                    <a:pt x="2" y="76"/>
                  </a:lnTo>
                  <a:lnTo>
                    <a:pt x="8" y="58"/>
                  </a:lnTo>
                  <a:lnTo>
                    <a:pt x="16" y="42"/>
                  </a:lnTo>
                  <a:lnTo>
                    <a:pt x="28" y="28"/>
                  </a:lnTo>
                  <a:lnTo>
                    <a:pt x="42" y="16"/>
                  </a:lnTo>
                  <a:lnTo>
                    <a:pt x="58" y="8"/>
                  </a:lnTo>
                  <a:lnTo>
                    <a:pt x="76" y="2"/>
                  </a:lnTo>
                  <a:lnTo>
                    <a:pt x="96" y="0"/>
                  </a:lnTo>
                  <a:lnTo>
                    <a:pt x="116" y="2"/>
                  </a:lnTo>
                  <a:lnTo>
                    <a:pt x="132" y="8"/>
                  </a:lnTo>
                  <a:lnTo>
                    <a:pt x="150" y="16"/>
                  </a:lnTo>
                  <a:lnTo>
                    <a:pt x="164" y="28"/>
                  </a:lnTo>
                  <a:lnTo>
                    <a:pt x="174" y="42"/>
                  </a:lnTo>
                  <a:lnTo>
                    <a:pt x="184" y="58"/>
                  </a:lnTo>
                  <a:lnTo>
                    <a:pt x="190" y="76"/>
                  </a:lnTo>
                  <a:lnTo>
                    <a:pt x="192" y="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48678" name="Freeform 124"/>
            <p:cNvSpPr/>
            <p:nvPr/>
          </p:nvSpPr>
          <p:spPr bwMode="auto">
            <a:xfrm>
              <a:off x="5765378" y="4142740"/>
              <a:ext cx="249767" cy="247651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2147483647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0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0 h 190"/>
                <a:gd name="T56" fmla="*/ 2147483647 w 190"/>
                <a:gd name="T57" fmla="*/ 0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2147483647 w 190"/>
                <a:gd name="T75" fmla="*/ 2147483647 h 19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90" h="190">
                  <a:moveTo>
                    <a:pt x="190" y="94"/>
                  </a:moveTo>
                  <a:lnTo>
                    <a:pt x="190" y="94"/>
                  </a:lnTo>
                  <a:lnTo>
                    <a:pt x="188" y="114"/>
                  </a:lnTo>
                  <a:lnTo>
                    <a:pt x="182" y="132"/>
                  </a:lnTo>
                  <a:lnTo>
                    <a:pt x="174" y="148"/>
                  </a:lnTo>
                  <a:lnTo>
                    <a:pt x="162" y="162"/>
                  </a:lnTo>
                  <a:lnTo>
                    <a:pt x="148" y="174"/>
                  </a:lnTo>
                  <a:lnTo>
                    <a:pt x="132" y="182"/>
                  </a:lnTo>
                  <a:lnTo>
                    <a:pt x="114" y="188"/>
                  </a:lnTo>
                  <a:lnTo>
                    <a:pt x="94" y="190"/>
                  </a:lnTo>
                  <a:lnTo>
                    <a:pt x="76" y="188"/>
                  </a:lnTo>
                  <a:lnTo>
                    <a:pt x="58" y="182"/>
                  </a:lnTo>
                  <a:lnTo>
                    <a:pt x="42" y="174"/>
                  </a:lnTo>
                  <a:lnTo>
                    <a:pt x="28" y="162"/>
                  </a:lnTo>
                  <a:lnTo>
                    <a:pt x="16" y="148"/>
                  </a:lnTo>
                  <a:lnTo>
                    <a:pt x="8" y="132"/>
                  </a:lnTo>
                  <a:lnTo>
                    <a:pt x="2" y="114"/>
                  </a:lnTo>
                  <a:lnTo>
                    <a:pt x="0" y="94"/>
                  </a:lnTo>
                  <a:lnTo>
                    <a:pt x="2" y="76"/>
                  </a:lnTo>
                  <a:lnTo>
                    <a:pt x="8" y="58"/>
                  </a:lnTo>
                  <a:lnTo>
                    <a:pt x="16" y="42"/>
                  </a:lnTo>
                  <a:lnTo>
                    <a:pt x="28" y="28"/>
                  </a:lnTo>
                  <a:lnTo>
                    <a:pt x="42" y="16"/>
                  </a:lnTo>
                  <a:lnTo>
                    <a:pt x="58" y="8"/>
                  </a:lnTo>
                  <a:lnTo>
                    <a:pt x="76" y="2"/>
                  </a:lnTo>
                  <a:lnTo>
                    <a:pt x="94" y="0"/>
                  </a:lnTo>
                  <a:lnTo>
                    <a:pt x="114" y="2"/>
                  </a:lnTo>
                  <a:lnTo>
                    <a:pt x="132" y="8"/>
                  </a:lnTo>
                  <a:lnTo>
                    <a:pt x="148" y="16"/>
                  </a:lnTo>
                  <a:lnTo>
                    <a:pt x="162" y="28"/>
                  </a:lnTo>
                  <a:lnTo>
                    <a:pt x="174" y="42"/>
                  </a:lnTo>
                  <a:lnTo>
                    <a:pt x="182" y="58"/>
                  </a:lnTo>
                  <a:lnTo>
                    <a:pt x="188" y="76"/>
                  </a:lnTo>
                  <a:lnTo>
                    <a:pt x="190" y="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048679" name="矩形 1"/>
          <p:cNvSpPr>
            <a:spLocks noChangeArrowheads="1"/>
          </p:cNvSpPr>
          <p:nvPr/>
        </p:nvSpPr>
        <p:spPr bwMode="auto">
          <a:xfrm>
            <a:off x="979573" y="1275606"/>
            <a:ext cx="1970611" cy="4603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992B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首要原因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992B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8680" name="矩形 1"/>
          <p:cNvSpPr>
            <a:spLocks noChangeArrowheads="1"/>
          </p:cNvSpPr>
          <p:nvPr/>
        </p:nvSpPr>
        <p:spPr bwMode="auto">
          <a:xfrm>
            <a:off x="6172055" y="2794494"/>
            <a:ext cx="1879704" cy="4603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3AEC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其他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63AEC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8681" name="矩形 1"/>
          <p:cNvSpPr>
            <a:spLocks noChangeArrowheads="1"/>
          </p:cNvSpPr>
          <p:nvPr/>
        </p:nvSpPr>
        <p:spPr bwMode="auto">
          <a:xfrm>
            <a:off x="943087" y="2796078"/>
            <a:ext cx="1970611" cy="4603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992B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激素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992B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80" name="组合 19"/>
          <p:cNvGrpSpPr/>
          <p:nvPr/>
        </p:nvGrpSpPr>
        <p:grpSpPr>
          <a:xfrm>
            <a:off x="1059038" y="1716605"/>
            <a:ext cx="3014603" cy="661834"/>
            <a:chOff x="1177047" y="2540424"/>
            <a:chExt cx="4018947" cy="882650"/>
          </a:xfrm>
        </p:grpSpPr>
        <p:sp>
          <p:nvSpPr>
            <p:cNvPr id="1048682" name="任意多边形 20"/>
            <p:cNvSpPr/>
            <p:nvPr/>
          </p:nvSpPr>
          <p:spPr>
            <a:xfrm flipH="1">
              <a:off x="1177047" y="2540424"/>
              <a:ext cx="3966030" cy="821267"/>
            </a:xfrm>
            <a:custGeom>
              <a:avLst/>
              <a:gdLst>
                <a:gd name="connsiteX0" fmla="*/ 0 w 1495425"/>
                <a:gd name="connsiteY0" fmla="*/ 581025 h 581025"/>
                <a:gd name="connsiteX1" fmla="*/ 333375 w 1495425"/>
                <a:gd name="connsiteY1" fmla="*/ 0 h 581025"/>
                <a:gd name="connsiteX2" fmla="*/ 1238250 w 1495425"/>
                <a:gd name="connsiteY2" fmla="*/ 0 h 581025"/>
                <a:gd name="connsiteX3" fmla="*/ 1495425 w 1495425"/>
                <a:gd name="connsiteY3" fmla="*/ 0 h 581025"/>
                <a:gd name="connsiteX0-1" fmla="*/ 0 w 1238249"/>
                <a:gd name="connsiteY0-2" fmla="*/ 581025 h 581025"/>
                <a:gd name="connsiteX1-3" fmla="*/ 333375 w 1238249"/>
                <a:gd name="connsiteY1-4" fmla="*/ 0 h 581025"/>
                <a:gd name="connsiteX2-5" fmla="*/ 1238250 w 1238249"/>
                <a:gd name="connsiteY2-6" fmla="*/ 0 h 581025"/>
                <a:gd name="connsiteX0-7" fmla="*/ 0 w 2896333"/>
                <a:gd name="connsiteY0-8" fmla="*/ 581025 h 581025"/>
                <a:gd name="connsiteX1-9" fmla="*/ 333375 w 2896333"/>
                <a:gd name="connsiteY1-10" fmla="*/ 0 h 581025"/>
                <a:gd name="connsiteX2-11" fmla="*/ 2896333 w 2896333"/>
                <a:gd name="connsiteY2-12" fmla="*/ 0 h 58102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896333" h="581025">
                  <a:moveTo>
                    <a:pt x="0" y="581025"/>
                  </a:moveTo>
                  <a:lnTo>
                    <a:pt x="333375" y="0"/>
                  </a:lnTo>
                  <a:lnTo>
                    <a:pt x="2896333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head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48683" name="Oval 54"/>
            <p:cNvSpPr>
              <a:spLocks noChangeArrowheads="1"/>
            </p:cNvSpPr>
            <p:nvPr/>
          </p:nvSpPr>
          <p:spPr bwMode="auto">
            <a:xfrm>
              <a:off x="5085927" y="3313007"/>
              <a:ext cx="110067" cy="110067"/>
            </a:xfrm>
            <a:prstGeom prst="ellipse">
              <a:avLst/>
            </a:prstGeom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81" name="组合 22"/>
          <p:cNvGrpSpPr/>
          <p:nvPr/>
        </p:nvGrpSpPr>
        <p:grpSpPr>
          <a:xfrm>
            <a:off x="5099299" y="1726128"/>
            <a:ext cx="2784837" cy="658659"/>
            <a:chOff x="6563360" y="2553124"/>
            <a:chExt cx="3712633" cy="878416"/>
          </a:xfrm>
        </p:grpSpPr>
        <p:sp>
          <p:nvSpPr>
            <p:cNvPr id="1048684" name="任意多边形 23"/>
            <p:cNvSpPr/>
            <p:nvPr/>
          </p:nvSpPr>
          <p:spPr>
            <a:xfrm>
              <a:off x="6626860" y="2553124"/>
              <a:ext cx="3649133" cy="821267"/>
            </a:xfrm>
            <a:custGeom>
              <a:avLst/>
              <a:gdLst>
                <a:gd name="connsiteX0" fmla="*/ 0 w 1495425"/>
                <a:gd name="connsiteY0" fmla="*/ 581025 h 581025"/>
                <a:gd name="connsiteX1" fmla="*/ 333375 w 1495425"/>
                <a:gd name="connsiteY1" fmla="*/ 0 h 581025"/>
                <a:gd name="connsiteX2" fmla="*/ 1238250 w 1495425"/>
                <a:gd name="connsiteY2" fmla="*/ 0 h 581025"/>
                <a:gd name="connsiteX3" fmla="*/ 1495425 w 1495425"/>
                <a:gd name="connsiteY3" fmla="*/ 0 h 581025"/>
                <a:gd name="connsiteX0-1" fmla="*/ 0 w 1238249"/>
                <a:gd name="connsiteY0-2" fmla="*/ 581025 h 581025"/>
                <a:gd name="connsiteX1-3" fmla="*/ 333375 w 1238249"/>
                <a:gd name="connsiteY1-4" fmla="*/ 0 h 581025"/>
                <a:gd name="connsiteX2-5" fmla="*/ 1238250 w 1238249"/>
                <a:gd name="connsiteY2-6" fmla="*/ 0 h 581025"/>
                <a:gd name="connsiteX0-7" fmla="*/ 0 w 2896333"/>
                <a:gd name="connsiteY0-8" fmla="*/ 581025 h 581025"/>
                <a:gd name="connsiteX1-9" fmla="*/ 333375 w 2896333"/>
                <a:gd name="connsiteY1-10" fmla="*/ 0 h 581025"/>
                <a:gd name="connsiteX2-11" fmla="*/ 2896333 w 2896333"/>
                <a:gd name="connsiteY2-12" fmla="*/ 0 h 58102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896333" h="581025">
                  <a:moveTo>
                    <a:pt x="0" y="581025"/>
                  </a:moveTo>
                  <a:lnTo>
                    <a:pt x="333375" y="0"/>
                  </a:lnTo>
                  <a:lnTo>
                    <a:pt x="2896333" y="0"/>
                  </a:lnTo>
                </a:path>
              </a:pathLst>
            </a:custGeom>
            <a:noFill/>
            <a:ln w="12700">
              <a:solidFill>
                <a:schemeClr val="bg2"/>
              </a:solidFill>
              <a:prstDash val="dash"/>
              <a:head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48685" name="Oval 54"/>
            <p:cNvSpPr>
              <a:spLocks noChangeArrowheads="1"/>
            </p:cNvSpPr>
            <p:nvPr/>
          </p:nvSpPr>
          <p:spPr bwMode="auto">
            <a:xfrm>
              <a:off x="6563360" y="3321473"/>
              <a:ext cx="110067" cy="110067"/>
            </a:xfrm>
            <a:prstGeom prst="ellipse">
              <a:avLst/>
            </a:prstGeom>
            <a:ln>
              <a:solidFill>
                <a:schemeClr val="bg2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82" name="组合 28"/>
          <p:cNvGrpSpPr/>
          <p:nvPr/>
        </p:nvGrpSpPr>
        <p:grpSpPr>
          <a:xfrm>
            <a:off x="5146930" y="3241839"/>
            <a:ext cx="2757847" cy="661834"/>
            <a:chOff x="6626860" y="4574541"/>
            <a:chExt cx="3676651" cy="882650"/>
          </a:xfrm>
        </p:grpSpPr>
        <p:sp>
          <p:nvSpPr>
            <p:cNvPr id="1048686" name="任意多边形 29"/>
            <p:cNvSpPr/>
            <p:nvPr/>
          </p:nvSpPr>
          <p:spPr>
            <a:xfrm>
              <a:off x="6686127" y="4574541"/>
              <a:ext cx="3617384" cy="827617"/>
            </a:xfrm>
            <a:custGeom>
              <a:avLst/>
              <a:gdLst>
                <a:gd name="connsiteX0" fmla="*/ 0 w 1495425"/>
                <a:gd name="connsiteY0" fmla="*/ 581025 h 581025"/>
                <a:gd name="connsiteX1" fmla="*/ 333375 w 1495425"/>
                <a:gd name="connsiteY1" fmla="*/ 0 h 581025"/>
                <a:gd name="connsiteX2" fmla="*/ 1238250 w 1495425"/>
                <a:gd name="connsiteY2" fmla="*/ 0 h 581025"/>
                <a:gd name="connsiteX3" fmla="*/ 1495425 w 1495425"/>
                <a:gd name="connsiteY3" fmla="*/ 0 h 581025"/>
                <a:gd name="connsiteX0-1" fmla="*/ 0 w 1238249"/>
                <a:gd name="connsiteY0-2" fmla="*/ 581025 h 581025"/>
                <a:gd name="connsiteX1-3" fmla="*/ 333375 w 1238249"/>
                <a:gd name="connsiteY1-4" fmla="*/ 0 h 581025"/>
                <a:gd name="connsiteX2-5" fmla="*/ 1238250 w 1238249"/>
                <a:gd name="connsiteY2-6" fmla="*/ 0 h 581025"/>
                <a:gd name="connsiteX0-7" fmla="*/ 0 w 2528430"/>
                <a:gd name="connsiteY0-8" fmla="*/ 587027 h 587027"/>
                <a:gd name="connsiteX1-9" fmla="*/ 333375 w 2528430"/>
                <a:gd name="connsiteY1-10" fmla="*/ 6002 h 587027"/>
                <a:gd name="connsiteX2-11" fmla="*/ 2528430 w 2528430"/>
                <a:gd name="connsiteY2-12" fmla="*/ 0 h 58702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528430" h="587027">
                  <a:moveTo>
                    <a:pt x="0" y="587027"/>
                  </a:moveTo>
                  <a:lnTo>
                    <a:pt x="333375" y="6002"/>
                  </a:lnTo>
                  <a:lnTo>
                    <a:pt x="2528430" y="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prstDash val="dash"/>
              <a:head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48687" name="Oval 54"/>
            <p:cNvSpPr>
              <a:spLocks noChangeArrowheads="1"/>
            </p:cNvSpPr>
            <p:nvPr/>
          </p:nvSpPr>
          <p:spPr bwMode="auto">
            <a:xfrm>
              <a:off x="6626860" y="5347124"/>
              <a:ext cx="110067" cy="110067"/>
            </a:xfrm>
            <a:prstGeom prst="ellipse">
              <a:avLst/>
            </a:prstGeom>
            <a:ln>
              <a:solidFill>
                <a:schemeClr val="tx2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83" name="组合 31"/>
          <p:cNvGrpSpPr/>
          <p:nvPr/>
        </p:nvGrpSpPr>
        <p:grpSpPr>
          <a:xfrm>
            <a:off x="1059037" y="3241839"/>
            <a:ext cx="2730404" cy="661834"/>
            <a:chOff x="1177046" y="4574541"/>
            <a:chExt cx="3640065" cy="882650"/>
          </a:xfrm>
        </p:grpSpPr>
        <p:sp>
          <p:nvSpPr>
            <p:cNvPr id="1048688" name="任意多边形 32"/>
            <p:cNvSpPr/>
            <p:nvPr/>
          </p:nvSpPr>
          <p:spPr>
            <a:xfrm flipH="1">
              <a:off x="1177046" y="4574541"/>
              <a:ext cx="3574447" cy="827617"/>
            </a:xfrm>
            <a:custGeom>
              <a:avLst/>
              <a:gdLst>
                <a:gd name="connsiteX0" fmla="*/ 0 w 1495425"/>
                <a:gd name="connsiteY0" fmla="*/ 581025 h 581025"/>
                <a:gd name="connsiteX1" fmla="*/ 333375 w 1495425"/>
                <a:gd name="connsiteY1" fmla="*/ 0 h 581025"/>
                <a:gd name="connsiteX2" fmla="*/ 1238250 w 1495425"/>
                <a:gd name="connsiteY2" fmla="*/ 0 h 581025"/>
                <a:gd name="connsiteX3" fmla="*/ 1495425 w 1495425"/>
                <a:gd name="connsiteY3" fmla="*/ 0 h 581025"/>
                <a:gd name="connsiteX0-1" fmla="*/ 0 w 1238249"/>
                <a:gd name="connsiteY0-2" fmla="*/ 581025 h 581025"/>
                <a:gd name="connsiteX1-3" fmla="*/ 333375 w 1238249"/>
                <a:gd name="connsiteY1-4" fmla="*/ 0 h 581025"/>
                <a:gd name="connsiteX2-5" fmla="*/ 1238250 w 1238249"/>
                <a:gd name="connsiteY2-6" fmla="*/ 0 h 581025"/>
                <a:gd name="connsiteX0-7" fmla="*/ 0 w 2528430"/>
                <a:gd name="connsiteY0-8" fmla="*/ 587027 h 587027"/>
                <a:gd name="connsiteX1-9" fmla="*/ 333375 w 2528430"/>
                <a:gd name="connsiteY1-10" fmla="*/ 6002 h 587027"/>
                <a:gd name="connsiteX2-11" fmla="*/ 2528430 w 2528430"/>
                <a:gd name="connsiteY2-12" fmla="*/ 0 h 58702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528430" h="587027">
                  <a:moveTo>
                    <a:pt x="0" y="587027"/>
                  </a:moveTo>
                  <a:lnTo>
                    <a:pt x="333375" y="6002"/>
                  </a:lnTo>
                  <a:lnTo>
                    <a:pt x="2528430" y="0"/>
                  </a:lnTo>
                </a:path>
              </a:pathLst>
            </a:custGeom>
            <a:noFill/>
            <a:ln w="12700">
              <a:solidFill>
                <a:schemeClr val="bg1"/>
              </a:solidFill>
              <a:prstDash val="dash"/>
              <a:head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48689" name="Oval 54"/>
            <p:cNvSpPr>
              <a:spLocks noChangeArrowheads="1"/>
            </p:cNvSpPr>
            <p:nvPr/>
          </p:nvSpPr>
          <p:spPr bwMode="auto">
            <a:xfrm>
              <a:off x="4707044" y="5347124"/>
              <a:ext cx="110067" cy="110067"/>
            </a:xfrm>
            <a:prstGeom prst="ellipse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048690" name="矩形 1"/>
          <p:cNvSpPr>
            <a:spLocks noChangeArrowheads="1"/>
          </p:cNvSpPr>
          <p:nvPr/>
        </p:nvSpPr>
        <p:spPr bwMode="auto">
          <a:xfrm>
            <a:off x="915021" y="1783607"/>
            <a:ext cx="2035163" cy="251460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碘摄入情况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8691" name="矩形 1"/>
          <p:cNvSpPr>
            <a:spLocks noChangeArrowheads="1"/>
          </p:cNvSpPr>
          <p:nvPr/>
        </p:nvSpPr>
        <p:spPr bwMode="auto">
          <a:xfrm>
            <a:off x="55291" y="3303744"/>
            <a:ext cx="2920025" cy="436245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促甲状腺激素慢性刺激、性激素的作用、生甲状腺肿物质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8692" name="矩形 1"/>
          <p:cNvSpPr>
            <a:spLocks noChangeArrowheads="1"/>
          </p:cNvSpPr>
          <p:nvPr/>
        </p:nvSpPr>
        <p:spPr bwMode="auto">
          <a:xfrm>
            <a:off x="5944253" y="1794445"/>
            <a:ext cx="2808943" cy="251460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电离辐射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8693" name="矩形 1"/>
          <p:cNvSpPr>
            <a:spLocks noChangeArrowheads="1"/>
          </p:cNvSpPr>
          <p:nvPr/>
        </p:nvSpPr>
        <p:spPr bwMode="auto">
          <a:xfrm>
            <a:off x="6051303" y="3304182"/>
            <a:ext cx="2469502" cy="436245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其他甲状腺疾病、情绪、家族遗传等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8694" name="文本框 4"/>
          <p:cNvSpPr txBox="1"/>
          <p:nvPr/>
        </p:nvSpPr>
        <p:spPr>
          <a:xfrm>
            <a:off x="5866765" y="1311910"/>
            <a:ext cx="149098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noProof="0" dirty="0">
                <a:ln>
                  <a:noFill/>
                </a:ln>
                <a:solidFill>
                  <a:srgbClr val="3992B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物理致病因素</a:t>
            </a:r>
            <a:endParaRPr lang="zh-CN" altLang="en-US"/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4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4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4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4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4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04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79" grpId="0"/>
      <p:bldP spid="1048680" grpId="0"/>
      <p:bldP spid="1048681" grpId="0"/>
      <p:bldP spid="1048690" grpId="0"/>
      <p:bldP spid="1048691" grpId="0"/>
      <p:bldP spid="1048692" grpId="0"/>
      <p:bldP spid="1048693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自定义 69">
      <a:dk1>
        <a:srgbClr val="2C5B8F"/>
      </a:dk1>
      <a:lt1>
        <a:srgbClr val="356EAD"/>
      </a:lt1>
      <a:dk2>
        <a:srgbClr val="356EAD"/>
      </a:dk2>
      <a:lt2>
        <a:srgbClr val="3992B5"/>
      </a:lt2>
      <a:accent1>
        <a:srgbClr val="DC8C0A"/>
      </a:accent1>
      <a:accent2>
        <a:srgbClr val="FFFFFF"/>
      </a:accent2>
      <a:accent3>
        <a:srgbClr val="5F5F5F"/>
      </a:accent3>
      <a:accent4>
        <a:srgbClr val="080808"/>
      </a:accent4>
      <a:accent5>
        <a:srgbClr val="080808"/>
      </a:accent5>
      <a:accent6>
        <a:srgbClr val="080808"/>
      </a:accent6>
      <a:hlink>
        <a:srgbClr val="080808"/>
      </a:hlink>
      <a:folHlink>
        <a:srgbClr val="08080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2127</Words>
  <Application>WPS 演示</Application>
  <PresentationFormat/>
  <Paragraphs>218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Arial</vt:lpstr>
      <vt:lpstr>宋体</vt:lpstr>
      <vt:lpstr>Wingdings</vt:lpstr>
      <vt:lpstr>Calibri</vt:lpstr>
      <vt:lpstr>微软雅黑</vt:lpstr>
      <vt:lpstr>Impact</vt:lpstr>
      <vt:lpstr>Arial</vt:lpstr>
      <vt:lpstr>Calibri</vt:lpstr>
      <vt:lpstr>华文黑体</vt:lpstr>
      <vt:lpstr>Arial Unicode MS</vt:lpstr>
      <vt:lpstr>等线</vt:lpstr>
      <vt:lpstr>黑体</vt:lpstr>
      <vt:lpstr>第一PPT，www.1ppt.com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医学医疗</dc:title>
  <dc:creator>第一PPT</dc:creator>
  <cp:lastModifiedBy>AIR</cp:lastModifiedBy>
  <cp:revision>2</cp:revision>
  <dcterms:created xsi:type="dcterms:W3CDTF">2022-07-19T12:31:10Z</dcterms:created>
  <dcterms:modified xsi:type="dcterms:W3CDTF">2022-07-19T12:31:30Z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2052-11.1.0.7989</vt:lpwstr>
  </property>
  <property fmtid="{D5CDD505-2E9C-101B-9397-08002B2CF9AE}" pid="3" name="ICV">
    <vt:lpwstr>f2aae69d86af484992467dd90d69d16e</vt:lpwstr>
  </property>
</Properties>
</file>