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Corbel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h3CL+8hzwuteQcUw2sVEja4ec5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Corbel-bold.fntdata"/><Relationship Id="rId14" Type="http://schemas.openxmlformats.org/officeDocument/2006/relationships/slide" Target="slides/slide10.xml"/><Relationship Id="rId36" Type="http://schemas.openxmlformats.org/officeDocument/2006/relationships/font" Target="fonts/Corbel-regular.fntdata"/><Relationship Id="rId17" Type="http://schemas.openxmlformats.org/officeDocument/2006/relationships/slide" Target="slides/slide13.xml"/><Relationship Id="rId39" Type="http://schemas.openxmlformats.org/officeDocument/2006/relationships/font" Target="fonts/Corbel-boldItalic.fntdata"/><Relationship Id="rId16" Type="http://schemas.openxmlformats.org/officeDocument/2006/relationships/slide" Target="slides/slide12.xml"/><Relationship Id="rId38" Type="http://schemas.openxmlformats.org/officeDocument/2006/relationships/font" Target="fonts/Corbel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0cd3078b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20cd3078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0cd3078b9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220cd3078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0cd3078b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220cd3078b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01ae34afa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01ae34afa1_1_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" type="body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33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3" name="Google Shape;83;p33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IN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IN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4"/>
          <p:cNvSpPr txBox="1"/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" type="body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" type="body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35"/>
          <p:cNvSpPr txBox="1"/>
          <p:nvPr>
            <p:ph idx="2" type="body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5" name="Google Shape;95;p35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4" type="body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p35"/>
          <p:cNvSpPr txBox="1"/>
          <p:nvPr>
            <p:ph idx="5" type="body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5"/>
          <p:cNvSpPr txBox="1"/>
          <p:nvPr>
            <p:ph idx="6" type="body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9" name="Google Shape;9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6"/>
          <p:cNvSpPr txBox="1"/>
          <p:nvPr>
            <p:ph idx="1" type="body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6"/>
          <p:cNvSpPr/>
          <p:nvPr>
            <p:ph idx="2" type="pic"/>
          </p:nvPr>
        </p:nvSpPr>
        <p:spPr>
          <a:xfrm>
            <a:off x="1332085" y="2256354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568"/>
              </a:srgbClr>
            </a:outerShdw>
          </a:effectLst>
        </p:spPr>
      </p:sp>
      <p:sp>
        <p:nvSpPr>
          <p:cNvPr id="106" name="Google Shape;106;p36"/>
          <p:cNvSpPr txBox="1"/>
          <p:nvPr>
            <p:ph idx="3" type="body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7" name="Google Shape;107;p36"/>
          <p:cNvSpPr txBox="1"/>
          <p:nvPr>
            <p:ph idx="4" type="body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36"/>
          <p:cNvSpPr/>
          <p:nvPr>
            <p:ph idx="5" type="pic"/>
          </p:nvPr>
        </p:nvSpPr>
        <p:spPr>
          <a:xfrm>
            <a:off x="4568996" y="2256354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568"/>
              </a:srgbClr>
            </a:outerShdw>
          </a:effectLst>
        </p:spPr>
      </p:sp>
      <p:sp>
        <p:nvSpPr>
          <p:cNvPr id="109" name="Google Shape;109;p36"/>
          <p:cNvSpPr txBox="1"/>
          <p:nvPr>
            <p:ph idx="6" type="body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36"/>
          <p:cNvSpPr txBox="1"/>
          <p:nvPr>
            <p:ph idx="7" type="body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36"/>
          <p:cNvSpPr/>
          <p:nvPr>
            <p:ph idx="8" type="pic"/>
          </p:nvPr>
        </p:nvSpPr>
        <p:spPr>
          <a:xfrm>
            <a:off x="7804321" y="2256354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568"/>
              </a:srgbClr>
            </a:outerShdw>
          </a:effectLst>
        </p:spPr>
      </p:sp>
      <p:sp>
        <p:nvSpPr>
          <p:cNvPr id="112" name="Google Shape;112;p36"/>
          <p:cNvSpPr txBox="1"/>
          <p:nvPr>
            <p:ph idx="9" type="body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3" name="Google Shape;113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7"/>
          <p:cNvSpPr txBox="1"/>
          <p:nvPr>
            <p:ph idx="1" type="body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2" type="body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" type="subTitle"/>
          </p:nvPr>
        </p:nvSpPr>
        <p:spPr>
          <a:xfrm>
            <a:off x="854532" y="369367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2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0"/>
          <p:cNvSpPr txBox="1"/>
          <p:nvPr>
            <p:ph idx="1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/>
          <p:nvPr>
            <p:ph idx="2" type="pic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1"/>
          <p:cNvSpPr txBox="1"/>
          <p:nvPr>
            <p:ph idx="1" type="body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33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jpg"/><Relationship Id="rId4" Type="http://schemas.openxmlformats.org/officeDocument/2006/relationships/image" Target="../media/image22.jpg"/><Relationship Id="rId5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jpg"/><Relationship Id="rId4" Type="http://schemas.openxmlformats.org/officeDocument/2006/relationships/image" Target="../media/image2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/>
          <p:nvPr>
            <p:ph type="ctrTitle"/>
          </p:nvPr>
        </p:nvSpPr>
        <p:spPr>
          <a:xfrm>
            <a:off x="1655262" y="896953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6000"/>
              <a:buFont typeface="Corbel"/>
              <a:buNone/>
            </a:pPr>
            <a:r>
              <a:rPr b="1" lang="en-IN" sz="6000" u="sng">
                <a:latin typeface="Calibri"/>
                <a:ea typeface="Calibri"/>
                <a:cs typeface="Calibri"/>
                <a:sym typeface="Calibri"/>
              </a:rPr>
              <a:t>Stock Market Data Analysis</a:t>
            </a:r>
            <a:br>
              <a:rPr b="1" lang="en-IN" sz="6000" u="sng">
                <a:latin typeface="Calibri"/>
                <a:ea typeface="Calibri"/>
                <a:cs typeface="Calibri"/>
                <a:sym typeface="Calibri"/>
              </a:rPr>
            </a:br>
            <a:r>
              <a:rPr b="1" lang="en-IN" sz="6000" u="sng">
                <a:latin typeface="Calibri"/>
                <a:ea typeface="Calibri"/>
                <a:cs typeface="Calibri"/>
                <a:sym typeface="Calibri"/>
              </a:rPr>
              <a:t>of Berger Paint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 txBox="1"/>
          <p:nvPr>
            <p:ph idx="1" type="subTitle"/>
          </p:nvPr>
        </p:nvSpPr>
        <p:spPr>
          <a:xfrm>
            <a:off x="1524000" y="4319558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</a:pPr>
            <a:r>
              <a:rPr lang="en-IN" sz="4000">
                <a:latin typeface="Calibri"/>
                <a:ea typeface="Calibri"/>
                <a:cs typeface="Calibri"/>
                <a:sym typeface="Calibri"/>
              </a:rPr>
              <a:t>Team: Group -5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</a:pPr>
            <a:r>
              <a:rPr lang="en-IN" sz="4000">
                <a:latin typeface="Calibri"/>
                <a:ea typeface="Calibri"/>
                <a:cs typeface="Calibri"/>
                <a:sym typeface="Calibri"/>
              </a:rPr>
              <a:t>Mentors: Karthik Muskula and Dhanyapriya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</a:pPr>
            <a:r>
              <a:rPr lang="en-IN" sz="4000">
                <a:latin typeface="Calibri"/>
                <a:ea typeface="Calibri"/>
                <a:cs typeface="Calibri"/>
                <a:sym typeface="Calibri"/>
              </a:rPr>
              <a:t>Date: 23-02-2023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>
            <p:ph idx="1" type="body"/>
          </p:nvPr>
        </p:nvSpPr>
        <p:spPr>
          <a:xfrm>
            <a:off x="351374" y="159164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1" lang="en-IN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Candelstick Plot: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plot displays the open, high, low, and close prices for a given time period</a:t>
            </a: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 we can see the difference between the opening and closing prices, with a green body indicating a price increase and a red body indicating a price decrease. The shadows represent the high and low prices for the period.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t/>
            </a:r>
            <a:endParaRPr b="1" sz="24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 b="18633" l="20326" r="39565" t="27839"/>
          <a:stretch/>
        </p:blipFill>
        <p:spPr>
          <a:xfrm>
            <a:off x="685800" y="2535497"/>
            <a:ext cx="10326757" cy="395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>
            <p:ph idx="1" type="body"/>
          </p:nvPr>
        </p:nvSpPr>
        <p:spPr>
          <a:xfrm>
            <a:off x="642920" y="192157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1" lang="en-IN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Heat Map: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 the Close Price, Open Price, High Price, Low Price, WAP are highly correlated with each other.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remaining columns are minimal correlated.</a:t>
            </a:r>
            <a:endParaRPr/>
          </a:p>
        </p:txBody>
      </p:sp>
      <p:pic>
        <p:nvPicPr>
          <p:cNvPr id="199" name="Google Shape;199;p11"/>
          <p:cNvPicPr preferRelativeResize="0"/>
          <p:nvPr/>
        </p:nvPicPr>
        <p:blipFill rotWithShape="1">
          <a:blip r:embed="rId3">
            <a:alphaModFix/>
          </a:blip>
          <a:srcRect b="7612" l="20217" r="33370" t="23562"/>
          <a:stretch/>
        </p:blipFill>
        <p:spPr>
          <a:xfrm>
            <a:off x="887895" y="2367826"/>
            <a:ext cx="8998228" cy="4068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>
            <p:ph idx="1" type="body"/>
          </p:nvPr>
        </p:nvSpPr>
        <p:spPr>
          <a:xfrm>
            <a:off x="576660" y="328130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1" lang="en-IN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Decomposition Map: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rend, seasonality, and residual components of the underlying structure of a time series data. </a:t>
            </a:r>
            <a:endParaRPr b="1" sz="24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2"/>
          <p:cNvPicPr preferRelativeResize="0"/>
          <p:nvPr/>
        </p:nvPicPr>
        <p:blipFill rotWithShape="1">
          <a:blip r:embed="rId3">
            <a:alphaModFix/>
          </a:blip>
          <a:srcRect b="24283" l="20652" r="22608" t="29023"/>
          <a:stretch/>
        </p:blipFill>
        <p:spPr>
          <a:xfrm>
            <a:off x="901148" y="1815549"/>
            <a:ext cx="10336696" cy="2175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2"/>
          <p:cNvPicPr preferRelativeResize="0"/>
          <p:nvPr/>
        </p:nvPicPr>
        <p:blipFill rotWithShape="1">
          <a:blip r:embed="rId4">
            <a:alphaModFix/>
          </a:blip>
          <a:srcRect b="22692" l="21957" r="23260" t="27426"/>
          <a:stretch/>
        </p:blipFill>
        <p:spPr>
          <a:xfrm>
            <a:off x="901148" y="4172357"/>
            <a:ext cx="10336696" cy="261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>
            <p:ph type="title"/>
          </p:nvPr>
        </p:nvSpPr>
        <p:spPr>
          <a:xfrm>
            <a:off x="480400" y="2269019"/>
            <a:ext cx="105156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000"/>
              <a:buFont typeface="Calibri"/>
              <a:buNone/>
            </a:pPr>
            <a:r>
              <a:rPr b="1" lang="en-IN" sz="6000" u="sng">
                <a:latin typeface="Calibri"/>
                <a:ea typeface="Calibri"/>
                <a:cs typeface="Calibri"/>
                <a:sym typeface="Calibri"/>
              </a:rPr>
              <a:t>STATIONARITY DATA:</a:t>
            </a:r>
            <a:endParaRPr sz="6000" u="sng"/>
          </a:p>
        </p:txBody>
      </p:sp>
      <p:sp>
        <p:nvSpPr>
          <p:cNvPr id="212" name="Google Shape;212;p13"/>
          <p:cNvSpPr txBox="1"/>
          <p:nvPr/>
        </p:nvSpPr>
        <p:spPr>
          <a:xfrm>
            <a:off x="952000" y="2281677"/>
            <a:ext cx="957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>
            <p:ph type="title"/>
          </p:nvPr>
        </p:nvSpPr>
        <p:spPr>
          <a:xfrm>
            <a:off x="308125" y="735253"/>
            <a:ext cx="10515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⮚"/>
            </a:pPr>
            <a:r>
              <a:rPr b="1" i="0" lang="en-IN" sz="31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Augmented Dickey–Fuller test (ADF):</a:t>
            </a:r>
            <a:br>
              <a:rPr b="1" i="0" lang="en-IN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218" name="Google Shape;218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056768"/>
            <a:ext cx="5024438" cy="353509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 txBox="1"/>
          <p:nvPr>
            <p:ph idx="2" type="body"/>
          </p:nvPr>
        </p:nvSpPr>
        <p:spPr>
          <a:xfrm>
            <a:off x="6571631" y="1253331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i="0"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this slide we can see that the data has Non stationary while the p value is higher.</a:t>
            </a:r>
            <a:endParaRPr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Thus, we conclude this as non stationary. </a:t>
            </a:r>
            <a:endParaRPr/>
          </a:p>
        </p:txBody>
      </p:sp>
      <p:pic>
        <p:nvPicPr>
          <p:cNvPr id="220" name="Google Shape;22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777396"/>
            <a:ext cx="5138113" cy="185731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/>
          <p:nvPr/>
        </p:nvSpPr>
        <p:spPr>
          <a:xfrm>
            <a:off x="569425" y="130150"/>
            <a:ext cx="102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Below are types of testing we performed to find out whether the data is stationary:</a:t>
            </a:r>
            <a:endParaRPr b="1" i="0" sz="1800" u="sng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>
            <p:ph idx="1" type="body"/>
          </p:nvPr>
        </p:nvSpPr>
        <p:spPr>
          <a:xfrm>
            <a:off x="469900" y="234950"/>
            <a:ext cx="1023461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b="1" lang="en-IN" sz="3600" u="sng">
                <a:latin typeface="Calibri"/>
                <a:ea typeface="Calibri"/>
                <a:cs typeface="Calibri"/>
                <a:sym typeface="Calibri"/>
              </a:rPr>
              <a:t>Kwiatkowski-Phillips-Schmidt-Shin Test: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lang="en-IN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5"/>
          <p:cNvPicPr preferRelativeResize="0"/>
          <p:nvPr/>
        </p:nvPicPr>
        <p:blipFill rotWithShape="1">
          <a:blip r:embed="rId3">
            <a:alphaModFix/>
          </a:blip>
          <a:srcRect b="35644" l="18913" r="14131" t="30909"/>
          <a:stretch/>
        </p:blipFill>
        <p:spPr>
          <a:xfrm>
            <a:off x="686214" y="1264306"/>
            <a:ext cx="10134186" cy="3212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 txBox="1"/>
          <p:nvPr>
            <p:ph type="title"/>
          </p:nvPr>
        </p:nvSpPr>
        <p:spPr>
          <a:xfrm>
            <a:off x="0" y="82722"/>
            <a:ext cx="7744239" cy="603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Noto Sans Symbols"/>
              <a:buChar char="⮚"/>
            </a:pPr>
            <a:r>
              <a:rPr b="1" lang="en-IN" sz="3200" u="sng">
                <a:latin typeface="Calibri"/>
                <a:ea typeface="Calibri"/>
                <a:cs typeface="Calibri"/>
                <a:sym typeface="Calibri"/>
              </a:rPr>
              <a:t>First order differenced series:</a:t>
            </a:r>
            <a:endParaRPr/>
          </a:p>
        </p:txBody>
      </p:sp>
      <p:pic>
        <p:nvPicPr>
          <p:cNvPr id="233" name="Google Shape;23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916" l="20165" r="21545" t="23773"/>
          <a:stretch/>
        </p:blipFill>
        <p:spPr>
          <a:xfrm>
            <a:off x="383600" y="685800"/>
            <a:ext cx="5923200" cy="39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6"/>
          <p:cNvSpPr txBox="1"/>
          <p:nvPr>
            <p:ph idx="2" type="body"/>
          </p:nvPr>
        </p:nvSpPr>
        <p:spPr>
          <a:xfrm>
            <a:off x="6704153" y="1253331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Here the p-value is less than 0.05 we reject the null hypothesis and conclude that the time series is stationary.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Thus, the Berger price series was a difference-stationary series. The first-order difference of the Berger price series resulted in a stationary series.</a:t>
            </a:r>
            <a:endParaRPr/>
          </a:p>
        </p:txBody>
      </p:sp>
      <p:pic>
        <p:nvPicPr>
          <p:cNvPr id="235" name="Google Shape;235;p16"/>
          <p:cNvPicPr preferRelativeResize="0"/>
          <p:nvPr/>
        </p:nvPicPr>
        <p:blipFill rotWithShape="1">
          <a:blip r:embed="rId4">
            <a:alphaModFix/>
          </a:blip>
          <a:srcRect b="24239" l="19456" r="13910" t="54688"/>
          <a:stretch/>
        </p:blipFill>
        <p:spPr>
          <a:xfrm>
            <a:off x="171036" y="5242491"/>
            <a:ext cx="7896639" cy="144448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6"/>
          <p:cNvSpPr txBox="1"/>
          <p:nvPr/>
        </p:nvSpPr>
        <p:spPr>
          <a:xfrm>
            <a:off x="133143" y="4675830"/>
            <a:ext cx="11925714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b="1" i="0" lang="en-IN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Applied the ADF test on the differenced series and check if the series is stationary or not:</a:t>
            </a:r>
            <a:endParaRPr b="1" i="0" sz="24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0cd3078b9_0_0"/>
          <p:cNvSpPr txBox="1"/>
          <p:nvPr>
            <p:ph type="title"/>
          </p:nvPr>
        </p:nvSpPr>
        <p:spPr>
          <a:xfrm>
            <a:off x="596919" y="23768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8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/>
          </a:p>
        </p:txBody>
      </p:sp>
      <p:sp>
        <p:nvSpPr>
          <p:cNvPr id="242" name="Google Shape;242;g220cd3078b9_0_0"/>
          <p:cNvSpPr txBox="1"/>
          <p:nvPr/>
        </p:nvSpPr>
        <p:spPr>
          <a:xfrm>
            <a:off x="1308295" y="2135874"/>
            <a:ext cx="9804224" cy="2682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build the model we have tried different methods like :</a:t>
            </a:r>
            <a:endParaRPr/>
          </a:p>
          <a:p>
            <a:pPr indent="-342900" lvl="0" marL="406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ARIMA (Autoregressive Integrated Moving Average (ARIMA))</a:t>
            </a:r>
            <a:endParaRPr/>
          </a:p>
          <a:p>
            <a:pPr indent="-34290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SARIMA (Seasonal Autoregressive Integrated Moving)</a:t>
            </a:r>
            <a:endParaRPr/>
          </a:p>
          <a:p>
            <a:pPr indent="-342900" lvl="0" marL="374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LSTM (Long Short-Term Memory)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type="title"/>
          </p:nvPr>
        </p:nvSpPr>
        <p:spPr>
          <a:xfrm>
            <a:off x="872564" y="188888"/>
            <a:ext cx="10515600" cy="88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IN" sz="5500" u="sng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Train-Test Split</a:t>
            </a:r>
            <a:endParaRPr b="1" sz="55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9"/>
          <p:cNvSpPr txBox="1"/>
          <p:nvPr>
            <p:ph idx="1" type="body"/>
          </p:nvPr>
        </p:nvSpPr>
        <p:spPr>
          <a:xfrm>
            <a:off x="872564" y="1266488"/>
            <a:ext cx="10233800" cy="24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IN" sz="2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series train-test split must consider the temporal order of data, resulting in a training set of shape and a testing set of shape.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IN" sz="2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have consider 80-20 rule for data splitting - 80% data for training the model and 20% of data for testing the model.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IN" sz="2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create a model for the BERGER PAINTS Stock, training and testing data have the following shapes: (1980,) (495,) correspondingly.</a:t>
            </a:r>
            <a:br>
              <a:rPr b="0" i="0" lang="en-IN" sz="2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363" y="3879677"/>
            <a:ext cx="9242474" cy="2647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0cd3078b9_0_11"/>
          <p:cNvSpPr txBox="1"/>
          <p:nvPr>
            <p:ph type="title"/>
          </p:nvPr>
        </p:nvSpPr>
        <p:spPr>
          <a:xfrm>
            <a:off x="263900" y="125137"/>
            <a:ext cx="11089899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265"/>
              <a:buFont typeface="Century Gothic"/>
              <a:buNone/>
            </a:pPr>
            <a:r>
              <a:rPr lang="en-IN" sz="39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ARIMA(</a:t>
            </a:r>
            <a:r>
              <a:rPr i="0" lang="en-IN" sz="39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AutoRegressive Integrated Moving Average)</a:t>
            </a:r>
            <a:endParaRPr sz="39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g220cd3078b9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900" y="1792213"/>
            <a:ext cx="6665450" cy="502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220cd3078b9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9100" y="2912012"/>
            <a:ext cx="4234700" cy="382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220cd3078b9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19100" y="1792214"/>
            <a:ext cx="4234699" cy="97850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220cd3078b9_0_11"/>
          <p:cNvSpPr txBox="1"/>
          <p:nvPr/>
        </p:nvSpPr>
        <p:spPr>
          <a:xfrm>
            <a:off x="425417" y="822333"/>
            <a:ext cx="11502683" cy="108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746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a powerful tool for analysing and predicting trends in data that varies over time.</a:t>
            </a:r>
            <a:endParaRPr/>
          </a:p>
          <a:p>
            <a:pPr indent="-342900" lvl="0" marL="3746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Blue line indicates Predicted mean and Orange line indicates Close price.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3746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/>
          <p:nvPr>
            <p:ph type="title"/>
          </p:nvPr>
        </p:nvSpPr>
        <p:spPr>
          <a:xfrm>
            <a:off x="646111" y="39088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b="1" lang="en-IN" u="sng"/>
              <a:t>Project Flow:</a:t>
            </a:r>
            <a:endParaRPr/>
          </a:p>
        </p:txBody>
      </p:sp>
      <p:sp>
        <p:nvSpPr>
          <p:cNvPr id="139" name="Google Shape;139;p2"/>
          <p:cNvSpPr txBox="1"/>
          <p:nvPr>
            <p:ph idx="1" type="body"/>
          </p:nvPr>
        </p:nvSpPr>
        <p:spPr>
          <a:xfrm>
            <a:off x="646111" y="1975645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rbel"/>
              <a:buAutoNum type="arabicPeriod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problem and Objective.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rbel"/>
              <a:buAutoNum type="arabicPeriod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Extraction and Data set details.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rbel"/>
              <a:buAutoNum type="arabicPeriod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Exploratory Data Analysis (EDA).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⮚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Analysis of Data before.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⮚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Data Visualization.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 startAt="4"/>
            </a:pPr>
            <a:r>
              <a:rPr b="0" i="0" lang="en-IN" sz="2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Building &amp; Evaluation.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 startAt="4"/>
            </a:pPr>
            <a:r>
              <a:rPr b="0" i="0" lang="en-IN" sz="2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Deployment.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0cd3078b9_0_16"/>
          <p:cNvSpPr txBox="1"/>
          <p:nvPr>
            <p:ph type="title"/>
          </p:nvPr>
        </p:nvSpPr>
        <p:spPr>
          <a:xfrm>
            <a:off x="-618978" y="309452"/>
            <a:ext cx="12810978" cy="508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IN" sz="39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SARIMA(</a:t>
            </a:r>
            <a:r>
              <a:rPr b="1" i="0" lang="en-IN" sz="39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Seasonal Autoregressive Integrated Moving Average</a:t>
            </a:r>
            <a:r>
              <a:rPr b="1" lang="en-IN" sz="39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39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g220cd3078b9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932" y="2332050"/>
            <a:ext cx="6132341" cy="437921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20cd3078b9_0_16"/>
          <p:cNvSpPr txBox="1"/>
          <p:nvPr>
            <p:ph idx="1" type="body"/>
          </p:nvPr>
        </p:nvSpPr>
        <p:spPr>
          <a:xfrm>
            <a:off x="366932" y="1196185"/>
            <a:ext cx="11168575" cy="1135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74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Char char="•"/>
            </a:pPr>
            <a:r>
              <a:rPr b="0" i="0"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an extension of the ARIMA model that takes into account seasonal patterns in time series data.</a:t>
            </a:r>
            <a:endParaRPr/>
          </a:p>
          <a:p>
            <a:pPr indent="-342900" lvl="0" marL="374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Char char="•"/>
            </a:pPr>
            <a:r>
              <a:rPr lang="en-IN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Blue line indicates Predicted mean and Orange line indicates Close price.</a:t>
            </a:r>
            <a:endParaRPr b="0" i="0"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6" name="Google Shape;266;g220cd3078b9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9182" y="2332050"/>
            <a:ext cx="5317807" cy="1381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220cd3078b9_0_16"/>
          <p:cNvPicPr preferRelativeResize="0"/>
          <p:nvPr/>
        </p:nvPicPr>
        <p:blipFill rotWithShape="1">
          <a:blip r:embed="rId5">
            <a:alphaModFix/>
          </a:blip>
          <a:srcRect b="0" l="5000" r="0" t="0"/>
          <a:stretch/>
        </p:blipFill>
        <p:spPr>
          <a:xfrm>
            <a:off x="6649182" y="3846479"/>
            <a:ext cx="5317807" cy="2864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604910" y="157112"/>
            <a:ext cx="10515600" cy="901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3900" u="sng">
                <a:latin typeface="Calibri"/>
                <a:ea typeface="Calibri"/>
                <a:cs typeface="Calibri"/>
                <a:sym typeface="Calibri"/>
              </a:rPr>
              <a:t>Long Short-Term Memory: </a:t>
            </a:r>
            <a:endParaRPr sz="3900"/>
          </a:p>
        </p:txBody>
      </p:sp>
      <p:pic>
        <p:nvPicPr>
          <p:cNvPr id="273" name="Google Shape;273;p39"/>
          <p:cNvPicPr preferRelativeResize="0"/>
          <p:nvPr/>
        </p:nvPicPr>
        <p:blipFill rotWithShape="1">
          <a:blip r:embed="rId3">
            <a:alphaModFix/>
          </a:blip>
          <a:srcRect b="0" l="2975" r="22396" t="0"/>
          <a:stretch/>
        </p:blipFill>
        <p:spPr>
          <a:xfrm>
            <a:off x="472147" y="1631853"/>
            <a:ext cx="11247706" cy="496509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472147" y="1058997"/>
            <a:ext cx="11502683" cy="108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74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Char char="•"/>
            </a:pPr>
            <a: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Blue line indicates Original Price and Red line indicates Predicted Price.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01ae34afa1_1_1"/>
          <p:cNvSpPr txBox="1"/>
          <p:nvPr>
            <p:ph type="title"/>
          </p:nvPr>
        </p:nvSpPr>
        <p:spPr>
          <a:xfrm>
            <a:off x="528712" y="187385"/>
            <a:ext cx="10515600" cy="987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6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DEPLOYING MODEL</a:t>
            </a:r>
            <a:endParaRPr/>
          </a:p>
        </p:txBody>
      </p:sp>
      <p:sp>
        <p:nvSpPr>
          <p:cNvPr id="280" name="Google Shape;280;g201ae34afa1_1_1"/>
          <p:cNvSpPr txBox="1"/>
          <p:nvPr>
            <p:ph idx="1" type="body"/>
          </p:nvPr>
        </p:nvSpPr>
        <p:spPr>
          <a:xfrm>
            <a:off x="810510" y="1520617"/>
            <a:ext cx="10515599" cy="4247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Streamlit (</a:t>
            </a:r>
            <a:r>
              <a:rPr lang="en-IN" sz="3200" u="sng">
                <a:solidFill>
                  <a:srgbClr val="C7E191"/>
                </a:solidFill>
                <a:latin typeface="Calibri"/>
                <a:ea typeface="Calibri"/>
                <a:cs typeface="Calibri"/>
                <a:sym typeface="Calibri"/>
              </a:rPr>
              <a:t>pip install streamlit</a:t>
            </a: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Created a </a:t>
            </a:r>
            <a:r>
              <a:rPr b="1" lang="en-IN" sz="3200" u="sng">
                <a:solidFill>
                  <a:srgbClr val="C7E191"/>
                </a:solidFill>
                <a:latin typeface="Calibri"/>
                <a:ea typeface="Calibri"/>
                <a:cs typeface="Calibri"/>
                <a:sym typeface="Calibri"/>
              </a:rPr>
              <a:t>H5</a:t>
            </a:r>
            <a:r>
              <a:rPr b="1" lang="en-IN" sz="3200" u="sng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file from jupyter note book and copies the file to the new folder.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Created new python file to proceed with streamlit.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IN" sz="3200" u="sng">
                <a:solidFill>
                  <a:srgbClr val="C7E191"/>
                </a:solidFill>
                <a:latin typeface="Calibri"/>
                <a:ea typeface="Calibri"/>
                <a:cs typeface="Calibri"/>
                <a:sym typeface="Calibri"/>
              </a:rPr>
              <a:t>VS code</a:t>
            </a:r>
            <a:r>
              <a:rPr lang="en-IN" sz="3200">
                <a:latin typeface="Calibri"/>
                <a:ea typeface="Calibri"/>
                <a:cs typeface="Calibri"/>
                <a:sym typeface="Calibri"/>
              </a:rPr>
              <a:t> imported required library and installed the packages.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b="0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Loaded the pre-trained </a:t>
            </a:r>
            <a:r>
              <a:rPr b="0" lang="en-IN" sz="3200" u="sng">
                <a:solidFill>
                  <a:srgbClr val="C7E191"/>
                </a:solidFill>
                <a:latin typeface="Calibri"/>
                <a:ea typeface="Calibri"/>
                <a:cs typeface="Calibri"/>
                <a:sym typeface="Calibri"/>
              </a:rPr>
              <a:t>LSTM model</a:t>
            </a:r>
            <a:r>
              <a:rPr b="0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576774" y="42203"/>
            <a:ext cx="9839178" cy="858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</a:pPr>
            <a:r>
              <a:rPr b="1" lang="en-IN" sz="4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IMPORTING AND DESCRIBING DATA</a:t>
            </a:r>
            <a:endParaRPr/>
          </a:p>
        </p:txBody>
      </p:sp>
      <p:sp>
        <p:nvSpPr>
          <p:cNvPr id="286" name="Google Shape;286;p40"/>
          <p:cNvSpPr txBox="1"/>
          <p:nvPr>
            <p:ph idx="1" type="body"/>
          </p:nvPr>
        </p:nvSpPr>
        <p:spPr>
          <a:xfrm>
            <a:off x="576774" y="1114450"/>
            <a:ext cx="10415955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command prompt, run the streamlit (</a:t>
            </a:r>
            <a:r>
              <a:rPr b="0"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describe data)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40"/>
          <p:cNvPicPr preferRelativeResize="0"/>
          <p:nvPr/>
        </p:nvPicPr>
        <p:blipFill rotWithShape="1">
          <a:blip r:embed="rId3">
            <a:alphaModFix/>
          </a:blip>
          <a:srcRect b="0" l="-2" r="62386" t="43215"/>
          <a:stretch/>
        </p:blipFill>
        <p:spPr>
          <a:xfrm>
            <a:off x="731518" y="1932330"/>
            <a:ext cx="8820445" cy="448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 txBox="1"/>
          <p:nvPr>
            <p:ph type="title"/>
          </p:nvPr>
        </p:nvSpPr>
        <p:spPr>
          <a:xfrm>
            <a:off x="303182" y="251972"/>
            <a:ext cx="10515600" cy="85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333"/>
              <a:buNone/>
            </a:pPr>
            <a:r>
              <a:rPr b="1" lang="en-IN" sz="6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Visualization: </a:t>
            </a:r>
            <a:endParaRPr/>
          </a:p>
        </p:txBody>
      </p:sp>
      <p:sp>
        <p:nvSpPr>
          <p:cNvPr id="293" name="Google Shape;293;p20"/>
          <p:cNvSpPr txBox="1"/>
          <p:nvPr>
            <p:ph idx="1" type="body"/>
          </p:nvPr>
        </p:nvSpPr>
        <p:spPr>
          <a:xfrm>
            <a:off x="824578" y="1253331"/>
            <a:ext cx="10233800" cy="56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IN" u="sng">
                <a:latin typeface="Calibri"/>
                <a:ea typeface="Calibri"/>
                <a:cs typeface="Calibri"/>
                <a:sym typeface="Calibri"/>
              </a:rPr>
              <a:t>Visualizing The Closing Price VS Time Chart: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578" y="1913206"/>
            <a:ext cx="10542844" cy="469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idx="1" type="body"/>
          </p:nvPr>
        </p:nvSpPr>
        <p:spPr>
          <a:xfrm>
            <a:off x="571359" y="109367"/>
            <a:ext cx="10233800" cy="1691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IN" u="sng">
                <a:latin typeface="Calibri"/>
                <a:ea typeface="Calibri"/>
                <a:cs typeface="Calibri"/>
                <a:sym typeface="Calibri"/>
              </a:rPr>
              <a:t>Visualizing The Closing Price VS Time Chart With 100days MA: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lang="en-IN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line indicates the MA.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It takes the average of previous </a:t>
            </a:r>
            <a:r>
              <a:rPr lang="en-IN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100days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Closing price.</a:t>
            </a:r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612" y="2025748"/>
            <a:ext cx="10704775" cy="4479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196948" y="0"/>
            <a:ext cx="11887200" cy="233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IN" u="sng">
                <a:latin typeface="Calibri"/>
                <a:ea typeface="Calibri"/>
                <a:cs typeface="Calibri"/>
                <a:sym typeface="Calibri"/>
              </a:rPr>
              <a:t>Visualizing The Closing Price VS Time Chart With 100days MA And 200days MA: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lang="en-IN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Red line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indicates the </a:t>
            </a:r>
            <a:r>
              <a:rPr lang="en-IN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100days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MA and </a:t>
            </a:r>
            <a:r>
              <a:rPr lang="en-IN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Green line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indicates the </a:t>
            </a:r>
            <a:r>
              <a:rPr lang="en-IN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200days MA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Has the red line falling below the green line that says it is </a:t>
            </a:r>
            <a:r>
              <a:rPr lang="en-IN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DOWNTrend. </a:t>
            </a:r>
            <a:endParaRPr/>
          </a:p>
        </p:txBody>
      </p:sp>
      <p:pic>
        <p:nvPicPr>
          <p:cNvPr id="306" name="Google Shape;30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505" y="2011680"/>
            <a:ext cx="10818055" cy="4713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>
            <p:ph idx="1" type="body"/>
          </p:nvPr>
        </p:nvSpPr>
        <p:spPr>
          <a:xfrm>
            <a:off x="571360" y="151569"/>
            <a:ext cx="10233800" cy="1480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IN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Visualizing the A</a:t>
            </a:r>
            <a:r>
              <a:rPr b="1" i="0" lang="en-IN" u="sng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ctual vs Predicted values: </a:t>
            </a:r>
            <a:endParaRPr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Blue line indicates Original Price and Green indicated Predicted Price.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12" name="Google Shape;312;p27"/>
          <p:cNvPicPr preferRelativeResize="0"/>
          <p:nvPr/>
        </p:nvPicPr>
        <p:blipFill rotWithShape="1">
          <a:blip r:embed="rId3">
            <a:alphaModFix/>
          </a:blip>
          <a:srcRect b="14034" l="20193" r="14500" t="29117"/>
          <a:stretch/>
        </p:blipFill>
        <p:spPr>
          <a:xfrm>
            <a:off x="773723" y="1744393"/>
            <a:ext cx="10424160" cy="4853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543224" y="146955"/>
            <a:ext cx="10233800" cy="1625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0" lang="en-IN" u="sng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Forecasting The Close Price For Next 100days: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Blue line indicates Original Price and Green indicated Predicted Price. </a:t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372" y="1434906"/>
            <a:ext cx="6115709" cy="52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1229" y="1434906"/>
            <a:ext cx="4905882" cy="5276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type="title"/>
          </p:nvPr>
        </p:nvSpPr>
        <p:spPr>
          <a:xfrm>
            <a:off x="838200" y="1400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Conclusion: </a:t>
            </a:r>
            <a:endParaRPr/>
          </a:p>
        </p:txBody>
      </p:sp>
      <p:sp>
        <p:nvSpPr>
          <p:cNvPr id="326" name="Google Shape;326;p44"/>
          <p:cNvSpPr txBox="1"/>
          <p:nvPr>
            <p:ph idx="1" type="body"/>
          </p:nvPr>
        </p:nvSpPr>
        <p:spPr>
          <a:xfrm>
            <a:off x="1120000" y="146560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 </a:t>
            </a: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IN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closing price </a:t>
            </a: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in a </a:t>
            </a:r>
            <a:r>
              <a:rPr b="0" i="0" lang="en-IN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downtrend</a:t>
            </a: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it suggests that the overall trend of the </a:t>
            </a:r>
            <a:r>
              <a:rPr b="0" i="0" lang="en-IN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stock is downwards</a:t>
            </a: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means that over the period of time being analyzed, the </a:t>
            </a:r>
            <a:r>
              <a:rPr b="0" i="0" lang="en-IN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stock</a:t>
            </a: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has been consistently </a:t>
            </a:r>
            <a:r>
              <a:rPr b="0" i="0" lang="en-IN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decreasing in value</a:t>
            </a: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which indicates that investors are selling off their shares is negative towards the stock.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However, a </a:t>
            </a:r>
            <a:r>
              <a:rPr b="0" i="0" lang="en-IN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downtrend in the closing price does not necessarily indicate a long-term trend. It could be a </a:t>
            </a:r>
            <a:r>
              <a:rPr b="0" i="0" lang="en-IN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temporary</a:t>
            </a: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dip in the market.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t's </a:t>
            </a:r>
            <a:r>
              <a:rPr b="0" i="0" lang="en-IN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consider other factors that could be </a:t>
            </a:r>
            <a:r>
              <a:rPr b="0" i="0" lang="en-IN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affecting the stock price</a:t>
            </a: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such as economic news, company-specific news, volume, price levels, technical indicators, to confirm the trend</a:t>
            </a:r>
            <a:r>
              <a:rPr lang="en-IN" sz="24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changes in market sentiment.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</a:pP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These factors can have a significant impact on the price of the stock, and should be taken into account when analyzing trends in the closing price.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838200" y="365125"/>
            <a:ext cx="10515600" cy="729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i="0" lang="en-IN" sz="3200" u="sng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Problem:</a:t>
            </a:r>
            <a:endParaRPr sz="32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838199" y="1692311"/>
            <a:ext cx="9837292" cy="54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0" i="0" lang="en-IN" sz="2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stock market it is difficult for the traders to make a decision for which company  he/she should invest based on the future value of the stock.</a:t>
            </a:r>
            <a:endParaRPr b="0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838199" y="3003966"/>
            <a:ext cx="60981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Objective: </a:t>
            </a:r>
            <a:endParaRPr b="0" i="0" sz="3200" u="sng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838199" y="4039313"/>
            <a:ext cx="1005732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main aim of this project is to predict future stock prices of different companies / whether the trader should invest in a  stock (Yes/No).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>
            <p:ph type="title"/>
          </p:nvPr>
        </p:nvSpPr>
        <p:spPr>
          <a:xfrm>
            <a:off x="472217" y="1275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</a:pPr>
            <a:r>
              <a:rPr b="1" lang="en-IN" sz="4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Faced:</a:t>
            </a:r>
            <a:endParaRPr/>
          </a:p>
        </p:txBody>
      </p:sp>
      <p:sp>
        <p:nvSpPr>
          <p:cNvPr id="332" name="Google Shape;332;p45"/>
          <p:cNvSpPr txBox="1"/>
          <p:nvPr>
            <p:ph idx="1" type="body"/>
          </p:nvPr>
        </p:nvSpPr>
        <p:spPr>
          <a:xfrm>
            <a:off x="472226" y="1453121"/>
            <a:ext cx="10957800" cy="1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395"/>
              <a:buNone/>
            </a:pPr>
            <a:r>
              <a:t/>
            </a:r>
            <a:endParaRPr sz="297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395"/>
              <a:buNone/>
            </a:pPr>
            <a:r>
              <a:rPr lang="en-IN" sz="2970">
                <a:latin typeface="Calibri"/>
                <a:ea typeface="Calibri"/>
                <a:cs typeface="Calibri"/>
                <a:sym typeface="Calibri"/>
              </a:rPr>
              <a:t>1.ARIMA, SARIMA , LSTM</a:t>
            </a:r>
            <a:endParaRPr sz="297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395"/>
              <a:buNone/>
            </a:pPr>
            <a:r>
              <a:t/>
            </a:r>
            <a:endParaRPr sz="297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395"/>
              <a:buNone/>
            </a:pPr>
            <a:r>
              <a:rPr lang="en-IN" sz="2970"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IN" sz="2970">
                <a:latin typeface="Calibri"/>
                <a:ea typeface="Calibri"/>
                <a:cs typeface="Calibri"/>
                <a:sym typeface="Calibri"/>
              </a:rPr>
              <a:t>Model was taking a lot time to run.(100 epochs)</a:t>
            </a:r>
            <a:endParaRPr sz="297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395"/>
              <a:buNone/>
            </a:pPr>
            <a:r>
              <a:t/>
            </a:r>
            <a:endParaRPr sz="297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395"/>
              <a:buNone/>
            </a:pPr>
            <a:r>
              <a:rPr lang="en-IN" sz="2970">
                <a:latin typeface="Calibri"/>
                <a:ea typeface="Calibri"/>
                <a:cs typeface="Calibri"/>
                <a:sym typeface="Calibri"/>
              </a:rPr>
              <a:t>3.Deploy model on streamlit</a:t>
            </a:r>
            <a:endParaRPr sz="297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395"/>
              <a:buNone/>
            </a:pPr>
            <a:r>
              <a:t/>
            </a:r>
            <a:endParaRPr sz="297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395"/>
              <a:buNone/>
            </a:pPr>
            <a:r>
              <a:rPr lang="en-IN" sz="2770">
                <a:latin typeface="Calibri"/>
                <a:ea typeface="Calibri"/>
                <a:cs typeface="Calibri"/>
                <a:sym typeface="Calibri"/>
              </a:rPr>
              <a:t>4. Also tried for Django</a:t>
            </a:r>
            <a:endParaRPr sz="277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670171" y="6566376"/>
            <a:ext cx="50835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28571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334" name="Google Shape;334;p45"/>
          <p:cNvSpPr txBox="1"/>
          <p:nvPr/>
        </p:nvSpPr>
        <p:spPr>
          <a:xfrm>
            <a:off x="472217" y="6566379"/>
            <a:ext cx="10233900" cy="1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EDEDE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idx="1" type="body"/>
          </p:nvPr>
        </p:nvSpPr>
        <p:spPr>
          <a:xfrm>
            <a:off x="838423" y="2423813"/>
            <a:ext cx="10233800" cy="201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9600"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50033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alibri"/>
              <a:buNone/>
            </a:pPr>
            <a:r>
              <a:rPr lang="en-IN" sz="4000" u="sng">
                <a:latin typeface="Calibri"/>
                <a:ea typeface="Calibri"/>
                <a:cs typeface="Calibri"/>
                <a:sym typeface="Calibri"/>
              </a:rPr>
              <a:t>Extraction of Data and Data set details:</a:t>
            </a:r>
            <a:br>
              <a:rPr lang="en-IN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381067" y="73742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IN" sz="2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information concerns BERGER’s PAINT shares.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IN" sz="2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 about BERGER’s PAINT shares is obtained from Bombay Stock Exchange (BSE).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IN" sz="2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are dealing with stock data from the last Ten years(March 2013 to March 2023.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have also added the columns days, years and months for better visualization. </a:t>
            </a:r>
            <a:endParaRPr b="0" i="0" sz="2400" u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4" name="Google Shape;154;p4"/>
          <p:cNvPicPr preferRelativeResize="0"/>
          <p:nvPr/>
        </p:nvPicPr>
        <p:blipFill rotWithShape="1">
          <a:blip r:embed="rId3">
            <a:alphaModFix/>
          </a:blip>
          <a:srcRect b="9546" l="0" r="33152" t="13121"/>
          <a:stretch/>
        </p:blipFill>
        <p:spPr>
          <a:xfrm>
            <a:off x="6359121" y="3130614"/>
            <a:ext cx="4810539" cy="3604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4">
            <a:alphaModFix/>
          </a:blip>
          <a:srcRect b="5649" l="19239" r="11629" t="31515"/>
          <a:stretch/>
        </p:blipFill>
        <p:spPr>
          <a:xfrm>
            <a:off x="500337" y="3130614"/>
            <a:ext cx="5332543" cy="3534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type="title"/>
          </p:nvPr>
        </p:nvSpPr>
        <p:spPr>
          <a:xfrm>
            <a:off x="212773" y="2372484"/>
            <a:ext cx="11766453" cy="291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6000"/>
              <a:buFont typeface="Corbel"/>
              <a:buNone/>
            </a:pPr>
            <a:r>
              <a:rPr b="1" lang="en-IN" sz="6000" u="sng"/>
              <a:t>EXPLORATORY DATA ANALYSIS (EDA)</a:t>
            </a:r>
            <a:br>
              <a:rPr b="1" lang="en-IN" sz="6000" u="sng"/>
            </a:br>
            <a:endParaRPr b="1" sz="60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523461" y="93347"/>
            <a:ext cx="10515600" cy="95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600"/>
              <a:buFont typeface="Calibri"/>
              <a:buNone/>
            </a:pPr>
            <a:r>
              <a:rPr b="1" lang="en-IN" sz="3600" u="sng">
                <a:latin typeface="Calibri"/>
                <a:ea typeface="Calibri"/>
                <a:cs typeface="Calibri"/>
                <a:sym typeface="Calibri"/>
              </a:rPr>
              <a:t>Analysis of Data before:</a:t>
            </a:r>
            <a:endParaRPr/>
          </a:p>
        </p:txBody>
      </p:sp>
      <p:sp>
        <p:nvSpPr>
          <p:cNvPr id="166" name="Google Shape;166;p6"/>
          <p:cNvSpPr txBox="1"/>
          <p:nvPr>
            <p:ph idx="1" type="body"/>
          </p:nvPr>
        </p:nvSpPr>
        <p:spPr>
          <a:xfrm>
            <a:off x="523461" y="1047503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Imported the required libraries.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Checked for the data type(float64, int64 &amp; Object).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The Data shape (Column =2475, Rows=13)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Duplicates = 0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3">
            <a:alphaModFix/>
          </a:blip>
          <a:srcRect b="10319" l="13750" r="55869" t="23561"/>
          <a:stretch/>
        </p:blipFill>
        <p:spPr>
          <a:xfrm>
            <a:off x="646111" y="3087757"/>
            <a:ext cx="3703983" cy="3676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4">
            <a:alphaModFix/>
          </a:blip>
          <a:srcRect b="32744" l="12609" r="61195" t="47922"/>
          <a:stretch/>
        </p:blipFill>
        <p:spPr>
          <a:xfrm>
            <a:off x="7845287" y="3087757"/>
            <a:ext cx="3193774" cy="132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 rotWithShape="1">
          <a:blip r:embed="rId5">
            <a:alphaModFix/>
          </a:blip>
          <a:srcRect b="20952" l="14782" r="61195" t="33317"/>
          <a:stretch/>
        </p:blipFill>
        <p:spPr>
          <a:xfrm>
            <a:off x="4567064" y="3087757"/>
            <a:ext cx="2928730" cy="313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idx="1" type="body"/>
          </p:nvPr>
        </p:nvSpPr>
        <p:spPr>
          <a:xfrm>
            <a:off x="442745" y="136680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Noto Sans Symbols"/>
              <a:buChar char="⮚"/>
            </a:pPr>
            <a:r>
              <a:rPr b="1" lang="en-IN" u="sng">
                <a:latin typeface="Calibri"/>
                <a:ea typeface="Calibri"/>
                <a:cs typeface="Calibri"/>
                <a:sym typeface="Calibri"/>
              </a:rPr>
              <a:t>Box Plot: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Here, we used a box plot to identify outliers.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 box is symmetrically distributed around the median, the data is roughly symmetric.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 see the outliers in 2015, 2016, 2020 and 2023.</a:t>
            </a:r>
            <a:endParaRPr b="1" i="0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3">
            <a:alphaModFix/>
          </a:blip>
          <a:srcRect b="13990" l="20326" r="39891" t="34388"/>
          <a:stretch/>
        </p:blipFill>
        <p:spPr>
          <a:xfrm>
            <a:off x="632982" y="2358888"/>
            <a:ext cx="10233800" cy="428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idx="1" type="body"/>
          </p:nvPr>
        </p:nvSpPr>
        <p:spPr>
          <a:xfrm>
            <a:off x="371063" y="165928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1" lang="en-IN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 Plot: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lines connecting the data points show how the dependent variable changes as the independent variable increases.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 </a:t>
            </a: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dependent variable changes as the independent variable increases.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 see that the price has dropped from 2021 to till date.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8"/>
          <p:cNvPicPr preferRelativeResize="0"/>
          <p:nvPr/>
        </p:nvPicPr>
        <p:blipFill rotWithShape="1">
          <a:blip r:embed="rId3">
            <a:alphaModFix/>
          </a:blip>
          <a:srcRect b="15928" l="20435" r="23369" t="33229"/>
          <a:stretch/>
        </p:blipFill>
        <p:spPr>
          <a:xfrm>
            <a:off x="1285460" y="2582586"/>
            <a:ext cx="8680173" cy="3869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idx="1" type="body"/>
          </p:nvPr>
        </p:nvSpPr>
        <p:spPr>
          <a:xfrm>
            <a:off x="440635" y="301624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1" lang="en-IN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RSI (Relative Strength Index) Plot: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 we can </a:t>
            </a: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measure the strength and momentum of a security's price.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 graph that ranges from 0 to 100, with levels above 70 indicating overbought conditions and levels below 30 indicating oversold conditions.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red colour line indicates the level 70 and 30.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 b="9672" l="20216" r="14346" t="26848"/>
          <a:stretch/>
        </p:blipFill>
        <p:spPr>
          <a:xfrm>
            <a:off x="781878" y="2593112"/>
            <a:ext cx="10349948" cy="3963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2023-03-08T09:45:48Z</dcterms:created>
  <dc:creator>shwetha</dc:creator>
</cp:coreProperties>
</file>